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448" r:id="rId2"/>
    <p:sldId id="449" r:id="rId3"/>
    <p:sldId id="451" r:id="rId4"/>
    <p:sldId id="452" r:id="rId5"/>
    <p:sldId id="455" r:id="rId6"/>
    <p:sldId id="453" r:id="rId7"/>
    <p:sldId id="454" r:id="rId8"/>
    <p:sldId id="456" r:id="rId9"/>
    <p:sldId id="457" r:id="rId10"/>
    <p:sldId id="458" r:id="rId11"/>
    <p:sldId id="459" r:id="rId12"/>
    <p:sldId id="469" r:id="rId13"/>
    <p:sldId id="460" r:id="rId14"/>
    <p:sldId id="470" r:id="rId15"/>
    <p:sldId id="471" r:id="rId16"/>
    <p:sldId id="472" r:id="rId17"/>
    <p:sldId id="473" r:id="rId18"/>
    <p:sldId id="474" r:id="rId19"/>
    <p:sldId id="475" r:id="rId20"/>
    <p:sldId id="446" r:id="rId21"/>
    <p:sldId id="447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60" d="100"/>
          <a:sy n="60" d="100"/>
        </p:scale>
        <p:origin x="-156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4743B71-DBE8-4C7A-A51B-29E0DDECA937}" type="datetimeFigureOut">
              <a:rPr lang="en-US"/>
              <a:pPr>
                <a:defRPr/>
              </a:pPr>
              <a:t>4/6/2015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US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0409D9F-8087-4E2E-BA93-98F329498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8002F-27BD-45E1-95DA-7B2C298993E5}" type="datetimeFigureOut">
              <a:rPr lang="ru-RU"/>
              <a:pPr>
                <a:defRPr/>
              </a:pPr>
              <a:t>06.04.2015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F1917-C4B0-4CA5-A102-5475FC63CF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B5C1E-AEBC-4BDC-91B5-0168D01266C8}" type="datetimeFigureOut">
              <a:rPr lang="ru-RU"/>
              <a:pPr>
                <a:defRPr/>
              </a:pPr>
              <a:t>06.04.2015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CB755-7CFD-40D9-8CD0-A81F7695C1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7C8D6-E7D7-4B4A-8AE0-CFC37A5D5B35}" type="datetimeFigureOut">
              <a:rPr lang="ru-RU"/>
              <a:pPr>
                <a:defRPr/>
              </a:pPr>
              <a:t>06.04.2015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70623-1817-4867-993D-BA9900D4A5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D6536-A8AD-4CB6-B801-AE38DC1CE2B1}" type="datetimeFigureOut">
              <a:rPr lang="ru-RU"/>
              <a:pPr>
                <a:defRPr/>
              </a:pPr>
              <a:t>06.04.2015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B0BB1-913E-45E0-AF38-F5A45E5E79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2828D-F807-4D2E-BF2E-A8D566B2565C}" type="datetimeFigureOut">
              <a:rPr lang="ru-RU"/>
              <a:pPr>
                <a:defRPr/>
              </a:pPr>
              <a:t>06.04.2015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02E13-6017-4536-9FD6-A341A48A13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A05D8-41EC-4745-85B6-66CB6A053DA5}" type="datetimeFigureOut">
              <a:rPr lang="ru-RU"/>
              <a:pPr>
                <a:defRPr/>
              </a:pPr>
              <a:t>06.04.2015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4946C-B4D6-4FC9-8691-A1A8E8DA28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08DA0-A5DD-4F88-95AE-82413974B25E}" type="datetimeFigureOut">
              <a:rPr lang="ru-RU"/>
              <a:pPr>
                <a:defRPr/>
              </a:pPr>
              <a:t>06.04.2015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E21B4-F13A-489F-852E-C47BF8033F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97ABC-1439-40FD-B10E-E2C51641E79E}" type="datetimeFigureOut">
              <a:rPr lang="ru-RU"/>
              <a:pPr>
                <a:defRPr/>
              </a:pPr>
              <a:t>06.04.2015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E9259-A9C0-46C1-85B6-A3E14E3A6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E40A2-8532-465C-A7D7-9E0BB65D1CDF}" type="datetimeFigureOut">
              <a:rPr lang="ru-RU"/>
              <a:pPr>
                <a:defRPr/>
              </a:pPr>
              <a:t>06.04.2015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DD8DE-6B3C-4BD3-A8CE-E4DB4238DD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7ADF2-028A-4E29-8AD6-C370223DD2AA}" type="datetimeFigureOut">
              <a:rPr lang="ru-RU"/>
              <a:pPr>
                <a:defRPr/>
              </a:pPr>
              <a:t>06.04.2015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2C711-6C98-4058-A53A-7AA225984B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EE3EF-3070-4E1D-BD85-D2A2FD165EA6}" type="datetimeFigureOut">
              <a:rPr lang="ru-RU"/>
              <a:pPr>
                <a:defRPr/>
              </a:pPr>
              <a:t>06.04.2015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5F5AD-307D-486F-BA63-BED40F0B05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0747A8-5E49-471B-8AEA-2F248D50ACD6}" type="datetimeFigureOut">
              <a:rPr lang="ru-RU"/>
              <a:pPr>
                <a:defRPr/>
              </a:pPr>
              <a:t>06.04.2015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A90C5E-A2D0-4289-869F-444EFCBEFA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43" r:id="rId2"/>
    <p:sldLayoutId id="2147483752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53" r:id="rId9"/>
    <p:sldLayoutId id="2147483749" r:id="rId10"/>
    <p:sldLayoutId id="214748375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391400" cy="247612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ФГБОУ ВПО </a:t>
            </a:r>
            <a:r>
              <a:rPr lang="ru-RU" sz="2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Владивостокский государственный университет экономики и сервиса»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Кафедра экономики и менеджмента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4581525"/>
            <a:ext cx="6985000" cy="1347788"/>
          </a:xfrm>
        </p:spPr>
        <p:txBody>
          <a:bodyPr/>
          <a:lstStyle/>
          <a:p>
            <a:pPr marR="0" eaLnBrk="1" hangingPunct="1">
              <a:lnSpc>
                <a:spcPct val="90000"/>
              </a:lnSpc>
            </a:pP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Преподаватель: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Бодункова Анна Григорьевна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ауд.1532, т.240-41-36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258888" y="2924175"/>
            <a:ext cx="685958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>
              <a:defRPr/>
            </a:pPr>
            <a:r>
              <a:rPr lang="ru-RU" sz="2800" b="1">
                <a:effectLst>
                  <a:outerShdw blurRad="38100" dist="38100" dir="2700000" algn="tl">
                    <a:srgbClr val="04617B"/>
                  </a:outerShdw>
                </a:effectLst>
                <a:latin typeface="Verdana" pitchFamily="34" charset="0"/>
              </a:rPr>
              <a:t>УПРАВЛЕНИЕ ИЗМЕНЕНИЯМИ</a:t>
            </a:r>
          </a:p>
        </p:txBody>
      </p:sp>
      <p:pic>
        <p:nvPicPr>
          <p:cNvPr id="5125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237288"/>
            <a:ext cx="879475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564905"/>
            <a:ext cx="7772400" cy="2520279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 8-2. </a:t>
            </a:r>
            <a:br>
              <a:rPr lang="ru-RU" sz="3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600" dirty="0" smtClean="0">
                <a:solidFill>
                  <a:schemeClr val="tx1"/>
                </a:solidFill>
              </a:rPr>
              <a:t>Управление непрерывностью бизнеса</a:t>
            </a:r>
            <a:endParaRPr lang="ru-RU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/>
          </a:bodyPr>
          <a:lstStyle/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ВГУЭС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Кафедра экономики и менеджмента 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Преподаватель: Бодункова Анна Григорьевна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Дисциплина: Управление изменениями</a:t>
            </a:r>
            <a:endParaRPr lang="ru-RU" i="1" dirty="0" smtClean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614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614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>
          <a:xfrm>
            <a:off x="539750" y="981075"/>
            <a:ext cx="7488238" cy="1439813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 8-2. </a:t>
            </a:r>
            <a:br>
              <a:rPr lang="ru-RU" sz="3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непрерывностью бизнеса</a:t>
            </a:r>
          </a:p>
        </p:txBody>
      </p:sp>
      <p:sp>
        <p:nvSpPr>
          <p:cNvPr id="7171" name="Содержимое 4"/>
          <p:cNvSpPr>
            <a:spLocks noGrp="1"/>
          </p:cNvSpPr>
          <p:nvPr>
            <p:ph idx="1"/>
          </p:nvPr>
        </p:nvSpPr>
        <p:spPr>
          <a:xfrm>
            <a:off x="539552" y="2636912"/>
            <a:ext cx="7848600" cy="3024038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«Метод 8</a:t>
            </a:r>
            <a:r>
              <a:rPr lang="en-US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для командного решения проблем». 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Процесс, принципы и этапы управления непрерывностью бизнеса (BCM). 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Стандарты </a:t>
            </a:r>
            <a:r>
              <a:rPr lang="en-US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ISO</a:t>
            </a: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endParaRPr lang="ru-RU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717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717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3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504825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непрерывностью бизнеса</a:t>
            </a:r>
          </a:p>
        </p:txBody>
      </p:sp>
      <p:sp>
        <p:nvSpPr>
          <p:cNvPr id="8195" name="Содержимое 6"/>
          <p:cNvSpPr>
            <a:spLocks noGrp="1"/>
          </p:cNvSpPr>
          <p:nvPr>
            <p:ph idx="1"/>
          </p:nvPr>
        </p:nvSpPr>
        <p:spPr>
          <a:xfrm>
            <a:off x="468313" y="1412875"/>
            <a:ext cx="8229600" cy="4679950"/>
          </a:xfrm>
        </p:spPr>
        <p:txBody>
          <a:bodyPr/>
          <a:lstStyle/>
          <a:p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особенно актуально для коммерческих организаций;</a:t>
            </a:r>
          </a:p>
          <a:p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даже в успешной компании могут возникнуть нештатные ситуации; </a:t>
            </a:r>
          </a:p>
          <a:p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готовность организации к возможному варианту развития событий - свидетельство того, что ее руководство заботится о безопасности бизнеса, интересах заинтересованных сторон компании и корпоративной социальной ответственности (КСО). </a:t>
            </a:r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8196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3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576262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Обеспечение непрерывности бизнеса </a:t>
            </a:r>
          </a:p>
        </p:txBody>
      </p:sp>
      <p:sp>
        <p:nvSpPr>
          <p:cNvPr id="9219" name="Содержимое 6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3887788"/>
          </a:xfrm>
        </p:spPr>
        <p:txBody>
          <a:bodyPr/>
          <a:lstStyle/>
          <a:p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одно из приоритетных направлений стратегического и оперативного управления;</a:t>
            </a:r>
          </a:p>
          <a:p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возможность сохранения и повышения устойчивости функционирования корпоративной информационной системы и компании в целом в условиях неблагоприятного воздействия внешних и внутренних факторов.</a:t>
            </a:r>
          </a:p>
        </p:txBody>
      </p:sp>
      <p:grpSp>
        <p:nvGrpSpPr>
          <p:cNvPr id="9220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922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3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1008062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Технологии </a:t>
            </a:r>
            <a:b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непрерывностью бизнеса</a:t>
            </a:r>
          </a:p>
        </p:txBody>
      </p:sp>
      <p:sp>
        <p:nvSpPr>
          <p:cNvPr id="10243" name="Содержимое 6"/>
          <p:cNvSpPr>
            <a:spLocks noGrp="1"/>
          </p:cNvSpPr>
          <p:nvPr>
            <p:ph idx="1"/>
          </p:nvPr>
        </p:nvSpPr>
        <p:spPr>
          <a:xfrm>
            <a:off x="468313" y="2133600"/>
            <a:ext cx="8229600" cy="2374900"/>
          </a:xfrm>
        </p:spPr>
        <p:txBody>
          <a:bodyPr/>
          <a:lstStyle/>
          <a:p>
            <a:r>
              <a:rPr lang="en-US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Non-stop </a:t>
            </a: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</a:t>
            </a: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непрерывностью бизнеса </a:t>
            </a:r>
            <a:r>
              <a:rPr lang="en-US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</a:t>
            </a: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Business Continuality Management — ВСМ) </a:t>
            </a:r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024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024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08688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Процесс</a:t>
            </a:r>
            <a:b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непрерывностью бизнеса</a:t>
            </a:r>
          </a:p>
        </p:txBody>
      </p:sp>
      <p:grpSp>
        <p:nvGrpSpPr>
          <p:cNvPr id="11267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129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9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268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11269" name="Group 1"/>
          <p:cNvGrpSpPr>
            <a:grpSpLocks noChangeAspect="1"/>
          </p:cNvGrpSpPr>
          <p:nvPr/>
        </p:nvGrpSpPr>
        <p:grpSpPr bwMode="auto">
          <a:xfrm>
            <a:off x="250825" y="1557338"/>
            <a:ext cx="8424863" cy="4895850"/>
            <a:chOff x="2361" y="-1395"/>
            <a:chExt cx="7200" cy="5358"/>
          </a:xfrm>
        </p:grpSpPr>
        <p:sp>
          <p:nvSpPr>
            <p:cNvPr id="11270" name="AutoShape 25"/>
            <p:cNvSpPr>
              <a:spLocks noChangeAspect="1" noChangeArrowheads="1" noTextEdit="1"/>
            </p:cNvSpPr>
            <p:nvPr/>
          </p:nvSpPr>
          <p:spPr bwMode="auto">
            <a:xfrm>
              <a:off x="2361" y="-1395"/>
              <a:ext cx="7200" cy="5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1271" name="AutoShape 24"/>
            <p:cNvCxnSpPr>
              <a:cxnSpLocks noChangeShapeType="1"/>
            </p:cNvCxnSpPr>
            <p:nvPr/>
          </p:nvCxnSpPr>
          <p:spPr bwMode="auto">
            <a:xfrm>
              <a:off x="4698" y="474"/>
              <a:ext cx="0" cy="189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1272" name="AutoShape 23"/>
            <p:cNvCxnSpPr>
              <a:cxnSpLocks noChangeShapeType="1"/>
            </p:cNvCxnSpPr>
            <p:nvPr/>
          </p:nvCxnSpPr>
          <p:spPr bwMode="auto">
            <a:xfrm>
              <a:off x="6980" y="476"/>
              <a:ext cx="0" cy="189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grpSp>
          <p:nvGrpSpPr>
            <p:cNvPr id="11273" name="Group 2"/>
            <p:cNvGrpSpPr>
              <a:grpSpLocks/>
            </p:cNvGrpSpPr>
            <p:nvPr/>
          </p:nvGrpSpPr>
          <p:grpSpPr bwMode="auto">
            <a:xfrm>
              <a:off x="2469" y="-1394"/>
              <a:ext cx="7092" cy="5126"/>
              <a:chOff x="2469" y="-1394"/>
              <a:chExt cx="7092" cy="5126"/>
            </a:xfrm>
          </p:grpSpPr>
          <p:cxnSp>
            <p:nvCxnSpPr>
              <p:cNvPr id="11274" name="AutoShape 22"/>
              <p:cNvCxnSpPr>
                <a:cxnSpLocks noChangeShapeType="1"/>
              </p:cNvCxnSpPr>
              <p:nvPr/>
            </p:nvCxnSpPr>
            <p:spPr bwMode="auto">
              <a:xfrm flipV="1">
                <a:off x="2469" y="-1394"/>
                <a:ext cx="1" cy="3765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11275" name="AutoShape 21"/>
              <p:cNvCxnSpPr>
                <a:cxnSpLocks noChangeShapeType="1"/>
              </p:cNvCxnSpPr>
              <p:nvPr/>
            </p:nvCxnSpPr>
            <p:spPr bwMode="auto">
              <a:xfrm>
                <a:off x="2469" y="2371"/>
                <a:ext cx="7092" cy="1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sp>
            <p:nvSpPr>
              <p:cNvPr id="11276" name="Text Box 20"/>
              <p:cNvSpPr txBox="1">
                <a:spLocks noChangeArrowheads="1"/>
              </p:cNvSpPr>
              <p:nvPr/>
            </p:nvSpPr>
            <p:spPr bwMode="auto">
              <a:xfrm>
                <a:off x="2610" y="-1124"/>
                <a:ext cx="2088" cy="14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b="1">
                    <a:cs typeface="Times New Roman" pitchFamily="18" charset="0"/>
                  </a:rPr>
                  <a:t>Превентивное управление </a:t>
                </a:r>
                <a:endParaRPr lang="ru-RU" sz="800"/>
              </a:p>
              <a:p>
                <a:pPr algn="ctr" eaLnBrk="0" hangingPunct="0"/>
                <a:r>
                  <a:rPr lang="ru-RU" sz="1200">
                    <a:cs typeface="Times New Roman" pitchFamily="18" charset="0"/>
                  </a:rPr>
                  <a:t>и разработка плана действия в чрезвычайных обстоятельствах</a:t>
                </a:r>
                <a:endParaRPr lang="ru-RU"/>
              </a:p>
            </p:txBody>
          </p:sp>
          <p:sp>
            <p:nvSpPr>
              <p:cNvPr id="11277" name="Text Box 19"/>
              <p:cNvSpPr txBox="1">
                <a:spLocks noChangeArrowheads="1"/>
              </p:cNvSpPr>
              <p:nvPr/>
            </p:nvSpPr>
            <p:spPr bwMode="auto">
              <a:xfrm>
                <a:off x="4698" y="-1124"/>
                <a:ext cx="2372" cy="14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b="1">
                    <a:cs typeface="Times New Roman" pitchFamily="18" charset="0"/>
                  </a:rPr>
                  <a:t>Реактивное управление </a:t>
                </a:r>
                <a:endParaRPr lang="ru-RU" sz="800"/>
              </a:p>
              <a:p>
                <a:pPr algn="ctr" eaLnBrk="0" hangingPunct="0"/>
                <a:r>
                  <a:rPr lang="ru-RU" sz="1200">
                    <a:cs typeface="Times New Roman" pitchFamily="18" charset="0"/>
                  </a:rPr>
                  <a:t>и реактивные коммуникации; реализация плана действия в чрезвычайных обстоятельствах</a:t>
                </a:r>
                <a:endParaRPr lang="ru-RU"/>
              </a:p>
            </p:txBody>
          </p:sp>
          <p:sp>
            <p:nvSpPr>
              <p:cNvPr id="11278" name="Text Box 18"/>
              <p:cNvSpPr txBox="1">
                <a:spLocks noChangeArrowheads="1"/>
              </p:cNvSpPr>
              <p:nvPr/>
            </p:nvSpPr>
            <p:spPr bwMode="auto">
              <a:xfrm>
                <a:off x="7070" y="-1124"/>
                <a:ext cx="2491" cy="14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b="1">
                    <a:cs typeface="Times New Roman" pitchFamily="18" charset="0"/>
                  </a:rPr>
                  <a:t>Адаптационно-стабилизационное управление </a:t>
                </a:r>
                <a:endParaRPr lang="ru-RU" sz="800"/>
              </a:p>
              <a:p>
                <a:pPr algn="ctr" eaLnBrk="0" hangingPunct="0"/>
                <a:r>
                  <a:rPr lang="ru-RU" sz="1200">
                    <a:cs typeface="Times New Roman" pitchFamily="18" charset="0"/>
                  </a:rPr>
                  <a:t>и определение стратегии выхода на оптимальный режим функционирования</a:t>
                </a:r>
                <a:endParaRPr lang="ru-RU"/>
              </a:p>
            </p:txBody>
          </p:sp>
          <p:sp>
            <p:nvSpPr>
              <p:cNvPr id="11279" name="Text Box 17"/>
              <p:cNvSpPr txBox="1">
                <a:spLocks noChangeArrowheads="1"/>
              </p:cNvSpPr>
              <p:nvPr/>
            </p:nvSpPr>
            <p:spPr bwMode="auto">
              <a:xfrm>
                <a:off x="2610" y="474"/>
                <a:ext cx="1986" cy="52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>
                    <a:cs typeface="Times New Roman" pitchFamily="18" charset="0"/>
                  </a:rPr>
                  <a:t>Цель – защитить активы организации</a:t>
                </a:r>
                <a:endParaRPr lang="ru-RU"/>
              </a:p>
            </p:txBody>
          </p:sp>
          <p:sp>
            <p:nvSpPr>
              <p:cNvPr id="11280" name="Text Box 16"/>
              <p:cNvSpPr txBox="1">
                <a:spLocks noChangeArrowheads="1"/>
              </p:cNvSpPr>
              <p:nvPr/>
            </p:nvSpPr>
            <p:spPr bwMode="auto">
              <a:xfrm>
                <a:off x="4776" y="474"/>
                <a:ext cx="2114" cy="82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>
                    <a:cs typeface="Times New Roman" pitchFamily="18" charset="0"/>
                  </a:rPr>
                  <a:t>Цель – фокусирование на решении проблемы и её последствиях</a:t>
                </a:r>
                <a:endParaRPr lang="ru-RU"/>
              </a:p>
            </p:txBody>
          </p:sp>
          <p:sp>
            <p:nvSpPr>
              <p:cNvPr id="11281" name="Text Box 15"/>
              <p:cNvSpPr txBox="1">
                <a:spLocks noChangeArrowheads="1"/>
              </p:cNvSpPr>
              <p:nvPr/>
            </p:nvSpPr>
            <p:spPr bwMode="auto">
              <a:xfrm>
                <a:off x="7070" y="474"/>
                <a:ext cx="2376" cy="12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>
                    <a:cs typeface="Times New Roman" pitchFamily="18" charset="0"/>
                  </a:rPr>
                  <a:t>Цель – быстрая стабилизация и восстановление важнейших бизнес-процессов</a:t>
                </a:r>
                <a:endParaRPr lang="ru-RU"/>
              </a:p>
            </p:txBody>
          </p:sp>
          <p:sp>
            <p:nvSpPr>
              <p:cNvPr id="11282" name="Text Box 14"/>
              <p:cNvSpPr txBox="1">
                <a:spLocks noChangeArrowheads="1"/>
              </p:cNvSpPr>
              <p:nvPr/>
            </p:nvSpPr>
            <p:spPr bwMode="auto">
              <a:xfrm>
                <a:off x="2610" y="1892"/>
                <a:ext cx="1986" cy="36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b="1">
                    <a:cs typeface="Times New Roman" pitchFamily="18" charset="0"/>
                  </a:rPr>
                  <a:t>Штатное состояние</a:t>
                </a:r>
                <a:endParaRPr lang="ru-RU"/>
              </a:p>
            </p:txBody>
          </p:sp>
          <p:sp>
            <p:nvSpPr>
              <p:cNvPr id="11283" name="Text Box 13"/>
              <p:cNvSpPr txBox="1">
                <a:spLocks noChangeArrowheads="1"/>
              </p:cNvSpPr>
              <p:nvPr/>
            </p:nvSpPr>
            <p:spPr bwMode="auto">
              <a:xfrm>
                <a:off x="4776" y="1892"/>
                <a:ext cx="2114" cy="3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b="1">
                    <a:cs typeface="Times New Roman" pitchFamily="18" charset="0"/>
                  </a:rPr>
                  <a:t>Нештатная ситуация</a:t>
                </a:r>
                <a:endParaRPr lang="ru-RU"/>
              </a:p>
            </p:txBody>
          </p:sp>
          <p:sp>
            <p:nvSpPr>
              <p:cNvPr id="11284" name="Text Box 12"/>
              <p:cNvSpPr txBox="1">
                <a:spLocks noChangeArrowheads="1"/>
              </p:cNvSpPr>
              <p:nvPr/>
            </p:nvSpPr>
            <p:spPr bwMode="auto">
              <a:xfrm>
                <a:off x="7070" y="1892"/>
                <a:ext cx="2491" cy="3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b="1">
                    <a:cs typeface="Times New Roman" pitchFamily="18" charset="0"/>
                  </a:rPr>
                  <a:t>Штатное состояние</a:t>
                </a:r>
                <a:endParaRPr lang="ru-RU"/>
              </a:p>
            </p:txBody>
          </p:sp>
          <p:sp>
            <p:nvSpPr>
              <p:cNvPr id="11285" name="Text Box 11"/>
              <p:cNvSpPr txBox="1">
                <a:spLocks noChangeArrowheads="1"/>
              </p:cNvSpPr>
              <p:nvPr/>
            </p:nvSpPr>
            <p:spPr bwMode="auto">
              <a:xfrm>
                <a:off x="2470" y="2700"/>
                <a:ext cx="2228" cy="103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i="1">
                    <a:cs typeface="Times New Roman" pitchFamily="18" charset="0"/>
                  </a:rPr>
                  <a:t>Ранее обнаруженные проблемы; процедуры уведомления; тренинги/ внутренний аудит</a:t>
                </a:r>
                <a:endParaRPr lang="ru-RU"/>
              </a:p>
            </p:txBody>
          </p:sp>
          <p:sp>
            <p:nvSpPr>
              <p:cNvPr id="11286" name="Text Box 10"/>
              <p:cNvSpPr txBox="1">
                <a:spLocks noChangeArrowheads="1"/>
              </p:cNvSpPr>
              <p:nvPr/>
            </p:nvSpPr>
            <p:spPr bwMode="auto">
              <a:xfrm>
                <a:off x="4698" y="2699"/>
                <a:ext cx="2372" cy="103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i="1">
                    <a:cs typeface="Times New Roman" pitchFamily="18" charset="0"/>
                  </a:rPr>
                  <a:t>Критерии активации; структура управления; процедуры сдерживания спада</a:t>
                </a:r>
                <a:endParaRPr lang="ru-RU"/>
              </a:p>
            </p:txBody>
          </p:sp>
          <p:sp>
            <p:nvSpPr>
              <p:cNvPr id="11287" name="Text Box 9"/>
              <p:cNvSpPr txBox="1">
                <a:spLocks noChangeArrowheads="1"/>
              </p:cNvSpPr>
              <p:nvPr/>
            </p:nvSpPr>
            <p:spPr bwMode="auto">
              <a:xfrm>
                <a:off x="7070" y="2700"/>
                <a:ext cx="2376" cy="103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i="1">
                    <a:cs typeface="Times New Roman" pitchFamily="18" charset="0"/>
                  </a:rPr>
                  <a:t>Ретроспективный анализ и оценка произведённых изменений</a:t>
                </a:r>
                <a:endParaRPr lang="ru-RU"/>
              </a:p>
            </p:txBody>
          </p:sp>
          <p:sp>
            <p:nvSpPr>
              <p:cNvPr id="11288" name="AutoShape 8"/>
              <p:cNvSpPr>
                <a:spLocks/>
              </p:cNvSpPr>
              <p:nvPr/>
            </p:nvSpPr>
            <p:spPr bwMode="auto">
              <a:xfrm rot="-5400000">
                <a:off x="3443" y="1396"/>
                <a:ext cx="282" cy="2228"/>
              </a:xfrm>
              <a:prstGeom prst="leftBrace">
                <a:avLst>
                  <a:gd name="adj1" fmla="val 65839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9" name="AutoShape 7"/>
              <p:cNvSpPr>
                <a:spLocks/>
              </p:cNvSpPr>
              <p:nvPr/>
            </p:nvSpPr>
            <p:spPr bwMode="auto">
              <a:xfrm rot="-5400000">
                <a:off x="5697" y="1371"/>
                <a:ext cx="284" cy="2282"/>
              </a:xfrm>
              <a:prstGeom prst="leftBrace">
                <a:avLst>
                  <a:gd name="adj1" fmla="val 66960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0" name="AutoShape 6"/>
              <p:cNvSpPr>
                <a:spLocks/>
              </p:cNvSpPr>
              <p:nvPr/>
            </p:nvSpPr>
            <p:spPr bwMode="auto">
              <a:xfrm rot="-5400000">
                <a:off x="7979" y="1368"/>
                <a:ext cx="284" cy="2282"/>
              </a:xfrm>
              <a:prstGeom prst="leftBrace">
                <a:avLst>
                  <a:gd name="adj1" fmla="val 66960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1" name="AutoShape 5"/>
              <p:cNvSpPr>
                <a:spLocks noChangeArrowheads="1"/>
              </p:cNvSpPr>
              <p:nvPr/>
            </p:nvSpPr>
            <p:spPr bwMode="auto">
              <a:xfrm>
                <a:off x="4493" y="2172"/>
                <a:ext cx="478" cy="479"/>
              </a:xfrm>
              <a:prstGeom prst="irregularSeal1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11292" name="AutoShape 4"/>
              <p:cNvCxnSpPr>
                <a:cxnSpLocks noChangeShapeType="1"/>
              </p:cNvCxnSpPr>
              <p:nvPr/>
            </p:nvCxnSpPr>
            <p:spPr bwMode="auto">
              <a:xfrm>
                <a:off x="4324" y="-303"/>
                <a:ext cx="374" cy="67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11293" name="AutoShape 3"/>
              <p:cNvCxnSpPr>
                <a:cxnSpLocks noChangeShapeType="1"/>
              </p:cNvCxnSpPr>
              <p:nvPr/>
            </p:nvCxnSpPr>
            <p:spPr bwMode="auto">
              <a:xfrm flipH="1">
                <a:off x="6980" y="-132"/>
                <a:ext cx="296" cy="50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3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647700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24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291" name="Содержимое 6"/>
          <p:cNvSpPr>
            <a:spLocks noGrp="1"/>
          </p:cNvSpPr>
          <p:nvPr>
            <p:ph idx="1"/>
          </p:nvPr>
        </p:nvSpPr>
        <p:spPr>
          <a:xfrm>
            <a:off x="323850" y="630238"/>
            <a:ext cx="8640763" cy="560705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Технологии </a:t>
            </a:r>
          </a:p>
          <a:p>
            <a:pPr algn="ctr">
              <a:buFont typeface="Wingdings 2" pitchFamily="18" charset="2"/>
              <a:buNone/>
            </a:pP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непрерывностью бизнеса</a:t>
            </a:r>
          </a:p>
          <a:p>
            <a:r>
              <a:rPr lang="en-US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Non-stop </a:t>
            </a:r>
            <a:r>
              <a:rPr lang="ru-RU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r>
              <a:rPr lang="ru-RU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непрерывностью бизнеса </a:t>
            </a:r>
            <a:r>
              <a:rPr lang="en-US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</a:t>
            </a:r>
            <a:r>
              <a:rPr lang="ru-RU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Business Continuality Management — ВСМ)</a:t>
            </a:r>
            <a:endParaRPr lang="ru-RU" sz="2400" i="1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 2" pitchFamily="18" charset="2"/>
              <a:buNone/>
            </a:pPr>
            <a:endParaRPr lang="ru-RU" sz="24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 2" pitchFamily="18" charset="2"/>
              <a:buNone/>
            </a:pP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Новые термины управленческой деятельности:</a:t>
            </a:r>
          </a:p>
          <a:p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анализ воздействия на бизнес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Business Impact Analysis, BIA),</a:t>
            </a:r>
            <a:r>
              <a:rPr lang="en-US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планирование непрерывности бизнеса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Business Continuity Planning, BCP)</a:t>
            </a:r>
            <a:r>
              <a:rPr lang="ru-RU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</a:p>
          <a:p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планирование восстановления</a:t>
            </a:r>
            <a:r>
              <a:rPr lang="ru-RU" sz="24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(Disaster Recovery Planning, DRP)</a:t>
            </a:r>
            <a:endParaRPr lang="en-US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229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229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3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39825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Тревожные вопросы, периодически возникающие перед каждой бизнес-организацией:</a:t>
            </a:r>
          </a:p>
        </p:txBody>
      </p:sp>
      <p:sp>
        <p:nvSpPr>
          <p:cNvPr id="13315" name="Содержимое 6"/>
          <p:cNvSpPr>
            <a:spLocks noGrp="1"/>
          </p:cNvSpPr>
          <p:nvPr>
            <p:ph idx="1"/>
          </p:nvPr>
        </p:nvSpPr>
        <p:spPr>
          <a:xfrm>
            <a:off x="250825" y="1935163"/>
            <a:ext cx="8642350" cy="4686300"/>
          </a:xfrm>
        </p:spPr>
        <p:txBody>
          <a:bodyPr/>
          <a:lstStyle/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Какова вероятность возникновения инцидента?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Каковы будут негативные последствия?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 минимизировать последствия сбоев функционирования?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 продолжать бизнес во время и после инцидента?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Каковы приоритеты и временные рамки восстановления деятельности подразделения или компании в целом?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Что и когда необходимо сделать, как перераспределить полномочия в случае нештатной ситуации?</a:t>
            </a:r>
          </a:p>
        </p:txBody>
      </p:sp>
      <p:grpSp>
        <p:nvGrpSpPr>
          <p:cNvPr id="13316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331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3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936625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Метод 8D для командного решения проблем</a:t>
            </a:r>
            <a:b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(алгоритм)</a:t>
            </a:r>
          </a:p>
        </p:txBody>
      </p:sp>
      <p:sp>
        <p:nvSpPr>
          <p:cNvPr id="14339" name="Содержимое 6"/>
          <p:cNvSpPr>
            <a:spLocks noGrp="1"/>
          </p:cNvSpPr>
          <p:nvPr>
            <p:ph idx="1"/>
          </p:nvPr>
        </p:nvSpPr>
        <p:spPr>
          <a:xfrm>
            <a:off x="250825" y="1989138"/>
            <a:ext cx="8642350" cy="4392612"/>
          </a:xfrm>
        </p:spPr>
        <p:txBody>
          <a:bodyPr/>
          <a:lstStyle/>
          <a:p>
            <a:pPr marL="342900" indent="-342900">
              <a:buClr>
                <a:srgbClr val="0070C0"/>
              </a:buClr>
              <a:buSzPct val="100000"/>
              <a:buFont typeface="Wingdings 2" pitchFamily="18" charset="2"/>
              <a:buNone/>
            </a:pPr>
            <a:r>
              <a:rPr lang="en-US" sz="1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 </a:t>
            </a:r>
            <a:r>
              <a:rPr lang="en-US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en-US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подготовка к процессу</a:t>
            </a:r>
            <a:r>
              <a:rPr lang="ru-RU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8D;</a:t>
            </a:r>
            <a:endParaRPr lang="ru-RU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buClr>
                <a:srgbClr val="0070C0"/>
              </a:buClr>
              <a:buSzPct val="100000"/>
              <a:buFont typeface="Wingdings 2" pitchFamily="18" charset="2"/>
              <a:buNone/>
            </a:pPr>
            <a:r>
              <a:rPr lang="en-US" sz="1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D1 </a:t>
            </a:r>
            <a:r>
              <a:rPr lang="en-US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создание команды;</a:t>
            </a:r>
          </a:p>
          <a:p>
            <a:pPr marL="342900" indent="-342900">
              <a:buClr>
                <a:srgbClr val="0070C0"/>
              </a:buClr>
              <a:buSzPct val="100000"/>
              <a:buFont typeface="Wingdings 2" pitchFamily="18" charset="2"/>
              <a:buNone/>
            </a:pPr>
            <a:r>
              <a:rPr lang="en-US" sz="1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D2</a:t>
            </a:r>
            <a:r>
              <a:rPr lang="en-US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—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описание проблемы;</a:t>
            </a:r>
          </a:p>
          <a:p>
            <a:pPr marL="342900" indent="-342900">
              <a:buClr>
                <a:srgbClr val="0070C0"/>
              </a:buClr>
              <a:buSzPct val="100000"/>
              <a:buFont typeface="Wingdings 2" pitchFamily="18" charset="2"/>
              <a:buNone/>
            </a:pPr>
            <a:r>
              <a:rPr lang="en-US" sz="1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D3</a:t>
            </a:r>
            <a:r>
              <a:rPr lang="en-US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—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разработка временных мер по изоляции проблемы от внешних (внутренних) потребителей до момента внедрения корректирующих действий;</a:t>
            </a:r>
          </a:p>
          <a:p>
            <a:pPr marL="342900" indent="-342900">
              <a:buClr>
                <a:srgbClr val="0070C0"/>
              </a:buClr>
              <a:buSzPct val="100000"/>
              <a:buFont typeface="Wingdings 2" pitchFamily="18" charset="2"/>
              <a:buNone/>
            </a:pPr>
            <a:r>
              <a:rPr lang="en-US" sz="1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D4</a:t>
            </a:r>
            <a:r>
              <a:rPr lang="en-US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—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определение и верификация основных причин и точки выхода;</a:t>
            </a:r>
          </a:p>
          <a:p>
            <a:pPr marL="342900" indent="-342900">
              <a:buClr>
                <a:srgbClr val="0070C0"/>
              </a:buClr>
              <a:buSzPct val="100000"/>
              <a:buFont typeface="Wingdings 2" pitchFamily="18" charset="2"/>
              <a:buNone/>
            </a:pPr>
            <a:r>
              <a:rPr lang="en-US" sz="1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D5</a:t>
            </a:r>
            <a:r>
              <a:rPr lang="en-US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—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выбор и удостоверение в подлинности (верификация) постоянных корректирующих действий для основной причины и точки выхода;</a:t>
            </a:r>
          </a:p>
          <a:p>
            <a:pPr marL="342900" indent="-342900">
              <a:buClr>
                <a:srgbClr val="0070C0"/>
              </a:buClr>
              <a:buSzPct val="100000"/>
              <a:buFont typeface="Wingdings 2" pitchFamily="18" charset="2"/>
              <a:buNone/>
            </a:pPr>
            <a:r>
              <a:rPr lang="en-US" sz="1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D6</a:t>
            </a:r>
            <a:r>
              <a:rPr lang="en-US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—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внедрение и укрепление постоянных корректирующих действий;</a:t>
            </a:r>
          </a:p>
          <a:p>
            <a:pPr marL="342900" indent="-342900">
              <a:buClr>
                <a:srgbClr val="0070C0"/>
              </a:buClr>
              <a:buSzPct val="100000"/>
              <a:buFont typeface="Wingdings 2" pitchFamily="18" charset="2"/>
              <a:buNone/>
            </a:pPr>
            <a:r>
              <a:rPr lang="en-US" sz="1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D7</a:t>
            </a:r>
            <a:r>
              <a:rPr lang="en-US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en-US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предотвращение повторного появления проблемы;</a:t>
            </a:r>
          </a:p>
          <a:p>
            <a:pPr marL="342900" indent="-342900">
              <a:buClr>
                <a:srgbClr val="0070C0"/>
              </a:buClr>
              <a:buSzPct val="100000"/>
              <a:buFont typeface="Wingdings 2" pitchFamily="18" charset="2"/>
              <a:buNone/>
            </a:pPr>
            <a:r>
              <a:rPr lang="en-US" sz="1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D8</a:t>
            </a:r>
            <a:r>
              <a:rPr lang="en-US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признание вклада команды и отдельных людей.</a:t>
            </a:r>
          </a:p>
        </p:txBody>
      </p:sp>
      <p:grpSp>
        <p:nvGrpSpPr>
          <p:cNvPr id="14340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43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3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29600" cy="649288"/>
          </a:xfrm>
        </p:spPr>
        <p:txBody>
          <a:bodyPr/>
          <a:lstStyle/>
          <a:p>
            <a:pPr algn="ctr" eaLnBrk="1" hangingPunct="1"/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Метод 8D для командного решения проблем</a:t>
            </a:r>
            <a:b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(преимущества и недостатки)</a:t>
            </a:r>
          </a:p>
        </p:txBody>
      </p:sp>
      <p:sp>
        <p:nvSpPr>
          <p:cNvPr id="15363" name="Содержимое 6"/>
          <p:cNvSpPr>
            <a:spLocks noGrp="1"/>
          </p:cNvSpPr>
          <p:nvPr>
            <p:ph idx="1"/>
          </p:nvPr>
        </p:nvSpPr>
        <p:spPr>
          <a:xfrm>
            <a:off x="250825" y="1412875"/>
            <a:ext cx="8642350" cy="5184775"/>
          </a:xfrm>
        </p:spPr>
        <p:txBody>
          <a:bodyPr/>
          <a:lstStyle/>
          <a:p>
            <a:pPr>
              <a:spcBef>
                <a:spcPct val="0"/>
              </a:spcBef>
              <a:buFont typeface="Wingdings 2" pitchFamily="18" charset="2"/>
              <a:buNone/>
            </a:pPr>
            <a:r>
              <a:rPr lang="ru-RU" sz="1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Преимущества: </a:t>
            </a:r>
          </a:p>
          <a:p>
            <a:pPr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позволяет устранить не только проблемы, но и причины их появления;</a:t>
            </a:r>
          </a:p>
          <a:p>
            <a:pPr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развивает способности командной работы специалистов. </a:t>
            </a:r>
          </a:p>
          <a:p>
            <a:pPr>
              <a:spcBef>
                <a:spcPct val="0"/>
              </a:spcBef>
              <a:buFont typeface="Wingdings 2" pitchFamily="18" charset="2"/>
              <a:buNone/>
            </a:pPr>
            <a:r>
              <a:rPr lang="ru-RU" sz="1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Ошибки при внедрении :</a:t>
            </a:r>
          </a:p>
          <a:p>
            <a:pPr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пренебрежение обучением специалистов: необходимо  как командной работе, так и технологиям принятия решений, сбора и обобщения данных,</a:t>
            </a:r>
          </a:p>
          <a:p>
            <a:pPr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неправильное использование методики, </a:t>
            </a:r>
          </a:p>
          <a:p>
            <a:pPr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чрезмерная формализация, </a:t>
            </a:r>
          </a:p>
          <a:p>
            <a:pPr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«двойные стандарты», </a:t>
            </a:r>
          </a:p>
          <a:p>
            <a:pPr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работа выполняет не группой, а отдельный специалист. </a:t>
            </a:r>
          </a:p>
          <a:p>
            <a:pPr>
              <a:spcBef>
                <a:spcPct val="0"/>
              </a:spcBef>
              <a:buFont typeface="Wingdings 2" pitchFamily="18" charset="2"/>
              <a:buNone/>
            </a:pPr>
            <a:r>
              <a:rPr lang="ru-RU" sz="1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Метод малоэффективен в случаях: </a:t>
            </a:r>
          </a:p>
          <a:p>
            <a:pPr>
              <a:spcBef>
                <a:spcPct val="0"/>
              </a:spcBef>
              <a:buFont typeface="Wingdings 2" pitchFamily="18" charset="2"/>
              <a:buNone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а) невозможности описания проблемы и определения ее сути; </a:t>
            </a:r>
          </a:p>
          <a:p>
            <a:pPr>
              <a:spcBef>
                <a:spcPct val="0"/>
              </a:spcBef>
              <a:buFont typeface="Wingdings 2" pitchFamily="18" charset="2"/>
              <a:buNone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б) не обнаружения причинно-следственных связей проблемы; </a:t>
            </a:r>
          </a:p>
          <a:p>
            <a:pPr>
              <a:spcBef>
                <a:spcPct val="0"/>
              </a:spcBef>
              <a:buFont typeface="Wingdings 2" pitchFamily="18" charset="2"/>
              <a:buNone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в) отсутствия ресурсов для решения проблемы; </a:t>
            </a:r>
          </a:p>
          <a:p>
            <a:pPr>
              <a:spcBef>
                <a:spcPct val="0"/>
              </a:spcBef>
              <a:buFont typeface="Wingdings 2" pitchFamily="18" charset="2"/>
              <a:buNone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г) относительной простоты проблемы, которая может быть решена одним специалистом.</a:t>
            </a:r>
          </a:p>
        </p:txBody>
      </p:sp>
      <p:grpSp>
        <p:nvGrpSpPr>
          <p:cNvPr id="1536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536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3"/>
          <p:cNvSpPr>
            <a:spLocks noGrp="1"/>
          </p:cNvSpPr>
          <p:nvPr>
            <p:ph type="title"/>
          </p:nvPr>
        </p:nvSpPr>
        <p:spPr>
          <a:xfrm>
            <a:off x="468313" y="981075"/>
            <a:ext cx="8229600" cy="1368425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Принципы управления непрерывностью бизнеса</a:t>
            </a:r>
            <a:b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non-stop business</a:t>
            </a:r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</a:p>
        </p:txBody>
      </p:sp>
      <p:sp>
        <p:nvSpPr>
          <p:cNvPr id="16387" name="Содержимое 6"/>
          <p:cNvSpPr>
            <a:spLocks noGrp="1"/>
          </p:cNvSpPr>
          <p:nvPr>
            <p:ph idx="1"/>
          </p:nvPr>
        </p:nvSpPr>
        <p:spPr>
          <a:xfrm>
            <a:off x="250825" y="2708275"/>
            <a:ext cx="8642350" cy="3024188"/>
          </a:xfrm>
        </p:spPr>
        <p:txBody>
          <a:bodyPr/>
          <a:lstStyle/>
          <a:p>
            <a:pPr marL="514350" indent="-51435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эффективность использования ресурсов; </a:t>
            </a:r>
          </a:p>
          <a:p>
            <a:pPr marL="514350" indent="-51435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надежность поддержки бизнес-процессов; </a:t>
            </a:r>
          </a:p>
          <a:p>
            <a:pPr marL="514350" indent="-51435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гибкость; </a:t>
            </a:r>
          </a:p>
          <a:p>
            <a:pPr marL="514350" indent="-51435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оперативность; </a:t>
            </a:r>
          </a:p>
          <a:p>
            <a:pPr marL="514350" indent="-51435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масштабность.</a:t>
            </a:r>
          </a:p>
        </p:txBody>
      </p:sp>
      <p:grpSp>
        <p:nvGrpSpPr>
          <p:cNvPr id="1638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638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3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29600" cy="1008063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Начальный этап </a:t>
            </a:r>
            <a:b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непрерывностью бизнеса    </a:t>
            </a:r>
          </a:p>
        </p:txBody>
      </p:sp>
      <p:sp>
        <p:nvSpPr>
          <p:cNvPr id="17411" name="Содержимое 6"/>
          <p:cNvSpPr>
            <a:spLocks noGrp="1"/>
          </p:cNvSpPr>
          <p:nvPr>
            <p:ph idx="1"/>
          </p:nvPr>
        </p:nvSpPr>
        <p:spPr>
          <a:xfrm>
            <a:off x="250825" y="2060575"/>
            <a:ext cx="8642350" cy="3024188"/>
          </a:xfrm>
        </p:spPr>
        <p:txBody>
          <a:bodyPr/>
          <a:lstStyle/>
          <a:p>
            <a:pPr marL="850900" lvl="1" indent="-457200">
              <a:buSzPct val="100000"/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распознавание рисков компании и моделирование угрозы бизнесу;</a:t>
            </a:r>
          </a:p>
          <a:p>
            <a:pPr marL="850900" lvl="1" indent="-457200">
              <a:buSzPct val="100000"/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экономический анализ влияния этих рисков на бизнес компании;</a:t>
            </a:r>
          </a:p>
          <a:p>
            <a:pPr marL="850900" lvl="1" indent="-457200">
              <a:buSzPct val="100000"/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превентивные меры, обеспечивающие минимизацию рисков доступными средствами.</a:t>
            </a:r>
          </a:p>
        </p:txBody>
      </p:sp>
      <p:grpSp>
        <p:nvGrpSpPr>
          <p:cNvPr id="1741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741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3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29600" cy="720725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Второй этап </a:t>
            </a:r>
            <a:b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непрерывностью бизнеса    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50825" y="1557338"/>
            <a:ext cx="8642350" cy="5111750"/>
          </a:xfrm>
        </p:spPr>
        <p:txBody>
          <a:bodyPr/>
          <a:lstStyle/>
          <a:p>
            <a:pPr>
              <a:spcBef>
                <a:spcPct val="0"/>
              </a:spcBef>
              <a:buClr>
                <a:srgbClr val="0070C0"/>
              </a:buClr>
              <a:buSzPct val="100000"/>
              <a:buFont typeface="Wingdings 2" pitchFamily="18" charset="2"/>
              <a:buNone/>
            </a:pPr>
            <a:r>
              <a:rPr lang="ru-RU" sz="1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Задачи:</a:t>
            </a:r>
          </a:p>
          <a:p>
            <a:pPr>
              <a:spcBef>
                <a:spcPct val="0"/>
              </a:spcBef>
              <a:buClr>
                <a:srgbClr val="0070C0"/>
              </a:buClr>
              <a:buSzPct val="100000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сохранение управляемости организацией за счет доступа ко всем рычагам управления, информационным каналам, к офису и персоналу;</a:t>
            </a:r>
          </a:p>
          <a:p>
            <a:pPr>
              <a:spcBef>
                <a:spcPct val="0"/>
              </a:spcBef>
              <a:buClr>
                <a:srgbClr val="0070C0"/>
              </a:buClr>
              <a:buSzPct val="100000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максимальная поддержка саморегулирования объекта управления без привлечения внешних организаций и лиц;</a:t>
            </a:r>
          </a:p>
          <a:p>
            <a:pPr>
              <a:spcBef>
                <a:spcPct val="0"/>
              </a:spcBef>
              <a:buClr>
                <a:srgbClr val="0070C0"/>
              </a:buClr>
              <a:buSzPct val="100000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разработка  (гибкого) плана с ограниченным кругом доступа, предусматривающий перераспределение полномочий между ответственными лицами по принятию решений, координированию, регулированию и контролю;</a:t>
            </a:r>
          </a:p>
          <a:p>
            <a:pPr>
              <a:spcBef>
                <a:spcPct val="0"/>
              </a:spcBef>
              <a:buClr>
                <a:srgbClr val="0070C0"/>
              </a:buClr>
              <a:buSzPct val="100000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«группы кризисного управления» («группы быстрого реагирования») (5-7 топ-менеджеров) для разработки детального плана-программы по локализации и снижению всех рисков; </a:t>
            </a:r>
          </a:p>
          <a:p>
            <a:pPr>
              <a:spcBef>
                <a:spcPct val="0"/>
              </a:spcBef>
              <a:buClr>
                <a:srgbClr val="0070C0"/>
              </a:buClr>
              <a:buSzPct val="100000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периодическая корректировка плана;</a:t>
            </a:r>
          </a:p>
          <a:p>
            <a:pPr>
              <a:spcBef>
                <a:spcPct val="0"/>
              </a:spcBef>
              <a:buClr>
                <a:srgbClr val="0070C0"/>
              </a:buClr>
              <a:buSzPct val="100000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проведение дополнительных тренингов: позволяют понять, как работает план, насколько точны, оперативны и слаженны действия участников кризисной ситуации.</a:t>
            </a:r>
          </a:p>
        </p:txBody>
      </p:sp>
      <p:grpSp>
        <p:nvGrpSpPr>
          <p:cNvPr id="18436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843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3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3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29600" cy="12239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Завершающий этап </a:t>
            </a:r>
            <a:b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непрерывностью бизнеса - реакция на  чрезвычайную ситуацию.    </a:t>
            </a:r>
          </a:p>
        </p:txBody>
      </p:sp>
      <p:sp>
        <p:nvSpPr>
          <p:cNvPr id="19459" name="Содержимое 6"/>
          <p:cNvSpPr>
            <a:spLocks noGrp="1"/>
          </p:cNvSpPr>
          <p:nvPr>
            <p:ph idx="1"/>
          </p:nvPr>
        </p:nvSpPr>
        <p:spPr>
          <a:xfrm>
            <a:off x="250825" y="1844675"/>
            <a:ext cx="8642350" cy="43211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ru-RU" sz="20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 2" pitchFamily="18" charset="2"/>
              <a:buNone/>
            </a:pPr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Задача группы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определить, какой из планов целесообразно практически применить, неукоснительно следуя каждому из прописанных в нем пунктов, отвечая на вопросы: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что и каким образом необходимо сделать для сохранности активов и ключевых операционных элементов бизнеса; 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кто и как должен работать с персоналом компании по его мобилизации; 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кто будет осуществлять взаимодействие с партнерами, акционерами, СМИ; 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каким образом будут перераспределены функции управления.</a:t>
            </a:r>
          </a:p>
        </p:txBody>
      </p:sp>
      <p:grpSp>
        <p:nvGrpSpPr>
          <p:cNvPr id="19460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946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6"/>
          <p:cNvSpPr>
            <a:spLocks noGrp="1"/>
          </p:cNvSpPr>
          <p:nvPr>
            <p:ph idx="1"/>
          </p:nvPr>
        </p:nvSpPr>
        <p:spPr>
          <a:xfrm>
            <a:off x="250825" y="981075"/>
            <a:ext cx="8642350" cy="5184775"/>
          </a:xfrm>
        </p:spPr>
        <p:txBody>
          <a:bodyPr/>
          <a:lstStyle/>
          <a:p>
            <a:pPr>
              <a:buClr>
                <a:srgbClr val="0070C0"/>
              </a:buClr>
              <a:buSzPct val="100000"/>
            </a:pP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непрерывностью бизнеса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это процессы, методы и техника, направленные на обеспечение непрерывного функционирования критичных бизнес-функций.</a:t>
            </a:r>
          </a:p>
          <a:p>
            <a:pPr>
              <a:buClr>
                <a:srgbClr val="0070C0"/>
              </a:buClr>
              <a:buSzPct val="100000"/>
            </a:pPr>
            <a:endParaRPr lang="ru-RU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70C0"/>
              </a:buClr>
              <a:buSzPct val="100000"/>
            </a:pP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Планирование непрерывности бизнеса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комплексная деятельность, ориентированная на снижение рисков прерывания бизнеса, сокращение негативных последствий сбоев, восстановление бизнеса до приемлемого уровня в определенной последовательности и установленные сроки.</a:t>
            </a:r>
          </a:p>
        </p:txBody>
      </p:sp>
      <p:grpSp>
        <p:nvGrpSpPr>
          <p:cNvPr id="20483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048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5"/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1368425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Стандарт</a:t>
            </a:r>
            <a:r>
              <a:rPr lang="ru-RU" sz="2800" b="1" i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ISO </a:t>
            </a:r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17799-2005</a:t>
            </a:r>
            <a:b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(ключевые элементы процесса управления непрерывностью бизнеса) </a:t>
            </a:r>
            <a:endParaRPr lang="en-US" sz="280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507" name="Содержимое 6"/>
          <p:cNvSpPr>
            <a:spLocks noGrp="1"/>
          </p:cNvSpPr>
          <p:nvPr>
            <p:ph idx="1"/>
          </p:nvPr>
        </p:nvSpPr>
        <p:spPr>
          <a:xfrm>
            <a:off x="457200" y="1989138"/>
            <a:ext cx="8229600" cy="4335462"/>
          </a:xfrm>
        </p:spPr>
        <p:txBody>
          <a:bodyPr/>
          <a:lstStyle/>
          <a:p>
            <a:pPr marL="457200" indent="-45720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понимание рисков, с которыми сталкивается организация;</a:t>
            </a:r>
          </a:p>
          <a:p>
            <a:pPr marL="457200" indent="-45720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определение возможных последствий нарушения бизнес-процессов; </a:t>
            </a:r>
          </a:p>
          <a:p>
            <a:pPr marL="457200" indent="-45720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 оптимального страхования результатов обработки информации; </a:t>
            </a:r>
          </a:p>
          <a:p>
            <a:pPr marL="457200" indent="-45720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и документирование стратегии непрерывности бизнеса в соответствии с согласованной стратегией;</a:t>
            </a:r>
          </a:p>
          <a:p>
            <a:pPr marL="457200" indent="-45720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обеспечение ограниченного включения в процессы и структуру организации планов управления непрерывностью бизнеса.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endParaRPr lang="ru-RU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150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150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25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70C0"/>
                </a:solidFill>
              </a:rPr>
              <a:t>Мероприятия</a:t>
            </a:r>
            <a:br>
              <a:rPr lang="ru-RU" sz="2800" b="1" smtClean="0">
                <a:solidFill>
                  <a:srgbClr val="0070C0"/>
                </a:solidFill>
              </a:rPr>
            </a:br>
            <a:r>
              <a:rPr lang="ru-RU" sz="2800" b="1" smtClean="0">
                <a:solidFill>
                  <a:srgbClr val="0070C0"/>
                </a:solidFill>
              </a:rPr>
              <a:t> по обеспечению непрерывности бизнеса</a:t>
            </a:r>
            <a:endParaRPr lang="en-US" sz="28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531" name="Содержимое 6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824412"/>
          </a:xfrm>
        </p:spPr>
        <p:txBody>
          <a:bodyPr/>
          <a:lstStyle/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определение и согласование всех обязанностей должностных лиц и процедур на случай чрезвычайных ситуаций;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внедрение в случае чрезвычайных ситуаций процедур, обеспечивающих возможность восстановления бизнес-процессов в течение предполагаемого времени; особое внимание следует уделять оценке зависимости бизнеса от внешних факторов и существующих контрактов;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документирование согласованных процедур и процессов;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соответствующее обучение сотрудников действиям при возникновении чрезвычайных ситуаций, включая кризисное управление;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тестирование и обоснование планов обеспечения непрерывности бизнеса.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endParaRPr lang="ru-RU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253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253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25"/>
          </a:xfrm>
        </p:spPr>
        <p:txBody>
          <a:bodyPr/>
          <a:lstStyle/>
          <a:p>
            <a:pPr algn="ctr"/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Конкурентные преимущества реализации плана управления непрерывностью бизнеса</a:t>
            </a:r>
            <a:endParaRPr lang="en-US" sz="24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555" name="Содержимое 6"/>
          <p:cNvSpPr>
            <a:spLocks noGrp="1"/>
          </p:cNvSpPr>
          <p:nvPr>
            <p:ph idx="1"/>
          </p:nvPr>
        </p:nvSpPr>
        <p:spPr>
          <a:xfrm>
            <a:off x="457200" y="1989138"/>
            <a:ext cx="8229600" cy="3887787"/>
          </a:xfrm>
        </p:spPr>
        <p:txBody>
          <a:bodyPr/>
          <a:lstStyle/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быстрое и эффективное восстановление бизнеса после преры­ваний/сбоев;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минимальные финансовые убытки, связанные с нештатными ситуациями;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удовлетворение требований клиентов, акционеров, руководства, аудиторов и других заинтересованных структур;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поддержание имиджа и репутации компании;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защита доли рынка.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endParaRPr lang="ru-RU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3556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355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323850" y="1052736"/>
            <a:ext cx="8496300" cy="5616352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endParaRPr lang="ru-RU" sz="20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КОНТРОЛЬНЫЕ ВОПРОСЫ</a:t>
            </a:r>
          </a:p>
          <a:p>
            <a:pPr marL="536575" lvl="3" indent="-536575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Какие стадии характеризуют процесс управления </a:t>
            </a: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непрерывностью </a:t>
            </a: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бизнеса?</a:t>
            </a:r>
          </a:p>
          <a:p>
            <a:pPr marL="536575" lvl="3" indent="-536575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Почему необходимо на практике внедрять модель управления непрерывностью бизнеса? </a:t>
            </a:r>
            <a:endParaRPr lang="ru-RU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36575" lvl="3" indent="-536575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 </a:t>
            </a: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она помогает предотвращать и </a:t>
            </a: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разрешать </a:t>
            </a: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кризисные ситуации?</a:t>
            </a:r>
          </a:p>
          <a:p>
            <a:pPr eaLnBrk="1" hangingPunct="1">
              <a:buClr>
                <a:schemeClr val="accent2"/>
              </a:buClr>
              <a:buSzPct val="100000"/>
              <a:buFont typeface="Calibri" pitchFamily="34" charset="0"/>
              <a:buAutoNum type="arabicPeriod"/>
            </a:pP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5059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4506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250825" y="692150"/>
            <a:ext cx="8642350" cy="561657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  <a:p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Кожевина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О.В. Управление изменениями. Учебное пособие. – М.: ИНФРА-М, 2012 (и др.). – 286 с. 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Распопов В.М. Управление изменениями: учебное пособие [для студентов, 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по программам магистратуры, и слушателей программ MBA]. – М.: Магистр, 2013. – 336 с.</a:t>
            </a:r>
          </a:p>
          <a:p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Шермет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М.А. Управление изменениями: учеб. пособие. – М.: Изд-во «Дело» АНХ, 2010. – 128 с.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Широкова Г.В. Управление изменениями в российских компаниях: учебник. 3-е издание./ Г.В. Широкова; Высшая школа менеджмента СПбГУ. – СПб.: Изд-во «Высшая школа менеджмента», 2009. – 480 с. </a:t>
            </a:r>
          </a:p>
        </p:txBody>
      </p:sp>
      <p:grpSp>
        <p:nvGrpSpPr>
          <p:cNvPr id="4608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4608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8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1033</TotalTime>
  <Words>1135</Words>
  <Application>Microsoft Office PowerPoint</Application>
  <PresentationFormat>Экран (4:3)</PresentationFormat>
  <Paragraphs>138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Constantia</vt:lpstr>
      <vt:lpstr>Wingdings 2</vt:lpstr>
      <vt:lpstr>Verdana</vt:lpstr>
      <vt:lpstr>Times New Roman</vt:lpstr>
      <vt:lpstr>Поток</vt:lpstr>
      <vt:lpstr>ФГБОУ ВПО «Владивостокский государственный университет экономики и сервиса»   Кафедра экономики и менеджмента</vt:lpstr>
      <vt:lpstr>Тема 8-2.  Управление непрерывностью бизнеса</vt:lpstr>
      <vt:lpstr>Тема 8-2.  Управление непрерывностью бизнеса</vt:lpstr>
      <vt:lpstr> Управление непрерывностью бизнеса</vt:lpstr>
      <vt:lpstr> Обеспечение непрерывности бизнеса </vt:lpstr>
      <vt:lpstr> Технологии  управления непрерывностью бизнеса</vt:lpstr>
      <vt:lpstr> Процесс управления непрерывностью бизнеса</vt:lpstr>
      <vt:lpstr> </vt:lpstr>
      <vt:lpstr> Тревожные вопросы, периодически возникающие перед каждой бизнес-организацией:</vt:lpstr>
      <vt:lpstr>  Метод 8D для командного решения проблем  (алгоритм)</vt:lpstr>
      <vt:lpstr>  Метод 8D для командного решения проблем  (преимущества и недостатки)</vt:lpstr>
      <vt:lpstr>  Принципы управления непрерывностью бизнеса (non-stop business) </vt:lpstr>
      <vt:lpstr>  Начальный этап  управления непрерывностью бизнеса    </vt:lpstr>
      <vt:lpstr>  Второй этап  управления непрерывностью бизнеса    </vt:lpstr>
      <vt:lpstr> Завершающий этап  управления непрерывностью бизнеса - реакция на  чрезвычайную ситуацию.    </vt:lpstr>
      <vt:lpstr>Слайд 16</vt:lpstr>
      <vt:lpstr>Стандарт ISO 17799-2005  (ключевые элементы процесса управления непрерывностью бизнеса) </vt:lpstr>
      <vt:lpstr>Мероприятия  по обеспечению непрерывности бизнеса</vt:lpstr>
      <vt:lpstr>Конкурентные преимущества реализации плана управления непрерывностью бизнеса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цели изменений через позиционирование</dc:title>
  <dc:creator>Пользователь</dc:creator>
  <cp:lastModifiedBy>Пользователь</cp:lastModifiedBy>
  <cp:revision>122</cp:revision>
  <dcterms:created xsi:type="dcterms:W3CDTF">2014-06-09T00:30:37Z</dcterms:created>
  <dcterms:modified xsi:type="dcterms:W3CDTF">2015-04-05T16:44:23Z</dcterms:modified>
</cp:coreProperties>
</file>