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5" r:id="rId7"/>
    <p:sldId id="268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1FBF3-7E63-470C-8FDE-A9101FEEC2DE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A57E-CF8C-4723-BBAE-D898A2C75D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Arial Black" pitchFamily="34" charset="0"/>
              </a:rPr>
              <a:t>Глагол-связка </a:t>
            </a:r>
            <a:r>
              <a:rPr lang="ko-KR" altLang="en-US" b="1" dirty="0" smtClean="0">
                <a:latin typeface="Arial Black" pitchFamily="34" charset="0"/>
              </a:rPr>
              <a:t>이다</a:t>
            </a:r>
            <a:r>
              <a:rPr lang="ru-RU" b="1" dirty="0" smtClean="0">
                <a:latin typeface="Arial Black" pitchFamily="34" charset="0"/>
              </a:rPr>
              <a:t> в разговорной вежливой речи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857232"/>
            <a:ext cx="7715303" cy="480131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В корейском языке существует особенный глагол-связка </a:t>
            </a:r>
            <a:r>
              <a:rPr lang="ru-RU" sz="2400" b="1" dirty="0" smtClean="0"/>
              <a:t>이다</a:t>
            </a:r>
            <a:r>
              <a:rPr lang="ru-RU" sz="2400" dirty="0" smtClean="0"/>
              <a:t> (быть, являться). Он означает, что кто-то или что-то является тем-то. Это глагол не переводится и является аналогом английского глагола </a:t>
            </a:r>
            <a:r>
              <a:rPr lang="ru-RU" sz="2400" b="1" dirty="0" err="1" smtClean="0"/>
              <a:t>to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be</a:t>
            </a:r>
            <a:r>
              <a:rPr lang="ru-RU" sz="2400" dirty="0" smtClean="0"/>
              <a:t>.  </a:t>
            </a:r>
          </a:p>
          <a:p>
            <a:r>
              <a:rPr lang="ru-RU" sz="2400" dirty="0" smtClean="0"/>
              <a:t>В повествовательном и вопросительном предложениях в разговорной речи глагол </a:t>
            </a:r>
          </a:p>
          <a:p>
            <a:r>
              <a:rPr lang="ru-RU" sz="2400" b="1" dirty="0" smtClean="0"/>
              <a:t>이다</a:t>
            </a:r>
            <a:r>
              <a:rPr lang="ru-RU" sz="2400" dirty="0" smtClean="0"/>
              <a:t> принимает </a:t>
            </a:r>
            <a:r>
              <a:rPr lang="ru-RU" sz="2400" dirty="0" err="1" smtClean="0"/>
              <a:t>окончания</a:t>
            </a:r>
            <a:r>
              <a:rPr lang="ru-RU" sz="2400" b="1" dirty="0" err="1" smtClean="0"/>
              <a:t>이에요</a:t>
            </a:r>
            <a:r>
              <a:rPr lang="ru-RU" sz="2400" dirty="0" smtClean="0"/>
              <a:t>, если существительное заканчивается согласной буквой, например: </a:t>
            </a:r>
          </a:p>
          <a:p>
            <a:r>
              <a:rPr lang="ru-RU" sz="2400" dirty="0" smtClean="0"/>
              <a:t>그는  사장</a:t>
            </a:r>
            <a:r>
              <a:rPr lang="ru-RU" sz="2400" b="1" dirty="0" smtClean="0"/>
              <a:t>이에요</a:t>
            </a:r>
            <a:r>
              <a:rPr lang="ru-RU" sz="2400" dirty="0" smtClean="0"/>
              <a:t> - он директор (он </a:t>
            </a:r>
            <a:r>
              <a:rPr lang="ru-RU" sz="2400" dirty="0" smtClean="0"/>
              <a:t>является директором)</a:t>
            </a:r>
            <a:r>
              <a:rPr lang="ru-RU" sz="2400" dirty="0" smtClean="0"/>
              <a:t> </a:t>
            </a:r>
          </a:p>
          <a:p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714356"/>
            <a:ext cx="7929618" cy="4893647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Если </a:t>
            </a:r>
            <a:r>
              <a:rPr lang="ru-RU" sz="2400" dirty="0" smtClean="0"/>
              <a:t>существительное заканчивается на гласную, </a:t>
            </a:r>
            <a:r>
              <a:rPr lang="ru-RU" sz="2400" dirty="0" smtClean="0"/>
              <a:t>прибавляется окончание</a:t>
            </a:r>
            <a:r>
              <a:rPr lang="ru-RU" sz="2400" dirty="0" smtClean="0"/>
              <a:t> </a:t>
            </a:r>
            <a:r>
              <a:rPr lang="ru-RU" sz="2400" b="1" dirty="0" smtClean="0"/>
              <a:t>예요 </a:t>
            </a:r>
            <a:r>
              <a:rPr lang="ru-RU" sz="2400" b="1" dirty="0" smtClean="0"/>
              <a:t>, </a:t>
            </a:r>
            <a:r>
              <a:rPr lang="ru-RU" sz="2400" dirty="0" smtClean="0"/>
              <a:t>например:</a:t>
            </a:r>
          </a:p>
          <a:p>
            <a:endParaRPr lang="ru-RU" sz="2400" dirty="0" smtClean="0"/>
          </a:p>
          <a:p>
            <a:r>
              <a:rPr lang="ru-RU" sz="2400" dirty="0" smtClean="0"/>
              <a:t>그는 의사 </a:t>
            </a:r>
            <a:r>
              <a:rPr lang="ru-RU" sz="2400" b="1" dirty="0" smtClean="0"/>
              <a:t>예요</a:t>
            </a:r>
            <a:r>
              <a:rPr lang="ru-RU" sz="2400" dirty="0" smtClean="0"/>
              <a:t> -он врач(он является врачом).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***Повествовательная  и вопросительная формы предложений с глаголом </a:t>
            </a:r>
            <a:r>
              <a:rPr lang="ru-RU" sz="2400" b="1" dirty="0" smtClean="0">
                <a:solidFill>
                  <a:srgbClr val="FF0000"/>
                </a:solidFill>
              </a:rPr>
              <a:t>이다</a:t>
            </a:r>
            <a:r>
              <a:rPr lang="ru-RU" sz="2400" dirty="0" smtClean="0">
                <a:solidFill>
                  <a:srgbClr val="FF0000"/>
                </a:solidFill>
              </a:rPr>
              <a:t> в разговорной речи отличаются только интонацией</a:t>
            </a:r>
            <a:r>
              <a:rPr lang="ru-RU" dirty="0" smtClean="0">
                <a:solidFill>
                  <a:srgbClr val="FF0000"/>
                </a:solidFill>
              </a:rPr>
              <a:t>!</a:t>
            </a:r>
          </a:p>
          <a:p>
            <a:endParaRPr lang="ru-RU" u="sng" dirty="0" smtClean="0"/>
          </a:p>
          <a:p>
            <a:r>
              <a:rPr lang="ru-RU" sz="2000" b="1" u="sng" dirty="0" smtClean="0"/>
              <a:t>Примеры </a:t>
            </a:r>
            <a:r>
              <a:rPr lang="ru-RU" sz="2000" b="1" u="sng" dirty="0" smtClean="0"/>
              <a:t>(с существительными на гласную</a:t>
            </a:r>
            <a:r>
              <a:rPr lang="ru-RU" sz="2000" b="1" u="sng" dirty="0" smtClean="0"/>
              <a:t>):</a:t>
            </a:r>
          </a:p>
          <a:p>
            <a:endParaRPr lang="ru-RU" dirty="0" smtClean="0"/>
          </a:p>
          <a:p>
            <a:r>
              <a:rPr lang="ru-RU" sz="2400" dirty="0" smtClean="0"/>
              <a:t>저는 </a:t>
            </a:r>
            <a:r>
              <a:rPr lang="ru-RU" sz="2400" dirty="0" smtClean="0"/>
              <a:t> </a:t>
            </a:r>
            <a:r>
              <a:rPr lang="ru-RU" sz="2400" dirty="0" smtClean="0"/>
              <a:t>Юра </a:t>
            </a:r>
            <a:r>
              <a:rPr lang="ru-RU" sz="2400" b="1" dirty="0" smtClean="0"/>
              <a:t>예요</a:t>
            </a:r>
            <a:r>
              <a:rPr lang="ru-RU" sz="2400" dirty="0" smtClean="0"/>
              <a:t>. Я – Юра .(Меня зовут Юра</a:t>
            </a:r>
            <a:r>
              <a:rPr lang="ru-RU" sz="2400" dirty="0" smtClean="0"/>
              <a:t>)</a:t>
            </a:r>
            <a:endParaRPr lang="ru-RU" sz="2400" dirty="0" smtClean="0"/>
          </a:p>
          <a:p>
            <a:r>
              <a:rPr lang="ru-RU" sz="2400" dirty="0" smtClean="0"/>
              <a:t>저는 기자 </a:t>
            </a:r>
            <a:r>
              <a:rPr lang="ru-RU" sz="2400" b="1" dirty="0" smtClean="0"/>
              <a:t>예요 </a:t>
            </a:r>
            <a:r>
              <a:rPr lang="ru-RU" sz="2400" dirty="0" smtClean="0"/>
              <a:t>- </a:t>
            </a:r>
            <a:r>
              <a:rPr lang="ru-RU" sz="2400" dirty="0" smtClean="0"/>
              <a:t>Я </a:t>
            </a:r>
            <a:r>
              <a:rPr lang="ru-RU" sz="2400" dirty="0" smtClean="0"/>
              <a:t>журналист </a:t>
            </a:r>
          </a:p>
          <a:p>
            <a:r>
              <a:rPr lang="ru-RU" sz="2400" dirty="0" smtClean="0"/>
              <a:t>저는 사업가</a:t>
            </a:r>
            <a:r>
              <a:rPr lang="ru-RU" sz="2400" b="1" dirty="0" smtClean="0"/>
              <a:t>예요 </a:t>
            </a:r>
            <a:r>
              <a:rPr lang="ru-RU" sz="2400" dirty="0" smtClean="0"/>
              <a:t>-Я </a:t>
            </a:r>
            <a:r>
              <a:rPr lang="ru-RU" sz="2400" dirty="0" smtClean="0"/>
              <a:t>бизнесмен.</a:t>
            </a:r>
          </a:p>
          <a:p>
            <a:endParaRPr lang="ru-RU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14356"/>
            <a:ext cx="7715303" cy="5143536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이게 </a:t>
            </a:r>
            <a:r>
              <a:rPr lang="ru-RU" sz="2000" dirty="0" smtClean="0"/>
              <a:t>사과</a:t>
            </a:r>
            <a:r>
              <a:rPr lang="ru-RU" sz="2000" b="1" dirty="0" smtClean="0"/>
              <a:t>예요</a:t>
            </a:r>
            <a:r>
              <a:rPr lang="ru-RU" sz="2000" dirty="0" smtClean="0"/>
              <a:t>. - Это яблоко</a:t>
            </a:r>
            <a:r>
              <a:rPr lang="ru-RU" sz="2000" dirty="0" smtClean="0"/>
              <a:t>. 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이게 </a:t>
            </a:r>
            <a:r>
              <a:rPr lang="ru-RU" sz="2000" dirty="0" smtClean="0"/>
              <a:t>오이</a:t>
            </a:r>
            <a:r>
              <a:rPr lang="ru-RU" sz="2000" b="1" dirty="0" smtClean="0"/>
              <a:t>예요</a:t>
            </a:r>
            <a:r>
              <a:rPr lang="ru-RU" sz="2000" dirty="0" smtClean="0"/>
              <a:t>. -Это огурец</a:t>
            </a:r>
            <a:r>
              <a:rPr lang="ru-RU" sz="2000" dirty="0" smtClean="0"/>
              <a:t>. 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이게 </a:t>
            </a:r>
            <a:r>
              <a:rPr lang="ru-RU" sz="2000" dirty="0" smtClean="0"/>
              <a:t>딸기</a:t>
            </a:r>
            <a:r>
              <a:rPr lang="ru-RU" sz="2000" b="1" dirty="0" smtClean="0"/>
              <a:t>예요</a:t>
            </a:r>
            <a:r>
              <a:rPr lang="ru-RU" sz="2000" dirty="0" smtClean="0"/>
              <a:t>. -Это клубника.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이게 </a:t>
            </a:r>
            <a:r>
              <a:rPr lang="ru-RU" sz="2000" dirty="0" smtClean="0"/>
              <a:t>김치</a:t>
            </a:r>
            <a:r>
              <a:rPr lang="ru-RU" sz="2000" b="1" dirty="0" smtClean="0"/>
              <a:t>예요</a:t>
            </a:r>
            <a:r>
              <a:rPr lang="ru-RU" sz="2000" dirty="0" smtClean="0"/>
              <a:t>.-Это </a:t>
            </a:r>
            <a:r>
              <a:rPr lang="ru-RU" sz="2000" dirty="0" err="1" smtClean="0"/>
              <a:t>кимчхи</a:t>
            </a:r>
            <a:r>
              <a:rPr lang="ru-RU" sz="2000" dirty="0" smtClean="0"/>
              <a:t>. </a:t>
            </a:r>
          </a:p>
          <a:p>
            <a:endParaRPr lang="ru-RU" sz="2000" dirty="0" smtClean="0"/>
          </a:p>
          <a:p>
            <a:r>
              <a:rPr lang="ru-RU" sz="2000" dirty="0" smtClean="0"/>
              <a:t>   </a:t>
            </a:r>
            <a:endParaRPr lang="ru-RU" sz="2000" dirty="0"/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714356"/>
            <a:ext cx="1571636" cy="1158977"/>
          </a:xfrm>
          <a:prstGeom prst="rect">
            <a:avLst/>
          </a:prstGeom>
        </p:spPr>
      </p:pic>
      <p:pic>
        <p:nvPicPr>
          <p:cNvPr id="6" name="Рисунок 5" descr="Без названия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2071678"/>
            <a:ext cx="2346960" cy="1249680"/>
          </a:xfrm>
          <a:prstGeom prst="rect">
            <a:avLst/>
          </a:prstGeom>
        </p:spPr>
      </p:pic>
      <p:pic>
        <p:nvPicPr>
          <p:cNvPr id="7" name="Рисунок 6" descr="Без названия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4810" y="2714620"/>
            <a:ext cx="1571624" cy="1571624"/>
          </a:xfrm>
          <a:prstGeom prst="rect">
            <a:avLst/>
          </a:prstGeom>
        </p:spPr>
      </p:pic>
      <p:pic>
        <p:nvPicPr>
          <p:cNvPr id="9" name="Рисунок 8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9124" y="4143380"/>
            <a:ext cx="1821180" cy="16078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715303" cy="526297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Примеры (с существительными на согласную): </a:t>
            </a:r>
          </a:p>
          <a:p>
            <a:r>
              <a:rPr lang="ru-RU" sz="2800" dirty="0" smtClean="0"/>
              <a:t>저는 학생</a:t>
            </a:r>
            <a:r>
              <a:rPr lang="ru-RU" sz="2800" b="1" dirty="0" smtClean="0"/>
              <a:t>이에요</a:t>
            </a:r>
            <a:r>
              <a:rPr lang="ru-RU" sz="2800" dirty="0" smtClean="0"/>
              <a:t>. </a:t>
            </a:r>
            <a:r>
              <a:rPr lang="ru-RU" sz="2800" dirty="0" smtClean="0"/>
              <a:t>Я- </a:t>
            </a:r>
            <a:r>
              <a:rPr lang="ru-RU" sz="2800" dirty="0" smtClean="0"/>
              <a:t>студент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dirty="0" smtClean="0"/>
              <a:t> 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그는 </a:t>
            </a:r>
            <a:r>
              <a:rPr lang="ru-RU" sz="2800" dirty="0" smtClean="0"/>
              <a:t> 사장</a:t>
            </a:r>
            <a:r>
              <a:rPr lang="ru-RU" sz="2800" b="1" dirty="0" smtClean="0"/>
              <a:t>이에요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r>
              <a:rPr lang="ru-RU" sz="2800" dirty="0" smtClean="0"/>
              <a:t>Он </a:t>
            </a:r>
            <a:r>
              <a:rPr lang="ru-RU" sz="2800" dirty="0" smtClean="0"/>
              <a:t>–директор фирмы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그는 </a:t>
            </a:r>
            <a:r>
              <a:rPr lang="ru-RU" sz="2800" dirty="0" smtClean="0"/>
              <a:t> 선생님</a:t>
            </a:r>
            <a:r>
              <a:rPr lang="ru-RU" sz="2800" b="1" dirty="0" smtClean="0"/>
              <a:t>이에요</a:t>
            </a:r>
            <a:r>
              <a:rPr lang="ru-RU" sz="2800" dirty="0" smtClean="0"/>
              <a:t>. Он - учитель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endParaRPr lang="ru-RU" sz="2800" dirty="0">
              <a:latin typeface="Book Antiqua" pitchFamily="18" charset="0"/>
            </a:endParaRPr>
          </a:p>
        </p:txBody>
      </p:sp>
      <p:pic>
        <p:nvPicPr>
          <p:cNvPr id="7" name="Рисунок 6" descr="Без названия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857232"/>
            <a:ext cx="1714500" cy="1714500"/>
          </a:xfrm>
          <a:prstGeom prst="rect">
            <a:avLst/>
          </a:prstGeom>
        </p:spPr>
      </p:pic>
      <p:pic>
        <p:nvPicPr>
          <p:cNvPr id="8" name="Рисунок 7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2571744"/>
            <a:ext cx="1859280" cy="1569720"/>
          </a:xfrm>
          <a:prstGeom prst="rect">
            <a:avLst/>
          </a:prstGeom>
        </p:spPr>
      </p:pic>
      <p:pic>
        <p:nvPicPr>
          <p:cNvPr id="9" name="Рисунок 8" descr="Без названия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4071942"/>
            <a:ext cx="1798320" cy="16230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714356"/>
            <a:ext cx="7715304" cy="540585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이게 빵</a:t>
            </a:r>
            <a:r>
              <a:rPr lang="ru-RU" sz="2800" b="1" dirty="0" smtClean="0"/>
              <a:t>이에요.</a:t>
            </a:r>
            <a:r>
              <a:rPr lang="ru-RU" sz="2800" dirty="0" smtClean="0"/>
              <a:t>  Это </a:t>
            </a:r>
            <a:r>
              <a:rPr lang="ru-RU" sz="2800" dirty="0" smtClean="0"/>
              <a:t>хлеб. 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이게 </a:t>
            </a:r>
            <a:r>
              <a:rPr lang="ru-RU" sz="2800" dirty="0" smtClean="0"/>
              <a:t>밥</a:t>
            </a:r>
            <a:r>
              <a:rPr lang="ru-RU" sz="2800" b="1" dirty="0" smtClean="0"/>
              <a:t>이에요</a:t>
            </a:r>
            <a:r>
              <a:rPr lang="ru-RU" sz="2800" dirty="0" smtClean="0"/>
              <a:t>. Это рис </a:t>
            </a:r>
            <a:endParaRPr lang="ru-RU" sz="2800" dirty="0" smtClean="0"/>
          </a:p>
          <a:p>
            <a:r>
              <a:rPr lang="ru-RU" sz="2800" dirty="0" smtClean="0"/>
              <a:t>(</a:t>
            </a:r>
            <a:r>
              <a:rPr lang="ru-RU" sz="2800" dirty="0" smtClean="0"/>
              <a:t>вареный</a:t>
            </a:r>
            <a:r>
              <a:rPr lang="ru-RU" sz="2800" dirty="0" smtClean="0"/>
              <a:t>). </a:t>
            </a:r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이게 </a:t>
            </a:r>
            <a:r>
              <a:rPr lang="ru-RU" sz="2800" dirty="0" smtClean="0"/>
              <a:t>귤</a:t>
            </a:r>
            <a:r>
              <a:rPr lang="ru-RU" sz="2800" b="1" dirty="0" smtClean="0"/>
              <a:t>이에요. </a:t>
            </a:r>
            <a:r>
              <a:rPr lang="ru-RU" sz="2800" dirty="0" smtClean="0"/>
              <a:t>Это мандарин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dirty="0" smtClean="0"/>
              <a:t>이게 물</a:t>
            </a:r>
            <a:r>
              <a:rPr lang="ru-RU" sz="2800" b="1" dirty="0" smtClean="0"/>
              <a:t>이에요</a:t>
            </a:r>
            <a:r>
              <a:rPr lang="ru-RU" sz="2800" dirty="0" smtClean="0"/>
              <a:t>. Это вода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이게 </a:t>
            </a:r>
            <a:r>
              <a:rPr lang="ru-RU" sz="2800" dirty="0" smtClean="0"/>
              <a:t>안경</a:t>
            </a:r>
            <a:r>
              <a:rPr lang="ru-RU" sz="2800" b="1" dirty="0" smtClean="0"/>
              <a:t>이에요. </a:t>
            </a:r>
            <a:r>
              <a:rPr lang="ru-RU" sz="2800" dirty="0" smtClean="0"/>
              <a:t>Это очки</a:t>
            </a:r>
            <a:r>
              <a:rPr lang="ru-RU" sz="2800" dirty="0" smtClean="0"/>
              <a:t>.</a:t>
            </a:r>
          </a:p>
        </p:txBody>
      </p:sp>
      <p:pic>
        <p:nvPicPr>
          <p:cNvPr id="6" name="Рисунок 5" descr="Без названия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857232"/>
            <a:ext cx="1857388" cy="1143008"/>
          </a:xfrm>
          <a:prstGeom prst="rect">
            <a:avLst/>
          </a:prstGeom>
        </p:spPr>
      </p:pic>
      <p:pic>
        <p:nvPicPr>
          <p:cNvPr id="8" name="Рисунок 7" descr="Без названия (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2285992"/>
            <a:ext cx="1174430" cy="1466577"/>
          </a:xfrm>
          <a:prstGeom prst="rect">
            <a:avLst/>
          </a:prstGeom>
        </p:spPr>
      </p:pic>
      <p:pic>
        <p:nvPicPr>
          <p:cNvPr id="10" name="Рисунок 9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3357562"/>
            <a:ext cx="1836420" cy="1592580"/>
          </a:xfrm>
          <a:prstGeom prst="rect">
            <a:avLst/>
          </a:prstGeom>
        </p:spPr>
      </p:pic>
      <p:pic>
        <p:nvPicPr>
          <p:cNvPr id="11" name="Рисунок 10" descr="Без названия (9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0694" y="4929198"/>
            <a:ext cx="1532974" cy="1075370"/>
          </a:xfrm>
          <a:prstGeom prst="rect">
            <a:avLst/>
          </a:prstGeom>
        </p:spPr>
      </p:pic>
      <p:pic>
        <p:nvPicPr>
          <p:cNvPr id="12" name="Рисунок 11" descr="Без названия (10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1714488"/>
            <a:ext cx="1357316" cy="13573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714356"/>
            <a:ext cx="7715304" cy="48320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Внимание!!!</a:t>
            </a:r>
          </a:p>
          <a:p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 smtClean="0"/>
              <a:t>отрицательной форме в предложениях с 이다 у существительного появляется окончание именительного падежа (</a:t>
            </a:r>
            <a:r>
              <a:rPr lang="ru-RU" sz="2800" b="1" dirty="0" smtClean="0"/>
              <a:t>가</a:t>
            </a:r>
            <a:r>
              <a:rPr lang="ru-RU" sz="2800" dirty="0" smtClean="0"/>
              <a:t> или </a:t>
            </a:r>
            <a:r>
              <a:rPr lang="ru-RU" sz="2800" b="1" dirty="0" smtClean="0"/>
              <a:t>이</a:t>
            </a:r>
            <a:r>
              <a:rPr lang="ru-RU" sz="2800" dirty="0" smtClean="0"/>
              <a:t>), а сам глагол меняется на  </a:t>
            </a:r>
            <a:r>
              <a:rPr lang="ru-RU" sz="2800" b="1" dirty="0" smtClean="0"/>
              <a:t>아니다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 smtClean="0"/>
              <a:t>разговорной речи 아니다 принимает окончание  </a:t>
            </a:r>
            <a:r>
              <a:rPr lang="ru-RU" sz="2800" b="1" dirty="0" smtClean="0"/>
              <a:t>아니에요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pPr fontAlgn="base"/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14356"/>
            <a:ext cx="7286676" cy="526297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Примеры:</a:t>
            </a:r>
          </a:p>
          <a:p>
            <a:endParaRPr lang="ru-RU" sz="2400" b="1" dirty="0" smtClean="0">
              <a:latin typeface="+mj-lt"/>
            </a:endParaRPr>
          </a:p>
          <a:p>
            <a:r>
              <a:rPr lang="ru-RU" sz="2400" dirty="0" smtClean="0"/>
              <a:t>나는 사장이  아니에요. </a:t>
            </a:r>
            <a:r>
              <a:rPr lang="ru-RU" sz="2400" dirty="0" smtClean="0"/>
              <a:t> </a:t>
            </a:r>
            <a:r>
              <a:rPr lang="ru-RU" sz="2400" dirty="0" smtClean="0"/>
              <a:t>Я не </a:t>
            </a:r>
            <a:r>
              <a:rPr lang="ru-RU" sz="2400" dirty="0" smtClean="0"/>
              <a:t>директор</a:t>
            </a:r>
          </a:p>
          <a:p>
            <a:endParaRPr lang="ru-RU" sz="2400" dirty="0" smtClean="0"/>
          </a:p>
          <a:p>
            <a:r>
              <a:rPr lang="ru-RU" sz="2400" dirty="0" smtClean="0"/>
              <a:t>그는 선장이  아니에요. Он не капитан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그는 친구가 아니에요. Он не друг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그는 웨이터가  아니에요. –Он не официант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이게 </a:t>
            </a:r>
            <a:r>
              <a:rPr lang="ru-RU" sz="2400" dirty="0" smtClean="0"/>
              <a:t>빵이 아니에요.  Это не хлеб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 이게 귤이 아니에요. Это не мандарин.</a:t>
            </a:r>
          </a:p>
          <a:p>
            <a:endParaRPr lang="ru-RU" sz="24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200</TotalTime>
  <Words>115</Words>
  <Application>Microsoft Office PowerPoint</Application>
  <PresentationFormat>Экран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Глагол-связка 이다 в разговорной вежливой речи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Окончания именительного падежа 이 и 가</dc:title>
  <dc:creator>DNA7 X86</dc:creator>
  <cp:lastModifiedBy>DNA7 X86</cp:lastModifiedBy>
  <cp:revision>27</cp:revision>
  <dcterms:created xsi:type="dcterms:W3CDTF">2018-06-04T10:29:11Z</dcterms:created>
  <dcterms:modified xsi:type="dcterms:W3CDTF">2018-06-05T08:47:31Z</dcterms:modified>
</cp:coreProperties>
</file>