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9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8" r:id="rId20"/>
    <p:sldId id="279" r:id="rId21"/>
    <p:sldId id="280" r:id="rId22"/>
    <p:sldId id="281" r:id="rId23"/>
    <p:sldId id="282" r:id="rId24"/>
    <p:sldId id="283" r:id="rId25"/>
    <p:sldId id="284" r:id="rId26"/>
    <p:sldId id="285" r:id="rId27"/>
    <p:sldId id="286" r:id="rId28"/>
    <p:sldId id="289" r:id="rId29"/>
    <p:sldId id="287" r:id="rId30"/>
    <p:sldId id="288" r:id="rId31"/>
    <p:sldId id="290" r:id="rId32"/>
    <p:sldId id="291" r:id="rId33"/>
    <p:sldId id="292" r:id="rId34"/>
    <p:sldId id="293" r:id="rId35"/>
    <p:sldId id="294" r:id="rId36"/>
    <p:sldId id="295" r:id="rId3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46" d="100"/>
          <a:sy n="46" d="100"/>
        </p:scale>
        <p:origin x="-2076" y="-5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401DC2-12FD-4C81-921A-E87FF4B5900C}" type="datetimeFigureOut">
              <a:rPr lang="ru-RU" smtClean="0"/>
              <a:t>06.05.2014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F29CF7-3F21-4D1D-985C-431B2A9325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9100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994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65425B5-3ECA-4DE0-A0EB-A3A08731DA75}" type="slidenum">
              <a:rPr lang="ru-RU" smtClean="0"/>
              <a:pPr/>
              <a:t>2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4096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0FD783A-B6E7-4BAA-A0AF-4F4237E1CF39}" type="slidenum">
              <a:rPr lang="ru-RU" smtClean="0"/>
              <a:pPr/>
              <a:t>3</a:t>
            </a:fld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4608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B112CF1-088A-485B-BBC2-DA777670EF8A}" type="slidenum">
              <a:rPr lang="ru-RU" smtClean="0"/>
              <a:pPr/>
              <a:t>4</a:t>
            </a:fld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5120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3A511B3-1171-471E-A117-0BEDA9602C42}" type="slidenum">
              <a:rPr lang="ru-RU" smtClean="0"/>
              <a:pPr/>
              <a:t>5</a:t>
            </a:fld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5222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189BB5C-0C24-4318-B4A4-48C4D8EC3A2F}" type="slidenum">
              <a:rPr lang="ru-RU" smtClean="0"/>
              <a:pPr/>
              <a:t>6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23D37-B286-489E-8BCD-F50DBCB6C82A}" type="datetimeFigureOut">
              <a:rPr lang="ru-RU" smtClean="0"/>
              <a:t>06.05.2014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5F204-F18F-4A43-8CEC-AAF2ABB0800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23D37-B286-489E-8BCD-F50DBCB6C82A}" type="datetimeFigureOut">
              <a:rPr lang="ru-RU" smtClean="0"/>
              <a:t>06.05.2014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5F204-F18F-4A43-8CEC-AAF2ABB0800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23D37-B286-489E-8BCD-F50DBCB6C82A}" type="datetimeFigureOut">
              <a:rPr lang="ru-RU" smtClean="0"/>
              <a:t>06.05.2014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5F204-F18F-4A43-8CEC-AAF2ABB0800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23D37-B286-489E-8BCD-F50DBCB6C82A}" type="datetimeFigureOut">
              <a:rPr lang="ru-RU" smtClean="0"/>
              <a:t>06.05.2014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5F204-F18F-4A43-8CEC-AAF2ABB0800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23D37-B286-489E-8BCD-F50DBCB6C82A}" type="datetimeFigureOut">
              <a:rPr lang="ru-RU" smtClean="0"/>
              <a:t>06.05.2014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5F204-F18F-4A43-8CEC-AAF2ABB0800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23D37-B286-489E-8BCD-F50DBCB6C82A}" type="datetimeFigureOut">
              <a:rPr lang="ru-RU" smtClean="0"/>
              <a:t>06.05.2014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5F204-F18F-4A43-8CEC-AAF2ABB0800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23D37-B286-489E-8BCD-F50DBCB6C82A}" type="datetimeFigureOut">
              <a:rPr lang="ru-RU" smtClean="0"/>
              <a:t>06.05.2014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5F204-F18F-4A43-8CEC-AAF2ABB0800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23D37-B286-489E-8BCD-F50DBCB6C82A}" type="datetimeFigureOut">
              <a:rPr lang="ru-RU" smtClean="0"/>
              <a:t>06.05.2014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5F204-F18F-4A43-8CEC-AAF2ABB0800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23D37-B286-489E-8BCD-F50DBCB6C82A}" type="datetimeFigureOut">
              <a:rPr lang="ru-RU" smtClean="0"/>
              <a:t>06.05.2014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5F204-F18F-4A43-8CEC-AAF2ABB0800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23D37-B286-489E-8BCD-F50DBCB6C82A}" type="datetimeFigureOut">
              <a:rPr lang="ru-RU" smtClean="0"/>
              <a:t>06.05.2014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5F204-F18F-4A43-8CEC-AAF2ABB0800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23D37-B286-489E-8BCD-F50DBCB6C82A}" type="datetimeFigureOut">
              <a:rPr lang="ru-RU" smtClean="0"/>
              <a:t>06.05.2014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5F204-F18F-4A43-8CEC-AAF2ABB0800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095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774825"/>
            <a:ext cx="4038600" cy="46259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74825"/>
            <a:ext cx="4038600" cy="46259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7B09B0-837C-4498-B691-291F76B477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7000">
              <a:srgbClr val="FFFF00">
                <a:alpha val="78000"/>
              </a:srgbClr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23D37-B286-489E-8BCD-F50DBCB6C82A}" type="datetimeFigureOut">
              <a:rPr lang="ru-RU" smtClean="0"/>
              <a:t>06.05.2014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B5F204-F18F-4A43-8CEC-AAF2ABB0800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7200" dirty="0" smtClean="0">
                <a:solidFill>
                  <a:srgbClr val="0070C0"/>
                </a:solidFill>
              </a:rPr>
              <a:t>ДЕЛОВАЯ ИГРА</a:t>
            </a:r>
            <a:endParaRPr lang="ru-RU" sz="7200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5400" dirty="0" smtClean="0">
                <a:solidFill>
                  <a:srgbClr val="00B050"/>
                </a:solidFill>
              </a:rPr>
              <a:t>«МОЯ ТАМОЖНЯ»</a:t>
            </a:r>
            <a:endParaRPr lang="ru-RU" sz="5400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/>
          </p:cNvSpPr>
          <p:nvPr>
            <p:ph type="title"/>
          </p:nvPr>
        </p:nvSpPr>
        <p:spPr bwMode="auto"/>
        <p:txBody>
          <a:bodyPr wrap="square" tIns="45720" bIns="45720" numCol="1" anchorCtr="0" compatLnSpc="1">
            <a:prstTxWarp prst="textNoShape">
              <a:avLst/>
            </a:prstTxWarp>
            <a:normAutofit/>
          </a:bodyPr>
          <a:lstStyle/>
          <a:p>
            <a:pPr algn="ctr" eaLnBrk="1" hangingPunct="1">
              <a:defRPr/>
            </a:pPr>
            <a:r>
              <a:rPr lang="ru-RU" sz="4100" smtClean="0"/>
              <a:t>Зоны таможенного контроля (ЗТК)</a:t>
            </a:r>
          </a:p>
        </p:txBody>
      </p:sp>
      <p:sp>
        <p:nvSpPr>
          <p:cNvPr id="21507" name="Rectangle 3"/>
          <p:cNvSpPr>
            <a:spLocks noGrp="1"/>
          </p:cNvSpPr>
          <p:nvPr>
            <p:ph type="body" idx="1"/>
          </p:nvPr>
        </p:nvSpPr>
        <p:spPr>
          <a:xfrm>
            <a:off x="468313" y="1628775"/>
            <a:ext cx="8147050" cy="2230438"/>
          </a:xfrm>
        </p:spPr>
        <p:txBody>
          <a:bodyPr/>
          <a:lstStyle/>
          <a:p>
            <a:pPr algn="ctr" eaLnBrk="1" hangingPunct="1">
              <a:buFont typeface="Wingdings 2" pitchFamily="18" charset="2"/>
              <a:buNone/>
            </a:pPr>
            <a:r>
              <a:rPr lang="ru-RU" smtClean="0"/>
              <a:t>	Иные места ЗТК создаются для проведения </a:t>
            </a:r>
            <a:r>
              <a:rPr lang="ru-RU" b="1" smtClean="0">
                <a:solidFill>
                  <a:srgbClr val="26D40E"/>
                </a:solidFill>
              </a:rPr>
              <a:t>таможенного осмотра</a:t>
            </a:r>
            <a:r>
              <a:rPr lang="ru-RU" smtClean="0"/>
              <a:t> и (или) </a:t>
            </a:r>
            <a:r>
              <a:rPr lang="ru-RU" b="1" smtClean="0">
                <a:solidFill>
                  <a:srgbClr val="26D40E"/>
                </a:solidFill>
              </a:rPr>
              <a:t>таможенного досмотра</a:t>
            </a:r>
            <a:r>
              <a:rPr lang="ru-RU" smtClean="0"/>
              <a:t> товаров, </a:t>
            </a:r>
            <a:r>
              <a:rPr lang="ru-RU" b="1" smtClean="0">
                <a:solidFill>
                  <a:srgbClr val="26D40E"/>
                </a:solidFill>
              </a:rPr>
              <a:t>совершения грузовых</a:t>
            </a:r>
            <a:r>
              <a:rPr lang="ru-RU" smtClean="0"/>
              <a:t> и иных </a:t>
            </a:r>
            <a:r>
              <a:rPr lang="ru-RU" b="1" smtClean="0">
                <a:solidFill>
                  <a:srgbClr val="26D40E"/>
                </a:solidFill>
              </a:rPr>
              <a:t>операций</a:t>
            </a:r>
            <a:r>
              <a:rPr lang="ru-RU" smtClean="0"/>
              <a:t>.</a:t>
            </a:r>
          </a:p>
          <a:p>
            <a:pPr algn="ctr" eaLnBrk="1" hangingPunct="1"/>
            <a:endParaRPr lang="ru-RU" smtClean="0"/>
          </a:p>
        </p:txBody>
      </p:sp>
      <p:pic>
        <p:nvPicPr>
          <p:cNvPr id="21508" name="Picture 5" descr="gtk-1ы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716338"/>
            <a:ext cx="3600450" cy="295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9" name="Picture 4" descr="82190_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32138" y="3716338"/>
            <a:ext cx="3024187" cy="295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0" name="Picture 6" descr="1280012963_ts-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975350" y="3716338"/>
            <a:ext cx="3168650" cy="295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/>
          </p:cNvSpPr>
          <p:nvPr>
            <p:ph type="title"/>
          </p:nvPr>
        </p:nvSpPr>
        <p:spPr bwMode="auto"/>
        <p:txBody>
          <a:bodyPr wrap="square" tIns="45720" bIns="45720" numCol="1" anchorCtr="0" compatLnSpc="1">
            <a:prstTxWarp prst="textNoShape">
              <a:avLst/>
            </a:prstTxWarp>
          </a:bodyPr>
          <a:lstStyle/>
          <a:p>
            <a:pPr algn="ctr" eaLnBrk="1" hangingPunct="1">
              <a:defRPr/>
            </a:pPr>
            <a:r>
              <a:rPr lang="ru-RU" smtClean="0"/>
              <a:t>ЗТК</a:t>
            </a:r>
          </a:p>
        </p:txBody>
      </p:sp>
      <p:sp>
        <p:nvSpPr>
          <p:cNvPr id="22531" name="Rectangle 4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ru-RU" b="1" i="1" smtClean="0"/>
              <a:t>Постоянные</a:t>
            </a:r>
          </a:p>
          <a:p>
            <a:pPr eaLnBrk="1" hangingPunct="1"/>
            <a:r>
              <a:rPr lang="ru-RU" smtClean="0"/>
              <a:t>Создаются в случае регулярного нахождения в них товаров, подлежащих таможенному контролю, </a:t>
            </a:r>
          </a:p>
        </p:txBody>
      </p:sp>
      <p:sp>
        <p:nvSpPr>
          <p:cNvPr id="22532" name="Rectangle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ru-RU" b="1" i="1" smtClean="0"/>
              <a:t>Временные</a:t>
            </a:r>
          </a:p>
          <a:p>
            <a:pPr eaLnBrk="1" hangingPunct="1"/>
            <a:r>
              <a:rPr lang="ru-RU" smtClean="0"/>
              <a:t>Могут создаваться на время проведения таможенного контроля, грузовых и иных операций.</a:t>
            </a:r>
          </a:p>
          <a:p>
            <a:pPr eaLnBrk="1" hangingPunct="1"/>
            <a:endParaRPr lang="ru-RU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/>
          </p:cNvSpPr>
          <p:nvPr>
            <p:ph type="title"/>
          </p:nvPr>
        </p:nvSpPr>
        <p:spPr bwMode="auto"/>
        <p:txBody>
          <a:bodyPr wrap="square" tIns="45720" bIns="45720" numCol="1" anchorCtr="0" compatLnSpc="1">
            <a:prstTxWarp prst="textNoShape">
              <a:avLst/>
            </a:prstTxWarp>
          </a:bodyPr>
          <a:lstStyle/>
          <a:p>
            <a:pPr algn="ctr" eaLnBrk="1" hangingPunct="1">
              <a:defRPr/>
            </a:pPr>
            <a:r>
              <a:rPr lang="ru-RU" sz="4100" smtClean="0"/>
              <a:t>ЗТК вдоль таможенной границы</a:t>
            </a:r>
          </a:p>
        </p:txBody>
      </p:sp>
      <p:sp>
        <p:nvSpPr>
          <p:cNvPr id="27651" name="Rectangle 3"/>
          <p:cNvSpPr>
            <a:spLocks noGrp="1"/>
          </p:cNvSpPr>
          <p:nvPr>
            <p:ph type="body" idx="1"/>
          </p:nvPr>
        </p:nvSpPr>
        <p:spPr>
          <a:xfrm>
            <a:off x="611188" y="1700213"/>
            <a:ext cx="4321175" cy="1296987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2000" smtClean="0"/>
              <a:t>ЗТК  создаются независимо от совпадения или несовпадения таможенной границы с линией государственной границы РФ</a:t>
            </a:r>
          </a:p>
        </p:txBody>
      </p:sp>
      <p:pic>
        <p:nvPicPr>
          <p:cNvPr id="27652" name="Picture 4" descr="2293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6825" y="1557338"/>
            <a:ext cx="3887788" cy="504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179388" y="1557338"/>
            <a:ext cx="6477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9600">
                <a:solidFill>
                  <a:schemeClr val="accent2"/>
                </a:solidFill>
              </a:rPr>
              <a:t>!</a:t>
            </a:r>
          </a:p>
        </p:txBody>
      </p:sp>
      <p:sp>
        <p:nvSpPr>
          <p:cNvPr id="27654" name="Text Box 6"/>
          <p:cNvSpPr txBox="1">
            <a:spLocks noChangeArrowheads="1"/>
          </p:cNvSpPr>
          <p:nvPr/>
        </p:nvSpPr>
        <p:spPr bwMode="auto">
          <a:xfrm>
            <a:off x="1042988" y="3357563"/>
            <a:ext cx="28082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>
                <a:solidFill>
                  <a:srgbClr val="008000"/>
                </a:solidFill>
              </a:rPr>
              <a:t>ФТС РФ</a:t>
            </a:r>
          </a:p>
        </p:txBody>
      </p:sp>
      <p:sp>
        <p:nvSpPr>
          <p:cNvPr id="27655" name="AutoShape 7"/>
          <p:cNvSpPr>
            <a:spLocks noChangeArrowheads="1"/>
          </p:cNvSpPr>
          <p:nvPr/>
        </p:nvSpPr>
        <p:spPr bwMode="auto">
          <a:xfrm>
            <a:off x="1403350" y="3068638"/>
            <a:ext cx="2232025" cy="1274762"/>
          </a:xfrm>
          <a:prstGeom prst="downArrowCallout">
            <a:avLst>
              <a:gd name="adj1" fmla="val 43773"/>
              <a:gd name="adj2" fmla="val 21887"/>
              <a:gd name="adj3" fmla="val 16685"/>
              <a:gd name="adj4" fmla="val 75468"/>
            </a:avLst>
          </a:prstGeom>
          <a:noFill/>
          <a:ln w="381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7656" name="Text Box 8"/>
          <p:cNvSpPr txBox="1">
            <a:spLocks noChangeArrowheads="1"/>
          </p:cNvSpPr>
          <p:nvPr/>
        </p:nvSpPr>
        <p:spPr bwMode="auto">
          <a:xfrm>
            <a:off x="179388" y="4437063"/>
            <a:ext cx="4752975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600"/>
              <a:t>определяет участки таможенной границы, вдоль которых необходимо создать ЗТК, принимает решение о создании таких зон </a:t>
            </a:r>
          </a:p>
        </p:txBody>
      </p:sp>
      <p:sp>
        <p:nvSpPr>
          <p:cNvPr id="27657" name="Text Box 9"/>
          <p:cNvSpPr txBox="1">
            <a:spLocks noChangeArrowheads="1"/>
          </p:cNvSpPr>
          <p:nvPr/>
        </p:nvSpPr>
        <p:spPr bwMode="auto">
          <a:xfrm>
            <a:off x="755650" y="5805488"/>
            <a:ext cx="36004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Приказ ФТС РФ О создании ЗТК</a:t>
            </a:r>
          </a:p>
        </p:txBody>
      </p:sp>
      <p:sp>
        <p:nvSpPr>
          <p:cNvPr id="27658" name="Line 10"/>
          <p:cNvSpPr>
            <a:spLocks noChangeShapeType="1"/>
          </p:cNvSpPr>
          <p:nvPr/>
        </p:nvSpPr>
        <p:spPr bwMode="auto">
          <a:xfrm>
            <a:off x="2555875" y="5229225"/>
            <a:ext cx="0" cy="576263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 type="stealth" w="med" len="med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/>
          </p:cNvSpPr>
          <p:nvPr>
            <p:ph type="title"/>
          </p:nvPr>
        </p:nvSpPr>
        <p:spPr bwMode="auto"/>
        <p:txBody>
          <a:bodyPr wrap="square" tIns="45720" bIns="45720" numCol="1" anchorCtr="0" compatLnSpc="1">
            <a:prstTxWarp prst="textNoShape">
              <a:avLst/>
            </a:prstTxWarp>
          </a:bodyPr>
          <a:lstStyle/>
          <a:p>
            <a:pPr algn="ctr" eaLnBrk="1" hangingPunct="1">
              <a:defRPr/>
            </a:pPr>
            <a:r>
              <a:rPr lang="ru-RU" smtClean="0"/>
              <a:t>Обозначения постоянных ЗТК</a:t>
            </a:r>
          </a:p>
        </p:txBody>
      </p:sp>
      <p:sp>
        <p:nvSpPr>
          <p:cNvPr id="32771" name="Rectangle 3"/>
          <p:cNvSpPr>
            <a:spLocks noGrp="1"/>
          </p:cNvSpPr>
          <p:nvPr>
            <p:ph type="body" sz="half" idx="1"/>
          </p:nvPr>
        </p:nvSpPr>
        <p:spPr>
          <a:xfrm>
            <a:off x="0" y="1989138"/>
            <a:ext cx="3889375" cy="1728787"/>
          </a:xfrm>
        </p:spPr>
        <p:txBody>
          <a:bodyPr/>
          <a:lstStyle/>
          <a:p>
            <a:pPr algn="ctr" eaLnBrk="1" hangingPunct="1">
              <a:buFont typeface="Wingdings 2" pitchFamily="18" charset="2"/>
              <a:buNone/>
            </a:pPr>
            <a:r>
              <a:rPr lang="ru-RU" sz="2400" smtClean="0"/>
              <a:t>	Пределы зоны таможенного контроля обозначаются знаками</a:t>
            </a:r>
          </a:p>
        </p:txBody>
      </p:sp>
      <p:pic>
        <p:nvPicPr>
          <p:cNvPr id="32772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51275" y="1916113"/>
            <a:ext cx="4897438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3" name="Text Box 10"/>
          <p:cNvSpPr txBox="1">
            <a:spLocks noChangeArrowheads="1"/>
          </p:cNvSpPr>
          <p:nvPr/>
        </p:nvSpPr>
        <p:spPr bwMode="auto">
          <a:xfrm>
            <a:off x="3635375" y="3860800"/>
            <a:ext cx="50403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 i="1">
                <a:solidFill>
                  <a:srgbClr val="008000"/>
                </a:solidFill>
                <a:latin typeface="Corbel" pitchFamily="34" charset="0"/>
              </a:rPr>
              <a:t>Основное средство обозначения ЗТК</a:t>
            </a:r>
          </a:p>
        </p:txBody>
      </p:sp>
      <p:sp>
        <p:nvSpPr>
          <p:cNvPr id="32774" name="Text Box 11"/>
          <p:cNvSpPr txBox="1">
            <a:spLocks noChangeArrowheads="1"/>
          </p:cNvSpPr>
          <p:nvPr/>
        </p:nvSpPr>
        <p:spPr bwMode="auto">
          <a:xfrm>
            <a:off x="468313" y="4868863"/>
            <a:ext cx="8207375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ЗТК может быть обозначена нанесением надписи </a:t>
            </a:r>
            <a:r>
              <a:rPr lang="ru-RU">
                <a:solidFill>
                  <a:srgbClr val="008000"/>
                </a:solidFill>
              </a:rPr>
              <a:t>"Зона таможенного контроля" ("Customs control zone")</a:t>
            </a:r>
            <a:r>
              <a:rPr lang="ru-RU"/>
              <a:t> на оградительных сооружениях и стенах помещений, составляющих ее периметр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/>
          </p:cNvSpPr>
          <p:nvPr>
            <p:ph type="title"/>
          </p:nvPr>
        </p:nvSpPr>
        <p:spPr bwMode="auto"/>
        <p:txBody>
          <a:bodyPr wrap="square" tIns="45720" bIns="45720" numCol="1" anchorCtr="0" compatLnSpc="1">
            <a:prstTxWarp prst="textNoShape">
              <a:avLst/>
            </a:prstTxWarp>
          </a:bodyPr>
          <a:lstStyle/>
          <a:p>
            <a:pPr algn="ctr" eaLnBrk="1" hangingPunct="1">
              <a:defRPr/>
            </a:pPr>
            <a:r>
              <a:rPr lang="ru-RU" smtClean="0"/>
              <a:t>Обозначения временных ЗТК</a:t>
            </a:r>
          </a:p>
        </p:txBody>
      </p:sp>
      <p:sp>
        <p:nvSpPr>
          <p:cNvPr id="33795" name="Rectangle 4"/>
          <p:cNvSpPr>
            <a:spLocks noGrp="1"/>
          </p:cNvSpPr>
          <p:nvPr>
            <p:ph type="body" sz="half" idx="1"/>
          </p:nvPr>
        </p:nvSpPr>
        <p:spPr>
          <a:xfrm>
            <a:off x="468313" y="2420938"/>
            <a:ext cx="4038600" cy="2878137"/>
          </a:xfrm>
        </p:spPr>
        <p:txBody>
          <a:bodyPr/>
          <a:lstStyle/>
          <a:p>
            <a:pPr algn="ctr" eaLnBrk="1" hangingPunct="1">
              <a:buFont typeface="Wingdings 2" pitchFamily="18" charset="2"/>
              <a:buNone/>
            </a:pPr>
            <a:r>
              <a:rPr lang="ru-RU" sz="2400" smtClean="0"/>
              <a:t>Пределы ЗТК обозначаются оградительной лентой, а также временно устанавливаемыми знаками (допускается применение подручных материалов и средств) </a:t>
            </a:r>
          </a:p>
        </p:txBody>
      </p:sp>
      <p:pic>
        <p:nvPicPr>
          <p:cNvPr id="33796" name="Picture 6" descr="zona-tamozhennogo-kontrolj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1773238"/>
            <a:ext cx="4321175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Дата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7AE65ACD-309D-425E-8AFE-1DFC7E496333}" type="datetime1">
              <a:rPr lang="ru-RU"/>
              <a:pPr/>
              <a:t>06.05.2014</a:t>
            </a:fld>
            <a:endParaRPr lang="ru-RU"/>
          </a:p>
        </p:txBody>
      </p:sp>
      <p:sp>
        <p:nvSpPr>
          <p:cNvPr id="8195" name="Номер слайда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D40CE1A-6B4B-41C5-973F-FF124CD04459}" type="slidenum">
              <a:rPr lang="ru-RU"/>
              <a:pPr/>
              <a:t>7</a:t>
            </a:fld>
            <a:endParaRPr lang="ru-RU"/>
          </a:p>
        </p:txBody>
      </p:sp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>
          <a:xfrm>
            <a:off x="1370013" y="0"/>
            <a:ext cx="7772400" cy="1390650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ru-RU" sz="2400" b="1" i="1" u="sng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При прибытии товаров на таможенную территорию таможенного союза перевозчик представляет следующие документы и сведения</a:t>
            </a:r>
            <a:r>
              <a:rPr lang="ru-RU" sz="4000" smtClean="0"/>
              <a:t> 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1371600"/>
            <a:ext cx="7772400" cy="1066800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  <a:defRPr/>
            </a:pPr>
            <a:r>
              <a:rPr lang="ru-RU" i="1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При международной перевозке автомобильным транспортом</a:t>
            </a:r>
          </a:p>
        </p:txBody>
      </p:sp>
      <p:pic>
        <p:nvPicPr>
          <p:cNvPr id="80900" name="Picture 4" descr="24032010-04-279666148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8200" y="3190875"/>
            <a:ext cx="4495800" cy="366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0901" name="Picture 5" descr="93061_17"/>
          <p:cNvPicPr>
            <a:picLocks noChangeAspect="1" noChangeArrowheads="1"/>
          </p:cNvPicPr>
          <p:nvPr/>
        </p:nvPicPr>
        <p:blipFill>
          <a:blip r:embed="rId3"/>
          <a:srcRect l="22858" t="13715" r="7941" b="14667"/>
          <a:stretch>
            <a:fillRect/>
          </a:stretch>
        </p:blipFill>
        <p:spPr bwMode="auto">
          <a:xfrm>
            <a:off x="0" y="2438400"/>
            <a:ext cx="46482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80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2000"/>
                                        <p:tgtEl>
                                          <p:spTgt spid="80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899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Дата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21DF76C2-9784-4A94-9584-D33579B6869C}" type="datetime1">
              <a:rPr lang="ru-RU"/>
              <a:pPr/>
              <a:t>06.05.2014</a:t>
            </a:fld>
            <a:endParaRPr lang="ru-RU"/>
          </a:p>
        </p:txBody>
      </p:sp>
      <p:sp>
        <p:nvSpPr>
          <p:cNvPr id="9219" name="Номер слайда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D39B000-8AE8-4092-A760-12CC0B2B0D70}" type="slidenum">
              <a:rPr lang="ru-RU"/>
              <a:pPr/>
              <a:t>8</a:t>
            </a:fld>
            <a:endParaRPr lang="ru-RU"/>
          </a:p>
        </p:txBody>
      </p:sp>
      <p:pic>
        <p:nvPicPr>
          <p:cNvPr id="81925" name="Picture 5" descr="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3209925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304800"/>
            <a:ext cx="7162800" cy="6019800"/>
          </a:xfrm>
        </p:spPr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ru-RU" i="1" u="sng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Документы:</a:t>
            </a:r>
          </a:p>
          <a:p>
            <a:pPr eaLnBrk="1" hangingPunct="1">
              <a:buFontTx/>
              <a:buNone/>
              <a:defRPr/>
            </a:pPr>
            <a:endParaRPr lang="ru-RU" sz="2800" i="1" dirty="0" smtClean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 eaLnBrk="1" hangingPunct="1">
              <a:buFontTx/>
              <a:buNone/>
              <a:defRPr/>
            </a:pPr>
            <a:endParaRPr lang="ru-RU" sz="2800" i="1" dirty="0" smtClean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 eaLnBrk="1" hangingPunct="1">
              <a:buFontTx/>
              <a:buNone/>
              <a:defRPr/>
            </a:pPr>
            <a:r>
              <a:rPr lang="ru-RU" sz="28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документы на транспортное средство международной перевозки;</a:t>
            </a:r>
          </a:p>
          <a:p>
            <a:pPr eaLnBrk="1" hangingPunct="1">
              <a:buFontTx/>
              <a:buNone/>
              <a:defRPr/>
            </a:pPr>
            <a:r>
              <a:rPr lang="ru-RU" sz="28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транспортные (перевозочные) документы;</a:t>
            </a:r>
          </a:p>
          <a:p>
            <a:pPr eaLnBrk="1" hangingPunct="1">
              <a:buFontTx/>
              <a:buNone/>
              <a:defRPr/>
            </a:pPr>
            <a:r>
              <a:rPr lang="ru-RU" sz="28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документ, сопровождающий международные почтовые отправления при их перевозке, определенный актами Всемирного почтового союза;</a:t>
            </a:r>
          </a:p>
          <a:p>
            <a:pPr eaLnBrk="1" hangingPunct="1">
              <a:buFontTx/>
              <a:buNone/>
              <a:defRPr/>
            </a:pPr>
            <a:r>
              <a:rPr lang="ru-RU" sz="28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имеющиеся у перевозчика коммерческие документы на перевозимые товары;</a:t>
            </a:r>
          </a:p>
        </p:txBody>
      </p:sp>
      <p:sp>
        <p:nvSpPr>
          <p:cNvPr id="9222" name="AutoShape 4"/>
          <p:cNvSpPr>
            <a:spLocks noChangeArrowheads="1"/>
          </p:cNvSpPr>
          <p:nvPr/>
        </p:nvSpPr>
        <p:spPr bwMode="auto">
          <a:xfrm>
            <a:off x="5257800" y="990600"/>
            <a:ext cx="685800" cy="838200"/>
          </a:xfrm>
          <a:prstGeom prst="upDownArrow">
            <a:avLst>
              <a:gd name="adj1" fmla="val 50000"/>
              <a:gd name="adj2" fmla="val 24444"/>
            </a:avLst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9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9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81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819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819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819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819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Дата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27D85665-FAFC-4445-B22C-139E4954DA53}" type="datetime1">
              <a:rPr lang="ru-RU"/>
              <a:pPr/>
              <a:t>06.05.2014</a:t>
            </a:fld>
            <a:endParaRPr lang="ru-RU"/>
          </a:p>
        </p:txBody>
      </p:sp>
      <p:sp>
        <p:nvSpPr>
          <p:cNvPr id="11267" name="Номер слайда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1BBBEB3-D543-4BE3-9B47-5044259A886A}" type="slidenum">
              <a:rPr lang="ru-RU"/>
              <a:pPr/>
              <a:t>9</a:t>
            </a:fld>
            <a:endParaRPr lang="ru-RU"/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0013" y="304800"/>
            <a:ext cx="7772400" cy="1066800"/>
          </a:xfrm>
        </p:spPr>
        <p:txBody>
          <a:bodyPr/>
          <a:lstStyle/>
          <a:p>
            <a:pPr marL="609600" indent="-609600" algn="ctr" eaLnBrk="1" hangingPunct="1">
              <a:buFontTx/>
              <a:buAutoNum type="arabicPeriod" startAt="2"/>
              <a:defRPr/>
            </a:pPr>
            <a:r>
              <a:rPr lang="ru-RU" i="1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При международной перевозке водными судами</a:t>
            </a:r>
          </a:p>
        </p:txBody>
      </p:sp>
      <p:pic>
        <p:nvPicPr>
          <p:cNvPr id="83972" name="Picture 4" descr="15576808"/>
          <p:cNvPicPr>
            <a:picLocks noChangeAspect="1" noChangeArrowheads="1"/>
          </p:cNvPicPr>
          <p:nvPr/>
        </p:nvPicPr>
        <p:blipFill>
          <a:blip r:embed="rId2"/>
          <a:srcRect l="7001" t="2667" r="3000" b="8000"/>
          <a:stretch>
            <a:fillRect/>
          </a:stretch>
        </p:blipFill>
        <p:spPr bwMode="auto">
          <a:xfrm>
            <a:off x="3352800" y="2546350"/>
            <a:ext cx="5791200" cy="431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3973" name="Picture 5" descr="cityunitanke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1371600"/>
            <a:ext cx="4800600" cy="340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3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39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39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83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39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39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83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1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Дата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F11C8A3C-C85A-4928-821E-5C46631BABB5}" type="datetime1">
              <a:rPr lang="ru-RU"/>
              <a:pPr/>
              <a:t>06.05.2014</a:t>
            </a:fld>
            <a:endParaRPr lang="ru-RU"/>
          </a:p>
        </p:txBody>
      </p:sp>
      <p:sp>
        <p:nvSpPr>
          <p:cNvPr id="12291" name="Номер слайда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CF4C7B4-AF59-44FE-BC05-124F8E8248DC}" type="slidenum">
              <a:rPr lang="ru-RU"/>
              <a:pPr/>
              <a:t>10</a:t>
            </a:fld>
            <a:endParaRPr lang="ru-RU"/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0013" y="304800"/>
            <a:ext cx="7772400" cy="5486400"/>
          </a:xfrm>
        </p:spPr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ru-RU" i="1" u="sng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Документы:</a:t>
            </a:r>
          </a:p>
          <a:p>
            <a:pPr algn="ctr" eaLnBrk="1" hangingPunct="1">
              <a:buFontTx/>
              <a:buNone/>
              <a:defRPr/>
            </a:pPr>
            <a:endParaRPr lang="ru-RU" i="1" u="sng" smtClean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84996" name="Line 4"/>
          <p:cNvSpPr>
            <a:spLocks noChangeShapeType="1"/>
          </p:cNvSpPr>
          <p:nvPr/>
        </p:nvSpPr>
        <p:spPr bwMode="auto">
          <a:xfrm flipH="1">
            <a:off x="1371600" y="838200"/>
            <a:ext cx="2590800" cy="3810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84997" name="Text Box 5"/>
          <p:cNvSpPr txBox="1">
            <a:spLocks noChangeArrowheads="1"/>
          </p:cNvSpPr>
          <p:nvPr/>
        </p:nvSpPr>
        <p:spPr bwMode="auto">
          <a:xfrm>
            <a:off x="304800" y="1447800"/>
            <a:ext cx="2209800" cy="4656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i="1">
                <a:solidFill>
                  <a:srgbClr val="CC0000"/>
                </a:solidFill>
              </a:rPr>
              <a:t>Общую декларацию,</a:t>
            </a:r>
          </a:p>
          <a:p>
            <a:pPr>
              <a:spcBef>
                <a:spcPct val="50000"/>
              </a:spcBef>
            </a:pPr>
            <a:r>
              <a:rPr lang="ru-RU" sz="2400" b="1" i="1">
                <a:solidFill>
                  <a:srgbClr val="CC0000"/>
                </a:solidFill>
              </a:rPr>
              <a:t>Декларацию о грузе,</a:t>
            </a:r>
          </a:p>
          <a:p>
            <a:pPr>
              <a:spcBef>
                <a:spcPct val="50000"/>
              </a:spcBef>
            </a:pPr>
            <a:r>
              <a:rPr lang="ru-RU" sz="2400" b="1" i="1">
                <a:solidFill>
                  <a:srgbClr val="CC0000"/>
                </a:solidFill>
              </a:rPr>
              <a:t>Декларацию о судовых припасах,</a:t>
            </a:r>
          </a:p>
          <a:p>
            <a:pPr>
              <a:spcBef>
                <a:spcPct val="50000"/>
              </a:spcBef>
            </a:pPr>
            <a:r>
              <a:rPr lang="ru-RU" sz="2400" b="1" i="1">
                <a:solidFill>
                  <a:srgbClr val="CC0000"/>
                </a:solidFill>
              </a:rPr>
              <a:t>Декларацию о личных вещах экипажа судна</a:t>
            </a:r>
          </a:p>
        </p:txBody>
      </p:sp>
      <p:sp>
        <p:nvSpPr>
          <p:cNvPr id="84998" name="Line 6"/>
          <p:cNvSpPr>
            <a:spLocks noChangeShapeType="1"/>
          </p:cNvSpPr>
          <p:nvPr/>
        </p:nvSpPr>
        <p:spPr bwMode="auto">
          <a:xfrm>
            <a:off x="5181600" y="838200"/>
            <a:ext cx="0" cy="12192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84999" name="Text Box 7"/>
          <p:cNvSpPr txBox="1">
            <a:spLocks noChangeArrowheads="1"/>
          </p:cNvSpPr>
          <p:nvPr/>
        </p:nvSpPr>
        <p:spPr bwMode="auto">
          <a:xfrm>
            <a:off x="3810000" y="2133600"/>
            <a:ext cx="2209800" cy="1370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i="1">
                <a:solidFill>
                  <a:srgbClr val="CC0000"/>
                </a:solidFill>
              </a:rPr>
              <a:t>Судовая роль,</a:t>
            </a:r>
          </a:p>
          <a:p>
            <a:pPr>
              <a:spcBef>
                <a:spcPct val="50000"/>
              </a:spcBef>
            </a:pPr>
            <a:r>
              <a:rPr lang="ru-RU" sz="2400" b="1" i="1">
                <a:solidFill>
                  <a:srgbClr val="CC0000"/>
                </a:solidFill>
              </a:rPr>
              <a:t>Список пассажиров</a:t>
            </a:r>
          </a:p>
        </p:txBody>
      </p:sp>
      <p:sp>
        <p:nvSpPr>
          <p:cNvPr id="85000" name="Line 8"/>
          <p:cNvSpPr>
            <a:spLocks noChangeShapeType="1"/>
          </p:cNvSpPr>
          <p:nvPr/>
        </p:nvSpPr>
        <p:spPr bwMode="auto">
          <a:xfrm>
            <a:off x="6400800" y="838200"/>
            <a:ext cx="1981200" cy="3810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85001" name="Text Box 9"/>
          <p:cNvSpPr txBox="1">
            <a:spLocks noChangeArrowheads="1"/>
          </p:cNvSpPr>
          <p:nvPr/>
        </p:nvSpPr>
        <p:spPr bwMode="auto">
          <a:xfrm>
            <a:off x="6400800" y="1600200"/>
            <a:ext cx="2362200" cy="337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i="1">
                <a:solidFill>
                  <a:srgbClr val="CC0000"/>
                </a:solidFill>
              </a:rPr>
              <a:t>Документ, сопровождающий МПО,</a:t>
            </a:r>
          </a:p>
          <a:p>
            <a:pPr>
              <a:spcBef>
                <a:spcPct val="50000"/>
              </a:spcBef>
            </a:pPr>
            <a:r>
              <a:rPr lang="ru-RU" sz="2400" b="1" i="1">
                <a:solidFill>
                  <a:srgbClr val="CC0000"/>
                </a:solidFill>
              </a:rPr>
              <a:t>Транспортные перевозочные документы,</a:t>
            </a:r>
          </a:p>
          <a:p>
            <a:pPr>
              <a:spcBef>
                <a:spcPct val="50000"/>
              </a:spcBef>
            </a:pPr>
            <a:r>
              <a:rPr lang="ru-RU" sz="2400" b="1" i="1">
                <a:solidFill>
                  <a:srgbClr val="CC0000"/>
                </a:solidFill>
              </a:rPr>
              <a:t>Коммерческие документы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49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49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49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84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49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49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49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49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49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1000"/>
                                        <p:tgtEl>
                                          <p:spTgt spid="849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50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50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50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50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50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2" dur="1000"/>
                                        <p:tgtEl>
                                          <p:spTgt spid="850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996" grpId="0" animBg="1"/>
      <p:bldP spid="84997" grpId="0"/>
      <p:bldP spid="84998" grpId="0" animBg="1"/>
      <p:bldP spid="84999" grpId="0"/>
      <p:bldP spid="85000" grpId="0" animBg="1"/>
      <p:bldP spid="8500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Дата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BF1751B7-CC0A-477E-B3CF-75FD0EC8324C}" type="datetime1">
              <a:rPr lang="ru-RU"/>
              <a:pPr/>
              <a:t>06.05.2014</a:t>
            </a:fld>
            <a:endParaRPr lang="ru-RU"/>
          </a:p>
        </p:txBody>
      </p:sp>
      <p:sp>
        <p:nvSpPr>
          <p:cNvPr id="15363" name="Номер слайда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40AD3C5-5B71-46F1-A301-D089C2792D6D}" type="slidenum">
              <a:rPr lang="ru-RU"/>
              <a:pPr/>
              <a:t>11</a:t>
            </a:fld>
            <a:endParaRPr lang="ru-RU"/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381000"/>
            <a:ext cx="7772400" cy="1143000"/>
          </a:xfrm>
        </p:spPr>
        <p:txBody>
          <a:bodyPr/>
          <a:lstStyle/>
          <a:p>
            <a:pPr marL="609600" indent="-609600" algn="ctr" eaLnBrk="1" hangingPunct="1">
              <a:buFontTx/>
              <a:buAutoNum type="arabicPeriod" startAt="3"/>
              <a:defRPr/>
            </a:pPr>
            <a:r>
              <a:rPr lang="ru-RU" i="1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При международной перевозке воздушным транспортом</a:t>
            </a:r>
          </a:p>
        </p:txBody>
      </p:sp>
      <p:pic>
        <p:nvPicPr>
          <p:cNvPr id="89092" name="Picture 4" descr="samolet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0" y="1676400"/>
            <a:ext cx="5276850" cy="385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9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89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091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Дата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5245A294-4795-4D0A-A977-DDFC291BD46F}" type="datetime1">
              <a:rPr lang="ru-RU"/>
              <a:pPr/>
              <a:t>06.05.2014</a:t>
            </a:fld>
            <a:endParaRPr lang="ru-RU"/>
          </a:p>
        </p:txBody>
      </p:sp>
      <p:sp>
        <p:nvSpPr>
          <p:cNvPr id="16387" name="Номер слайда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6DDE2E2-8434-4073-85C2-76E3EEE1D443}" type="slidenum">
              <a:rPr lang="ru-RU"/>
              <a:pPr/>
              <a:t>12</a:t>
            </a:fld>
            <a:endParaRPr lang="ru-RU"/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228600"/>
            <a:ext cx="7392988" cy="6096000"/>
          </a:xfrm>
        </p:spPr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ru-RU" i="1" u="sng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Документы:</a:t>
            </a:r>
          </a:p>
          <a:p>
            <a:pPr algn="ctr" eaLnBrk="1" hangingPunct="1">
              <a:buFontTx/>
              <a:buNone/>
              <a:defRPr/>
            </a:pPr>
            <a:endParaRPr lang="ru-RU" i="1" u="sng" smtClean="0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90116" name="Line 4"/>
          <p:cNvSpPr>
            <a:spLocks noChangeShapeType="1"/>
          </p:cNvSpPr>
          <p:nvPr/>
        </p:nvSpPr>
        <p:spPr bwMode="auto">
          <a:xfrm flipH="1">
            <a:off x="1219200" y="685800"/>
            <a:ext cx="2590800" cy="533400"/>
          </a:xfrm>
          <a:prstGeom prst="line">
            <a:avLst/>
          </a:prstGeom>
          <a:noFill/>
          <a:ln w="38100">
            <a:solidFill>
              <a:srgbClr val="000099"/>
            </a:solidFill>
            <a:round/>
            <a:headEnd/>
            <a:tailEnd type="arrow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90117" name="Text Box 5"/>
          <p:cNvSpPr txBox="1">
            <a:spLocks noChangeArrowheads="1"/>
          </p:cNvSpPr>
          <p:nvPr/>
        </p:nvSpPr>
        <p:spPr bwMode="auto">
          <a:xfrm>
            <a:off x="0" y="1371600"/>
            <a:ext cx="19812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>
                <a:solidFill>
                  <a:srgbClr val="660066"/>
                </a:solidFill>
              </a:rPr>
              <a:t>Генеральная декларация</a:t>
            </a:r>
          </a:p>
        </p:txBody>
      </p:sp>
      <p:sp>
        <p:nvSpPr>
          <p:cNvPr id="90118" name="Line 6"/>
          <p:cNvSpPr>
            <a:spLocks noChangeShapeType="1"/>
          </p:cNvSpPr>
          <p:nvPr/>
        </p:nvSpPr>
        <p:spPr bwMode="auto">
          <a:xfrm flipH="1">
            <a:off x="2286000" y="762000"/>
            <a:ext cx="1524000" cy="1828800"/>
          </a:xfrm>
          <a:prstGeom prst="line">
            <a:avLst/>
          </a:prstGeom>
          <a:noFill/>
          <a:ln w="38100">
            <a:solidFill>
              <a:srgbClr val="000099"/>
            </a:solidFill>
            <a:round/>
            <a:headEnd/>
            <a:tailEnd type="arrow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90119" name="Text Box 7"/>
          <p:cNvSpPr txBox="1">
            <a:spLocks noChangeArrowheads="1"/>
          </p:cNvSpPr>
          <p:nvPr/>
        </p:nvSpPr>
        <p:spPr bwMode="auto">
          <a:xfrm>
            <a:off x="685800" y="2743200"/>
            <a:ext cx="20574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>
                <a:solidFill>
                  <a:srgbClr val="660066"/>
                </a:solidFill>
              </a:rPr>
              <a:t>Грузовая декларация</a:t>
            </a:r>
          </a:p>
        </p:txBody>
      </p:sp>
      <p:sp>
        <p:nvSpPr>
          <p:cNvPr id="90120" name="Line 8"/>
          <p:cNvSpPr>
            <a:spLocks noChangeShapeType="1"/>
          </p:cNvSpPr>
          <p:nvPr/>
        </p:nvSpPr>
        <p:spPr bwMode="auto">
          <a:xfrm flipH="1">
            <a:off x="2667000" y="838200"/>
            <a:ext cx="1219200" cy="3352800"/>
          </a:xfrm>
          <a:prstGeom prst="line">
            <a:avLst/>
          </a:prstGeom>
          <a:noFill/>
          <a:ln w="38100">
            <a:solidFill>
              <a:srgbClr val="000099"/>
            </a:solidFill>
            <a:round/>
            <a:headEnd/>
            <a:tailEnd type="arrow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90121" name="Text Box 9"/>
          <p:cNvSpPr txBox="1">
            <a:spLocks noChangeArrowheads="1"/>
          </p:cNvSpPr>
          <p:nvPr/>
        </p:nvSpPr>
        <p:spPr bwMode="auto">
          <a:xfrm>
            <a:off x="762000" y="4343400"/>
            <a:ext cx="2362200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>
                <a:solidFill>
                  <a:srgbClr val="660066"/>
                </a:solidFill>
              </a:rPr>
              <a:t>Документ, содержащий сведения о бортовых припасах</a:t>
            </a:r>
          </a:p>
        </p:txBody>
      </p:sp>
      <p:sp>
        <p:nvSpPr>
          <p:cNvPr id="90122" name="Line 10"/>
          <p:cNvSpPr>
            <a:spLocks noChangeShapeType="1"/>
          </p:cNvSpPr>
          <p:nvPr/>
        </p:nvSpPr>
        <p:spPr bwMode="auto">
          <a:xfrm>
            <a:off x="4343400" y="838200"/>
            <a:ext cx="0" cy="3810000"/>
          </a:xfrm>
          <a:prstGeom prst="line">
            <a:avLst/>
          </a:prstGeom>
          <a:noFill/>
          <a:ln w="38100">
            <a:solidFill>
              <a:srgbClr val="000099"/>
            </a:solidFill>
            <a:round/>
            <a:headEnd/>
            <a:tailEnd type="arrow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90124" name="Text Box 12"/>
          <p:cNvSpPr txBox="1">
            <a:spLocks noChangeArrowheads="1"/>
          </p:cNvSpPr>
          <p:nvPr/>
        </p:nvSpPr>
        <p:spPr bwMode="auto">
          <a:xfrm>
            <a:off x="3200400" y="4876800"/>
            <a:ext cx="23622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>
                <a:solidFill>
                  <a:srgbClr val="660066"/>
                </a:solidFill>
              </a:rPr>
              <a:t>Транспортные (перевозочные) документы</a:t>
            </a:r>
          </a:p>
        </p:txBody>
      </p:sp>
      <p:sp>
        <p:nvSpPr>
          <p:cNvPr id="90125" name="Line 13"/>
          <p:cNvSpPr>
            <a:spLocks noChangeShapeType="1"/>
          </p:cNvSpPr>
          <p:nvPr/>
        </p:nvSpPr>
        <p:spPr bwMode="auto">
          <a:xfrm>
            <a:off x="5105400" y="914400"/>
            <a:ext cx="457200" cy="2286000"/>
          </a:xfrm>
          <a:prstGeom prst="line">
            <a:avLst/>
          </a:prstGeom>
          <a:noFill/>
          <a:ln w="38100">
            <a:solidFill>
              <a:srgbClr val="000099"/>
            </a:solidFill>
            <a:round/>
            <a:headEnd/>
            <a:tailEnd type="arrow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90126" name="Text Box 14"/>
          <p:cNvSpPr txBox="1">
            <a:spLocks noChangeArrowheads="1"/>
          </p:cNvSpPr>
          <p:nvPr/>
        </p:nvSpPr>
        <p:spPr bwMode="auto">
          <a:xfrm>
            <a:off x="4572000" y="3276600"/>
            <a:ext cx="23622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>
                <a:solidFill>
                  <a:srgbClr val="660066"/>
                </a:solidFill>
              </a:rPr>
              <a:t>Коммерческие документы</a:t>
            </a:r>
          </a:p>
        </p:txBody>
      </p:sp>
      <p:sp>
        <p:nvSpPr>
          <p:cNvPr id="90128" name="Text Box 16"/>
          <p:cNvSpPr txBox="1">
            <a:spLocks noChangeArrowheads="1"/>
          </p:cNvSpPr>
          <p:nvPr/>
        </p:nvSpPr>
        <p:spPr bwMode="auto">
          <a:xfrm>
            <a:off x="6477000" y="4038600"/>
            <a:ext cx="2667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>
                <a:solidFill>
                  <a:srgbClr val="660066"/>
                </a:solidFill>
              </a:rPr>
              <a:t>Пассажирская ведомость</a:t>
            </a:r>
          </a:p>
        </p:txBody>
      </p:sp>
      <p:sp>
        <p:nvSpPr>
          <p:cNvPr id="90129" name="Line 17"/>
          <p:cNvSpPr>
            <a:spLocks noChangeShapeType="1"/>
          </p:cNvSpPr>
          <p:nvPr/>
        </p:nvSpPr>
        <p:spPr bwMode="auto">
          <a:xfrm>
            <a:off x="6096000" y="914400"/>
            <a:ext cx="1524000" cy="2971800"/>
          </a:xfrm>
          <a:prstGeom prst="line">
            <a:avLst/>
          </a:prstGeom>
          <a:noFill/>
          <a:ln w="38100">
            <a:solidFill>
              <a:srgbClr val="000099"/>
            </a:solidFill>
            <a:round/>
            <a:headEnd/>
            <a:tailEnd type="arrow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90130" name="Line 18"/>
          <p:cNvSpPr>
            <a:spLocks noChangeShapeType="1"/>
          </p:cNvSpPr>
          <p:nvPr/>
        </p:nvSpPr>
        <p:spPr bwMode="auto">
          <a:xfrm>
            <a:off x="6248400" y="762000"/>
            <a:ext cx="1219200" cy="609600"/>
          </a:xfrm>
          <a:prstGeom prst="line">
            <a:avLst/>
          </a:prstGeom>
          <a:noFill/>
          <a:ln w="38100">
            <a:solidFill>
              <a:srgbClr val="000099"/>
            </a:solidFill>
            <a:round/>
            <a:headEnd/>
            <a:tailEnd type="arrow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90131" name="Text Box 19"/>
          <p:cNvSpPr txBox="1">
            <a:spLocks noChangeArrowheads="1"/>
          </p:cNvSpPr>
          <p:nvPr/>
        </p:nvSpPr>
        <p:spPr bwMode="auto">
          <a:xfrm>
            <a:off x="7010400" y="1524000"/>
            <a:ext cx="21336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>
                <a:solidFill>
                  <a:srgbClr val="660066"/>
                </a:solidFill>
              </a:rPr>
              <a:t>Документ, сопровождающий МПО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0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0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90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90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0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0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90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90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0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0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1000"/>
                                        <p:tgtEl>
                                          <p:spTgt spid="90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90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0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0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5" dur="1000"/>
                                        <p:tgtEl>
                                          <p:spTgt spid="90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90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0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0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7" dur="1000"/>
                                        <p:tgtEl>
                                          <p:spTgt spid="90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90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90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90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9" dur="1000"/>
                                        <p:tgtEl>
                                          <p:spTgt spid="90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90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90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90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1" dur="1000"/>
                                        <p:tgtEl>
                                          <p:spTgt spid="90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90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116" grpId="0" animBg="1"/>
      <p:bldP spid="90117" grpId="0"/>
      <p:bldP spid="90118" grpId="0" animBg="1"/>
      <p:bldP spid="90119" grpId="0"/>
      <p:bldP spid="90120" grpId="0" animBg="1"/>
      <p:bldP spid="90121" grpId="0"/>
      <p:bldP spid="90122" grpId="0" animBg="1"/>
      <p:bldP spid="90124" grpId="0"/>
      <p:bldP spid="90125" grpId="0" animBg="1"/>
      <p:bldP spid="90126" grpId="0"/>
      <p:bldP spid="90128" grpId="0"/>
      <p:bldP spid="90129" grpId="0" animBg="1"/>
      <p:bldP spid="90130" grpId="0" animBg="1"/>
      <p:bldP spid="9013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Дата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7BA3221B-4C34-4AF2-85C4-2D0DE21F1D32}" type="datetime1">
              <a:rPr lang="ru-RU"/>
              <a:pPr/>
              <a:t>06.05.2014</a:t>
            </a:fld>
            <a:endParaRPr lang="ru-RU"/>
          </a:p>
        </p:txBody>
      </p:sp>
      <p:sp>
        <p:nvSpPr>
          <p:cNvPr id="19459" name="Номер слайда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1D7FF2E-A3EF-4B43-8446-3AE5C99D27D9}" type="slidenum">
              <a:rPr lang="ru-RU"/>
              <a:pPr/>
              <a:t>13</a:t>
            </a:fld>
            <a:endParaRPr lang="ru-RU"/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533400"/>
            <a:ext cx="7772400" cy="1143000"/>
          </a:xfrm>
        </p:spPr>
        <p:txBody>
          <a:bodyPr/>
          <a:lstStyle/>
          <a:p>
            <a:pPr marL="609600" indent="-609600" algn="ctr" eaLnBrk="1" hangingPunct="1">
              <a:buFontTx/>
              <a:buAutoNum type="arabicPeriod" startAt="4"/>
              <a:defRPr/>
            </a:pPr>
            <a:r>
              <a:rPr lang="ru-RU" i="1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При международной перевозке железнодорожным транспортом</a:t>
            </a:r>
          </a:p>
        </p:txBody>
      </p:sp>
      <p:pic>
        <p:nvPicPr>
          <p:cNvPr id="93188" name="Picture 4" descr="20061206_57112"/>
          <p:cNvPicPr>
            <a:picLocks noChangeAspect="1" noChangeArrowheads="1"/>
          </p:cNvPicPr>
          <p:nvPr/>
        </p:nvPicPr>
        <p:blipFill>
          <a:blip r:embed="rId2"/>
          <a:srcRect l="23111" t="17334" r="4889" b="9334"/>
          <a:stretch>
            <a:fillRect/>
          </a:stretch>
        </p:blipFill>
        <p:spPr bwMode="auto">
          <a:xfrm>
            <a:off x="1828800" y="2209800"/>
            <a:ext cx="61722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3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93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87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Дата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9545DE86-69E8-48E0-B450-4E9F6D02524C}" type="datetime1">
              <a:rPr lang="ru-RU"/>
              <a:pPr/>
              <a:t>06.05.2014</a:t>
            </a:fld>
            <a:endParaRPr lang="ru-RU"/>
          </a:p>
        </p:txBody>
      </p:sp>
      <p:sp>
        <p:nvSpPr>
          <p:cNvPr id="20483" name="Номер слайда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A04F265-5DC7-4735-AAC3-2AC08C0DD319}" type="slidenum">
              <a:rPr lang="ru-RU"/>
              <a:pPr/>
              <a:t>14</a:t>
            </a:fld>
            <a:endParaRPr lang="ru-RU"/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0013" y="0"/>
            <a:ext cx="7088187" cy="5791200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ru-RU" i="1" u="sng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Документы: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ru-RU" i="1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 i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транспортные (перевозочные) документы;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 i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передаточная ведомость на железнодорожный подвижной состав;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 i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документ, содержащий сведения о припасах;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 i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документ, сопровождающий международные почтовые отправления при их перевозке, определенный актами Всемирного почтового союза;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 i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имеющиеся у перевозчика коммерческие документы на перевозимые товары;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4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4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94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4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4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94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4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4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94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4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4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94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42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42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942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42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42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1000"/>
                                        <p:tgtEl>
                                          <p:spTgt spid="942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11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Рисунок 4"/>
          <p:cNvPicPr>
            <a:picLocks noChangeAspect="1" noChangeArrowheads="1"/>
          </p:cNvPicPr>
          <p:nvPr/>
        </p:nvPicPr>
        <p:blipFill>
          <a:blip r:embed="rId2">
            <a:lum bright="-10000"/>
          </a:blip>
          <a:srcRect/>
          <a:stretch>
            <a:fillRect/>
          </a:stretch>
        </p:blipFill>
        <p:spPr bwMode="auto">
          <a:xfrm>
            <a:off x="1219200" y="685800"/>
            <a:ext cx="3562350" cy="5170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2" name="Рисунок 5"/>
          <p:cNvPicPr>
            <a:picLocks noChangeAspect="1" noChangeArrowheads="1"/>
          </p:cNvPicPr>
          <p:nvPr/>
        </p:nvPicPr>
        <p:blipFill>
          <a:blip r:embed="rId3">
            <a:lum bright="-10000"/>
          </a:blip>
          <a:srcRect/>
          <a:stretch>
            <a:fillRect/>
          </a:stretch>
        </p:blipFill>
        <p:spPr bwMode="auto">
          <a:xfrm>
            <a:off x="4876800" y="685800"/>
            <a:ext cx="38100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Рисунок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533400"/>
            <a:ext cx="35052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6" name="Рисунок 4"/>
          <p:cNvPicPr>
            <a:picLocks noChangeAspect="1" noChangeArrowheads="1"/>
          </p:cNvPicPr>
          <p:nvPr/>
        </p:nvPicPr>
        <p:blipFill>
          <a:blip r:embed="rId3">
            <a:lum bright="-10000"/>
          </a:blip>
          <a:srcRect/>
          <a:stretch>
            <a:fillRect/>
          </a:stretch>
        </p:blipFill>
        <p:spPr bwMode="auto">
          <a:xfrm>
            <a:off x="5410200" y="533400"/>
            <a:ext cx="32766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2">
                    <a:satMod val="130000"/>
                  </a:schemeClr>
                </a:solidFill>
              </a:rPr>
              <a:t>пассажирская таможенная декларация</a:t>
            </a:r>
            <a:endParaRPr lang="ru-RU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0" y="1752600"/>
            <a:ext cx="2908300" cy="3962400"/>
          </a:xfrm>
        </p:spPr>
        <p:txBody>
          <a:bodyPr>
            <a:normAutofit fontScale="55000" lnSpcReduction="20000"/>
          </a:bodyPr>
          <a:lstStyle/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Решение Комиссии Таможенного союза от 18 июня 2010 года N </a:t>
            </a:r>
            <a:r>
              <a:rPr lang="ru-RU" smtClean="0"/>
              <a:t>287 «Об </a:t>
            </a:r>
            <a:r>
              <a:rPr lang="ru-RU" dirty="0" smtClean="0"/>
              <a:t>утверждении формы пассажирской таможенной декларации и порядка заполнения пассажирской таможенной декларации» определяет форму  и  порядок заполнения пассажирской таможенной декларации.</a:t>
            </a:r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6664325" y="4143375"/>
          <a:ext cx="54346" cy="161925"/>
        </p:xfrm>
        <a:graphic>
          <a:graphicData uri="http://schemas.openxmlformats.org/drawingml/2006/table">
            <a:tbl>
              <a:tblPr/>
              <a:tblGrid>
                <a:gridCol w="54346"/>
              </a:tblGrid>
              <a:tr h="135927"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5095875" y="1404938"/>
          <a:ext cx="3390768" cy="4541572"/>
        </p:xfrm>
        <a:graphic>
          <a:graphicData uri="http://schemas.openxmlformats.org/drawingml/2006/table">
            <a:tbl>
              <a:tblPr/>
              <a:tblGrid>
                <a:gridCol w="31396"/>
                <a:gridCol w="31396"/>
                <a:gridCol w="31396"/>
                <a:gridCol w="31396"/>
                <a:gridCol w="31396"/>
                <a:gridCol w="31396"/>
                <a:gridCol w="31396"/>
                <a:gridCol w="31396"/>
                <a:gridCol w="31396"/>
                <a:gridCol w="31396"/>
                <a:gridCol w="31396"/>
                <a:gridCol w="31396"/>
                <a:gridCol w="31396"/>
                <a:gridCol w="31396"/>
                <a:gridCol w="31396"/>
                <a:gridCol w="31396"/>
                <a:gridCol w="31396"/>
                <a:gridCol w="31396"/>
                <a:gridCol w="31396"/>
                <a:gridCol w="31396"/>
                <a:gridCol w="31396"/>
                <a:gridCol w="31396"/>
                <a:gridCol w="31396"/>
                <a:gridCol w="31396"/>
                <a:gridCol w="31396"/>
                <a:gridCol w="31396"/>
                <a:gridCol w="31396"/>
                <a:gridCol w="31396"/>
                <a:gridCol w="31396"/>
                <a:gridCol w="31396"/>
                <a:gridCol w="31396"/>
                <a:gridCol w="31396"/>
                <a:gridCol w="31396"/>
                <a:gridCol w="31396"/>
                <a:gridCol w="31396"/>
                <a:gridCol w="31396"/>
                <a:gridCol w="31396"/>
                <a:gridCol w="31396"/>
                <a:gridCol w="31396"/>
                <a:gridCol w="31396"/>
                <a:gridCol w="31396"/>
                <a:gridCol w="31396"/>
                <a:gridCol w="31396"/>
                <a:gridCol w="31396"/>
                <a:gridCol w="31396"/>
                <a:gridCol w="31396"/>
                <a:gridCol w="31396"/>
                <a:gridCol w="31396"/>
                <a:gridCol w="31396"/>
                <a:gridCol w="31396"/>
                <a:gridCol w="31396"/>
                <a:gridCol w="31396"/>
                <a:gridCol w="31396"/>
                <a:gridCol w="31396"/>
                <a:gridCol w="31396"/>
                <a:gridCol w="31396"/>
                <a:gridCol w="31396"/>
                <a:gridCol w="31396"/>
                <a:gridCol w="31396"/>
                <a:gridCol w="31396"/>
                <a:gridCol w="31396"/>
                <a:gridCol w="31396"/>
                <a:gridCol w="31396"/>
                <a:gridCol w="31396"/>
                <a:gridCol w="31396"/>
                <a:gridCol w="31396"/>
                <a:gridCol w="31396"/>
                <a:gridCol w="31396"/>
                <a:gridCol w="31396"/>
                <a:gridCol w="31396"/>
                <a:gridCol w="31396"/>
                <a:gridCol w="31396"/>
                <a:gridCol w="31396"/>
                <a:gridCol w="31396"/>
                <a:gridCol w="31396"/>
                <a:gridCol w="31396"/>
                <a:gridCol w="31396"/>
                <a:gridCol w="31396"/>
                <a:gridCol w="31396"/>
                <a:gridCol w="31396"/>
                <a:gridCol w="31396"/>
                <a:gridCol w="31396"/>
                <a:gridCol w="31396"/>
                <a:gridCol w="31396"/>
                <a:gridCol w="31396"/>
                <a:gridCol w="31396"/>
                <a:gridCol w="31396"/>
                <a:gridCol w="31396"/>
                <a:gridCol w="31396"/>
                <a:gridCol w="31396"/>
                <a:gridCol w="31396"/>
                <a:gridCol w="31396"/>
                <a:gridCol w="31396"/>
                <a:gridCol w="31396"/>
                <a:gridCol w="31396"/>
                <a:gridCol w="31396"/>
                <a:gridCol w="31396"/>
                <a:gridCol w="31396"/>
                <a:gridCol w="31396"/>
                <a:gridCol w="31396"/>
                <a:gridCol w="31396"/>
                <a:gridCol w="31396"/>
                <a:gridCol w="31396"/>
                <a:gridCol w="31396"/>
                <a:gridCol w="31396"/>
                <a:gridCol w="31396"/>
                <a:gridCol w="31396"/>
                <a:gridCol w="31396"/>
              </a:tblGrid>
              <a:tr h="53684"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 dirty="0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3">
                  <a:txBody>
                    <a:bodyPr/>
                    <a:lstStyle/>
                    <a:p>
                      <a:pPr algn="ctr" fontAlgn="b"/>
                      <a:r>
                        <a:rPr lang="ru-RU" sz="300" b="0" i="1" u="none" strike="noStrike">
                          <a:latin typeface="Times New Roman"/>
                        </a:rPr>
                        <a:t>Утверждена Решением Комиссии таможенного союза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3684"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3">
                  <a:txBody>
                    <a:bodyPr/>
                    <a:lstStyle/>
                    <a:p>
                      <a:pPr algn="ctr" fontAlgn="b"/>
                      <a:r>
                        <a:rPr lang="ru-RU" sz="300" b="0" i="1" u="none" strike="noStrike">
                          <a:latin typeface="Times New Roman"/>
                        </a:rPr>
                        <a:t>от 18.06.2010 № 287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3684"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3684">
                <a:tc gridSpan="108">
                  <a:txBody>
                    <a:bodyPr/>
                    <a:lstStyle/>
                    <a:p>
                      <a:pPr algn="ctr" fontAlgn="b"/>
                      <a:r>
                        <a:rPr lang="ru-RU" sz="300" b="0" i="1" u="none" strike="noStrike">
                          <a:latin typeface="Times New Roman"/>
                        </a:rPr>
                        <a:t>Лицевая сторона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0540">
                <a:tc gridSpan="108">
                  <a:txBody>
                    <a:bodyPr/>
                    <a:lstStyle/>
                    <a:p>
                      <a:pPr algn="ctr" fontAlgn="b"/>
                      <a:r>
                        <a:rPr lang="ru-RU" sz="400" b="1" i="0" u="none" strike="noStrike">
                          <a:latin typeface="Times New Roman"/>
                        </a:rPr>
                        <a:t>ПАССАЖИРСКАЯ ТАМОЖЕННАЯ ДЕКЛАРАЦИЯ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3684">
                <a:tc gridSpan="108">
                  <a:txBody>
                    <a:bodyPr/>
                    <a:lstStyle/>
                    <a:p>
                      <a:pPr algn="ctr" fontAlgn="b"/>
                      <a:r>
                        <a:rPr lang="ru-RU" sz="300" b="1" i="0" u="none" strike="noStrike">
                          <a:latin typeface="Times New Roman"/>
                        </a:rPr>
                        <a:t>Основной формуляр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7979"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342"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1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64">
                  <a:txBody>
                    <a:bodyPr/>
                    <a:lstStyle/>
                    <a:p>
                      <a:pPr algn="l" fontAlgn="b"/>
                      <a:r>
                        <a:rPr lang="ru-RU" sz="300" b="0" i="1" u="none" strike="noStrike">
                          <a:latin typeface="Times New Roman"/>
                        </a:rPr>
                        <a:t>* Заполняется лицом, достигшим 16-летнего возраста.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1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1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1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1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1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1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1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1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1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1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1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1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1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1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1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1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1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1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1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1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1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1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1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1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1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1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1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1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1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1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1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1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1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1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1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1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1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1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1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1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1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1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1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59224"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1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92">
                  <a:txBody>
                    <a:bodyPr/>
                    <a:lstStyle/>
                    <a:p>
                      <a:pPr algn="l" fontAlgn="b"/>
                      <a:r>
                        <a:rPr lang="ru-RU" sz="300" b="0" i="1" u="none" strike="noStrike">
                          <a:latin typeface="Times New Roman"/>
                        </a:rPr>
                        <a:t>* Выбранный декларантом ответ помечается в соответствующей рамке знаком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300" b="0" i="0" u="none" strike="noStrike">
                          <a:latin typeface="Times New Roman"/>
                        </a:rPr>
                        <a:t>х</a:t>
                      </a:r>
                    </a:p>
                  </a:txBody>
                  <a:tcPr marL="2818" marR="2818" marT="28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1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1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1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1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1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1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1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1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1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1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1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1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9224"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1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07">
                  <a:txBody>
                    <a:bodyPr/>
                    <a:lstStyle/>
                    <a:p>
                      <a:pPr algn="l" fontAlgn="b"/>
                      <a:r>
                        <a:rPr lang="ru-RU" sz="300" b="0" i="1" u="none" strike="noStrike">
                          <a:latin typeface="Times New Roman"/>
                        </a:rPr>
                        <a:t>* Экземпляр оформленной декларации, который остается у физического лица, сохраняется на весь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5458"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1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05">
                  <a:txBody>
                    <a:bodyPr/>
                    <a:lstStyle/>
                    <a:p>
                      <a:pPr algn="l" fontAlgn="t"/>
                      <a:r>
                        <a:rPr lang="ru-RU" sz="300" b="0" i="1" u="none" strike="noStrike">
                          <a:latin typeface="Times New Roman"/>
                        </a:rPr>
                        <a:t>период временного въезда/выезда и предъявляется таможенным органам при возвращении.</a:t>
                      </a: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1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1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979"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59224"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7979"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300" b="1" i="0" u="none" strike="noStrike">
                          <a:latin typeface="Times New Roman"/>
                        </a:rPr>
                        <a:t>въезд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300" b="1" i="0" u="none" strike="noStrike">
                          <a:latin typeface="Times New Roman"/>
                        </a:rPr>
                        <a:t>выезд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ru-RU" sz="300" b="1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300" b="1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300" b="1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0540">
                <a:tc gridSpan="25">
                  <a:txBody>
                    <a:bodyPr/>
                    <a:lstStyle/>
                    <a:p>
                      <a:pPr algn="l" fontAlgn="b"/>
                      <a:r>
                        <a:rPr lang="ru-RU" sz="400" b="1" i="0" u="none" strike="noStrike">
                          <a:latin typeface="Times New Roman"/>
                        </a:rPr>
                        <a:t>1. Сведения о лице: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7979">
                <a:tc gridSpan="36">
                  <a:txBody>
                    <a:bodyPr/>
                    <a:lstStyle/>
                    <a:p>
                      <a:pPr algn="ctr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6">
                  <a:txBody>
                    <a:bodyPr/>
                    <a:lstStyle/>
                    <a:p>
                      <a:pPr algn="ctr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6">
                  <a:txBody>
                    <a:bodyPr/>
                    <a:lstStyle/>
                    <a:p>
                      <a:pPr algn="ctr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9873">
                <a:tc gridSpan="36">
                  <a:txBody>
                    <a:bodyPr/>
                    <a:lstStyle/>
                    <a:p>
                      <a:pPr algn="ctr" fontAlgn="t"/>
                      <a:r>
                        <a:rPr lang="ru-RU" sz="200" b="0" i="0" u="none" strike="noStrike">
                          <a:latin typeface="Times New Roman"/>
                        </a:rPr>
                        <a:t>(фамилия)</a:t>
                      </a: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6">
                  <a:txBody>
                    <a:bodyPr/>
                    <a:lstStyle/>
                    <a:p>
                      <a:pPr algn="ctr" fontAlgn="t"/>
                      <a:r>
                        <a:rPr lang="ru-RU" sz="200" b="0" i="0" u="none" strike="noStrike">
                          <a:latin typeface="Times New Roman"/>
                        </a:rPr>
                        <a:t>(имя)</a:t>
                      </a: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6">
                  <a:txBody>
                    <a:bodyPr/>
                    <a:lstStyle/>
                    <a:p>
                      <a:pPr algn="ctr" fontAlgn="t"/>
                      <a:r>
                        <a:rPr lang="ru-RU" sz="200" b="0" i="0" u="none" strike="noStrike">
                          <a:latin typeface="Times New Roman"/>
                        </a:rPr>
                        <a:t>(отчество)</a:t>
                      </a: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7979">
                <a:tc gridSpan="36">
                  <a:txBody>
                    <a:bodyPr/>
                    <a:lstStyle/>
                    <a:p>
                      <a:pPr algn="ctr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6">
                  <a:txBody>
                    <a:bodyPr/>
                    <a:lstStyle/>
                    <a:p>
                      <a:pPr algn="ctr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серия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1">
                  <a:txBody>
                    <a:bodyPr/>
                    <a:lstStyle/>
                    <a:p>
                      <a:pPr algn="ctr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№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5">
                  <a:txBody>
                    <a:bodyPr/>
                    <a:lstStyle/>
                    <a:p>
                      <a:pPr algn="ctr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9873">
                <a:tc gridSpan="36">
                  <a:txBody>
                    <a:bodyPr/>
                    <a:lstStyle/>
                    <a:p>
                      <a:pPr algn="ctr" fontAlgn="t"/>
                      <a:r>
                        <a:rPr lang="ru-RU" sz="200" b="0" i="0" u="none" strike="noStrike">
                          <a:latin typeface="Times New Roman"/>
                        </a:rPr>
                        <a:t>(страна постоянного проживания)</a:t>
                      </a: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6">
                  <a:txBody>
                    <a:bodyPr/>
                    <a:lstStyle/>
                    <a:p>
                      <a:pPr algn="ctr" fontAlgn="t"/>
                      <a:r>
                        <a:rPr lang="ru-RU" sz="200" b="0" i="0" u="none" strike="noStrike">
                          <a:latin typeface="Times New Roman"/>
                        </a:rPr>
                        <a:t>(гражданство/подданство)</a:t>
                      </a: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6">
                  <a:txBody>
                    <a:bodyPr/>
                    <a:lstStyle/>
                    <a:p>
                      <a:pPr algn="ctr" fontAlgn="t"/>
                      <a:r>
                        <a:rPr lang="ru-RU" sz="200" b="0" i="0" u="none" strike="noStrike">
                          <a:latin typeface="Times New Roman"/>
                        </a:rPr>
                        <a:t>(документ, удостоверяющий личность)</a:t>
                      </a: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7979">
                <a:tc gridSpan="51">
                  <a:txBody>
                    <a:bodyPr/>
                    <a:lstStyle/>
                    <a:p>
                      <a:pPr algn="ctr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7">
                  <a:txBody>
                    <a:bodyPr/>
                    <a:lstStyle/>
                    <a:p>
                      <a:pPr algn="ctr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9873">
                <a:tc gridSpan="51">
                  <a:txBody>
                    <a:bodyPr/>
                    <a:lstStyle/>
                    <a:p>
                      <a:pPr algn="ctr" fontAlgn="t"/>
                      <a:r>
                        <a:rPr lang="ru-RU" sz="200" b="0" i="0" u="none" strike="noStrike">
                          <a:latin typeface="Times New Roman"/>
                        </a:rPr>
                        <a:t>(из какой страны прибыл (указывается страна отправления))</a:t>
                      </a: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7">
                  <a:txBody>
                    <a:bodyPr/>
                    <a:lstStyle/>
                    <a:p>
                      <a:pPr algn="ctr" fontAlgn="t"/>
                      <a:r>
                        <a:rPr lang="ru-RU" sz="200" b="0" i="0" u="none" strike="noStrike">
                          <a:latin typeface="Times New Roman"/>
                        </a:rPr>
                        <a:t>(в какую страну следует (указывается страна назначения))</a:t>
                      </a: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7979"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06588">
                <a:tc gridSpan="48"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 dirty="0">
                          <a:latin typeface="Times New Roman"/>
                        </a:rPr>
                        <a:t>Со мною следуют несовершеннолетние дети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300" b="0" i="0" u="none" strike="noStrike">
                          <a:latin typeface="Times New Roman"/>
                        </a:rPr>
                        <a:t>Количество 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8">
                  <a:txBody>
                    <a:bodyPr/>
                    <a:lstStyle/>
                    <a:p>
                      <a:pPr algn="ctr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6108"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t"/>
                      <a:r>
                        <a:rPr lang="ru-RU" sz="300" b="0" i="0" u="none" strike="noStrike">
                          <a:latin typeface="Times New Roman"/>
                        </a:rPr>
                        <a:t>Да</a:t>
                      </a: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t"/>
                      <a:r>
                        <a:rPr lang="ru-RU" sz="300" b="0" i="0" u="none" strike="noStrike">
                          <a:latin typeface="Times New Roman"/>
                        </a:rPr>
                        <a:t>Нет</a:t>
                      </a: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70540">
                <a:tc gridSpan="104">
                  <a:txBody>
                    <a:bodyPr/>
                    <a:lstStyle/>
                    <a:p>
                      <a:pPr algn="l" fontAlgn="b"/>
                      <a:r>
                        <a:rPr lang="ru-RU" sz="400" b="1" i="0" u="none" strike="noStrike">
                          <a:latin typeface="Times New Roman"/>
                        </a:rPr>
                        <a:t>Мной либо в мой адрес перемещаются следующие товары и транспортные средства,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0540">
                <a:tc gridSpan="55">
                  <a:txBody>
                    <a:bodyPr/>
                    <a:lstStyle/>
                    <a:p>
                      <a:pPr algn="l" fontAlgn="b"/>
                      <a:r>
                        <a:rPr lang="ru-RU" sz="400" b="1" i="0" u="none" strike="noStrike">
                          <a:latin typeface="Times New Roman"/>
                        </a:rPr>
                        <a:t>подлежащие таможенному декларированию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0540">
                <a:tc gridSpan="86">
                  <a:txBody>
                    <a:bodyPr/>
                    <a:lstStyle/>
                    <a:p>
                      <a:pPr algn="l" fontAlgn="b"/>
                      <a:r>
                        <a:rPr lang="ru-RU" sz="400" b="1" i="0" u="none" strike="noStrike">
                          <a:latin typeface="Times New Roman"/>
                        </a:rPr>
                        <a:t>2. Сведения о способе перемещения товаров и транспортных средств: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3684"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2342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ru-RU" sz="300" b="0" i="0" u="none" strike="noStrike">
                          <a:latin typeface="Times New Roman"/>
                        </a:rPr>
                        <a:t>2.1.</a:t>
                      </a: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9">
                  <a:txBody>
                    <a:bodyPr/>
                    <a:lstStyle/>
                    <a:p>
                      <a:pPr algn="l" fontAlgn="ctr"/>
                      <a:r>
                        <a:rPr lang="ru-RU" sz="300" b="0" i="0" u="none" strike="noStrike">
                          <a:latin typeface="Times New Roman"/>
                        </a:rPr>
                        <a:t>Сопровождаемый</a:t>
                      </a:r>
                    </a:p>
                  </a:txBody>
                  <a:tcPr marL="2818" marR="2818" marT="281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ru-RU" sz="300" b="0" i="0" u="none" strike="noStrike">
                          <a:latin typeface="Times New Roman"/>
                        </a:rPr>
                        <a:t>2.2.</a:t>
                      </a: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1">
                  <a:txBody>
                    <a:bodyPr/>
                    <a:lstStyle/>
                    <a:p>
                      <a:pPr algn="l" fontAlgn="ctr"/>
                      <a:r>
                        <a:rPr lang="ru-RU" sz="300" b="0" i="0" u="none" strike="noStrike">
                          <a:latin typeface="Times New Roman"/>
                        </a:rPr>
                        <a:t>Несопровождаемый</a:t>
                      </a:r>
                    </a:p>
                  </a:txBody>
                  <a:tcPr marL="2818" marR="2818" marT="281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ru-RU" sz="300" b="0" i="0" u="none" strike="noStrike">
                          <a:latin typeface="Times New Roman"/>
                        </a:rPr>
                        <a:t>2.3.</a:t>
                      </a: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4">
                  <a:txBody>
                    <a:bodyPr/>
                    <a:lstStyle/>
                    <a:p>
                      <a:pPr algn="l" fontAlgn="ctr"/>
                      <a:r>
                        <a:rPr lang="ru-RU" sz="300" b="0" i="0" u="none" strike="noStrike">
                          <a:latin typeface="Times New Roman"/>
                        </a:rPr>
                        <a:t>Товары, доставляемые</a:t>
                      </a:r>
                    </a:p>
                  </a:txBody>
                  <a:tcPr marL="2818" marR="2818" marT="281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7979"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8"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багаж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ru-RU" sz="300" b="0" i="0" u="none" strike="noStrike">
                          <a:latin typeface="Times New Roman"/>
                        </a:rPr>
                        <a:t>Да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ru-RU" sz="300" b="0" i="0" u="none" strike="noStrike">
                          <a:latin typeface="Times New Roman"/>
                        </a:rPr>
                        <a:t>Нет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8"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багаж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ru-RU" sz="300" b="0" i="0" u="none" strike="noStrike">
                          <a:latin typeface="Times New Roman"/>
                        </a:rPr>
                        <a:t>Да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ru-RU" sz="300" b="0" i="0" u="none" strike="noStrike">
                          <a:latin typeface="Times New Roman"/>
                        </a:rPr>
                        <a:t>Нет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6"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перевозчиком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ru-RU" sz="300" b="0" i="0" u="none" strike="noStrike">
                          <a:latin typeface="Times New Roman"/>
                        </a:rPr>
                        <a:t>Да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ru-RU" sz="300" b="0" i="0" u="none" strike="noStrike">
                          <a:latin typeface="Times New Roman"/>
                        </a:rPr>
                        <a:t>Нет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7979"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9"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Количество мест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9"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Количество мест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9"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Количество мест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3684"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0540">
                <a:tc gridSpan="61">
                  <a:txBody>
                    <a:bodyPr/>
                    <a:lstStyle/>
                    <a:p>
                      <a:pPr algn="l" fontAlgn="b"/>
                      <a:r>
                        <a:rPr lang="ru-RU" sz="400" b="1" i="0" u="none" strike="noStrike">
                          <a:latin typeface="Times New Roman"/>
                        </a:rPr>
                        <a:t>3. Сведения о товарах и транспортных средствах: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1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1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1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1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1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1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1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1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1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1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1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1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1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1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1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1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1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1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1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1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1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1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1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1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1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1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1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1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1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1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1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1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1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1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1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1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1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1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1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1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1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1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1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1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1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1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1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2342">
                <a:tc gridSpan="4"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3.1.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75"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Валюта государств - членов таможенного союза, иностранная валюта,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7979">
                <a:tc gridSpan="85"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дорожные чеки в сумме, </a:t>
                      </a:r>
                      <a:r>
                        <a:rPr lang="ru-RU" sz="300" b="0" i="0" u="sng" strike="noStrike">
                          <a:latin typeface="Times New Roman"/>
                        </a:rPr>
                        <a:t>не превышающей</a:t>
                      </a:r>
                      <a:r>
                        <a:rPr lang="ru-RU" sz="300" b="0" i="0" u="none" strike="noStrike">
                          <a:latin typeface="Times New Roman"/>
                        </a:rPr>
                        <a:t> 10000 долларов США в эквиваленте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t"/>
                      <a:r>
                        <a:rPr lang="ru-RU" sz="300" b="0" i="0" u="none" strike="noStrike">
                          <a:latin typeface="Times New Roman"/>
                        </a:rPr>
                        <a:t>Да</a:t>
                      </a: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t"/>
                      <a:r>
                        <a:rPr lang="ru-RU" sz="300" b="0" i="0" u="none" strike="noStrike">
                          <a:latin typeface="Times New Roman"/>
                        </a:rPr>
                        <a:t>Нет</a:t>
                      </a: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5458">
                <a:tc gridSpan="62">
                  <a:txBody>
                    <a:bodyPr/>
                    <a:lstStyle/>
                    <a:p>
                      <a:pPr algn="l" fontAlgn="t"/>
                      <a:r>
                        <a:rPr lang="ru-RU" sz="300" b="0" i="1" u="none" strike="noStrike">
                          <a:latin typeface="Times New Roman"/>
                        </a:rPr>
                        <a:t>(таблица заполняется по желанию физического лица)</a:t>
                      </a: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224">
                <a:tc rowSpan="2" gridSpan="37">
                  <a:txBody>
                    <a:bodyPr/>
                    <a:lstStyle/>
                    <a:p>
                      <a:pPr algn="ctr" fontAlgn="t"/>
                      <a:r>
                        <a:rPr lang="ru-RU" sz="300" b="0" i="0" u="none" strike="noStrike">
                          <a:latin typeface="Times New Roman"/>
                        </a:rPr>
                        <a:t>Наименование</a:t>
                      </a:r>
                    </a:p>
                  </a:txBody>
                  <a:tcPr marL="2818" marR="2818" marT="281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71">
                  <a:txBody>
                    <a:bodyPr/>
                    <a:lstStyle/>
                    <a:p>
                      <a:pPr algn="ctr" fontAlgn="ctr"/>
                      <a:r>
                        <a:rPr lang="ru-RU" sz="300" b="0" i="0" u="none" strike="noStrike">
                          <a:latin typeface="Times New Roman"/>
                        </a:rPr>
                        <a:t>Сумма</a:t>
                      </a:r>
                    </a:p>
                  </a:txBody>
                  <a:tcPr marL="2818" marR="2818" marT="28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9224">
                <a:tc gridSpan="37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3">
                  <a:txBody>
                    <a:bodyPr/>
                    <a:lstStyle/>
                    <a:p>
                      <a:pPr algn="ctr" fontAlgn="ctr"/>
                      <a:r>
                        <a:rPr lang="ru-RU" sz="300" b="0" i="0" u="none" strike="noStrike">
                          <a:latin typeface="Times New Roman"/>
                        </a:rPr>
                        <a:t>цифрами</a:t>
                      </a:r>
                    </a:p>
                  </a:txBody>
                  <a:tcPr marL="2818" marR="2818" marT="28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8">
                  <a:txBody>
                    <a:bodyPr/>
                    <a:lstStyle/>
                    <a:p>
                      <a:pPr algn="ctr" fontAlgn="ctr"/>
                      <a:r>
                        <a:rPr lang="ru-RU" sz="300" b="0" i="0" u="none" strike="noStrike">
                          <a:latin typeface="Times New Roman"/>
                        </a:rPr>
                        <a:t>прописью</a:t>
                      </a:r>
                    </a:p>
                  </a:txBody>
                  <a:tcPr marL="2818" marR="2818" marT="28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7979">
                <a:tc gridSpan="37"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3">
                  <a:txBody>
                    <a:bodyPr/>
                    <a:lstStyle/>
                    <a:p>
                      <a:pPr algn="ctr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8"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7979">
                <a:tc gridSpan="37"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3">
                  <a:txBody>
                    <a:bodyPr/>
                    <a:lstStyle/>
                    <a:p>
                      <a:pPr algn="ctr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8"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7979">
                <a:tc gridSpan="37"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3">
                  <a:txBody>
                    <a:bodyPr/>
                    <a:lstStyle/>
                    <a:p>
                      <a:pPr algn="ctr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8"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7979">
                <a:tc gridSpan="37"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3">
                  <a:txBody>
                    <a:bodyPr/>
                    <a:lstStyle/>
                    <a:p>
                      <a:pPr algn="ctr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8"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7979">
                <a:tc gridSpan="37">
                  <a:txBody>
                    <a:bodyPr/>
                    <a:lstStyle/>
                    <a:p>
                      <a:pPr algn="l" fontAlgn="ctr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3">
                  <a:txBody>
                    <a:bodyPr/>
                    <a:lstStyle/>
                    <a:p>
                      <a:pPr algn="ctr" fontAlgn="ctr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8">
                  <a:txBody>
                    <a:bodyPr/>
                    <a:lstStyle/>
                    <a:p>
                      <a:pPr algn="l" fontAlgn="ctr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3684"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62342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ru-RU" sz="300" b="0" i="0" u="none" strike="noStrike">
                          <a:latin typeface="Times New Roman"/>
                        </a:rPr>
                        <a:t>3.2.</a:t>
                      </a: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6">
                  <a:txBody>
                    <a:bodyPr/>
                    <a:lstStyle/>
                    <a:p>
                      <a:pPr algn="l" fontAlgn="ctr"/>
                      <a:r>
                        <a:rPr lang="ru-RU" sz="300" b="0" i="0" u="none" strike="noStrike">
                          <a:latin typeface="Times New Roman"/>
                        </a:rPr>
                        <a:t>Валюта государств - членов таможенного союза, иностранная валюта, дорожные</a:t>
                      </a: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7979">
                <a:tc gridSpan="86"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чеки в сумме, </a:t>
                      </a:r>
                      <a:r>
                        <a:rPr lang="ru-RU" sz="300" b="0" i="0" u="sng" strike="noStrike">
                          <a:latin typeface="Times New Roman"/>
                        </a:rPr>
                        <a:t>превышающей</a:t>
                      </a:r>
                      <a:r>
                        <a:rPr lang="ru-RU" sz="300" b="0" i="0" u="none" strike="noStrike">
                          <a:latin typeface="Times New Roman"/>
                        </a:rPr>
                        <a:t> 10000 долларов США в эквиваленте, векселя, чеки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ru-RU" sz="300" b="0" i="0" u="none" strike="noStrike">
                          <a:latin typeface="Times New Roman"/>
                        </a:rPr>
                        <a:t>Да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ru-RU" sz="300" b="0" i="0" u="none" strike="noStrike">
                          <a:latin typeface="Times New Roman"/>
                        </a:rPr>
                        <a:t>Нет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7979">
                <a:tc gridSpan="50"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(банковские), ценные бумаги на предъявителя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7979"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2342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ru-RU" sz="300" b="0" i="0" u="none" strike="noStrike">
                          <a:latin typeface="Times New Roman"/>
                        </a:rPr>
                        <a:t>3.3.</a:t>
                      </a: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6">
                  <a:txBody>
                    <a:bodyPr/>
                    <a:lstStyle/>
                    <a:p>
                      <a:pPr algn="l" fontAlgn="ctr"/>
                      <a:r>
                        <a:rPr lang="ru-RU" sz="300" b="0" i="0" u="none" strike="noStrike">
                          <a:latin typeface="Times New Roman"/>
                        </a:rPr>
                        <a:t>Транспортные средства</a:t>
                      </a: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5458"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t"/>
                      <a:r>
                        <a:rPr lang="ru-RU" sz="300" b="0" i="0" u="none" strike="noStrike">
                          <a:latin typeface="Times New Roman"/>
                        </a:rPr>
                        <a:t>Да</a:t>
                      </a: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t"/>
                      <a:r>
                        <a:rPr lang="ru-RU" sz="300" b="0" i="0" u="none" strike="noStrike">
                          <a:latin typeface="Times New Roman"/>
                        </a:rPr>
                        <a:t>Нет</a:t>
                      </a: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342"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13"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Рег. номер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0">
                  <a:txBody>
                    <a:bodyPr/>
                    <a:lstStyle/>
                    <a:p>
                      <a:pPr algn="ctr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15"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№ кузова или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57979"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0"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Момент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4"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идентифика-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7979"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3"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Вид, марка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0">
                  <a:txBody>
                    <a:bodyPr/>
                    <a:lstStyle/>
                    <a:p>
                      <a:pPr algn="ctr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0"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выпуска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0">
                  <a:txBody>
                    <a:bodyPr/>
                    <a:lstStyle/>
                    <a:p>
                      <a:pPr algn="ctr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3"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ционный №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5">
                  <a:txBody>
                    <a:bodyPr/>
                    <a:lstStyle/>
                    <a:p>
                      <a:pPr algn="ctr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1693"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4"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Объем двигателя (см</a:t>
                      </a:r>
                      <a:r>
                        <a:rPr lang="ru-RU" sz="300" b="0" i="0" u="none" strike="noStrike" baseline="30000">
                          <a:latin typeface="Times New Roman"/>
                        </a:rPr>
                        <a:t>3</a:t>
                      </a:r>
                      <a:r>
                        <a:rPr lang="ru-RU" sz="300" b="0" i="0" u="none" strike="noStrike">
                          <a:latin typeface="Times New Roman"/>
                        </a:rPr>
                        <a:t>)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0">
                  <a:txBody>
                    <a:bodyPr/>
                    <a:lstStyle/>
                    <a:p>
                      <a:pPr algn="ctr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2">
                  <a:txBody>
                    <a:bodyPr/>
                    <a:lstStyle/>
                    <a:p>
                      <a:pPr algn="ctr" fontAlgn="b"/>
                      <a:r>
                        <a:rPr lang="ru-RU" sz="300" b="0" i="0" u="none" strike="noStrike">
                          <a:latin typeface="Times New Roman"/>
                        </a:rPr>
                        <a:t>Шасси №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3">
                  <a:txBody>
                    <a:bodyPr/>
                    <a:lstStyle/>
                    <a:p>
                      <a:pPr algn="ctr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6">
                  <a:txBody>
                    <a:bodyPr/>
                    <a:lstStyle/>
                    <a:p>
                      <a:pPr algn="ctr" fontAlgn="b"/>
                      <a:r>
                        <a:rPr lang="ru-RU" sz="300" b="0" i="0" u="none" strike="noStrike">
                          <a:latin typeface="Times New Roman"/>
                        </a:rPr>
                        <a:t>Таможенная стоимость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2">
                  <a:txBody>
                    <a:bodyPr/>
                    <a:lstStyle/>
                    <a:p>
                      <a:pPr algn="ctr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7979"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62342"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0"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Направление перемещения: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6"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ввоз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8"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временный ввоз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7979"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2342"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7"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вывоз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8"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обратный вывоз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7979"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2342"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78">
                  <a:txBody>
                    <a:bodyPr/>
                    <a:lstStyle/>
                    <a:p>
                      <a:pPr algn="l" fontAlgn="ctr"/>
                      <a:r>
                        <a:rPr lang="ru-RU" sz="300" b="0" i="0" u="none" strike="noStrike">
                          <a:latin typeface="Times New Roman"/>
                        </a:rPr>
                        <a:t>Снято с регистрационного учета в государстве предыдущей регистрации</a:t>
                      </a: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7979"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ru-RU" sz="300" b="0" i="0" u="none" strike="noStrike">
                          <a:latin typeface="Times New Roman"/>
                        </a:rPr>
                        <a:t>Да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ru-RU" sz="300" b="0" i="0" u="none" strike="noStrike">
                          <a:latin typeface="Times New Roman"/>
                        </a:rPr>
                        <a:t>Нет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7979"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684"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62342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ru-RU" sz="300" b="0" i="0" u="none" strike="noStrike">
                          <a:latin typeface="Times New Roman"/>
                        </a:rPr>
                        <a:t>3.4.</a:t>
                      </a: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74">
                  <a:txBody>
                    <a:bodyPr/>
                    <a:lstStyle/>
                    <a:p>
                      <a:pPr algn="l" fontAlgn="ctr"/>
                      <a:r>
                        <a:rPr lang="ru-RU" sz="300" b="0" i="0" u="none" strike="noStrike">
                          <a:latin typeface="Times New Roman"/>
                        </a:rPr>
                        <a:t>Товары, в отношении которых применяются запреты или ограничения</a:t>
                      </a: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5458"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t"/>
                      <a:r>
                        <a:rPr lang="ru-RU" sz="300" b="0" i="0" u="none" strike="noStrike">
                          <a:latin typeface="Times New Roman"/>
                        </a:rPr>
                        <a:t>Да</a:t>
                      </a: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t"/>
                      <a:r>
                        <a:rPr lang="ru-RU" sz="300" b="0" i="0" u="none" strike="noStrike">
                          <a:latin typeface="Times New Roman"/>
                        </a:rPr>
                        <a:t>Нет</a:t>
                      </a:r>
                    </a:p>
                  </a:txBody>
                  <a:tcPr marL="2818" marR="2818" marT="28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2342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ru-RU" sz="300" b="0" i="0" u="none" strike="noStrike">
                          <a:latin typeface="Times New Roman"/>
                        </a:rPr>
                        <a:t>3.5.</a:t>
                      </a: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1">
                  <a:txBody>
                    <a:bodyPr/>
                    <a:lstStyle/>
                    <a:p>
                      <a:pPr algn="l" fontAlgn="ctr"/>
                      <a:r>
                        <a:rPr lang="ru-RU" sz="300" b="0" i="0" u="none" strike="noStrike">
                          <a:latin typeface="Times New Roman"/>
                        </a:rPr>
                        <a:t>Неделимые товары весом свыше 35 кг, товары общим весом свыше 50 кг и</a:t>
                      </a: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2818" marR="2818" marT="28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7979">
                <a:tc gridSpan="59"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>
                          <a:latin typeface="Times New Roman"/>
                        </a:rPr>
                        <a:t>(или) общей таможенной стоимостью свыше 1500 евро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ru-RU" sz="300" b="0" i="0" u="none" strike="noStrike">
                          <a:latin typeface="Times New Roman"/>
                        </a:rPr>
                        <a:t>Да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ru-RU" sz="300" b="0" i="0" u="none" strike="noStrike">
                          <a:latin typeface="Times New Roman"/>
                        </a:rPr>
                        <a:t>Нет</a:t>
                      </a: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 dirty="0">
                        <a:latin typeface="Times New Roman"/>
                      </a:endParaRPr>
                    </a:p>
                  </a:txBody>
                  <a:tcPr marL="2818" marR="2818" marT="28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5105400" y="1371600"/>
          <a:ext cx="3419856" cy="4605528"/>
        </p:xfrm>
        <a:graphic>
          <a:graphicData uri="http://schemas.openxmlformats.org/drawingml/2006/table">
            <a:tbl>
              <a:tblPr/>
              <a:tblGrid>
                <a:gridCol w="3419856"/>
              </a:tblGrid>
              <a:tr h="460552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38100" cmpd="sng">
                      <a:solidFill>
                        <a:schemeClr val="tx1"/>
                      </a:solidFill>
                      <a:prstDash val="solid"/>
                    </a:lnL>
                    <a:lnR w="38100" cmpd="sng">
                      <a:solidFill>
                        <a:schemeClr val="tx1"/>
                      </a:solidFill>
                      <a:prstDash val="solid"/>
                    </a:lnR>
                    <a:lnT w="38100" cmpd="sng">
                      <a:solidFill>
                        <a:schemeClr val="tx1"/>
                      </a:solidFill>
                      <a:prstDash val="solid"/>
                    </a:lnT>
                    <a:lnB w="381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вгуста Арнольдовна\Desktop\рисунки\1fbp5js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1476335"/>
            <a:ext cx="6072230" cy="404815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Августа Арнольдовна\Desktop\рисунки\2f41e1bb301147667781047277daabe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357166"/>
            <a:ext cx="2324108" cy="2324108"/>
          </a:xfrm>
          <a:prstGeom prst="rect">
            <a:avLst/>
          </a:prstGeom>
          <a:noFill/>
        </p:spPr>
      </p:pic>
      <p:pic>
        <p:nvPicPr>
          <p:cNvPr id="2051" name="Picture 3" descr="C:\Users\Августа Арнольдовна\Desktop\рисунки\54f77d8d30f441a0762f62ea2b35d30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43570" y="214290"/>
            <a:ext cx="2540022" cy="1730830"/>
          </a:xfrm>
          <a:prstGeom prst="rect">
            <a:avLst/>
          </a:prstGeom>
          <a:noFill/>
        </p:spPr>
      </p:pic>
      <p:pic>
        <p:nvPicPr>
          <p:cNvPr id="2052" name="Picture 4" descr="C:\Users\Августа Арнольдовна\Desktop\рисунки\44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28926" y="2214554"/>
            <a:ext cx="5429288" cy="407196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Августа Арнольдовна\Desktop\рисунки\4769_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357166"/>
            <a:ext cx="4357686" cy="2902489"/>
          </a:xfrm>
          <a:prstGeom prst="rect">
            <a:avLst/>
          </a:prstGeom>
          <a:noFill/>
        </p:spPr>
      </p:pic>
      <p:pic>
        <p:nvPicPr>
          <p:cNvPr id="3075" name="Picture 3" descr="C:\Users\Августа Арнольдовна\Desktop\рисунки\4906_file_molok2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3429000"/>
            <a:ext cx="4214842" cy="31611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Августа Арнольдовна\Desktop\рисунки\3145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500042"/>
            <a:ext cx="6643734" cy="55965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Августа Арнольдовна\Desktop\рисунки\20312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85728"/>
            <a:ext cx="4957257" cy="3717943"/>
          </a:xfrm>
          <a:prstGeom prst="rect">
            <a:avLst/>
          </a:prstGeom>
          <a:noFill/>
        </p:spPr>
      </p:pic>
      <p:pic>
        <p:nvPicPr>
          <p:cNvPr id="5123" name="Picture 3" descr="C:\Users\Августа Арнольдовна\Desktop\рисунки\373871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9124" y="3143248"/>
            <a:ext cx="4445027" cy="33337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C:\Users\Августа Арнольдовна\Desktop\рисунки\1382704944_tamozhennyy-brok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642918"/>
            <a:ext cx="8215320" cy="492919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Августа Арнольдовна\Desktop\рисунки\1352442867_3614b7297c1e7e5edb75991123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500042"/>
            <a:ext cx="3048000" cy="2286001"/>
          </a:xfrm>
          <a:prstGeom prst="rect">
            <a:avLst/>
          </a:prstGeom>
          <a:noFill/>
        </p:spPr>
      </p:pic>
      <p:pic>
        <p:nvPicPr>
          <p:cNvPr id="7171" name="Picture 3" descr="C:\Users\Августа Арнольдовна\Desktop\рисунки\13396643721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3504" y="500042"/>
            <a:ext cx="2500330" cy="4163049"/>
          </a:xfrm>
          <a:prstGeom prst="rect">
            <a:avLst/>
          </a:prstGeom>
          <a:noFill/>
        </p:spPr>
      </p:pic>
      <p:pic>
        <p:nvPicPr>
          <p:cNvPr id="7172" name="Picture 4" descr="C:\Users\Августа Арнольдовна\Desktop\рисунки\dosm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3500437"/>
            <a:ext cx="4000528" cy="300992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Августа Арнольдовна\Desktop\рисунки\ekspertiza tovarov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571480"/>
            <a:ext cx="4736271" cy="3143272"/>
          </a:xfrm>
          <a:prstGeom prst="rect">
            <a:avLst/>
          </a:prstGeom>
          <a:noFill/>
        </p:spPr>
      </p:pic>
      <p:pic>
        <p:nvPicPr>
          <p:cNvPr id="8195" name="Picture 3" descr="C:\Users\Августа Арнольдовна\Desktop\рисунки\expertiza_si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3503" y="642918"/>
            <a:ext cx="3797969" cy="28575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Августа Арнольдовна\Desktop\рисунки\full_2012040910214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714356"/>
            <a:ext cx="6715172" cy="491047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Августа Арнольдовна\Desktop\рисунки\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85728"/>
            <a:ext cx="5334037" cy="3571900"/>
          </a:xfrm>
          <a:prstGeom prst="rect">
            <a:avLst/>
          </a:prstGeom>
          <a:noFill/>
        </p:spPr>
      </p:pic>
      <p:pic>
        <p:nvPicPr>
          <p:cNvPr id="10243" name="Picture 3" descr="C:\Users\Августа Арнольдовна\Desktop\рисунки\nasvay_kaliningra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6" y="4143380"/>
            <a:ext cx="3608040" cy="27146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Августа Арнольдовна\Desktop\рисунки\parabelly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785794"/>
            <a:ext cx="6357982" cy="55408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Августа Арнольдовна\Desktop\рисунки\pervuhin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144" y="113888"/>
            <a:ext cx="7658670" cy="574400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Августа Арнольдовна\Desktop\рисунки\pochta_sobak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14810" y="537911"/>
            <a:ext cx="4714908" cy="3550214"/>
          </a:xfrm>
          <a:prstGeom prst="rect">
            <a:avLst/>
          </a:prstGeom>
          <a:noFill/>
        </p:spPr>
      </p:pic>
      <p:pic>
        <p:nvPicPr>
          <p:cNvPr id="13315" name="Picture 3" descr="C:\Users\Августа Арнольдовна\Desktop\рисунки\povish_rvflif_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1906810"/>
            <a:ext cx="3714776" cy="357640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Августа Арнольдовна\Desktop\рисунки\tamojnya-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642918"/>
            <a:ext cx="8273450" cy="55007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Августа Арнольдовна\Desktop\рисунки\tamozhnya_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3144" y="418552"/>
            <a:ext cx="7242181" cy="54393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Августа Арнольдовна\Desktop\рисунки\tortilla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305971"/>
            <a:ext cx="7872438" cy="590432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Августа Арнольдовна\Desktop\рисунки\veb_shkurki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1000107"/>
            <a:ext cx="7219659" cy="51568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Августа Арнольдовна\Desktop\рисунки\vitebsk_mak_03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642918"/>
            <a:ext cx="8370568" cy="55768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Августа Арнольдовна\Desktop\рисунки\и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84" y="1541304"/>
            <a:ext cx="5603597" cy="424514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723</Words>
  <Application>Microsoft Office PowerPoint</Application>
  <PresentationFormat>Экран (4:3)</PresentationFormat>
  <Paragraphs>494</Paragraphs>
  <Slides>36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37" baseType="lpstr">
      <vt:lpstr>Тема Office</vt:lpstr>
      <vt:lpstr>ДЕЛОВАЯ ИГРА</vt:lpstr>
      <vt:lpstr>Зоны таможенного контроля (ЗТК)</vt:lpstr>
      <vt:lpstr>ЗТК</vt:lpstr>
      <vt:lpstr>ЗТК вдоль таможенной границы</vt:lpstr>
      <vt:lpstr>Обозначения постоянных ЗТК</vt:lpstr>
      <vt:lpstr>Обозначения временных ЗТК</vt:lpstr>
      <vt:lpstr>При прибытии товаров на таможенную территорию таможенного союза перевозчик представляет следующие документы и сведения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пассажирская таможенная декларация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UralSOFT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Зоны таможенного контроля (ЗТК)</dc:title>
  <dc:creator>Августа Арнольдовна</dc:creator>
  <cp:lastModifiedBy>Николаева Виктория</cp:lastModifiedBy>
  <cp:revision>3</cp:revision>
  <dcterms:created xsi:type="dcterms:W3CDTF">2014-03-26T11:22:44Z</dcterms:created>
  <dcterms:modified xsi:type="dcterms:W3CDTF">2014-05-05T23:58:44Z</dcterms:modified>
</cp:coreProperties>
</file>