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4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</p:sldIdLst>
  <p:sldSz cx="9144000" cy="5143500" type="screen16x9"/>
  <p:notesSz cx="6858000" cy="9144000"/>
  <p:embeddedFontLst>
    <p:embeddedFont>
      <p:font typeface="Lato" panose="020B0604020202020204" charset="0"/>
      <p:regular r:id="rId50"/>
      <p:bold r:id="rId51"/>
      <p:italic r:id="rId52"/>
      <p:boldItalic r:id="rId53"/>
    </p:embeddedFont>
    <p:embeddedFont>
      <p:font typeface="Raleway" panose="020B0604020202020204" charset="-52"/>
      <p:regular r:id="rId54"/>
      <p:bold r:id="rId55"/>
      <p:italic r:id="rId56"/>
      <p:boldItalic r:id="rId57"/>
    </p:embeddedFont>
  </p:embeddedFontLst>
  <p:custDataLst>
    <p:tags r:id="rId58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66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1.fntdata"/><Relationship Id="rId55" Type="http://schemas.openxmlformats.org/officeDocument/2006/relationships/font" Target="fonts/font6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4.fntdata"/><Relationship Id="rId58" Type="http://schemas.openxmlformats.org/officeDocument/2006/relationships/tags" Target="tags/tag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7.fntdata"/><Relationship Id="rId8" Type="http://schemas.openxmlformats.org/officeDocument/2006/relationships/slide" Target="slides/slide7.xml"/><Relationship Id="rId51" Type="http://schemas.openxmlformats.org/officeDocument/2006/relationships/font" Target="fonts/font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5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57" Type="http://schemas.openxmlformats.org/officeDocument/2006/relationships/font" Target="fonts/font8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3.fntdata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3704333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3420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08f42e84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108f42e84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60753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08f42e8471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108f42e8471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032456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08f42e8471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108f42e8471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27838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08f42e8471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108f42e8471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70239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08f42e8471_0_2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108f42e8471_0_2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022646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108f42e8471_0_2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108f42e8471_0_2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73485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108f42e8471_0_2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108f42e8471_0_2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93523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08f42e8471_0_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108f42e8471_0_2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01506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08f42e8471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108f42e8471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23187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08f42e8471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108f42e8471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07621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08f42e8471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108f42e8471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852448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108f42e8471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108f42e8471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125780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08f42e8471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108f42e8471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58467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108f42e8471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108f42e8471_0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404432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108f42e8471_0_2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108f42e8471_0_2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02192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108f42e8471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108f42e8471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55812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10e9e38689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10e9e38689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115739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10e9e386899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10e9e386899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870602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108f42e8471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108f42e8471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70107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108f42e8471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108f42e8471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244552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108f42e8471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108f42e8471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123376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108f42e8471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108f42e8471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263023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108f42e8471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108f42e8471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263591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108f42e8471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108f42e8471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372158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108f42e8471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108f42e8471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423429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108f42e8471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108f42e8471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79253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10e992b19a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10e992b19a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9334214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10f1077069f_0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10f1077069f_0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0641999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10f1077069f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10f1077069f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174873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10f1077069f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10f1077069f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7135548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10f1077069f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10f1077069f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4731053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10e992b19a9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10e992b19a9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972405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10ee63689f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10ee63689f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364816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10ee63689f4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10ee63689f4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586883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10ee63689f4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10ee63689f4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0370012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10ee63689f4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10ee63689f4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7941484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10ee63689f4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10ee63689f4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5320121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10ee63689f4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10ee63689f4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735276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10ee63689f4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10ee63689f4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6962775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108f42e8471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108f42e8471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535012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108f42e8471_0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108f42e8471_0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1138796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108f42e8471_0_1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108f42e8471_0_1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530838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108f42e8471_0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108f42e8471_0_1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2618341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108f42e8471_0_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108f42e8471_0_1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1451544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108f42e8471_0_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108f42e8471_0_1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30353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108f42e8471_0_1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" name="Google Shape;421;g108f42e8471_0_1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6754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" name="Google Shape;36;p5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body" idx="1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2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Google Shape;45;p6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subTitle" idx="1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2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>
            <a:spLocks noGrp="1"/>
          </p:cNvSpPr>
          <p:nvPr>
            <p:ph type="body" idx="1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" name="Google Shape;77;p11"/>
          <p:cNvSpPr txBox="1">
            <a:spLocks noGrp="1"/>
          </p:cNvSpPr>
          <p:nvPr>
            <p:ph type="title" hasCustomPrompt="1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>
            <a:spLocks noGrp="1"/>
          </p:cNvSpPr>
          <p:nvPr>
            <p:ph type="body" idx="1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treamlin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iming>
    <p:tnLst>
      <p:par>
        <p:cTn id="1" dur="indefinite" restart="never" nodeType="tmRoot"/>
      </p:par>
    </p:tnLst>
  </p:timing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Социальная психология</a:t>
            </a:r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subTitle" idx="1"/>
          </p:nvPr>
        </p:nvSpPr>
        <p:spPr>
          <a:xfrm>
            <a:off x="43177" y="4602300"/>
            <a:ext cx="76881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Малахова Варвара Романовна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ВГУЭС, м.н.с., ст. преподаватель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1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Что изучает социальная психология?</a:t>
            </a:r>
            <a:endParaRPr/>
          </a:p>
        </p:txBody>
      </p:sp>
      <p:sp>
        <p:nvSpPr>
          <p:cNvPr id="94" name="Google Shape;94;p14"/>
          <p:cNvSpPr txBox="1">
            <a:spLocks noGrp="1"/>
          </p:cNvSpPr>
          <p:nvPr>
            <p:ph type="subTitle" idx="1"/>
          </p:nvPr>
        </p:nvSpPr>
        <p:spPr>
          <a:xfrm>
            <a:off x="727950" y="2717500"/>
            <a:ext cx="7688100" cy="203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/>
              <a:t>Изучает личность в группе, социуме, обществе</a:t>
            </a:r>
            <a:endParaRPr/>
          </a:p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/>
              <a:t>В отличие от общей психологии, социальная психология исследует не просто психические процессы индивида, а их специфику в связи с системой социальных взаимодействий.</a:t>
            </a:r>
            <a:endParaRPr/>
          </a:p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/>
              <a:t>С этой точки зрения предметом исследования является человек среди людей. Если и рассматриваются индивидуальные особенности субъекта, то только как результат социального развития, связанный с воспитанием и социализацией.</a:t>
            </a:r>
            <a:endParaRPr/>
          </a:p>
        </p:txBody>
      </p:sp>
      <p:sp>
        <p:nvSpPr>
          <p:cNvPr id="95" name="Google Shape;95;p14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2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Принципы психологической науки:</a:t>
            </a:r>
            <a:endParaRPr/>
          </a:p>
        </p:txBody>
      </p:sp>
      <p:sp>
        <p:nvSpPr>
          <p:cNvPr id="101" name="Google Shape;101;p15"/>
          <p:cNvSpPr txBox="1">
            <a:spLocks noGrp="1"/>
          </p:cNvSpPr>
          <p:nvPr>
            <p:ph type="subTitle" idx="1"/>
          </p:nvPr>
        </p:nvSpPr>
        <p:spPr>
          <a:xfrm>
            <a:off x="771625" y="2571750"/>
            <a:ext cx="7688100" cy="173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★"/>
            </a:pPr>
            <a:r>
              <a:rPr lang="ru" sz="2600"/>
              <a:t>принцип детерминизма, </a:t>
            </a:r>
            <a:endParaRPr sz="260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★"/>
            </a:pPr>
            <a:r>
              <a:rPr lang="ru" sz="2600"/>
              <a:t>принцип единства сознания и деятельности, </a:t>
            </a:r>
            <a:endParaRPr sz="260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★"/>
            </a:pPr>
            <a:r>
              <a:rPr lang="ru" sz="2600"/>
              <a:t>принцип развития.</a:t>
            </a:r>
            <a:endParaRPr sz="2600"/>
          </a:p>
        </p:txBody>
      </p:sp>
      <p:sp>
        <p:nvSpPr>
          <p:cNvPr id="102" name="Google Shape;102;p15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3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000"/>
              <a:t>Социально-психологическая характеристика личности</a:t>
            </a:r>
            <a:endParaRPr sz="4000"/>
          </a:p>
        </p:txBody>
      </p:sp>
      <p:sp>
        <p:nvSpPr>
          <p:cNvPr id="108" name="Google Shape;108;p16"/>
          <p:cNvSpPr txBox="1">
            <a:spLocks noGrp="1"/>
          </p:cNvSpPr>
          <p:nvPr>
            <p:ph type="subTitle" idx="1"/>
          </p:nvPr>
        </p:nvSpPr>
        <p:spPr>
          <a:xfrm>
            <a:off x="729625" y="2676725"/>
            <a:ext cx="7688100" cy="215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/>
              <a:t>Личность человека как члена общества находится в сфере влияния различных отношений, складывающихся в процессе производства и потребления материальных благ.</a:t>
            </a:r>
            <a:endParaRPr/>
          </a:p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/>
              <a:t>Процесс формирования личности происходит как под влиянием сферы политических отношений и идеологии.</a:t>
            </a:r>
            <a:endParaRPr/>
          </a:p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/>
              <a:t>Идеология как система идей об обществе оказывает огромное влияние на личность, во многом формирует содержание ее психологии, мировоззрение, индивидуальные и социальные установки.</a:t>
            </a:r>
            <a:endParaRPr/>
          </a:p>
        </p:txBody>
      </p:sp>
      <p:sp>
        <p:nvSpPr>
          <p:cNvPr id="109" name="Google Shape;109;p16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4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7"/>
          <p:cNvSpPr txBox="1">
            <a:spLocks noGrp="1"/>
          </p:cNvSpPr>
          <p:nvPr>
            <p:ph type="subTitle" idx="1"/>
          </p:nvPr>
        </p:nvSpPr>
        <p:spPr>
          <a:xfrm>
            <a:off x="729625" y="1396100"/>
            <a:ext cx="2986200" cy="34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“Личностью в психологии обозначается системное социальное качество, приобретаемое индивидом в предметной деятельности и общении и характеризующее уровень и качество представленности общественных отношений в индивиде.”</a:t>
            </a:r>
            <a:endParaRPr/>
          </a:p>
        </p:txBody>
      </p:sp>
      <p:sp>
        <p:nvSpPr>
          <p:cNvPr id="115" name="Google Shape;115;p17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5</a:t>
            </a:fld>
            <a:endParaRPr/>
          </a:p>
        </p:txBody>
      </p:sp>
      <p:pic>
        <p:nvPicPr>
          <p:cNvPr id="116" name="Google Shape;11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0255" y="711375"/>
            <a:ext cx="4236200" cy="420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8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Бихевиоризм</a:t>
            </a:r>
            <a:endParaRPr/>
          </a:p>
        </p:txBody>
      </p:sp>
      <p:sp>
        <p:nvSpPr>
          <p:cNvPr id="122" name="Google Shape;122;p18"/>
          <p:cNvSpPr txBox="1">
            <a:spLocks noGrp="1"/>
          </p:cNvSpPr>
          <p:nvPr>
            <p:ph type="subTitle" idx="1"/>
          </p:nvPr>
        </p:nvSpPr>
        <p:spPr>
          <a:xfrm>
            <a:off x="729625" y="1983925"/>
            <a:ext cx="7688100" cy="276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Бихевиоризм (позднее необихевиоризм) – поведенческая психология, изучающая проблемы закономерностей поведения человека и животного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Центральная проблема бихевиоризма — проблема научения, т. е. приобретения индивидуального опыта посредством проб и ошибок.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И. В. Павлов, В. М. Бехтерев, Д. Уотсон, Б. Скиннер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200"/>
              <a:t>S —-----&gt; R</a:t>
            </a:r>
            <a:endParaRPr sz="4200"/>
          </a:p>
        </p:txBody>
      </p:sp>
      <p:sp>
        <p:nvSpPr>
          <p:cNvPr id="123" name="Google Shape;123;p18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6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9"/>
          <p:cNvSpPr txBox="1">
            <a:spLocks noGrp="1"/>
          </p:cNvSpPr>
          <p:nvPr>
            <p:ph type="title"/>
          </p:nvPr>
        </p:nvSpPr>
        <p:spPr>
          <a:xfrm>
            <a:off x="335900" y="398875"/>
            <a:ext cx="8080200" cy="134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Психоаналитическая теория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З. Фрейд</a:t>
            </a:r>
            <a:endParaRPr/>
          </a:p>
        </p:txBody>
      </p:sp>
      <p:sp>
        <p:nvSpPr>
          <p:cNvPr id="129" name="Google Shape;129;p19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7</a:t>
            </a:fld>
            <a:endParaRPr/>
          </a:p>
        </p:txBody>
      </p:sp>
      <p:pic>
        <p:nvPicPr>
          <p:cNvPr id="130" name="Google Shape;130;p19"/>
          <p:cNvPicPr preferRelativeResize="0"/>
          <p:nvPr/>
        </p:nvPicPr>
        <p:blipFill rotWithShape="1">
          <a:blip r:embed="rId3">
            <a:alphaModFix/>
          </a:blip>
          <a:srcRect l="65945" r="-43236"/>
          <a:stretch/>
        </p:blipFill>
        <p:spPr>
          <a:xfrm>
            <a:off x="3445275" y="1219450"/>
            <a:ext cx="3955075" cy="370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0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Гуманистическая психология А. Маслоу, К. Роджерс</a:t>
            </a:r>
            <a:endParaRPr/>
          </a:p>
        </p:txBody>
      </p:sp>
      <p:sp>
        <p:nvSpPr>
          <p:cNvPr id="136" name="Google Shape;136;p20"/>
          <p:cNvSpPr txBox="1">
            <a:spLocks noGrp="1"/>
          </p:cNvSpPr>
          <p:nvPr>
            <p:ph type="subTitle" idx="1"/>
          </p:nvPr>
        </p:nvSpPr>
        <p:spPr>
          <a:xfrm>
            <a:off x="729625" y="2676725"/>
            <a:ext cx="7688100" cy="207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исследовала человека как полноценно развивающуюся личность, которая стремится реализовать свои потенциальные возможности и достигнуть самоактуализации, личностного роста.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 каждом нормальном человеке заложена тенденция к самовыражению и самореализации.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20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8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1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Когнитивизм </a:t>
            </a:r>
            <a:endParaRPr/>
          </a:p>
        </p:txBody>
      </p:sp>
      <p:sp>
        <p:nvSpPr>
          <p:cNvPr id="143" name="Google Shape;143;p21"/>
          <p:cNvSpPr txBox="1">
            <a:spLocks noGrp="1"/>
          </p:cNvSpPr>
          <p:nvPr>
            <p:ph type="subTitle" idx="1"/>
          </p:nvPr>
        </p:nvSpPr>
        <p:spPr>
          <a:xfrm>
            <a:off x="729625" y="2225350"/>
            <a:ext cx="7688100" cy="272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Когнитивизм трактует социальное поведение человека как совокупность преимущественно познавательных процессов и делает акцент на процессе познания человеком мира, постижении им сущности явлений посредством основных когнитивных психических процессов (памяти, внимания и т. д.).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Проблема когнитивизма — принятие решений человеком.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Представители когнитивной школы (Ж. Пиаже, Дж. Брунер, Р. Аткинсон и др.) обращали особое внимание на знание человека и способы его формирования.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2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9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2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2580"/>
              <a:t>Развитие личности обусловлено разными факторами: </a:t>
            </a:r>
            <a:endParaRPr sz="2580"/>
          </a:p>
        </p:txBody>
      </p:sp>
      <p:sp>
        <p:nvSpPr>
          <p:cNvPr id="150" name="Google Shape;150;p22"/>
          <p:cNvSpPr txBox="1">
            <a:spLocks noGrp="1"/>
          </p:cNvSpPr>
          <p:nvPr>
            <p:ph type="subTitle" idx="1"/>
          </p:nvPr>
        </p:nvSpPr>
        <p:spPr>
          <a:xfrm>
            <a:off x="729450" y="24877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ru" sz="2200"/>
              <a:t>своеобразием физиологии высшей нервной деятельности, 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ru" sz="2200"/>
              <a:t>анатомо-физиологическими особенностями, 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ru" sz="2200"/>
              <a:t>окружающей средой и обществом, сферой деятельности.</a:t>
            </a:r>
            <a:endParaRPr sz="2200"/>
          </a:p>
        </p:txBody>
      </p:sp>
      <p:sp>
        <p:nvSpPr>
          <p:cNvPr id="151" name="Google Shape;151;p2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10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3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Структура психики</a:t>
            </a:r>
            <a:endParaRPr/>
          </a:p>
        </p:txBody>
      </p:sp>
      <p:sp>
        <p:nvSpPr>
          <p:cNvPr id="157" name="Google Shape;157;p23"/>
          <p:cNvSpPr txBox="1">
            <a:spLocks noGrp="1"/>
          </p:cNvSpPr>
          <p:nvPr>
            <p:ph type="subTitle" idx="1"/>
          </p:nvPr>
        </p:nvSpPr>
        <p:spPr>
          <a:xfrm>
            <a:off x="729625" y="2172875"/>
            <a:ext cx="7688100" cy="154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ru" sz="2200"/>
              <a:t>психические процессы (волевые, эмоциональные, познавательные), 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ru" sz="2200"/>
              <a:t>психические свойства, 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ru" sz="2200"/>
              <a:t>психические состояния.</a:t>
            </a:r>
            <a:endParaRPr sz="2200"/>
          </a:p>
        </p:txBody>
      </p:sp>
      <p:sp>
        <p:nvSpPr>
          <p:cNvPr id="158" name="Google Shape;158;p23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11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4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Познавательные психические процессы</a:t>
            </a:r>
            <a:endParaRPr/>
          </a:p>
        </p:txBody>
      </p:sp>
      <p:sp>
        <p:nvSpPr>
          <p:cNvPr id="164" name="Google Shape;164;p24"/>
          <p:cNvSpPr txBox="1">
            <a:spLocks noGrp="1"/>
          </p:cNvSpPr>
          <p:nvPr>
            <p:ph type="subTitle" idx="1"/>
          </p:nvPr>
        </p:nvSpPr>
        <p:spPr>
          <a:xfrm>
            <a:off x="729625" y="2624225"/>
            <a:ext cx="7688100" cy="242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ru" b="1"/>
              <a:t>Внимание</a:t>
            </a:r>
            <a:r>
              <a:rPr lang="ru"/>
              <a:t> обладает устойчивостью, переключаемостью, сосредоточенностью, распределением внимания, объемом внимания.</a:t>
            </a: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ru" b="1"/>
              <a:t>Ощущения.</a:t>
            </a:r>
            <a:endParaRPr b="1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ru" b="1"/>
              <a:t>Восприятие. </a:t>
            </a:r>
            <a:endParaRPr b="1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ru" b="1"/>
              <a:t>Память.</a:t>
            </a:r>
            <a:endParaRPr b="1"/>
          </a:p>
        </p:txBody>
      </p:sp>
      <p:sp>
        <p:nvSpPr>
          <p:cNvPr id="165" name="Google Shape;165;p24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12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5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Восприятие и ощущение</a:t>
            </a:r>
            <a:endParaRPr/>
          </a:p>
        </p:txBody>
      </p:sp>
      <p:sp>
        <p:nvSpPr>
          <p:cNvPr id="171" name="Google Shape;171;p25"/>
          <p:cNvSpPr txBox="1">
            <a:spLocks noGrp="1"/>
          </p:cNvSpPr>
          <p:nvPr>
            <p:ph type="subTitle" idx="1"/>
          </p:nvPr>
        </p:nvSpPr>
        <p:spPr>
          <a:xfrm>
            <a:off x="729625" y="2214850"/>
            <a:ext cx="7688100" cy="27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b="1"/>
              <a:t>Ощущения </a:t>
            </a:r>
            <a:r>
              <a:rPr lang="ru"/>
              <a:t>- стимулы из органов чувств. Обоняние, вкус, осязание, зрение и слух. </a:t>
            </a: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b="1"/>
              <a:t>Восприятие </a:t>
            </a:r>
            <a:r>
              <a:rPr lang="ru"/>
              <a:t>- это наглядно-образное отражение действующих в данный момент на органы чувств предметов и явлений действительности в совокупности их различных свойств и частей. </a:t>
            </a: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/>
              <a:t>Если гипотеза о предлагаемом предмете совпадает с поступающей информацией, возникает узнавание предмета и происходит его восприятие.</a:t>
            </a: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b="1"/>
              <a:t>Свойствами восприятия </a:t>
            </a:r>
            <a:r>
              <a:rPr lang="ru"/>
              <a:t>являются предметность, константность, целостность (структурность).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25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13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6"/>
          <p:cNvSpPr txBox="1">
            <a:spLocks noGrp="1"/>
          </p:cNvSpPr>
          <p:nvPr>
            <p:ph type="title"/>
          </p:nvPr>
        </p:nvSpPr>
        <p:spPr>
          <a:xfrm>
            <a:off x="729450" y="1322450"/>
            <a:ext cx="3385500" cy="15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Одно из двух</a:t>
            </a: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Char char="●"/>
            </a:pPr>
            <a:r>
              <a:rPr lang="ru" sz="1600" b="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предметность, </a:t>
            </a:r>
            <a:endParaRPr sz="1600" b="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Char char="●"/>
            </a:pPr>
            <a:r>
              <a:rPr lang="ru" sz="1600" b="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константность, </a:t>
            </a:r>
            <a:endParaRPr sz="1600" b="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Char char="●"/>
            </a:pPr>
            <a:r>
              <a:rPr lang="ru" sz="1600" b="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целостность.</a:t>
            </a:r>
            <a:endParaRPr/>
          </a:p>
        </p:txBody>
      </p:sp>
      <p:sp>
        <p:nvSpPr>
          <p:cNvPr id="178" name="Google Shape;178;p26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14</a:t>
            </a:fld>
            <a:endParaRPr/>
          </a:p>
        </p:txBody>
      </p:sp>
      <p:pic>
        <p:nvPicPr>
          <p:cNvPr id="179" name="Google Shape;17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75688" y="685800"/>
            <a:ext cx="4181475" cy="377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7"/>
          <p:cNvSpPr txBox="1">
            <a:spLocks noGrp="1"/>
          </p:cNvSpPr>
          <p:nvPr>
            <p:ph type="title"/>
          </p:nvPr>
        </p:nvSpPr>
        <p:spPr>
          <a:xfrm>
            <a:off x="729450" y="56425"/>
            <a:ext cx="7688400" cy="24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Влияние субъектного опыта на восприятие</a:t>
            </a:r>
            <a:endParaRPr/>
          </a:p>
        </p:txBody>
      </p:sp>
      <p:sp>
        <p:nvSpPr>
          <p:cNvPr id="185" name="Google Shape;185;p27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15</a:t>
            </a:fld>
            <a:endParaRPr/>
          </a:p>
        </p:txBody>
      </p:sp>
      <p:pic>
        <p:nvPicPr>
          <p:cNvPr id="186" name="Google Shape;186;p27"/>
          <p:cNvPicPr preferRelativeResize="0"/>
          <p:nvPr/>
        </p:nvPicPr>
        <p:blipFill rotWithShape="1">
          <a:blip r:embed="rId3">
            <a:alphaModFix/>
          </a:blip>
          <a:srcRect l="57492" b="31252"/>
          <a:stretch/>
        </p:blipFill>
        <p:spPr>
          <a:xfrm>
            <a:off x="2698693" y="1687700"/>
            <a:ext cx="3615850" cy="279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8"/>
          <p:cNvSpPr txBox="1">
            <a:spLocks noGrp="1"/>
          </p:cNvSpPr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28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16</a:t>
            </a:fld>
            <a:endParaRPr/>
          </a:p>
        </p:txBody>
      </p:sp>
      <p:pic>
        <p:nvPicPr>
          <p:cNvPr id="193" name="Google Shape;193;p28"/>
          <p:cNvPicPr preferRelativeResize="0"/>
          <p:nvPr/>
        </p:nvPicPr>
        <p:blipFill rotWithShape="1">
          <a:blip r:embed="rId3">
            <a:alphaModFix/>
          </a:blip>
          <a:srcRect t="20527"/>
          <a:stretch/>
        </p:blipFill>
        <p:spPr>
          <a:xfrm>
            <a:off x="1852900" y="1238475"/>
            <a:ext cx="5652401" cy="3368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9"/>
          <p:cNvSpPr txBox="1">
            <a:spLocks noGrp="1"/>
          </p:cNvSpPr>
          <p:nvPr>
            <p:ph type="title"/>
          </p:nvPr>
        </p:nvSpPr>
        <p:spPr>
          <a:xfrm>
            <a:off x="682300" y="493350"/>
            <a:ext cx="8261100" cy="234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Тенденция к осмыслению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Дорисовываем несуществующие грани треугольника</a:t>
            </a:r>
            <a:endParaRPr/>
          </a:p>
        </p:txBody>
      </p:sp>
      <p:sp>
        <p:nvSpPr>
          <p:cNvPr id="199" name="Google Shape;199;p29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17</a:t>
            </a:fld>
            <a:endParaRPr/>
          </a:p>
        </p:txBody>
      </p:sp>
      <p:pic>
        <p:nvPicPr>
          <p:cNvPr id="200" name="Google Shape;200;p29"/>
          <p:cNvPicPr preferRelativeResize="0"/>
          <p:nvPr/>
        </p:nvPicPr>
        <p:blipFill rotWithShape="1">
          <a:blip r:embed="rId3">
            <a:alphaModFix/>
          </a:blip>
          <a:srcRect l="12014" t="33202" r="5524" b="9972"/>
          <a:stretch/>
        </p:blipFill>
        <p:spPr>
          <a:xfrm>
            <a:off x="1973450" y="2424800"/>
            <a:ext cx="4860076" cy="2508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0"/>
          <p:cNvSpPr txBox="1">
            <a:spLocks noGrp="1"/>
          </p:cNvSpPr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Эффект зловещей долины</a:t>
            </a:r>
            <a:endParaRPr/>
          </a:p>
        </p:txBody>
      </p:sp>
      <p:sp>
        <p:nvSpPr>
          <p:cNvPr id="206" name="Google Shape;206;p30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18</a:t>
            </a:fld>
            <a:endParaRPr/>
          </a:p>
        </p:txBody>
      </p:sp>
      <p:pic>
        <p:nvPicPr>
          <p:cNvPr id="207" name="Google Shape;20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4525" y="2074975"/>
            <a:ext cx="3962769" cy="267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1"/>
          <p:cNvSpPr txBox="1">
            <a:spLocks noGrp="1"/>
          </p:cNvSpPr>
          <p:nvPr>
            <p:ph type="title"/>
          </p:nvPr>
        </p:nvSpPr>
        <p:spPr>
          <a:xfrm>
            <a:off x="729450" y="459250"/>
            <a:ext cx="7688400" cy="238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/>
              <a:t>Эмоциональная реакция человека в зависимости от человекоподобности наблюдаемого объекта</a:t>
            </a:r>
            <a:endParaRPr sz="2200"/>
          </a:p>
        </p:txBody>
      </p:sp>
      <p:sp>
        <p:nvSpPr>
          <p:cNvPr id="213" name="Google Shape;213;p3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19</a:t>
            </a:fld>
            <a:endParaRPr/>
          </a:p>
        </p:txBody>
      </p:sp>
      <p:pic>
        <p:nvPicPr>
          <p:cNvPr id="214" name="Google Shape;21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0100" y="1402825"/>
            <a:ext cx="4462975" cy="348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2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32"/>
          <p:cNvSpPr txBox="1">
            <a:spLocks noGrp="1"/>
          </p:cNvSpPr>
          <p:nvPr>
            <p:ph type="subTitle" idx="1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3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20</a:t>
            </a:fld>
            <a:endParaRPr/>
          </a:p>
        </p:txBody>
      </p:sp>
      <p:pic>
        <p:nvPicPr>
          <p:cNvPr id="222" name="Google Shape;222;p32"/>
          <p:cNvPicPr preferRelativeResize="0"/>
          <p:nvPr/>
        </p:nvPicPr>
        <p:blipFill rotWithShape="1">
          <a:blip r:embed="rId3">
            <a:alphaModFix/>
          </a:blip>
          <a:srcRect t="10201" b="14286"/>
          <a:stretch/>
        </p:blipFill>
        <p:spPr>
          <a:xfrm>
            <a:off x="729625" y="579441"/>
            <a:ext cx="7688100" cy="43539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3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Память</a:t>
            </a:r>
            <a:endParaRPr/>
          </a:p>
        </p:txBody>
      </p:sp>
      <p:sp>
        <p:nvSpPr>
          <p:cNvPr id="228" name="Google Shape;228;p33"/>
          <p:cNvSpPr txBox="1">
            <a:spLocks noGrp="1"/>
          </p:cNvSpPr>
          <p:nvPr>
            <p:ph type="subTitle" idx="1"/>
          </p:nvPr>
        </p:nvSpPr>
        <p:spPr>
          <a:xfrm>
            <a:off x="729625" y="2151875"/>
            <a:ext cx="7688100" cy="276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Память - сложный психический процесс, состоящий из нескольких частных процессов, связанных друг с другом (запечатление, сохранение, узнавание и воспроизведение).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1) “Непосредственный отпечаток” сенсорной информации (длительность сохранения - 0,1-0,5 с).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2) Кратковременная память - представляет собой не полное отображение событий, а непосредственную интерпретацию этих событий.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3) Долговременная память. Наиболее важная и наиболее сложная из систем памяти. Емкость долговременной безгранична. Главная трудность в долговременной памяти - это проблема поиска информации. 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33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21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4"/>
          <p:cNvSpPr txBox="1">
            <a:spLocks noGrp="1"/>
          </p:cNvSpPr>
          <p:nvPr>
            <p:ph type="subTitle" idx="1"/>
          </p:nvPr>
        </p:nvSpPr>
        <p:spPr>
          <a:xfrm>
            <a:off x="190500" y="1434350"/>
            <a:ext cx="2286000" cy="356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При своевременной организации повторения материал удерживается в памяти значительно лучше.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34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22</a:t>
            </a:fld>
            <a:endParaRPr/>
          </a:p>
        </p:txBody>
      </p:sp>
      <p:pic>
        <p:nvPicPr>
          <p:cNvPr id="236" name="Google Shape;236;p34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6500" y="44850"/>
            <a:ext cx="6451626" cy="398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5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Мышление и интеллект </a:t>
            </a:r>
            <a:endParaRPr/>
          </a:p>
        </p:txBody>
      </p:sp>
      <p:sp>
        <p:nvSpPr>
          <p:cNvPr id="242" name="Google Shape;242;p35"/>
          <p:cNvSpPr txBox="1">
            <a:spLocks noGrp="1"/>
          </p:cNvSpPr>
          <p:nvPr>
            <p:ph type="subTitle" idx="1"/>
          </p:nvPr>
        </p:nvSpPr>
        <p:spPr>
          <a:xfrm>
            <a:off x="729625" y="2099400"/>
            <a:ext cx="7688100" cy="290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Мышление - это процесс, характеризующийся обобщённым и опосредованным отражением действительности.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/>
              <a:t>Мышление помогает человеку полученные ощущения и восприятия, сопоставлять, сравнивать, различать и раскрывать отношения, выявлять взаимосвязи: то есть мышление глубже познает сущность окружающего мира, отражает бытие в его связях и отношениях.</a:t>
            </a:r>
            <a:r>
              <a:rPr lang="ru"/>
              <a:t/>
            </a:r>
            <a:br>
              <a:rPr lang="ru"/>
            </a:b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/>
              <a:t>Интеллект</a:t>
            </a:r>
            <a:r>
              <a:rPr lang="ru"/>
              <a:t> – способность к мышлению, а мышление – это процесс реализации интеллекта.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Основными</a:t>
            </a:r>
            <a:r>
              <a:rPr lang="ru" b="1"/>
              <a:t> мыслительными операциями</a:t>
            </a:r>
            <a:r>
              <a:rPr lang="ru"/>
              <a:t> являются анализ, синтез, сравнение, абстрагироваание, конкретизация и обобщение.</a:t>
            </a:r>
            <a:endParaRPr/>
          </a:p>
        </p:txBody>
      </p:sp>
      <p:sp>
        <p:nvSpPr>
          <p:cNvPr id="243" name="Google Shape;243;p35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23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6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Анатомофизиологические особенности</a:t>
            </a:r>
            <a:endParaRPr/>
          </a:p>
        </p:txBody>
      </p:sp>
      <p:sp>
        <p:nvSpPr>
          <p:cNvPr id="249" name="Google Shape;249;p36"/>
          <p:cNvSpPr txBox="1">
            <a:spLocks noGrp="1"/>
          </p:cNvSpPr>
          <p:nvPr>
            <p:ph type="subTitle" idx="1"/>
          </p:nvPr>
        </p:nvSpPr>
        <p:spPr>
          <a:xfrm>
            <a:off x="729625" y="2676725"/>
            <a:ext cx="7688100" cy="226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457200" lvl="0" indent="-322580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ru" b="1"/>
              <a:t>Пикники </a:t>
            </a:r>
            <a:r>
              <a:rPr lang="ru"/>
              <a:t>отличаются высокой степенью межличностной контактности и адаптируемости к социальной среде.</a:t>
            </a: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22580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ru" b="1"/>
              <a:t>Атлетики </a:t>
            </a:r>
            <a:r>
              <a:rPr lang="ru"/>
              <a:t>общительны и социально активны, стремятся быть в центре внимания и завоевывать доминирующие позиции среди других людей, отличаются кипучей экспрессивностью.</a:t>
            </a: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22580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ru" b="1"/>
              <a:t>Астеники </a:t>
            </a:r>
            <a:r>
              <a:rPr lang="ru"/>
              <a:t>малообщительны, сдержанны в сотрудничестве с другими людьми, осторожны в активных взаимоотношениях в группе, очень чувствительны к изменению своего статуса или социального положения, страдают клаустрофобией.</a:t>
            </a:r>
            <a:endParaRPr/>
          </a:p>
        </p:txBody>
      </p:sp>
      <p:sp>
        <p:nvSpPr>
          <p:cNvPr id="250" name="Google Shape;250;p36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24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7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Физиология высшей нервной деятельности личности </a:t>
            </a:r>
            <a:endParaRPr/>
          </a:p>
        </p:txBody>
      </p:sp>
      <p:sp>
        <p:nvSpPr>
          <p:cNvPr id="256" name="Google Shape;256;p37"/>
          <p:cNvSpPr txBox="1">
            <a:spLocks noGrp="1"/>
          </p:cNvSpPr>
          <p:nvPr>
            <p:ph type="subTitle" idx="1"/>
          </p:nvPr>
        </p:nvSpPr>
        <p:spPr>
          <a:xfrm>
            <a:off x="729625" y="2697725"/>
            <a:ext cx="7688100" cy="18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ru" sz="1420"/>
              <a:t>– это специфика функционирования ее нервной системы, выражающаяся в разнообразных характеристиках: </a:t>
            </a:r>
            <a:endParaRPr sz="1420"/>
          </a:p>
          <a:p>
            <a:pPr marL="457200" lvl="0" indent="-318770" algn="l" rtl="0">
              <a:spcBef>
                <a:spcPts val="0"/>
              </a:spcBef>
              <a:spcAft>
                <a:spcPts val="0"/>
              </a:spcAft>
              <a:buSzPts val="1420"/>
              <a:buChar char="●"/>
            </a:pPr>
            <a:r>
              <a:rPr lang="ru" sz="1420"/>
              <a:t>соотношении процессов возбуждения и торможения в коре головного мозга, </a:t>
            </a:r>
            <a:endParaRPr sz="1420"/>
          </a:p>
          <a:p>
            <a:pPr marL="457200" lvl="0" indent="-318770" algn="l" rtl="0">
              <a:spcBef>
                <a:spcPts val="0"/>
              </a:spcBef>
              <a:spcAft>
                <a:spcPts val="0"/>
              </a:spcAft>
              <a:buSzPts val="1420"/>
              <a:buChar char="●"/>
            </a:pPr>
            <a:r>
              <a:rPr lang="ru" sz="1420"/>
              <a:t>проявлении темперамента, экстраверсия, интроверсия</a:t>
            </a:r>
            <a:endParaRPr sz="1420"/>
          </a:p>
          <a:p>
            <a:pPr marL="457200" lvl="0" indent="-318770" algn="l" rtl="0">
              <a:spcBef>
                <a:spcPts val="0"/>
              </a:spcBef>
              <a:spcAft>
                <a:spcPts val="0"/>
              </a:spcAft>
              <a:buSzPts val="1420"/>
              <a:buChar char="●"/>
            </a:pPr>
            <a:r>
              <a:rPr lang="ru" sz="1420"/>
              <a:t>эмоций и чувств в поведении </a:t>
            </a:r>
            <a:endParaRPr sz="1420"/>
          </a:p>
        </p:txBody>
      </p:sp>
      <p:sp>
        <p:nvSpPr>
          <p:cNvPr id="257" name="Google Shape;257;p37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25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8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26</a:t>
            </a:fld>
            <a:endParaRPr/>
          </a:p>
        </p:txBody>
      </p:sp>
      <p:pic>
        <p:nvPicPr>
          <p:cNvPr id="263" name="Google Shape;26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52950" y="151750"/>
            <a:ext cx="3936350" cy="4712451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38"/>
          <p:cNvSpPr txBox="1">
            <a:spLocks noGrp="1"/>
          </p:cNvSpPr>
          <p:nvPr>
            <p:ph type="ctrTitle" idx="4294967295"/>
          </p:nvPr>
        </p:nvSpPr>
        <p:spPr>
          <a:xfrm>
            <a:off x="729450" y="1322450"/>
            <a:ext cx="24615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</a:rPr>
              <a:t>История со шляпой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9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Темперамент имеет физиологическую основу</a:t>
            </a:r>
            <a:endParaRPr/>
          </a:p>
        </p:txBody>
      </p:sp>
      <p:sp>
        <p:nvSpPr>
          <p:cNvPr id="270" name="Google Shape;270;p39"/>
          <p:cNvSpPr txBox="1">
            <a:spLocks noGrp="1"/>
          </p:cNvSpPr>
          <p:nvPr>
            <p:ph type="subTitle" idx="1"/>
          </p:nvPr>
        </p:nvSpPr>
        <p:spPr>
          <a:xfrm>
            <a:off x="729625" y="2666225"/>
            <a:ext cx="2398500" cy="208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➢"/>
            </a:pPr>
            <a:r>
              <a:rPr lang="ru"/>
              <a:t>Холерик</a:t>
            </a: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➢"/>
            </a:pPr>
            <a:r>
              <a:rPr lang="ru"/>
              <a:t>Меланхолик</a:t>
            </a: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➢"/>
            </a:pPr>
            <a:r>
              <a:rPr lang="ru"/>
              <a:t>Сангвиник</a:t>
            </a: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➢"/>
            </a:pPr>
            <a:r>
              <a:rPr lang="ru"/>
              <a:t>Флегматик</a:t>
            </a:r>
            <a:endParaRPr/>
          </a:p>
        </p:txBody>
      </p:sp>
      <p:sp>
        <p:nvSpPr>
          <p:cNvPr id="271" name="Google Shape;271;p39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27</a:t>
            </a:fld>
            <a:endParaRPr/>
          </a:p>
        </p:txBody>
      </p:sp>
      <p:pic>
        <p:nvPicPr>
          <p:cNvPr id="272" name="Google Shape;27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14700" y="2898300"/>
            <a:ext cx="1851550" cy="185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0"/>
          <p:cNvSpPr txBox="1">
            <a:spLocks noGrp="1"/>
          </p:cNvSpPr>
          <p:nvPr>
            <p:ph type="ctrTitle"/>
          </p:nvPr>
        </p:nvSpPr>
        <p:spPr>
          <a:xfrm>
            <a:off x="729450" y="491550"/>
            <a:ext cx="7688100" cy="268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Социализация.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Социальная ситуация развития. Л.С. ВыгОтский</a:t>
            </a:r>
            <a:endParaRPr/>
          </a:p>
        </p:txBody>
      </p:sp>
      <p:sp>
        <p:nvSpPr>
          <p:cNvPr id="278" name="Google Shape;278;p40"/>
          <p:cNvSpPr txBox="1">
            <a:spLocks noGrp="1"/>
          </p:cNvSpPr>
          <p:nvPr>
            <p:ph type="subTitle" idx="1"/>
          </p:nvPr>
        </p:nvSpPr>
        <p:spPr>
          <a:xfrm>
            <a:off x="729625" y="2892325"/>
            <a:ext cx="7688100" cy="189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– это условия, специфические для каждого возрастного этапа, в которых происходит поведенческое и психологическое развитие человека.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- это есть отношение между ребенком и его средой, где идет развитие новообразований, свойственных данному возрасту.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40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28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1"/>
          <p:cNvSpPr txBox="1">
            <a:spLocks noGrp="1"/>
          </p:cNvSpPr>
          <p:nvPr>
            <p:ph type="ctrTitle"/>
          </p:nvPr>
        </p:nvSpPr>
        <p:spPr>
          <a:xfrm>
            <a:off x="685800" y="409575"/>
            <a:ext cx="8220000" cy="25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Периоды детского развития</a:t>
            </a:r>
            <a:endParaRPr/>
          </a:p>
        </p:txBody>
      </p:sp>
      <p:sp>
        <p:nvSpPr>
          <p:cNvPr id="285" name="Google Shape;285;p41"/>
          <p:cNvSpPr txBox="1">
            <a:spLocks noGrp="1"/>
          </p:cNvSpPr>
          <p:nvPr>
            <p:ph type="subTitle" idx="1"/>
          </p:nvPr>
        </p:nvSpPr>
        <p:spPr>
          <a:xfrm>
            <a:off x="729625" y="1333500"/>
            <a:ext cx="7688100" cy="364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Кризисные и стабильные периоды развития чередуются.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— кризис новорожденности — 	младенческий возраст (2 месяца-1 год)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— кризис 1 года — 			раннее детство (1-3 года)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— кризис 3 лет —			дошкольный возраст (3-7 лет)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— кризис 7 лет — 			школь­ный возраст (8-12 лет)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— кризис 13 лет — 			пубертатный возраст (14-17 лет)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— кризис 17 лет 			юность</a:t>
            </a:r>
            <a:endParaRPr/>
          </a:p>
        </p:txBody>
      </p:sp>
      <p:sp>
        <p:nvSpPr>
          <p:cNvPr id="286" name="Google Shape;286;p4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29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2"/>
          <p:cNvSpPr txBox="1">
            <a:spLocks noGrp="1"/>
          </p:cNvSpPr>
          <p:nvPr>
            <p:ph type="title"/>
          </p:nvPr>
        </p:nvSpPr>
        <p:spPr>
          <a:xfrm>
            <a:off x="601975" y="156875"/>
            <a:ext cx="7875300" cy="9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1640"/>
              <a:t>Социальное окружение - ближайшие жизненные условия для новообразования. Зона актуального развития – то, что ребенок может осуществлять без взрослого.</a:t>
            </a:r>
            <a:endParaRPr sz="1640"/>
          </a:p>
        </p:txBody>
      </p:sp>
      <p:sp>
        <p:nvSpPr>
          <p:cNvPr id="292" name="Google Shape;292;p42"/>
          <p:cNvSpPr/>
          <p:nvPr/>
        </p:nvSpPr>
        <p:spPr>
          <a:xfrm>
            <a:off x="3243188" y="1297625"/>
            <a:ext cx="2891700" cy="1949400"/>
          </a:xfrm>
          <a:prstGeom prst="ellipse">
            <a:avLst/>
          </a:prstGeom>
          <a:solidFill>
            <a:srgbClr val="FF74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 b="1" i="1"/>
              <a:t>Образ Я</a:t>
            </a:r>
            <a:endParaRPr sz="2200" b="1" i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 b="1" i="1"/>
              <a:t>Я-концепция</a:t>
            </a:r>
            <a:endParaRPr sz="2200" b="1" i="1"/>
          </a:p>
        </p:txBody>
      </p:sp>
      <p:sp>
        <p:nvSpPr>
          <p:cNvPr id="293" name="Google Shape;293;p42"/>
          <p:cNvSpPr/>
          <p:nvPr/>
        </p:nvSpPr>
        <p:spPr>
          <a:xfrm>
            <a:off x="6396800" y="1348275"/>
            <a:ext cx="2162700" cy="8184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/>
              <a:t>Социум </a:t>
            </a:r>
            <a:r>
              <a:rPr lang="ru"/>
              <a:t>-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Родители, Учителя, Друзья</a:t>
            </a:r>
            <a:endParaRPr/>
          </a:p>
        </p:txBody>
      </p:sp>
      <p:sp>
        <p:nvSpPr>
          <p:cNvPr id="294" name="Google Shape;294;p42"/>
          <p:cNvSpPr/>
          <p:nvPr/>
        </p:nvSpPr>
        <p:spPr>
          <a:xfrm>
            <a:off x="2936125" y="3629675"/>
            <a:ext cx="3307500" cy="10437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/>
              <a:t>Отношение с себе и миру </a:t>
            </a:r>
            <a:r>
              <a:rPr lang="ru"/>
              <a:t>- Экзистенциальная исполненность, свои возможности и их реализация в обществе</a:t>
            </a:r>
            <a:endParaRPr/>
          </a:p>
        </p:txBody>
      </p:sp>
      <p:sp>
        <p:nvSpPr>
          <p:cNvPr id="295" name="Google Shape;295;p42"/>
          <p:cNvSpPr/>
          <p:nvPr/>
        </p:nvSpPr>
        <p:spPr>
          <a:xfrm>
            <a:off x="432525" y="2311850"/>
            <a:ext cx="2162700" cy="9354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/>
              <a:t>Метакогнитивные качества - </a:t>
            </a:r>
            <a:r>
              <a:rPr lang="ru"/>
              <a:t>самоанализ себя в деятельности</a:t>
            </a:r>
            <a:endParaRPr/>
          </a:p>
        </p:txBody>
      </p:sp>
      <p:sp>
        <p:nvSpPr>
          <p:cNvPr id="296" name="Google Shape;296;p42"/>
          <p:cNvSpPr/>
          <p:nvPr/>
        </p:nvSpPr>
        <p:spPr>
          <a:xfrm>
            <a:off x="742200" y="1224175"/>
            <a:ext cx="2162700" cy="7845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/>
              <a:t>Рефлексия - </a:t>
            </a:r>
            <a:r>
              <a:rPr lang="ru"/>
              <a:t>самопознание, представление о себе</a:t>
            </a:r>
            <a:endParaRPr/>
          </a:p>
        </p:txBody>
      </p:sp>
      <p:sp>
        <p:nvSpPr>
          <p:cNvPr id="297" name="Google Shape;297;p42"/>
          <p:cNvSpPr/>
          <p:nvPr/>
        </p:nvSpPr>
        <p:spPr>
          <a:xfrm>
            <a:off x="6650675" y="2626050"/>
            <a:ext cx="1826700" cy="829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/>
              <a:t>Деятельность</a:t>
            </a:r>
            <a:r>
              <a:rPr lang="ru"/>
              <a:t> - Академическая успеваемость</a:t>
            </a:r>
            <a:endParaRPr/>
          </a:p>
        </p:txBody>
      </p:sp>
      <p:cxnSp>
        <p:nvCxnSpPr>
          <p:cNvPr id="298" name="Google Shape;298;p42"/>
          <p:cNvCxnSpPr>
            <a:stCxn id="296" idx="3"/>
            <a:endCxn id="292" idx="1"/>
          </p:cNvCxnSpPr>
          <p:nvPr/>
        </p:nvCxnSpPr>
        <p:spPr>
          <a:xfrm rot="10800000" flipH="1">
            <a:off x="2904900" y="1583125"/>
            <a:ext cx="761700" cy="33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99" name="Google Shape;299;p42"/>
          <p:cNvCxnSpPr>
            <a:stCxn id="295" idx="3"/>
            <a:endCxn id="292" idx="2"/>
          </p:cNvCxnSpPr>
          <p:nvPr/>
        </p:nvCxnSpPr>
        <p:spPr>
          <a:xfrm rot="10800000" flipH="1">
            <a:off x="2595225" y="2272250"/>
            <a:ext cx="648000" cy="507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00" name="Google Shape;300;p42"/>
          <p:cNvCxnSpPr>
            <a:stCxn id="297" idx="1"/>
            <a:endCxn id="292" idx="6"/>
          </p:cNvCxnSpPr>
          <p:nvPr/>
        </p:nvCxnSpPr>
        <p:spPr>
          <a:xfrm rot="10800000">
            <a:off x="6134975" y="2272350"/>
            <a:ext cx="515700" cy="768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01" name="Google Shape;301;p42"/>
          <p:cNvCxnSpPr>
            <a:stCxn id="293" idx="1"/>
            <a:endCxn id="292" idx="7"/>
          </p:cNvCxnSpPr>
          <p:nvPr/>
        </p:nvCxnSpPr>
        <p:spPr>
          <a:xfrm rot="10800000">
            <a:off x="5711300" y="1583175"/>
            <a:ext cx="685500" cy="174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02" name="Google Shape;302;p42"/>
          <p:cNvCxnSpPr>
            <a:stCxn id="294" idx="0"/>
            <a:endCxn id="292" idx="4"/>
          </p:cNvCxnSpPr>
          <p:nvPr/>
        </p:nvCxnSpPr>
        <p:spPr>
          <a:xfrm rot="10800000" flipH="1">
            <a:off x="4589875" y="3247175"/>
            <a:ext cx="99300" cy="382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43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Ведущая деятельность</a:t>
            </a:r>
            <a:endParaRPr/>
          </a:p>
        </p:txBody>
      </p:sp>
      <p:sp>
        <p:nvSpPr>
          <p:cNvPr id="308" name="Google Shape;308;p43"/>
          <p:cNvSpPr txBox="1">
            <a:spLocks noGrp="1"/>
          </p:cNvSpPr>
          <p:nvPr>
            <p:ph type="subTitle" idx="1"/>
          </p:nvPr>
        </p:nvSpPr>
        <p:spPr>
          <a:xfrm>
            <a:off x="729625" y="2133600"/>
            <a:ext cx="7688100" cy="270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«Ведущая деятельность» - деятельность, выполнение которой формирует основные психологические новообразования в психики индивида на определенной ступени эволюции его личности.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Ведущая деятельность рассматривается как критерий периодизации психического развития, как показатель психологического возраста ребенка.</a:t>
            </a:r>
            <a:endParaRPr/>
          </a:p>
        </p:txBody>
      </p:sp>
      <p:sp>
        <p:nvSpPr>
          <p:cNvPr id="309" name="Google Shape;309;p43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31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4"/>
          <p:cNvSpPr txBox="1">
            <a:spLocks noGrp="1"/>
          </p:cNvSpPr>
          <p:nvPr>
            <p:ph type="ctrTitle"/>
          </p:nvPr>
        </p:nvSpPr>
        <p:spPr>
          <a:xfrm>
            <a:off x="314325" y="438150"/>
            <a:ext cx="8103300" cy="254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Ведущие в развитии ребенка виды деятельности:</a:t>
            </a:r>
            <a:endParaRPr/>
          </a:p>
        </p:txBody>
      </p:sp>
      <p:sp>
        <p:nvSpPr>
          <p:cNvPr id="315" name="Google Shape;315;p44"/>
          <p:cNvSpPr txBox="1">
            <a:spLocks noGrp="1"/>
          </p:cNvSpPr>
          <p:nvPr>
            <p:ph type="subTitle" idx="1"/>
          </p:nvPr>
        </p:nvSpPr>
        <p:spPr>
          <a:xfrm>
            <a:off x="729625" y="1847850"/>
            <a:ext cx="8103300" cy="316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 sz="1800"/>
              <a:t>Эмоционально-непосредственное общение младенца со взрослым 1 год </a:t>
            </a:r>
            <a:endParaRPr sz="18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 sz="1800"/>
              <a:t>Орудийно-предметная деятельность ребенка РВ - 2 -3 года</a:t>
            </a:r>
            <a:endParaRPr sz="18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 sz="1800"/>
              <a:t>Сюжетно-ролевая игра дошкольника 3 - 7 лет</a:t>
            </a:r>
            <a:endParaRPr sz="18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 sz="1800"/>
              <a:t>Учебная деятельность у школьника 7 - 13 лет</a:t>
            </a:r>
            <a:endParaRPr sz="18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 sz="1800"/>
              <a:t>Интимно-личностное общение у подростка 13 - 17 лет</a:t>
            </a:r>
            <a:endParaRPr sz="18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 sz="1800"/>
              <a:t>Профессионально-учебная деятельность в ранней юности.</a:t>
            </a:r>
            <a:endParaRPr sz="1800"/>
          </a:p>
        </p:txBody>
      </p:sp>
      <p:sp>
        <p:nvSpPr>
          <p:cNvPr id="316" name="Google Shape;316;p44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32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5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Деятельность и переживания в развитии</a:t>
            </a:r>
            <a:endParaRPr/>
          </a:p>
        </p:txBody>
      </p:sp>
      <p:sp>
        <p:nvSpPr>
          <p:cNvPr id="322" name="Google Shape;322;p45"/>
          <p:cNvSpPr txBox="1">
            <a:spLocks noGrp="1"/>
          </p:cNvSpPr>
          <p:nvPr>
            <p:ph type="subTitle" idx="1"/>
          </p:nvPr>
        </p:nvSpPr>
        <p:spPr>
          <a:xfrm>
            <a:off x="729625" y="2714225"/>
            <a:ext cx="7688100" cy="21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/>
              <a:t>Деятельность</a:t>
            </a:r>
            <a:r>
              <a:rPr lang="ru"/>
              <a:t> - внешняя активность ребенка, которая хорошо наблюдается, </a:t>
            </a:r>
            <a:endParaRPr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/>
              <a:t>Переживания</a:t>
            </a:r>
            <a:r>
              <a:rPr lang="ru"/>
              <a:t> - внутренний план. </a:t>
            </a:r>
            <a:endParaRPr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22580" algn="just" rtl="0">
              <a:spcBef>
                <a:spcPts val="0"/>
              </a:spcBef>
              <a:spcAft>
                <a:spcPts val="0"/>
              </a:spcAft>
              <a:buSzPct val="100000"/>
              <a:buChar char="❖"/>
            </a:pPr>
            <a:r>
              <a:rPr lang="ru"/>
              <a:t>В одной семье, одна и та же ситуация разными детьми переживается по-разному – на одном ребенке она слабо скажется, а у другого может вызвать невроз и другие отклонения. </a:t>
            </a:r>
            <a:endParaRPr/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22580" algn="just" rtl="0">
              <a:spcBef>
                <a:spcPts val="0"/>
              </a:spcBef>
              <a:spcAft>
                <a:spcPts val="0"/>
              </a:spcAft>
              <a:buSzPct val="100000"/>
              <a:buChar char="❖"/>
            </a:pPr>
            <a:r>
              <a:rPr lang="ru"/>
              <a:t>Переходя от одного возраста к другому, один и тот же ребенок будет по-новому переживать ту же ситуацию.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45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33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6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Социальное взаимодействие</a:t>
            </a:r>
            <a:endParaRPr/>
          </a:p>
        </p:txBody>
      </p:sp>
      <p:sp>
        <p:nvSpPr>
          <p:cNvPr id="329" name="Google Shape;329;p46"/>
          <p:cNvSpPr txBox="1">
            <a:spLocks noGrp="1"/>
          </p:cNvSpPr>
          <p:nvPr>
            <p:ph type="subTitle" idx="1"/>
          </p:nvPr>
        </p:nvSpPr>
        <p:spPr>
          <a:xfrm>
            <a:off x="729625" y="317290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ru"/>
              <a:t>это скорее взаимодействие персонификаций, чем реальных личностей.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CC4125"/>
              </a:buClr>
              <a:buSzPts val="1600"/>
              <a:buChar char="➔"/>
            </a:pPr>
            <a:r>
              <a:rPr lang="ru" b="1">
                <a:solidFill>
                  <a:srgbClr val="CC4125"/>
                </a:solidFill>
              </a:rPr>
              <a:t>Ни один человек никогда не понимает полностью другого. Он может лишь наблюдать различные сенсорные сигналы (жесты и действия) и делать на их основе выводы.</a:t>
            </a:r>
            <a:endParaRPr b="1">
              <a:solidFill>
                <a:srgbClr val="CC4125"/>
              </a:solidFill>
            </a:endParaRPr>
          </a:p>
        </p:txBody>
      </p:sp>
      <p:sp>
        <p:nvSpPr>
          <p:cNvPr id="330" name="Google Shape;330;p46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34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47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Социальная роль</a:t>
            </a:r>
            <a:endParaRPr/>
          </a:p>
        </p:txBody>
      </p:sp>
      <p:sp>
        <p:nvSpPr>
          <p:cNvPr id="336" name="Google Shape;336;p47"/>
          <p:cNvSpPr txBox="1">
            <a:spLocks noGrp="1"/>
          </p:cNvSpPr>
          <p:nvPr>
            <p:ph type="subTitle" idx="1"/>
          </p:nvPr>
        </p:nvSpPr>
        <p:spPr>
          <a:xfrm>
            <a:off x="729625" y="2222675"/>
            <a:ext cx="7688100" cy="252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ru"/>
              <a:t>фиксация определенного положения, которое занимает тот или иной индивид в системе общественных отношений.</a:t>
            </a: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ru"/>
              <a:t>общественно необходимый вид социальной деятельности и способ поведения личности, несущей на себе печать общественной оценки.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A61C00"/>
                </a:solidFill>
              </a:rPr>
              <a:t>Чем больше социальных ролей способен воспроизвести индивид, тем более приспособленным к жизни он является.</a:t>
            </a:r>
            <a:endParaRPr b="1">
              <a:solidFill>
                <a:srgbClr val="A61C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47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35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48"/>
          <p:cNvSpPr txBox="1">
            <a:spLocks noGrp="1"/>
          </p:cNvSpPr>
          <p:nvPr>
            <p:ph type="subTitle" idx="1"/>
          </p:nvPr>
        </p:nvSpPr>
        <p:spPr>
          <a:xfrm>
            <a:off x="729625" y="2301050"/>
            <a:ext cx="7688100" cy="266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Т. Шибутани полагал, что социальные роли несут </a:t>
            </a:r>
            <a:r>
              <a:rPr lang="ru" b="1">
                <a:solidFill>
                  <a:srgbClr val="CC4125"/>
                </a:solidFill>
              </a:rPr>
              <a:t>функцию закрепления оптимальных способов поведения</a:t>
            </a:r>
            <a:r>
              <a:rPr lang="ru"/>
              <a:t> в определенных обстоятельствах, выработанных человечеством на протяжении длительного времени.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Упорядоченность повседневной жизни обусловливается последовательностью выполнения человеком тех или иных социальных ролей, которые связаны с правами и обязанностями.</a:t>
            </a:r>
            <a:endParaRPr/>
          </a:p>
        </p:txBody>
      </p:sp>
      <p:sp>
        <p:nvSpPr>
          <p:cNvPr id="343" name="Google Shape;343;p48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36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9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Проблемы усвоения роли</a:t>
            </a:r>
            <a:endParaRPr/>
          </a:p>
        </p:txBody>
      </p:sp>
      <p:sp>
        <p:nvSpPr>
          <p:cNvPr id="349" name="Google Shape;349;p49"/>
          <p:cNvSpPr txBox="1">
            <a:spLocks noGrp="1"/>
          </p:cNvSpPr>
          <p:nvPr>
            <p:ph type="subTitle" idx="1"/>
          </p:nvPr>
        </p:nvSpPr>
        <p:spPr>
          <a:xfrm>
            <a:off x="729625" y="2272550"/>
            <a:ext cx="7688100" cy="272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Возникают три проблемы усвоения социальной роли: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➢"/>
            </a:pPr>
            <a:r>
              <a:rPr lang="ru"/>
              <a:t>проблема трудности усвоения роли, </a:t>
            </a: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➢"/>
            </a:pPr>
            <a:r>
              <a:rPr lang="ru"/>
              <a:t>проблема неприятия роли, </a:t>
            </a: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➢"/>
            </a:pPr>
            <a:r>
              <a:rPr lang="ru"/>
              <a:t>проблема нарушения меры в ее усвоении.</a:t>
            </a:r>
            <a:endParaRPr/>
          </a:p>
        </p:txBody>
      </p:sp>
      <p:sp>
        <p:nvSpPr>
          <p:cNvPr id="350" name="Google Shape;350;p49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37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50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Ролевой конфликт</a:t>
            </a:r>
            <a:endParaRPr/>
          </a:p>
        </p:txBody>
      </p:sp>
      <p:sp>
        <p:nvSpPr>
          <p:cNvPr id="356" name="Google Shape;356;p50"/>
          <p:cNvSpPr txBox="1">
            <a:spLocks noGrp="1"/>
          </p:cNvSpPr>
          <p:nvPr>
            <p:ph type="subTitle" idx="1"/>
          </p:nvPr>
        </p:nvSpPr>
        <p:spPr>
          <a:xfrm>
            <a:off x="729625" y="2115825"/>
            <a:ext cx="7688100" cy="235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➢"/>
            </a:pPr>
            <a:r>
              <a:rPr lang="ru"/>
              <a:t>Межролевой (подруга-дочь, жена-сотрудник, муж-друг и т.д.)</a:t>
            </a: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➢"/>
            </a:pPr>
            <a:r>
              <a:rPr lang="ru"/>
              <a:t>Внутриролевой (противоречивые требования, предъявляемые к носителям одной роли разными социальными группами) </a:t>
            </a: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➢"/>
            </a:pPr>
            <a:r>
              <a:rPr lang="ru"/>
              <a:t>Личностно-ролевой (например, человек работает не по своей профессии, неготовность быть матерью, отцом, мужем, женой и т.д.)</a:t>
            </a:r>
            <a:endParaRPr/>
          </a:p>
        </p:txBody>
      </p:sp>
      <p:sp>
        <p:nvSpPr>
          <p:cNvPr id="357" name="Google Shape;357;p50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38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51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Имаготерапия - психотерапевтический метод</a:t>
            </a:r>
            <a:endParaRPr/>
          </a:p>
        </p:txBody>
      </p:sp>
      <p:sp>
        <p:nvSpPr>
          <p:cNvPr id="363" name="Google Shape;363;p51"/>
          <p:cNvSpPr txBox="1">
            <a:spLocks noGrp="1"/>
          </p:cNvSpPr>
          <p:nvPr>
            <p:ph type="subTitle" idx="1"/>
          </p:nvPr>
        </p:nvSpPr>
        <p:spPr>
          <a:xfrm>
            <a:off x="729625" y="2571750"/>
            <a:ext cx="7688100" cy="226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ru"/>
              <a:t>метод коррекции поведения — имаготерапия.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Пациенту предлагают войти в новый образ, сыграть роль.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 основе имаготерапии лежит метод психодрамы Д. Морено.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Он лечил людей от неврозов, предоставляя им возможности проигрывания тех ролей, которые они хотели бы, но не могли исполнить в жизни.</a:t>
            </a:r>
            <a:endParaRPr/>
          </a:p>
        </p:txBody>
      </p:sp>
      <p:sp>
        <p:nvSpPr>
          <p:cNvPr id="364" name="Google Shape;364;p5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39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52"/>
          <p:cNvSpPr txBox="1">
            <a:spLocks noGrp="1"/>
          </p:cNvSpPr>
          <p:nvPr>
            <p:ph type="title"/>
          </p:nvPr>
        </p:nvSpPr>
        <p:spPr>
          <a:xfrm>
            <a:off x="1983075" y="1326750"/>
            <a:ext cx="2134500" cy="211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Кто Я?</a:t>
            </a:r>
            <a:endParaRPr/>
          </a:p>
        </p:txBody>
      </p:sp>
      <p:sp>
        <p:nvSpPr>
          <p:cNvPr id="370" name="Google Shape;370;p5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40</a:t>
            </a:fld>
            <a:endParaRPr/>
          </a:p>
        </p:txBody>
      </p:sp>
      <p:sp>
        <p:nvSpPr>
          <p:cNvPr id="371" name="Google Shape;371;p52"/>
          <p:cNvSpPr/>
          <p:nvPr/>
        </p:nvSpPr>
        <p:spPr>
          <a:xfrm>
            <a:off x="1595775" y="1125600"/>
            <a:ext cx="2521800" cy="2521800"/>
          </a:xfrm>
          <a:prstGeom prst="ellipse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72" name="Google Shape;372;p52"/>
          <p:cNvCxnSpPr>
            <a:stCxn id="371" idx="7"/>
          </p:cNvCxnSpPr>
          <p:nvPr/>
        </p:nvCxnSpPr>
        <p:spPr>
          <a:xfrm rot="10800000" flipH="1">
            <a:off x="3748266" y="954609"/>
            <a:ext cx="2342700" cy="540300"/>
          </a:xfrm>
          <a:prstGeom prst="straightConnector1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73" name="Google Shape;373;p52"/>
          <p:cNvCxnSpPr>
            <a:stCxn id="371" idx="6"/>
          </p:cNvCxnSpPr>
          <p:nvPr/>
        </p:nvCxnSpPr>
        <p:spPr>
          <a:xfrm>
            <a:off x="4117575" y="2386500"/>
            <a:ext cx="2108700" cy="0"/>
          </a:xfrm>
          <a:prstGeom prst="straightConnector1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74" name="Google Shape;374;p52"/>
          <p:cNvCxnSpPr>
            <a:stCxn id="371" idx="5"/>
          </p:cNvCxnSpPr>
          <p:nvPr/>
        </p:nvCxnSpPr>
        <p:spPr>
          <a:xfrm>
            <a:off x="3748266" y="3278091"/>
            <a:ext cx="2029200" cy="668700"/>
          </a:xfrm>
          <a:prstGeom prst="straightConnector1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75" name="Google Shape;375;p52"/>
          <p:cNvSpPr txBox="1"/>
          <p:nvPr/>
        </p:nvSpPr>
        <p:spPr>
          <a:xfrm rot="-686288">
            <a:off x="4072763" y="557899"/>
            <a:ext cx="1446223" cy="692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роль</a:t>
            </a:r>
            <a:endParaRPr sz="3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76" name="Google Shape;376;p52"/>
          <p:cNvSpPr txBox="1"/>
          <p:nvPr/>
        </p:nvSpPr>
        <p:spPr>
          <a:xfrm>
            <a:off x="4431100" y="1704775"/>
            <a:ext cx="13749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роль</a:t>
            </a:r>
            <a:endParaRPr sz="34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77" name="Google Shape;377;p52"/>
          <p:cNvSpPr txBox="1"/>
          <p:nvPr/>
        </p:nvSpPr>
        <p:spPr>
          <a:xfrm rot="981552">
            <a:off x="4117490" y="2845275"/>
            <a:ext cx="1375070" cy="707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роль</a:t>
            </a:r>
            <a:endParaRPr sz="34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53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Социальный конфликт</a:t>
            </a:r>
            <a:endParaRPr/>
          </a:p>
        </p:txBody>
      </p:sp>
      <p:sp>
        <p:nvSpPr>
          <p:cNvPr id="383" name="Google Shape;383;p53"/>
          <p:cNvSpPr txBox="1">
            <a:spLocks noGrp="1"/>
          </p:cNvSpPr>
          <p:nvPr>
            <p:ph type="subTitle" idx="1"/>
          </p:nvPr>
        </p:nvSpPr>
        <p:spPr>
          <a:xfrm>
            <a:off x="729625" y="204940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/>
              <a:t>Конфликт </a:t>
            </a:r>
            <a:r>
              <a:rPr lang="ru"/>
              <a:t>– открытое столкновение противоположных позиций, интересов, взглядов, мнений субъектов взаимодействия.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B45F06"/>
                </a:solidFill>
              </a:rPr>
              <a:t>Люди часто не различают явления, присущие, с одной стороны, внутреннему миру человека, человеку как субъекту (субъектные) и, с другой стороны, находящиеся за пределами субъекта (объектные).</a:t>
            </a:r>
            <a:endParaRPr b="1">
              <a:solidFill>
                <a:srgbClr val="B45F06"/>
              </a:solidFill>
            </a:endParaRPr>
          </a:p>
        </p:txBody>
      </p:sp>
      <p:sp>
        <p:nvSpPr>
          <p:cNvPr id="384" name="Google Shape;384;p53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41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54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Стадии протекания конфликта:</a:t>
            </a:r>
            <a:endParaRPr/>
          </a:p>
        </p:txBody>
      </p:sp>
      <p:sp>
        <p:nvSpPr>
          <p:cNvPr id="390" name="Google Shape;390;p54"/>
          <p:cNvSpPr txBox="1">
            <a:spLocks noGrp="1"/>
          </p:cNvSpPr>
          <p:nvPr>
            <p:ph type="subTitle" idx="1"/>
          </p:nvPr>
        </p:nvSpPr>
        <p:spPr>
          <a:xfrm>
            <a:off x="729625" y="2736300"/>
            <a:ext cx="7688100" cy="220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1) потенциальное формирование противоречивых интересов, ценностей, норм;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2) переход потенциального конфликта в реальный или стадию осознания участниками конфликта своих верно или ложно понятых интересов;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3) конфликтные действия;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4) снятие или разрешение конфликта.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54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42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55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Структура конфликта</a:t>
            </a:r>
            <a:endParaRPr/>
          </a:p>
        </p:txBody>
      </p:sp>
      <p:sp>
        <p:nvSpPr>
          <p:cNvPr id="397" name="Google Shape;397;p55"/>
          <p:cNvSpPr txBox="1">
            <a:spLocks noGrp="1"/>
          </p:cNvSpPr>
          <p:nvPr>
            <p:ph type="subTitle" idx="1"/>
          </p:nvPr>
        </p:nvSpPr>
        <p:spPr>
          <a:xfrm>
            <a:off x="729625" y="2172125"/>
            <a:ext cx="7688100" cy="283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/>
              <a:t>В любом конфликте присутствует</a:t>
            </a:r>
            <a:r>
              <a:rPr lang="ru" sz="2100" b="1" u="sng"/>
              <a:t> объект </a:t>
            </a:r>
            <a:r>
              <a:rPr lang="ru" sz="2100"/>
              <a:t>конфликтной ситуации, связанный либо с технологическими и организационными трудностями, особенностями оплаты труда, либо со спецификой деловых и личных отношений конфликтующих сторон.</a:t>
            </a:r>
            <a:endParaRPr sz="2100"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100"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/>
              <a:t>Вторым элементом конфликта выступают </a:t>
            </a:r>
            <a:r>
              <a:rPr lang="ru" sz="2100" b="1" u="sng"/>
              <a:t>цели, </a:t>
            </a:r>
            <a:r>
              <a:rPr lang="ru" sz="2100"/>
              <a:t>субъективные мотивы его участников, обусловленные их взглядами и убеждениями, мировоззрением.</a:t>
            </a:r>
            <a:endParaRPr sz="2100"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100"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/>
              <a:t>Конфликт предполагает наличие </a:t>
            </a:r>
            <a:r>
              <a:rPr lang="ru" sz="2100" b="1" u="sng"/>
              <a:t>оппонентов, </a:t>
            </a:r>
            <a:r>
              <a:rPr lang="ru" sz="2100"/>
              <a:t>конкретных лиц, являющихся его участниками.</a:t>
            </a:r>
            <a:endParaRPr sz="2100"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100"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/>
              <a:t>В любом конфликте важно отличить непосредственный </a:t>
            </a:r>
            <a:r>
              <a:rPr lang="ru" sz="2100" b="1" u="sng"/>
              <a:t>повод</a:t>
            </a:r>
            <a:r>
              <a:rPr lang="ru" sz="2100"/>
              <a:t> столкновения от подлинных его причин, зачастую скрываемых обеими конфликтующими сторонами.</a:t>
            </a:r>
            <a:endParaRPr sz="2100"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100"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b="1">
                <a:solidFill>
                  <a:schemeClr val="dk1"/>
                </a:solidFill>
              </a:rPr>
              <a:t>Пока существуют все элементы структуры конфликта, он неустраним.</a:t>
            </a:r>
            <a:endParaRPr sz="21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Google Shape;398;p55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43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56"/>
          <p:cNvSpPr txBox="1">
            <a:spLocks noGrp="1"/>
          </p:cNvSpPr>
          <p:nvPr>
            <p:ph type="subTitle" idx="1"/>
          </p:nvPr>
        </p:nvSpPr>
        <p:spPr>
          <a:xfrm>
            <a:off x="729625" y="2049400"/>
            <a:ext cx="7688100" cy="238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b="1">
                <a:solidFill>
                  <a:schemeClr val="dk1"/>
                </a:solidFill>
              </a:rPr>
              <a:t>Попытка прекратить конфликтную ситуацию силовым давлением либо уговорами приводит к нарастанию, расширению его за счет привлечения новых лиц, групп или организаций.</a:t>
            </a:r>
            <a:endParaRPr sz="20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b="1">
                <a:solidFill>
                  <a:schemeClr val="dk1"/>
                </a:solidFill>
              </a:rPr>
              <a:t>Необходимо устранить хотя бы один из существующих элементов структуры конфликта.</a:t>
            </a:r>
            <a:endParaRPr sz="20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56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44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57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Конструктивные функции конфликта:</a:t>
            </a:r>
            <a:endParaRPr/>
          </a:p>
        </p:txBody>
      </p:sp>
      <p:sp>
        <p:nvSpPr>
          <p:cNvPr id="410" name="Google Shape;410;p57"/>
          <p:cNvSpPr txBox="1">
            <a:spLocks noGrp="1"/>
          </p:cNvSpPr>
          <p:nvPr>
            <p:ph type="subTitle" idx="1"/>
          </p:nvPr>
        </p:nvSpPr>
        <p:spPr>
          <a:xfrm>
            <a:off x="729625" y="2491825"/>
            <a:ext cx="7688100" cy="242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1) конфликт выступает источником развития, совершенствования процесса взаимодействия (развивающая функция);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2) обнаруживает возникшее противоречие (познавательная функция);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3) призван разрешить противоречие (инструментальная функция);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4) имеет объективные последствия, связанные с изменением обстоятельств (перестроечная функция).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p57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45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58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201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Конструктивное разрешение конфликта зависит от следующих факторов:</a:t>
            </a:r>
            <a:endParaRPr/>
          </a:p>
        </p:txBody>
      </p:sp>
      <p:sp>
        <p:nvSpPr>
          <p:cNvPr id="417" name="Google Shape;417;p58"/>
          <p:cNvSpPr txBox="1">
            <a:spLocks noGrp="1"/>
          </p:cNvSpPr>
          <p:nvPr>
            <p:ph type="subTitle" idx="1"/>
          </p:nvPr>
        </p:nvSpPr>
        <p:spPr>
          <a:xfrm>
            <a:off x="729625" y="3172900"/>
            <a:ext cx="7688100" cy="171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1) адекватности восприятия конфликта;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2) открытости и эффективности общения, готовности к всестороннему обсуждению проблем;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3) создания атмосферы взаимного доверия и сотрудничества.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" name="Google Shape;418;p58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46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59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Стратегии поведения в конфликтной ситуации (К. У. Томас и Р. Х. Килменн)</a:t>
            </a:r>
            <a:endParaRPr/>
          </a:p>
        </p:txBody>
      </p:sp>
      <p:sp>
        <p:nvSpPr>
          <p:cNvPr id="424" name="Google Shape;424;p59"/>
          <p:cNvSpPr txBox="1">
            <a:spLocks noGrp="1"/>
          </p:cNvSpPr>
          <p:nvPr>
            <p:ph type="subTitle" idx="1"/>
          </p:nvPr>
        </p:nvSpPr>
        <p:spPr>
          <a:xfrm>
            <a:off x="682600" y="316350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/>
              <a:t>приспособление, </a:t>
            </a: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/>
              <a:t>компромисс, </a:t>
            </a: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/>
              <a:t>сотрудничество, </a:t>
            </a: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/>
              <a:t>игнорирование, </a:t>
            </a: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/>
              <a:t>соперничество (конкуренция).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425;p59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47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23b6f697bbb2cac7a9c0c884dc8119830418719"/>
</p:tagLst>
</file>

<file path=ppt/theme/theme1.xml><?xml version="1.0" encoding="utf-8"?>
<a:theme xmlns:a="http://schemas.openxmlformats.org/drawingml/2006/main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1747</Words>
  <Application>Microsoft Office PowerPoint</Application>
  <PresentationFormat>Экран (16:9)</PresentationFormat>
  <Paragraphs>275</Paragraphs>
  <Slides>47</Slides>
  <Notes>47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51" baseType="lpstr">
      <vt:lpstr>Lato</vt:lpstr>
      <vt:lpstr>Arial</vt:lpstr>
      <vt:lpstr>Raleway</vt:lpstr>
      <vt:lpstr>Streamline</vt:lpstr>
      <vt:lpstr>Социальная психология</vt:lpstr>
      <vt:lpstr>Что изучает социальная психология?</vt:lpstr>
      <vt:lpstr>Принципы психологической науки:</vt:lpstr>
      <vt:lpstr>Социально-психологическая характеристика личности</vt:lpstr>
      <vt:lpstr>Презентация PowerPoint</vt:lpstr>
      <vt:lpstr>Бихевиоризм</vt:lpstr>
      <vt:lpstr>Психоаналитическая теория   З. Фрейд</vt:lpstr>
      <vt:lpstr>Гуманистическая психология А. Маслоу, К. Роджерс</vt:lpstr>
      <vt:lpstr>Когнитивизм </vt:lpstr>
      <vt:lpstr>Развитие личности обусловлено разными факторами: </vt:lpstr>
      <vt:lpstr>Структура психики</vt:lpstr>
      <vt:lpstr>Познавательные психические процессы</vt:lpstr>
      <vt:lpstr>Восприятие и ощущение</vt:lpstr>
      <vt:lpstr>Одно из двух предметность,  константность,  целостность.</vt:lpstr>
      <vt:lpstr>Влияние субъектного опыта на восприятие</vt:lpstr>
      <vt:lpstr>Презентация PowerPoint</vt:lpstr>
      <vt:lpstr>Тенденция к осмыслению Дорисовываем несуществующие грани треугольника</vt:lpstr>
      <vt:lpstr>Эффект зловещей долины</vt:lpstr>
      <vt:lpstr>Эмоциональная реакция человека в зависимости от человекоподобности наблюдаемого объекта</vt:lpstr>
      <vt:lpstr>Презентация PowerPoint</vt:lpstr>
      <vt:lpstr>Память</vt:lpstr>
      <vt:lpstr>Презентация PowerPoint</vt:lpstr>
      <vt:lpstr>Мышление и интеллект </vt:lpstr>
      <vt:lpstr>Анатомофизиологические особенности</vt:lpstr>
      <vt:lpstr>Физиология высшей нервной деятельности личности </vt:lpstr>
      <vt:lpstr>История со шляпой</vt:lpstr>
      <vt:lpstr>Темперамент имеет физиологическую основу</vt:lpstr>
      <vt:lpstr>Социализация.  Социальная ситуация развития. Л.С. ВыгОтский</vt:lpstr>
      <vt:lpstr>Периоды детского развития</vt:lpstr>
      <vt:lpstr>Социальное окружение - ближайшие жизненные условия для новообразования. Зона актуального развития – то, что ребенок может осуществлять без взрослого.</vt:lpstr>
      <vt:lpstr>Ведущая деятельность</vt:lpstr>
      <vt:lpstr>Ведущие в развитии ребенка виды деятельности:</vt:lpstr>
      <vt:lpstr>Деятельность и переживания в развитии</vt:lpstr>
      <vt:lpstr>Социальное взаимодействие</vt:lpstr>
      <vt:lpstr>Социальная роль</vt:lpstr>
      <vt:lpstr>Презентация PowerPoint</vt:lpstr>
      <vt:lpstr>Проблемы усвоения роли</vt:lpstr>
      <vt:lpstr>Ролевой конфликт</vt:lpstr>
      <vt:lpstr>Имаготерапия - психотерапевтический метод</vt:lpstr>
      <vt:lpstr>Кто Я?</vt:lpstr>
      <vt:lpstr>Социальный конфликт</vt:lpstr>
      <vt:lpstr>Стадии протекания конфликта:</vt:lpstr>
      <vt:lpstr>Структура конфликта</vt:lpstr>
      <vt:lpstr>Презентация PowerPoint</vt:lpstr>
      <vt:lpstr>Конструктивные функции конфликта:</vt:lpstr>
      <vt:lpstr>Конструктивное разрешение конфликта зависит от следующих факторов:</vt:lpstr>
      <vt:lpstr>Стратегии поведения в конфликтной ситуации (К. У. Томас и Р. Х. Килменн)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Социальная психология</dc:title>
  <cp:lastModifiedBy>Малахова Варвара</cp:lastModifiedBy>
  <cp:revision>2</cp:revision>
  <dcterms:modified xsi:type="dcterms:W3CDTF">2022-01-20T06:43:48Z</dcterms:modified>
</cp:coreProperties>
</file>