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404813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dirty="0"/>
              <a:t>Тема 6.</a:t>
            </a:r>
            <a:r>
              <a:rPr lang="ru-RU" i="1" dirty="0"/>
              <a:t> Маркетинг – основной инструмент предпринимательства</a:t>
            </a:r>
            <a:r>
              <a:rPr lang="ru-RU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0113" y="2276475"/>
            <a:ext cx="7272337" cy="3960813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 dirty="0" smtClean="0"/>
              <a:t>Содержание:</a:t>
            </a:r>
          </a:p>
          <a:p>
            <a:pPr algn="l">
              <a:defRPr/>
            </a:pPr>
            <a:r>
              <a:rPr lang="en-US" dirty="0" smtClean="0"/>
              <a:t>6.1 </a:t>
            </a:r>
            <a:r>
              <a:rPr lang="ru-RU" dirty="0" smtClean="0"/>
              <a:t>Понятие</a:t>
            </a:r>
            <a:r>
              <a:rPr lang="ru-RU" dirty="0"/>
              <a:t>, цель, эволюция </a:t>
            </a:r>
            <a:r>
              <a:rPr lang="ru-RU" dirty="0" smtClean="0"/>
              <a:t>маркетинга</a:t>
            </a:r>
            <a:endParaRPr lang="en-US" dirty="0" smtClean="0"/>
          </a:p>
          <a:p>
            <a:pPr algn="l">
              <a:defRPr/>
            </a:pPr>
            <a:r>
              <a:rPr lang="en-US" dirty="0" smtClean="0"/>
              <a:t>6.2 </a:t>
            </a:r>
            <a:r>
              <a:rPr lang="ru-RU" dirty="0" smtClean="0"/>
              <a:t>Задачи </a:t>
            </a:r>
            <a:r>
              <a:rPr lang="ru-RU" dirty="0"/>
              <a:t>и принципы </a:t>
            </a:r>
            <a:r>
              <a:rPr lang="ru-RU" dirty="0" smtClean="0"/>
              <a:t>маркетинга</a:t>
            </a:r>
            <a:endParaRPr lang="en-US" dirty="0" smtClean="0"/>
          </a:p>
          <a:p>
            <a:pPr algn="l">
              <a:defRPr/>
            </a:pPr>
            <a:r>
              <a:rPr lang="en-US" dirty="0" smtClean="0"/>
              <a:t>6.3 </a:t>
            </a:r>
            <a:r>
              <a:rPr lang="ru-RU" dirty="0" smtClean="0"/>
              <a:t>Классификация маркетинга</a:t>
            </a:r>
            <a:endParaRPr lang="en-US" dirty="0"/>
          </a:p>
          <a:p>
            <a:pPr algn="l">
              <a:defRPr/>
            </a:pPr>
            <a:r>
              <a:rPr lang="ru-RU" dirty="0" smtClean="0"/>
              <a:t> </a:t>
            </a:r>
            <a:r>
              <a:rPr lang="en-US" dirty="0" smtClean="0"/>
              <a:t>6.4 </a:t>
            </a:r>
            <a:r>
              <a:rPr lang="ru-RU" dirty="0" smtClean="0"/>
              <a:t>Маркетинг взаимодействи</a:t>
            </a:r>
            <a:r>
              <a:rPr lang="ru-RU" dirty="0"/>
              <a:t>я</a:t>
            </a:r>
            <a:r>
              <a:rPr lang="ru-RU" dirty="0" smtClean="0"/>
              <a:t> </a:t>
            </a:r>
            <a:endParaRPr lang="en-US" dirty="0" smtClean="0"/>
          </a:p>
          <a:p>
            <a:pPr algn="l">
              <a:defRPr/>
            </a:pPr>
            <a:r>
              <a:rPr lang="ru-RU" dirty="0" smtClean="0"/>
              <a:t>6.5 Жизненный </a:t>
            </a:r>
            <a:r>
              <a:rPr lang="ru-RU" dirty="0"/>
              <a:t>цикл взаимоотношений с </a:t>
            </a:r>
            <a:r>
              <a:rPr lang="ru-RU" dirty="0" smtClean="0"/>
              <a:t>покупателем</a:t>
            </a:r>
            <a:endParaRPr lang="en-US" dirty="0" smtClean="0"/>
          </a:p>
          <a:p>
            <a:pPr algn="l">
              <a:defRPr/>
            </a:pPr>
            <a:r>
              <a:rPr lang="ru-RU" dirty="0" smtClean="0"/>
              <a:t>6.6 Структура </a:t>
            </a:r>
            <a:r>
              <a:rPr lang="ru-RU" dirty="0"/>
              <a:t>функции </a:t>
            </a:r>
            <a:r>
              <a:rPr lang="ru-RU" dirty="0" smtClean="0"/>
              <a:t>маркетинга</a:t>
            </a:r>
            <a:endParaRPr lang="en-US" dirty="0" smtClean="0"/>
          </a:p>
          <a:p>
            <a:pPr algn="l">
              <a:defRPr/>
            </a:pPr>
            <a:r>
              <a:rPr lang="ru-RU" dirty="0" smtClean="0"/>
              <a:t>6.7 Комплекс маркетинга</a:t>
            </a:r>
            <a:endParaRPr lang="en-US" dirty="0" smtClean="0"/>
          </a:p>
          <a:p>
            <a:pPr algn="l">
              <a:defRPr/>
            </a:pPr>
            <a:r>
              <a:rPr lang="ru-RU" dirty="0" smtClean="0"/>
              <a:t>6.8 Управление </a:t>
            </a:r>
            <a:r>
              <a:rPr lang="ru-RU" dirty="0"/>
              <a:t>маркетингом на </a:t>
            </a:r>
            <a:r>
              <a:rPr lang="ru-RU" dirty="0" smtClean="0"/>
              <a:t>предприятии</a:t>
            </a:r>
            <a:endParaRPr lang="ru-RU" dirty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6.1 </a:t>
            </a:r>
            <a:r>
              <a:rPr lang="ru-RU" dirty="0" smtClean="0"/>
              <a:t>Понятие, цель, эволюция маркетинга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 smtClean="0"/>
              <a:t>Маркетинг</a:t>
            </a:r>
            <a:r>
              <a:rPr lang="ru-RU" dirty="0" smtClean="0"/>
              <a:t> - это </a:t>
            </a:r>
            <a:r>
              <a:rPr lang="ru-RU" dirty="0"/>
              <a:t>организационная функция и совокупность процессов создания, продвижения и предоставления ценностей покупателям и управления взаимоотношениями с ними с выгодой для </a:t>
            </a:r>
            <a:r>
              <a:rPr lang="ru-RU" dirty="0" smtClean="0"/>
              <a:t>организации. </a:t>
            </a:r>
            <a:r>
              <a:rPr lang="ru-RU" dirty="0"/>
              <a:t>В широком смысле задачи маркетинга состоят в определении и удовлетворении человеческих и общественных потребностей.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6.1 </a:t>
            </a:r>
            <a:r>
              <a:rPr lang="ru-RU" dirty="0" smtClean="0"/>
              <a:t>Понятие, цель, эволюция маркетинга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dirty="0"/>
              <a:t>Как утверждают классики </a:t>
            </a:r>
            <a:r>
              <a:rPr lang="ru-RU" dirty="0" smtClean="0"/>
              <a:t>теории управления, </a:t>
            </a:r>
            <a:r>
              <a:rPr lang="ru-RU" dirty="0"/>
              <a:t>в идеале, цель маркетинга такова:</a:t>
            </a:r>
          </a:p>
          <a:p>
            <a:pPr>
              <a:buFontTx/>
              <a:buNone/>
              <a:defRPr/>
            </a:pPr>
            <a:r>
              <a:rPr lang="ru-RU" dirty="0" smtClean="0"/>
              <a:t>Один из ведущих теоретиков по проблемам управления, Питер </a:t>
            </a:r>
            <a:r>
              <a:rPr lang="ru-RU" dirty="0" err="1" smtClean="0"/>
              <a:t>Друкер</a:t>
            </a:r>
            <a:r>
              <a:rPr lang="ru-RU" dirty="0" smtClean="0"/>
              <a:t>, говорит об этом так: </a:t>
            </a:r>
          </a:p>
          <a:p>
            <a:pPr>
              <a:buFontTx/>
              <a:buNone/>
              <a:defRPr/>
            </a:pPr>
            <a:r>
              <a:rPr lang="ru-RU" i="1" dirty="0" smtClean="0"/>
              <a:t>«Цель маркетинга — сделать усилия по сбыту ненужными. Его цель — так хорошо познать и понять клиента, что товар или услуга будут точно подходить последнему и продавать себя сами»</a:t>
            </a:r>
            <a:r>
              <a:rPr lang="ru-RU" dirty="0" smtClean="0"/>
              <a:t>.</a:t>
            </a:r>
          </a:p>
          <a:p>
            <a:pPr algn="r">
              <a:buFontTx/>
              <a:buNone/>
              <a:defRPr/>
            </a:pPr>
            <a:r>
              <a:rPr lang="ru-RU" dirty="0"/>
              <a:t>— «Основы маркетинга», </a:t>
            </a:r>
            <a:r>
              <a:rPr lang="ru-RU" u="sng" dirty="0" smtClean="0"/>
              <a:t>Филипп </a:t>
            </a:r>
            <a:r>
              <a:rPr lang="ru-RU" u="sng" dirty="0" err="1" smtClean="0"/>
              <a:t>Котлер</a:t>
            </a:r>
            <a:r>
              <a:rPr lang="ru-RU" dirty="0" smtClean="0"/>
              <a:t>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6.2 </a:t>
            </a:r>
            <a:r>
              <a:rPr lang="ru-RU" dirty="0" smtClean="0"/>
              <a:t>Задачи и принципы маркетинга</a:t>
            </a:r>
            <a:endParaRPr lang="ru-RU" dirty="0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i="1" smtClean="0"/>
              <a:t>Конечная цель</a:t>
            </a:r>
            <a:r>
              <a:rPr lang="ru-RU" smtClean="0"/>
              <a:t> концепции маркетинга – получение прибыли путем удовлетворения потребностей клиентов. При достижении цели перед маркетологами могут стоять глобальные либо частные задачи.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6.2 </a:t>
            </a:r>
            <a:r>
              <a:rPr lang="ru-RU" dirty="0" smtClean="0"/>
              <a:t>Задачи и принципы маркетинга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/>
              <a:t>К </a:t>
            </a:r>
            <a:r>
              <a:rPr lang="ru-RU" i="1" dirty="0"/>
              <a:t>глобальным задачам</a:t>
            </a:r>
            <a:r>
              <a:rPr lang="ru-RU" dirty="0"/>
              <a:t> маркетинга относят:</a:t>
            </a:r>
          </a:p>
          <a:p>
            <a:pPr>
              <a:defRPr/>
            </a:pPr>
            <a:r>
              <a:rPr lang="ru-RU" dirty="0"/>
              <a:t>Обеспечение информированности, избирательности, эффективности покупателей в потреблении тех или иных товаров и услуг;</a:t>
            </a:r>
          </a:p>
          <a:p>
            <a:pPr>
              <a:defRPr/>
            </a:pPr>
            <a:r>
              <a:rPr lang="ru-RU" dirty="0"/>
              <a:t>Координация ресурсов фирмы;</a:t>
            </a:r>
          </a:p>
          <a:p>
            <a:pPr>
              <a:defRPr/>
            </a:pPr>
            <a:r>
              <a:rPr lang="ru-RU" dirty="0"/>
              <a:t>Влияние на воззрения людей и образ их жизни;</a:t>
            </a:r>
          </a:p>
          <a:p>
            <a:pPr>
              <a:defRPr/>
            </a:pPr>
            <a:r>
              <a:rPr lang="ru-RU" dirty="0"/>
              <a:t>Содействие улучшению качества жизни людей и др.</a:t>
            </a:r>
          </a:p>
          <a:p>
            <a:pPr>
              <a:buFontTx/>
              <a:buNone/>
              <a:defRPr/>
            </a:pPr>
            <a:r>
              <a:rPr lang="ru-RU" i="1" dirty="0"/>
              <a:t>Частные задачи</a:t>
            </a:r>
            <a:r>
              <a:rPr lang="ru-RU" dirty="0"/>
              <a:t> зависят от способов достижения поставленной цели, ресурсов фирмы и других факторов.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6.2 </a:t>
            </a:r>
            <a:r>
              <a:rPr lang="ru-RU" dirty="0" smtClean="0"/>
              <a:t>Задачи и принципы маркетинга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3000" smtClean="0"/>
              <a:t>К основным </a:t>
            </a:r>
            <a:r>
              <a:rPr lang="ru-RU" sz="3000" i="1" smtClean="0"/>
              <a:t>принципам маркетинга</a:t>
            </a:r>
            <a:r>
              <a:rPr lang="ru-RU" sz="3000" smtClean="0"/>
              <a:t> относят:</a:t>
            </a:r>
          </a:p>
          <a:p>
            <a:pPr>
              <a:lnSpc>
                <a:spcPct val="80000"/>
              </a:lnSpc>
            </a:pPr>
            <a:r>
              <a:rPr lang="ru-RU" sz="3000" smtClean="0"/>
              <a:t>Наиболее полное удовлетворение потребностей покупателя;</a:t>
            </a:r>
          </a:p>
          <a:p>
            <a:pPr>
              <a:lnSpc>
                <a:spcPct val="80000"/>
              </a:lnSpc>
            </a:pPr>
            <a:r>
              <a:rPr lang="ru-RU" sz="3000" smtClean="0"/>
              <a:t>Обеспечение долговременной результативности предприятия;</a:t>
            </a:r>
          </a:p>
          <a:p>
            <a:pPr>
              <a:lnSpc>
                <a:spcPct val="80000"/>
              </a:lnSpc>
            </a:pPr>
            <a:r>
              <a:rPr lang="ru-RU" sz="3000" smtClean="0"/>
              <a:t>Активная адаптация к изменяющимся требованиям клиентов;</a:t>
            </a:r>
          </a:p>
          <a:p>
            <a:pPr>
              <a:lnSpc>
                <a:spcPct val="80000"/>
              </a:lnSpc>
            </a:pPr>
            <a:r>
              <a:rPr lang="ru-RU" sz="3000" smtClean="0"/>
              <a:t>Воздействие на рынок;</a:t>
            </a:r>
          </a:p>
          <a:p>
            <a:pPr>
              <a:lnSpc>
                <a:spcPct val="80000"/>
              </a:lnSpc>
            </a:pPr>
            <a:r>
              <a:rPr lang="ru-RU" sz="3000" smtClean="0"/>
              <a:t>Эффективная реализация продукции.</a:t>
            </a:r>
          </a:p>
          <a:p>
            <a:pPr>
              <a:lnSpc>
                <a:spcPct val="80000"/>
              </a:lnSpc>
            </a:pPr>
            <a:endParaRPr lang="ru-RU" sz="30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6.3 </a:t>
            </a:r>
            <a:r>
              <a:rPr lang="ru-RU" dirty="0" smtClean="0"/>
              <a:t>Классификация маркетинга</a:t>
            </a:r>
            <a:endParaRPr lang="en-US" dirty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 bwMode="auto">
          <a:xfrm>
            <a:off x="250825" y="1341438"/>
            <a:ext cx="8497888" cy="5183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300" smtClean="0"/>
              <a:t>Основная классификация маркетинга по приоритетным задачам:</a:t>
            </a:r>
            <a:br>
              <a:rPr lang="ru-RU" sz="2300" smtClean="0"/>
            </a:br>
            <a:r>
              <a:rPr lang="ru-RU" sz="2300" smtClean="0"/>
              <a:t/>
            </a:r>
            <a:br>
              <a:rPr lang="ru-RU" sz="2300" smtClean="0"/>
            </a:br>
            <a:r>
              <a:rPr lang="ru-RU" sz="2300" smtClean="0"/>
              <a:t>1. </a:t>
            </a:r>
            <a:r>
              <a:rPr lang="ru-RU" sz="2300" b="1" smtClean="0"/>
              <a:t>Дифференцированный </a:t>
            </a:r>
            <a:r>
              <a:rPr lang="ru-RU" sz="2300" smtClean="0"/>
              <a:t>– это деятельность фирмы в нескольких сегментах рынка с производством отдельного товара для каждого из сегментов. Например, корпорация «Дженерал Моторс» старается выпускать автомобили «для любых целей, любых лиц и кошельков». Она старается добиться роста сбыта и наиболее глубокого проникновения на каждый из осваиваемых его сегментов рынка путем производства разнообразных товаров. Рассчитывает на то, что ее товар в сознании потребителей будет ассоциироваться именно с названием данной компании. Дифференцированным маркетингом начинает пользоваться все большее число фирм.</a:t>
            </a:r>
            <a:br>
              <a:rPr lang="ru-RU" sz="2300" smtClean="0"/>
            </a:br>
            <a:r>
              <a:rPr lang="ru-RU" sz="2300" smtClean="0"/>
              <a:t/>
            </a:r>
            <a:br>
              <a:rPr lang="ru-RU" sz="2300" smtClean="0"/>
            </a:br>
            <a:endParaRPr lang="ru-RU" sz="23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6.3 </a:t>
            </a:r>
            <a:r>
              <a:rPr lang="ru-RU" dirty="0" smtClean="0"/>
              <a:t>Классификация маркетинга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 dirty="0" smtClean="0"/>
              <a:t>2. </a:t>
            </a:r>
            <a:r>
              <a:rPr lang="ru-RU" b="1" dirty="0" smtClean="0"/>
              <a:t>Недифференцированный</a:t>
            </a:r>
            <a:r>
              <a:rPr lang="ru-RU" dirty="0" smtClean="0"/>
              <a:t> – это деятельность фирмы, направленная на обращение сразу ко всему рынку с одним предложением, т. е. фирма ориентируется не на отдельные потребности, а ищет общее в этих нуждах. Старается разработать товар массового потребления путем создания образа превосходства в сознании покупателей.</a:t>
            </a:r>
            <a:br>
              <a:rPr lang="ru-RU" dirty="0" smtClean="0"/>
            </a:br>
            <a:r>
              <a:rPr lang="ru-RU" dirty="0" smtClean="0"/>
              <a:t>Данный маркетинг рассчитан на наиболее крупные сегменты рынка.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3. </a:t>
            </a:r>
            <a:r>
              <a:rPr lang="ru-RU" b="1" dirty="0" smtClean="0"/>
              <a:t>Концентрированный</a:t>
            </a:r>
            <a:r>
              <a:rPr lang="ru-RU" dirty="0" smtClean="0"/>
              <a:t> – это сосредоточение маркетинговых усилий на наибольшей доле одного или нескольких субрынков.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6.3 </a:t>
            </a:r>
            <a:r>
              <a:rPr lang="ru-RU" smtClean="0"/>
              <a:t>Классификация маркетинга</a:t>
            </a:r>
            <a:endParaRPr lang="en-US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20000"/>
          </a:bodyPr>
          <a:lstStyle/>
          <a:p>
            <a:pPr>
              <a:buFontTx/>
              <a:buNone/>
              <a:defRPr/>
            </a:pPr>
            <a:r>
              <a:rPr lang="ru-RU" dirty="0" smtClean="0"/>
              <a:t>Также выделяют </a:t>
            </a:r>
            <a:r>
              <a:rPr lang="ru-RU" b="1" dirty="0" smtClean="0"/>
              <a:t>вертикальный</a:t>
            </a:r>
            <a:r>
              <a:rPr lang="ru-RU" dirty="0" smtClean="0"/>
              <a:t> и </a:t>
            </a:r>
            <a:r>
              <a:rPr lang="ru-RU" b="1" dirty="0" smtClean="0"/>
              <a:t>горизонтальный</a:t>
            </a:r>
            <a:r>
              <a:rPr lang="ru-RU" dirty="0" smtClean="0"/>
              <a:t> маркетинг.</a:t>
            </a:r>
            <a:br>
              <a:rPr lang="ru-RU" dirty="0" smtClean="0"/>
            </a:br>
            <a:r>
              <a:rPr lang="ru-RU" b="1" dirty="0"/>
              <a:t>Вертикальный</a:t>
            </a:r>
            <a:r>
              <a:rPr lang="ru-RU" dirty="0"/>
              <a:t> – это маркетинг, ориентированный на вертикальную нишу рынка, с целью найти такие пути реализации данного изделия, которые позволят найти нового покупателя.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/>
              <a:t>Горизонтальный</a:t>
            </a:r>
            <a:r>
              <a:rPr lang="ru-RU" dirty="0"/>
              <a:t> – это маркетинг, ориентированный на горизонтальную нишу рынка с целью удовлетворить потребность покупателя по всему кругу изделий и услуг, в которых последний может только нуждаться.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4000" smtClean="0"/>
              <a:t> </a:t>
            </a:r>
            <a:r>
              <a:rPr lang="en-US" sz="4000" smtClean="0"/>
              <a:t>6.4 </a:t>
            </a:r>
            <a:r>
              <a:rPr lang="ru-RU" sz="4000" smtClean="0"/>
              <a:t>Маркетинг взаимодействия</a:t>
            </a:r>
            <a:r>
              <a:rPr lang="ru-RU" smtClean="0"/>
              <a:t> 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 bwMode="auto">
          <a:xfrm>
            <a:off x="468313" y="981075"/>
            <a:ext cx="8218487" cy="51450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Tx/>
              <a:buAutoNum type="arabicPeriod"/>
            </a:pPr>
            <a:r>
              <a:rPr lang="ru-RU" sz="2300" smtClean="0"/>
              <a:t>Перспективная концепция сервисного предпринимательства, ориентированная на охват всех ресурсов и видов деятельности в процессе организации, планирования и управления коммуникациями со всеми субъектами рыночной сети на каждой стадии жизненного цикла товара. Концепция, ориентированная на долгосрочные взаимоотношения с клиентом и на удовлетворение целей участвующих в коммуникациях (сделках) сторон; </a:t>
            </a:r>
          </a:p>
          <a:p>
            <a:pPr marL="457200" indent="-457200">
              <a:buFontTx/>
              <a:buAutoNum type="arabicPeriod"/>
            </a:pPr>
            <a:r>
              <a:rPr lang="ru-RU" sz="2300" smtClean="0"/>
              <a:t>Метод организации маркетинга по принципу распределения, расширения ответственности за понимание и выполнение функций маркетинга среди всего персонала фирмы - от работника, непосредственно обслуживающего клиента, до высшего руководства фирмы.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6.5 Жизненный цикл взаимоотношений с покупателем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088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None/>
              <a:defRPr/>
            </a:pPr>
            <a:r>
              <a:rPr lang="ru-RU" sz="3400" dirty="0"/>
              <a:t>Модель жизненного цикла взаимоотношений с покупателем состоит из трех </a:t>
            </a:r>
            <a:r>
              <a:rPr lang="ru-RU" sz="3400" dirty="0" smtClean="0"/>
              <a:t>стадий:</a:t>
            </a:r>
          </a:p>
          <a:p>
            <a:pPr>
              <a:defRPr/>
            </a:pPr>
            <a:r>
              <a:rPr lang="ru-RU" sz="3400" b="1" dirty="0"/>
              <a:t>Первая стадия (</a:t>
            </a:r>
            <a:r>
              <a:rPr lang="ru-RU" sz="3400" b="1" dirty="0" smtClean="0"/>
              <a:t>Первоначальная) </a:t>
            </a:r>
            <a:r>
              <a:rPr lang="ru-RU" sz="3400" dirty="0" smtClean="0"/>
              <a:t>Целью</a:t>
            </a:r>
            <a:r>
              <a:rPr lang="ru-RU" sz="3400" dirty="0"/>
              <a:t> </a:t>
            </a:r>
            <a:r>
              <a:rPr lang="ru-RU" sz="3400" dirty="0" smtClean="0"/>
              <a:t>маркетинга</a:t>
            </a:r>
            <a:r>
              <a:rPr lang="ru-RU" sz="3400" dirty="0"/>
              <a:t> на первой стадии является создание интереса к компании и ее </a:t>
            </a:r>
            <a:r>
              <a:rPr lang="ru-RU" sz="3400" dirty="0" smtClean="0"/>
              <a:t>продуктам. </a:t>
            </a:r>
          </a:p>
          <a:p>
            <a:pPr>
              <a:defRPr/>
            </a:pPr>
            <a:r>
              <a:rPr lang="ru-RU" sz="3400" b="1" dirty="0"/>
              <a:t>Вторая стадия (Процесс покупки)</a:t>
            </a:r>
          </a:p>
          <a:p>
            <a:pPr>
              <a:buFontTx/>
              <a:buNone/>
              <a:defRPr/>
            </a:pPr>
            <a:r>
              <a:rPr lang="ru-RU" sz="3400" dirty="0"/>
              <a:t>Когда покупатель ознакомился с предложением организации, он вступает на вторую стадию жизненного цикла взаимоотношений, т.е. в процесс покупки. </a:t>
            </a:r>
            <a:endParaRPr lang="ru-RU" sz="3400" dirty="0" smtClean="0"/>
          </a:p>
          <a:p>
            <a:pPr>
              <a:defRPr/>
            </a:pPr>
            <a:r>
              <a:rPr lang="ru-RU" sz="3400" b="1" dirty="0"/>
              <a:t>Третья стадия (Процесс потребления)</a:t>
            </a:r>
          </a:p>
          <a:p>
            <a:pPr>
              <a:buFontTx/>
              <a:buNone/>
              <a:defRPr/>
            </a:pPr>
            <a:r>
              <a:rPr lang="ru-RU" sz="3400" dirty="0"/>
              <a:t>Если результат оценки потенциальным покупателем организации и ее продуктов был положительным, то это приводит к третьей стадии жизненного цикла — процессу потребления. 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6.6 Структура функции маркетинга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95850"/>
          </a:xfrm>
        </p:spPr>
        <p:txBody>
          <a:bodyPr>
            <a:normAutofit fontScale="55000" lnSpcReduction="20000"/>
          </a:bodyPr>
          <a:lstStyle/>
          <a:p>
            <a:pPr>
              <a:buFontTx/>
              <a:buNone/>
              <a:defRPr/>
            </a:pPr>
            <a:r>
              <a:rPr lang="ru-RU" sz="3600" dirty="0"/>
              <a:t>Функции маркетинга многообразны и обусловлены необходимостью изучения рынка, формирования способов и путей товародвижения, продвижения, управления и контроля. Все они тесно связаны между собой. Важнейшие функции маркетинга можно объединить в 4 группы:</a:t>
            </a:r>
          </a:p>
          <a:p>
            <a:pPr>
              <a:defRPr/>
            </a:pPr>
            <a:r>
              <a:rPr lang="ru-RU" sz="3600" i="1" dirty="0"/>
              <a:t>Аналитические </a:t>
            </a:r>
            <a:r>
              <a:rPr lang="ru-RU" sz="3600" dirty="0"/>
              <a:t>(исследовательские) – изучение рынка, потребителей, внутренней среды предприятия, конкурентов;</a:t>
            </a:r>
          </a:p>
          <a:p>
            <a:pPr>
              <a:defRPr/>
            </a:pPr>
            <a:r>
              <a:rPr lang="ru-RU" sz="3600" i="1" dirty="0"/>
              <a:t>Производственные </a:t>
            </a:r>
            <a:r>
              <a:rPr lang="ru-RU" sz="3600" dirty="0"/>
              <a:t>– организация производства и материально-технического обеспечения, разработка и внедрение трудовых технологий, обеспечение высокого качества и конкурентоспособности производимой продукции;</a:t>
            </a:r>
          </a:p>
          <a:p>
            <a:pPr>
              <a:defRPr/>
            </a:pPr>
            <a:r>
              <a:rPr lang="ru-RU" sz="3600" i="1" dirty="0"/>
              <a:t>Распределительно-сбытовые</a:t>
            </a:r>
            <a:r>
              <a:rPr lang="ru-RU" sz="3600" dirty="0"/>
              <a:t> – организация системы товародвижения, системы формирования спроса и сбыта продукции, ее транспортировки и хранения, осуществление товарной и ценовой политики;</a:t>
            </a:r>
          </a:p>
          <a:p>
            <a:pPr>
              <a:defRPr/>
            </a:pPr>
            <a:r>
              <a:rPr lang="ru-RU" sz="3600" i="1" dirty="0"/>
              <a:t>Управления и контроля</a:t>
            </a:r>
            <a:r>
              <a:rPr lang="ru-RU" sz="3600" dirty="0"/>
              <a:t> – планирование оперативное и стратегическое, информационное обеспечение маркетинговой деятельности, контроль.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6.6 Структура функции маркетинга</a:t>
            </a:r>
            <a:endParaRPr lang="ru-RU" dirty="0"/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mtClean="0"/>
              <a:t>Данные функции выполняются с помощью определенных инструментов, которые принято называть 4 «пи», или «</a:t>
            </a:r>
            <a:r>
              <a:rPr lang="ru-RU" i="1" smtClean="0"/>
              <a:t>комплекс маркетинга</a:t>
            </a:r>
            <a:r>
              <a:rPr lang="ru-RU" smtClean="0"/>
              <a:t>»:</a:t>
            </a:r>
          </a:p>
          <a:p>
            <a:r>
              <a:rPr lang="ru-RU" smtClean="0"/>
              <a:t>product (</a:t>
            </a:r>
            <a:r>
              <a:rPr lang="ru-RU" i="1" smtClean="0"/>
              <a:t>товар</a:t>
            </a:r>
            <a:r>
              <a:rPr lang="ru-RU" smtClean="0"/>
              <a:t>);</a:t>
            </a:r>
          </a:p>
          <a:p>
            <a:r>
              <a:rPr lang="ru-RU" smtClean="0"/>
              <a:t>price (</a:t>
            </a:r>
            <a:r>
              <a:rPr lang="ru-RU" i="1" smtClean="0"/>
              <a:t>цена</a:t>
            </a:r>
            <a:r>
              <a:rPr lang="ru-RU" smtClean="0"/>
              <a:t>);</a:t>
            </a:r>
          </a:p>
          <a:p>
            <a:r>
              <a:rPr lang="ru-RU" smtClean="0"/>
              <a:t>place (</a:t>
            </a:r>
            <a:r>
              <a:rPr lang="ru-RU" i="1" smtClean="0"/>
              <a:t>место</a:t>
            </a:r>
            <a:r>
              <a:rPr lang="ru-RU" smtClean="0"/>
              <a:t>);</a:t>
            </a:r>
          </a:p>
          <a:p>
            <a:r>
              <a:rPr lang="ru-RU" smtClean="0"/>
              <a:t>promotion (</a:t>
            </a:r>
            <a:r>
              <a:rPr lang="ru-RU" i="1" smtClean="0"/>
              <a:t>продвижение</a:t>
            </a:r>
            <a:r>
              <a:rPr lang="ru-RU" smtClean="0"/>
              <a:t>).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6.6 Структура функции маркетинга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Tx/>
              <a:buNone/>
              <a:defRPr/>
            </a:pPr>
            <a:r>
              <a:rPr lang="ru-RU" i="1" dirty="0"/>
              <a:t>Функции маркетинга</a:t>
            </a:r>
            <a:r>
              <a:rPr lang="ru-RU" dirty="0"/>
              <a:t> выполняют субъекты маркетинга.</a:t>
            </a:r>
          </a:p>
          <a:p>
            <a:pPr>
              <a:defRPr/>
            </a:pPr>
            <a:r>
              <a:rPr lang="ru-RU" i="1" dirty="0"/>
              <a:t>Конечный потребитель</a:t>
            </a:r>
            <a:r>
              <a:rPr lang="ru-RU" dirty="0"/>
              <a:t> – семья или человек, покупающие товары и услуги для личного потребления.</a:t>
            </a:r>
          </a:p>
          <a:p>
            <a:pPr>
              <a:defRPr/>
            </a:pPr>
            <a:r>
              <a:rPr lang="ru-RU" i="1" dirty="0"/>
              <a:t>Производитель</a:t>
            </a:r>
            <a:r>
              <a:rPr lang="ru-RU" dirty="0"/>
              <a:t> – фирма или человек, выпускающие товары или оказывающие услуги.</a:t>
            </a:r>
          </a:p>
          <a:p>
            <a:pPr>
              <a:defRPr/>
            </a:pPr>
            <a:r>
              <a:rPr lang="ru-RU" i="1" dirty="0"/>
              <a:t>Оптовый торговец</a:t>
            </a:r>
            <a:r>
              <a:rPr lang="ru-RU" dirty="0"/>
              <a:t> – фирма или человек, приобретающие товары для перепродажи их розничной торговле, предприятиям, организациям.</a:t>
            </a:r>
          </a:p>
          <a:p>
            <a:pPr>
              <a:defRPr/>
            </a:pPr>
            <a:r>
              <a:rPr lang="ru-RU" i="1" dirty="0"/>
              <a:t>Розничный торговец</a:t>
            </a:r>
            <a:r>
              <a:rPr lang="ru-RU" dirty="0"/>
              <a:t> – фирма или человек, продающие товары конечным потребителям.</a:t>
            </a:r>
          </a:p>
          <a:p>
            <a:pPr>
              <a:defRPr/>
            </a:pPr>
            <a:r>
              <a:rPr lang="ru-RU" i="1" dirty="0"/>
              <a:t>Организации-потребители</a:t>
            </a:r>
            <a:r>
              <a:rPr lang="ru-RU" dirty="0"/>
              <a:t> – организации или люди, приобретающие товары для использования в своей деятельности.</a:t>
            </a:r>
          </a:p>
          <a:p>
            <a:pPr>
              <a:defRPr/>
            </a:pPr>
            <a:r>
              <a:rPr lang="ru-RU" i="1" dirty="0"/>
              <a:t>Специалисты по маркетингу</a:t>
            </a:r>
            <a:r>
              <a:rPr lang="ru-RU" dirty="0"/>
              <a:t> – организации или люди, специализирующиеся на конкретных маркетинговых функциях.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6.7 Комплекс маркетинга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/>
              <a:t>Комплекс маркетинга - одно из основных понятий современной системы маркетинга. </a:t>
            </a:r>
            <a:endParaRPr lang="ru-RU" dirty="0" smtClean="0"/>
          </a:p>
          <a:p>
            <a:pPr>
              <a:defRPr/>
            </a:pPr>
            <a:r>
              <a:rPr lang="ru-RU" b="1" dirty="0" smtClean="0"/>
              <a:t>Комплекс</a:t>
            </a:r>
            <a:r>
              <a:rPr lang="ru-RU" dirty="0"/>
              <a:t> </a:t>
            </a:r>
            <a:r>
              <a:rPr lang="ru-RU" b="1" dirty="0"/>
              <a:t>маркетинга</a:t>
            </a:r>
            <a:r>
              <a:rPr lang="ru-RU" dirty="0"/>
              <a:t> - набор поддающихся контролю переменных факторов маркетинга, совокупность которых фирма использует в стремлении вызвать желаемую ответную реакцию со стороны целевого рынка. В комплекс маркетинга входит все, что фирма может предпринять для оказания воздействия на спрос своего товара. Многочисленные возможности можно объединить в четыре основные группы (4Р): товар, цена, методы распространения и продвижения.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6.7 Комплекс маркетинга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b="1" dirty="0"/>
              <a:t>Товар</a:t>
            </a:r>
            <a:r>
              <a:rPr lang="ru-RU" dirty="0"/>
              <a:t> - это набор изделий и услуг, которые фирма предлагает целевому рынку.</a:t>
            </a:r>
          </a:p>
          <a:p>
            <a:pPr>
              <a:defRPr/>
            </a:pPr>
            <a:r>
              <a:rPr lang="ru-RU" b="1" dirty="0"/>
              <a:t>Цена</a:t>
            </a:r>
            <a:r>
              <a:rPr lang="ru-RU" dirty="0"/>
              <a:t> - денежная сумма, которую потребители должны уплатить для получения товара.</a:t>
            </a:r>
          </a:p>
          <a:p>
            <a:pPr>
              <a:defRPr/>
            </a:pPr>
            <a:r>
              <a:rPr lang="ru-RU" b="1" dirty="0"/>
              <a:t>Распространение</a:t>
            </a:r>
            <a:r>
              <a:rPr lang="ru-RU" dirty="0"/>
              <a:t> - всевозможная деятельность, благодаря которой товар становится доступным для целевых потребителей.</a:t>
            </a:r>
          </a:p>
          <a:p>
            <a:pPr>
              <a:defRPr/>
            </a:pPr>
            <a:r>
              <a:rPr lang="ru-RU" b="1" dirty="0"/>
              <a:t>Продвижение</a:t>
            </a:r>
            <a:r>
              <a:rPr lang="ru-RU" dirty="0"/>
              <a:t> - всевозможная деятельность фирмы по распространению сведений о достоинствах своего товара и убеждению целевых потребителей покупать его.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6.8 Управление маркетингом на предприятии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dirty="0"/>
              <a:t>Маркетинг создает </a:t>
            </a:r>
            <a:r>
              <a:rPr lang="ru-RU" i="1" dirty="0"/>
              <a:t>новый образ мышления</a:t>
            </a:r>
            <a:r>
              <a:rPr lang="ru-RU" dirty="0"/>
              <a:t> в управлении предприятием. Он формируется как система мышления, т.е. комплекс внутренних установок, направленных на оптимальное  приспособление конкретных целей к реальным возможностям их достижения, на активный поиск системного решения возникающих проблем. Это попытка оптимально использовать наличные ресурсы и весь потенциал предприятия с учетом требований рынка.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6.8 Управление маркетингом на предприятии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/>
              <a:t>Маркетинг создает также и </a:t>
            </a:r>
            <a:r>
              <a:rPr lang="ru-RU" i="1" dirty="0"/>
              <a:t>новый образ действия</a:t>
            </a:r>
            <a:r>
              <a:rPr lang="ru-RU" dirty="0"/>
              <a:t> предприятия на рынке. Формируется целостная методология рыночной деятельности предприятия, раскрывающая ее принципы, методы, средства, функции и организацию. Складывается и развивается система продвижения товаров, в которой используется богатый набор приемов: совершенствование функций товаров, воздействие на потребителя, гибкая ценовая политика, действенные коммуникации с маркетинговыми посредниками, эффективность каналов товародвижения и другие аспекты.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6.8 Управление маркетингом на предприятии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None/>
              <a:defRPr/>
            </a:pPr>
            <a:r>
              <a:rPr lang="ru-RU" dirty="0"/>
              <a:t>В организационной структуре предприятия отдел маркетинга функционально подчинен </a:t>
            </a:r>
            <a:r>
              <a:rPr lang="ru-RU" i="1" dirty="0"/>
              <a:t>коммерческому директору</a:t>
            </a:r>
            <a:r>
              <a:rPr lang="ru-RU" dirty="0"/>
              <a:t> (наряду с отделом сбыта). В стандартном отделе маркетинга есть начальник отдела и 3 +/- 1 специалиста. Они выполняют следующие функции:</a:t>
            </a:r>
          </a:p>
          <a:p>
            <a:pPr>
              <a:defRPr/>
            </a:pPr>
            <a:r>
              <a:rPr lang="ru-RU" dirty="0"/>
              <a:t>анализ реализации;</a:t>
            </a:r>
          </a:p>
          <a:p>
            <a:pPr>
              <a:defRPr/>
            </a:pPr>
            <a:r>
              <a:rPr lang="ru-RU" dirty="0"/>
              <a:t>мониторинг конкурентной среды;</a:t>
            </a:r>
          </a:p>
          <a:p>
            <a:pPr>
              <a:defRPr/>
            </a:pPr>
            <a:r>
              <a:rPr lang="ru-RU" dirty="0"/>
              <a:t>поиск потенциальных рынков сбыта.</a:t>
            </a:r>
          </a:p>
          <a:p>
            <a:pPr>
              <a:defRPr/>
            </a:pPr>
            <a:endParaRPr lang="ru-RU" dirty="0" smtClean="0"/>
          </a:p>
          <a:p>
            <a:pPr>
              <a:buFontTx/>
              <a:buNone/>
              <a:defRPr/>
            </a:pPr>
            <a:r>
              <a:rPr lang="ru-RU" dirty="0" smtClean="0"/>
              <a:t>Начальник </a:t>
            </a:r>
            <a:r>
              <a:rPr lang="ru-RU" dirty="0"/>
              <a:t>выполняет стратегические функции – разработку плана маркетинга, стратегий позиционирования и т.д. 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67</TotalTime>
  <Words>1092</Words>
  <Application>Microsoft Office PowerPoint</Application>
  <PresentationFormat>Экран (4:3)</PresentationFormat>
  <Paragraphs>88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Тема1</vt:lpstr>
      <vt:lpstr>Тема 6. Маркетинг – основной инструмент предпринимательства </vt:lpstr>
      <vt:lpstr>6.1 Понятие, цель, эволюция маркетинга</vt:lpstr>
      <vt:lpstr>6.1 Понятие, цель, эволюция маркетинга</vt:lpstr>
      <vt:lpstr>6.2 Задачи и принципы маркетинга</vt:lpstr>
      <vt:lpstr>6.2 Задачи и принципы маркетинга</vt:lpstr>
      <vt:lpstr>6.2 Задачи и принципы маркетинга</vt:lpstr>
      <vt:lpstr>6.3 Классификация маркетинга</vt:lpstr>
      <vt:lpstr>6.3 Классификация маркетинга</vt:lpstr>
      <vt:lpstr>6.3 Классификация маркетинга</vt:lpstr>
      <vt:lpstr> 6.4 Маркетинг взаимодействия </vt:lpstr>
      <vt:lpstr>6.5 Жизненный цикл взаимоотношений с покупателем</vt:lpstr>
      <vt:lpstr>6.6 Структура функции маркетинга</vt:lpstr>
      <vt:lpstr>6.6 Структура функции маркетинга</vt:lpstr>
      <vt:lpstr>6.6 Структура функции маркетинга</vt:lpstr>
      <vt:lpstr>6.7 Комплекс маркетинга</vt:lpstr>
      <vt:lpstr>6.7 Комплекс маркетинга</vt:lpstr>
      <vt:lpstr>6.8 Управление маркетингом на предприятии</vt:lpstr>
      <vt:lpstr>6.8 Управление маркетингом на предприятии</vt:lpstr>
      <vt:lpstr>6.8 Управление маркетингом на предприятии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6. Маркетинг – основной инструмент предпринимательства</dc:title>
  <dc:creator>Home</dc:creator>
  <cp:lastModifiedBy>1</cp:lastModifiedBy>
  <cp:revision>10</cp:revision>
  <dcterms:created xsi:type="dcterms:W3CDTF">2013-05-26T10:30:35Z</dcterms:created>
  <dcterms:modified xsi:type="dcterms:W3CDTF">2013-09-07T08:05:22Z</dcterms:modified>
</cp:coreProperties>
</file>