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2"/>
  </p:notesMasterIdLst>
  <p:sldIdLst>
    <p:sldId id="257" r:id="rId2"/>
    <p:sldId id="690" r:id="rId3"/>
    <p:sldId id="691" r:id="rId4"/>
    <p:sldId id="692" r:id="rId5"/>
    <p:sldId id="693" r:id="rId6"/>
    <p:sldId id="694" r:id="rId7"/>
    <p:sldId id="695" r:id="rId8"/>
    <p:sldId id="696" r:id="rId9"/>
    <p:sldId id="697" r:id="rId10"/>
    <p:sldId id="698" r:id="rId11"/>
    <p:sldId id="699" r:id="rId12"/>
    <p:sldId id="700" r:id="rId13"/>
    <p:sldId id="701" r:id="rId14"/>
    <p:sldId id="702" r:id="rId15"/>
    <p:sldId id="703" r:id="rId16"/>
    <p:sldId id="704" r:id="rId17"/>
    <p:sldId id="705" r:id="rId18"/>
    <p:sldId id="706" r:id="rId19"/>
    <p:sldId id="707" r:id="rId20"/>
    <p:sldId id="708" r:id="rId21"/>
    <p:sldId id="709" r:id="rId22"/>
    <p:sldId id="710" r:id="rId23"/>
    <p:sldId id="711" r:id="rId24"/>
    <p:sldId id="712" r:id="rId25"/>
    <p:sldId id="713" r:id="rId26"/>
    <p:sldId id="714" r:id="rId27"/>
    <p:sldId id="715" r:id="rId28"/>
    <p:sldId id="716" r:id="rId29"/>
    <p:sldId id="717" r:id="rId30"/>
    <p:sldId id="718" r:id="rId31"/>
    <p:sldId id="719" r:id="rId32"/>
    <p:sldId id="720" r:id="rId33"/>
    <p:sldId id="721" r:id="rId34"/>
    <p:sldId id="722" r:id="rId35"/>
    <p:sldId id="723" r:id="rId36"/>
    <p:sldId id="724" r:id="rId37"/>
    <p:sldId id="725" r:id="rId38"/>
    <p:sldId id="726" r:id="rId39"/>
    <p:sldId id="727" r:id="rId40"/>
    <p:sldId id="728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48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20.08.2014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20.08.2014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20.08.2014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20.08.2014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20.08.2014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1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0.png"/><Relationship Id="rId2" Type="http://schemas.openxmlformats.org/officeDocument/2006/relationships/image" Target="../media/image12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0.png"/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0.png"/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0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0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0.png"/><Relationship Id="rId2" Type="http://schemas.openxmlformats.org/officeDocument/2006/relationships/image" Target="../media/image1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0.png"/><Relationship Id="rId2" Type="http://schemas.openxmlformats.org/officeDocument/2006/relationships/image" Target="../media/image13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0.png"/><Relationship Id="rId2" Type="http://schemas.openxmlformats.org/officeDocument/2006/relationships/image" Target="../media/image14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0.png"/><Relationship Id="rId7" Type="http://schemas.openxmlformats.org/officeDocument/2006/relationships/image" Target="../media/image153.png"/><Relationship Id="rId2" Type="http://schemas.openxmlformats.org/officeDocument/2006/relationships/image" Target="../media/image1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0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9429" y="1328511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 smtClean="0"/>
              <a:t>Элементы </a:t>
            </a:r>
            <a:r>
              <a:rPr lang="ru-RU" sz="5400" b="1" i="1" dirty="0"/>
              <a:t>а</a:t>
            </a:r>
            <a:r>
              <a:rPr lang="ru-RU" sz="5400" b="1" i="1" dirty="0" smtClean="0"/>
              <a:t>налитической геометрии в пространстве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41244"/>
      </p:ext>
    </p:extLst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0" y="169862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§ </a:t>
            </a:r>
            <a:r>
              <a:rPr lang="ru-RU" b="1" dirty="0"/>
              <a:t>1. Плоскость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b="1" dirty="0"/>
              <a:t>§ 2. Взаимное расположение </a:t>
            </a:r>
            <a:r>
              <a:rPr lang="ru-RU" b="1" dirty="0" smtClean="0"/>
              <a:t>плоскостей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§ </a:t>
            </a:r>
            <a:r>
              <a:rPr lang="ru-RU" b="1" dirty="0"/>
              <a:t>3. Расстояние от точки до </a:t>
            </a:r>
            <a:r>
              <a:rPr lang="ru-RU" b="1" dirty="0" smtClean="0"/>
              <a:t>плоскости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§ </a:t>
            </a:r>
            <a:r>
              <a:rPr lang="ru-RU" b="1" dirty="0"/>
              <a:t>4. Прямая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b="1" dirty="0"/>
              <a:t>§ 5. Взаимное расположение прямых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</a:t>
            </a:r>
            <a:r>
              <a:rPr lang="ru-RU" b="1" dirty="0"/>
              <a:t>§ 6. Прямая и плоскость в пространстве</a:t>
            </a:r>
            <a:r>
              <a:rPr lang="ru-RU" b="1" dirty="0" smtClean="0"/>
              <a:t>              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71189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1525" y="119743"/>
            <a:ext cx="6867525" cy="109945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83228" y="12958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𝑭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)=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определяет некоторую </a:t>
                </a:r>
                <a:r>
                  <a:rPr lang="ru-RU" b="1" dirty="0" smtClean="0"/>
                  <a:t>поверхность</a:t>
                </a:r>
                <a:r>
                  <a:rPr lang="ru-RU" dirty="0" smtClean="0"/>
                  <a:t> в пространстве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𝑂𝑥𝑦𝑧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Поверхностью в некоторой системе координат называется геометрическое место точек пространства, удовлетворяющих некоторому уравнению, называемому </a:t>
                </a:r>
                <a:r>
                  <a:rPr lang="ru-RU" b="1" dirty="0" smtClean="0"/>
                  <a:t>уравнением поверхности.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3228" y="1295853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3044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33600" y="15679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Любой вектор, перпендикулярный плоскости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, называется  </a:t>
                </a:r>
                <a:r>
                  <a:rPr lang="ru-RU" b="1" dirty="0" smtClean="0"/>
                  <a:t>нормальным вектором или нормалью плоскости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3600" y="1567997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4680857" y="4397829"/>
            <a:ext cx="20356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5889171" y="4397829"/>
            <a:ext cx="827315" cy="6749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897086" y="4397829"/>
            <a:ext cx="783771" cy="6749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3897086" y="5072743"/>
            <a:ext cx="1992085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6124734" y="424961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α</a:t>
            </a:r>
            <a:endParaRPr lang="ru-RU" sz="2400" dirty="0"/>
          </a:p>
        </p:txBody>
      </p:sp>
      <p:cxnSp>
        <p:nvCxnSpPr>
          <p:cNvPr id="16" name="Прямая со стрелкой 15"/>
          <p:cNvCxnSpPr/>
          <p:nvPr/>
        </p:nvCxnSpPr>
        <p:spPr bwMode="auto">
          <a:xfrm flipV="1">
            <a:off x="5312229" y="3875314"/>
            <a:ext cx="10885" cy="83596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07616" y="3879640"/>
                <a:ext cx="4154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616" y="3879640"/>
                <a:ext cx="415498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255170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639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)∈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 и нормаль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текущая точка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Уравнение вида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)+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)+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плоскости, проходящей через данную точку перпендикулярно данному вектору.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  <a:blipFill rotWithShape="1">
                <a:blip r:embed="rId2"/>
                <a:stretch>
                  <a:fillRect l="-1349" t="-1175" r="-2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522544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411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26771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Раскрыв скобки и сгруппировав слагаемые в </a:t>
                </a:r>
                <a:r>
                  <a:rPr lang="ru-RU" dirty="0" smtClean="0"/>
                  <a:t>последнем </a:t>
                </a:r>
                <a:r>
                  <a:rPr lang="ru-RU" dirty="0"/>
                  <a:t>уравнении, </a:t>
                </a:r>
                <a:r>
                  <a:rPr lang="ru-RU" dirty="0" smtClean="0"/>
                  <a:t>получим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+(−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</m:oMath>
                </a14:m>
                <a:r>
                  <a:rPr lang="ru-RU" dirty="0" smtClean="0"/>
                  <a:t>, тогда уравнение примет вид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𝑩𝒚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𝑪𝒛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𝑫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dirty="0" smtClean="0"/>
                  <a:t>, которое называется </a:t>
                </a:r>
                <a:r>
                  <a:rPr lang="ru-RU" b="1" dirty="0" smtClean="0"/>
                  <a:t>общим уравнением плоскости.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6771" y="139382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80470"/>
      </p:ext>
    </p:extLst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Частные случаи общего уравнения плоскости</a:t>
                </a:r>
                <a:r>
                  <a:rPr lang="ru-RU" dirty="0"/>
                  <a:t>: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1)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 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примет вид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начало координат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39397"/>
                <a:ext cx="6775450" cy="4151313"/>
              </a:xfrm>
              <a:blipFill rotWithShape="1">
                <a:blip r:embed="rId2"/>
                <a:stretch>
                  <a:fillRect l="-135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887686" y="4419600"/>
            <a:ext cx="1894114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887686" y="3004457"/>
            <a:ext cx="0" cy="14260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701143" y="4419600"/>
            <a:ext cx="1186543" cy="5987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401061" y="48336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99429" y="425670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00097" y="293875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11486" y="44853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0</a:t>
            </a:r>
            <a:endParaRPr lang="ru-RU" i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4294414" y="3717471"/>
            <a:ext cx="593272" cy="7021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4887686" y="3624943"/>
            <a:ext cx="1034143" cy="7946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Скругленная соединительная линия 23"/>
          <p:cNvCxnSpPr/>
          <p:nvPr/>
        </p:nvCxnSpPr>
        <p:spPr bwMode="auto">
          <a:xfrm flipV="1">
            <a:off x="4294414" y="3548743"/>
            <a:ext cx="1627415" cy="168728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500097" y="3717471"/>
            <a:ext cx="137217" cy="1469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637314" y="3717471"/>
            <a:ext cx="324213" cy="3048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774531" y="3548743"/>
            <a:ext cx="788069" cy="63137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811486" y="3633107"/>
            <a:ext cx="881743" cy="62359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774532" y="3633107"/>
            <a:ext cx="477825" cy="4354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969632" y="3760240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32" y="3760240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044206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1259" y="146180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2)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тогда получим уравнение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 параллельной оси </m:t>
                    </m:r>
                    <m:r>
                      <a:rPr lang="en-US" i="1">
                        <a:latin typeface="Cambria Math"/>
                      </a:rPr>
                      <m:t>𝑂𝑥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1259" y="146180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127171" y="4778829"/>
            <a:ext cx="1926772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127171" y="3352800"/>
            <a:ext cx="0" cy="14260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984171" y="4778829"/>
            <a:ext cx="1143000" cy="5442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998902" y="47788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23" name="Прямая соединительная линия 22"/>
          <p:cNvCxnSpPr/>
          <p:nvPr/>
        </p:nvCxnSpPr>
        <p:spPr bwMode="auto">
          <a:xfrm>
            <a:off x="5138057" y="4234543"/>
            <a:ext cx="1066800" cy="544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298984" y="4789714"/>
            <a:ext cx="905873" cy="5334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 flipH="1">
            <a:off x="4136571" y="4234543"/>
            <a:ext cx="990600" cy="5551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>
            <a:off x="4114800" y="4778829"/>
            <a:ext cx="1162413" cy="5334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/>
          <p:nvPr/>
        </p:nvCxnSpPr>
        <p:spPr bwMode="auto">
          <a:xfrm flipV="1">
            <a:off x="4299857" y="4321629"/>
            <a:ext cx="849086" cy="4680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 flipV="1">
            <a:off x="4555671" y="4430486"/>
            <a:ext cx="821872" cy="53300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 flipV="1">
            <a:off x="4838700" y="4555671"/>
            <a:ext cx="832757" cy="50074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 flipV="1">
            <a:off x="4966607" y="4555671"/>
            <a:ext cx="900793" cy="59249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Прямая соединительная линия 44"/>
          <p:cNvCxnSpPr/>
          <p:nvPr/>
        </p:nvCxnSpPr>
        <p:spPr bwMode="auto">
          <a:xfrm>
            <a:off x="5127171" y="5148161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Прямая соединительная линия 46"/>
          <p:cNvCxnSpPr/>
          <p:nvPr/>
        </p:nvCxnSpPr>
        <p:spPr bwMode="auto">
          <a:xfrm flipV="1">
            <a:off x="5148943" y="4642562"/>
            <a:ext cx="941614" cy="59346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Прямая соединительная линия 48"/>
          <p:cNvCxnSpPr/>
          <p:nvPr/>
        </p:nvCxnSpPr>
        <p:spPr bwMode="auto">
          <a:xfrm flipV="1">
            <a:off x="4419600" y="4321629"/>
            <a:ext cx="957943" cy="6176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572873" y="5236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ru-RU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7184571" y="4517571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4838700" y="316813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696006" y="441396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006" y="441396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163448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5886" y="14155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=0;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;0;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получим уравнение плоскости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параллельной оси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5886" y="141559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963886" y="4397829"/>
            <a:ext cx="1948543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63886" y="2808514"/>
            <a:ext cx="0" cy="15893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494314" y="4397829"/>
            <a:ext cx="1469572" cy="5878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835616" y="43978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4419600" y="3603171"/>
            <a:ext cx="544286" cy="97932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4913720" y="3679371"/>
            <a:ext cx="16655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4419600" y="4582495"/>
            <a:ext cx="1905000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6324600" y="3679371"/>
            <a:ext cx="326571" cy="90312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4691743" y="3679371"/>
            <a:ext cx="443955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4963886" y="3679371"/>
            <a:ext cx="408214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H="1">
            <a:off x="5167993" y="3679371"/>
            <a:ext cx="44903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5540829" y="3679371"/>
            <a:ext cx="397328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5834743" y="3679371"/>
            <a:ext cx="31568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/>
          <p:nvPr/>
        </p:nvCxnSpPr>
        <p:spPr bwMode="auto">
          <a:xfrm flipH="1">
            <a:off x="5746477" y="4582495"/>
            <a:ext cx="8826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>
            <a:off x="6324600" y="3679371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 flipH="1">
            <a:off x="6150429" y="3679371"/>
            <a:ext cx="33745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3194232" y="48009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6953857" y="421277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4561182" y="26238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580791" y="3761014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791" y="3761014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742432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865" y="2503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4)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=0;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  <m:r>
                          <a:rPr lang="en-US" i="1">
                            <a:latin typeface="Cambria Math"/>
                          </a:rPr>
                          <m:t>;0</m:t>
                        </m:r>
                      </m:e>
                    </m:d>
                    <m:r>
                      <a:rPr lang="ru-RU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 получим уравнение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параллельной оси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𝑂𝑧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974771" y="4093029"/>
            <a:ext cx="2035629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74771" y="2677886"/>
            <a:ext cx="0" cy="14151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46714" y="4093029"/>
            <a:ext cx="1328057" cy="6204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824730" y="41039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4310742" y="4103914"/>
            <a:ext cx="1681843" cy="2993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4310742" y="3385457"/>
            <a:ext cx="0" cy="10178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5992585" y="2960914"/>
            <a:ext cx="0" cy="113211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4310742" y="3385457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V="1">
            <a:off x="4310742" y="2960914"/>
            <a:ext cx="1681843" cy="42454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310742" y="3173186"/>
            <a:ext cx="1681843" cy="3537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310742" y="3385458"/>
            <a:ext cx="1681843" cy="3592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310742" y="3565072"/>
            <a:ext cx="1681843" cy="32929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310742" y="3729718"/>
            <a:ext cx="1681843" cy="36331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310742" y="3911373"/>
            <a:ext cx="1681843" cy="37720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3303089" y="45288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7030057" y="388386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4654789" y="259158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265696" y="3202544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696" y="3202544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064849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55372" y="12740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5)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получим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– уравнение плоскости, проходящей через ось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372" y="1274082"/>
                <a:ext cx="6775450" cy="4151313"/>
              </a:xfrm>
              <a:blipFill rotWithShape="1">
                <a:blip r:embed="rId2"/>
                <a:stretch>
                  <a:fillRect l="-1440" t="-1175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713514" y="4136571"/>
            <a:ext cx="1796143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713514" y="2699657"/>
            <a:ext cx="0" cy="14478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57600" y="4147457"/>
            <a:ext cx="1055914" cy="533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4713514" y="3505200"/>
            <a:ext cx="1382486" cy="6313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4082143" y="3820885"/>
            <a:ext cx="293914" cy="5932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4376057" y="3124200"/>
            <a:ext cx="1447800" cy="69668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5611585" y="3124200"/>
            <a:ext cx="212272" cy="5987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V="1">
            <a:off x="4376057" y="3287486"/>
            <a:ext cx="1447800" cy="67491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229100" y="3505200"/>
            <a:ext cx="1488621" cy="74023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4563473" y="40735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51085" y="393285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3346632" y="45066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4324055" y="246095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99957" y="3390900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957" y="3390900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7361738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6)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, проходящей через ось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  <a:blipFill rotWithShape="1">
                <a:blip r:embed="rId2"/>
                <a:stretch>
                  <a:fillRect l="-1349" t="-1175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072743" y="3886200"/>
            <a:ext cx="1817914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072743" y="2351314"/>
            <a:ext cx="0" cy="1534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57600" y="3886200"/>
            <a:ext cx="1415143" cy="6966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922702" y="39196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46302" y="44405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68" y="21666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62713" y="3701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 bwMode="auto">
          <a:xfrm flipH="1">
            <a:off x="3546384" y="3886200"/>
            <a:ext cx="152635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016829" y="3298371"/>
            <a:ext cx="1055914" cy="5878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>
            <a:off x="5072743" y="3298371"/>
            <a:ext cx="1654628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5900057" y="3298371"/>
            <a:ext cx="827314" cy="5878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>
            <a:off x="4922702" y="3374571"/>
            <a:ext cx="1674041" cy="1088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4785485" y="3483429"/>
            <a:ext cx="1658858" cy="108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единительная линия 39"/>
          <p:cNvCxnSpPr/>
          <p:nvPr/>
        </p:nvCxnSpPr>
        <p:spPr bwMode="auto">
          <a:xfrm>
            <a:off x="4544786" y="3592285"/>
            <a:ext cx="176892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>
            <a:off x="4309563" y="3701534"/>
            <a:ext cx="176466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875296" y="3298371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296" y="3298371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946953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7)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проходящей через ось </a:t>
                </a:r>
                <a:r>
                  <a:rPr lang="ru-RU" i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36029" y="4267200"/>
            <a:ext cx="2046514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236029" y="2547257"/>
            <a:ext cx="0" cy="17199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831771" y="4267200"/>
            <a:ext cx="1404258" cy="6640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110118" y="42780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236029" y="4267200"/>
            <a:ext cx="0" cy="11321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5236029" y="2950029"/>
            <a:ext cx="587828" cy="45719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5823857" y="3407228"/>
            <a:ext cx="0" cy="19920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 flipV="1">
            <a:off x="5236029" y="4931229"/>
            <a:ext cx="587828" cy="46808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5410200" y="3178628"/>
            <a:ext cx="0" cy="175260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5638800" y="3407228"/>
            <a:ext cx="21771" cy="183968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466375" y="4741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367514" y="4082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87686" y="231865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331010" y="3320925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010" y="3320925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149336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8" y="12958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8)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8" y="1295854"/>
                <a:ext cx="6775450" cy="4151313"/>
              </a:xfrm>
              <a:blipFill rotWithShape="1">
                <a:blip r:embed="rId2"/>
                <a:stretch>
                  <a:fillRect l="-1350" t="-1175" r="-4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920343" y="4463143"/>
            <a:ext cx="1828800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20343" y="2405743"/>
            <a:ext cx="0" cy="2057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592286" y="4463143"/>
            <a:ext cx="1328057" cy="6531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973286" y="2971800"/>
            <a:ext cx="2569028" cy="108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>
            <a:off x="5921298" y="2971800"/>
            <a:ext cx="621017" cy="6096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 flipH="1">
            <a:off x="3144644" y="2971800"/>
            <a:ext cx="828642" cy="6096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3144644" y="3581400"/>
            <a:ext cx="277665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3824868" y="3122341"/>
            <a:ext cx="2564781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>
            <a:off x="3592286" y="3276600"/>
            <a:ext cx="263952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>
            <a:off x="3367668" y="3434443"/>
            <a:ext cx="2653991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4812253" y="4420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58883" y="49316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6816069" y="42784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4532971" y="222107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856244" y="2940589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244" y="2940589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62294" y="2345407"/>
                <a:ext cx="1047082" cy="61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𝑪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294" y="2345407"/>
                <a:ext cx="1047082" cy="61087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узел 6"/>
          <p:cNvSpPr/>
          <p:nvPr/>
        </p:nvSpPr>
        <p:spPr bwMode="auto">
          <a:xfrm>
            <a:off x="4886597" y="3122341"/>
            <a:ext cx="45719" cy="75672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20806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68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9)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39397"/>
                <a:ext cx="6775450" cy="4151313"/>
              </a:xfrm>
              <a:blipFill rotWithShape="1">
                <a:blip r:embed="rId2"/>
                <a:stretch>
                  <a:fillRect l="-1440" t="-1175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528457" y="4343400"/>
            <a:ext cx="2079172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528457" y="2579914"/>
            <a:ext cx="0" cy="17634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243943" y="4343400"/>
            <a:ext cx="1284514" cy="6966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2969441" y="4855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16400" y="414745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23657" y="23952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43662" y="432241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 flipV="1">
            <a:off x="5170714" y="2917371"/>
            <a:ext cx="827315" cy="544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5998029" y="2917371"/>
            <a:ext cx="0" cy="193804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>
            <a:off x="5170714" y="3461657"/>
            <a:ext cx="0" cy="18396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5170714" y="4855420"/>
            <a:ext cx="827315" cy="44592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5334000" y="3461657"/>
            <a:ext cx="21771" cy="17630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5584371" y="3189514"/>
            <a:ext cx="0" cy="185057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5834743" y="3037114"/>
            <a:ext cx="21771" cy="181830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600164" y="3092325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164" y="3092325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02620" y="3630713"/>
                <a:ext cx="1168077" cy="886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620" y="3630713"/>
                <a:ext cx="1168077" cy="8860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узел 6"/>
          <p:cNvSpPr/>
          <p:nvPr/>
        </p:nvSpPr>
        <p:spPr bwMode="auto">
          <a:xfrm>
            <a:off x="5670368" y="4276692"/>
            <a:ext cx="45719" cy="104808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641752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040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4545" y="132185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10)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ru-RU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45" y="1321859"/>
                <a:ext cx="6775450" cy="4151313"/>
              </a:xfrm>
              <a:blipFill rotWithShape="1">
                <a:blip r:embed="rId2"/>
                <a:stretch>
                  <a:fillRect l="-1349" t="-1175" r="-10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355771" y="3624943"/>
            <a:ext cx="1883229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355771" y="2449286"/>
            <a:ext cx="0" cy="11865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68486" y="3624943"/>
            <a:ext cx="1687285" cy="1164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312229" y="35821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7239000" y="339751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68404" y="4605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57296" y="238358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5" name="Блок-схема: узел 14"/>
          <p:cNvSpPr/>
          <p:nvPr/>
        </p:nvSpPr>
        <p:spPr bwMode="auto">
          <a:xfrm>
            <a:off x="4572000" y="4084865"/>
            <a:ext cx="87086" cy="81642"/>
          </a:xfrm>
          <a:prstGeom prst="flowChartConnector">
            <a:avLst/>
          </a:prstGeom>
          <a:solidFill>
            <a:schemeClr val="tx1">
              <a:lumMod val="95000"/>
              <a:lumOff val="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 bwMode="auto">
          <a:xfrm>
            <a:off x="3984171" y="2928257"/>
            <a:ext cx="54428" cy="20029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5094513" y="3042557"/>
            <a:ext cx="0" cy="193182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>
            <a:off x="4125686" y="3002125"/>
            <a:ext cx="32657" cy="188205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4310742" y="3092326"/>
            <a:ext cx="0" cy="1773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>
            <a:off x="4957296" y="3042557"/>
            <a:ext cx="0" cy="189372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4659086" y="2991240"/>
            <a:ext cx="0" cy="194503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>
            <a:off x="3973286" y="2928257"/>
            <a:ext cx="1121227" cy="1143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Прямая соединительная линия 42"/>
          <p:cNvCxnSpPr/>
          <p:nvPr/>
        </p:nvCxnSpPr>
        <p:spPr bwMode="auto">
          <a:xfrm flipH="1" flipV="1">
            <a:off x="4011385" y="4920147"/>
            <a:ext cx="1083129" cy="10846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95787" y="3397516"/>
                <a:ext cx="1061509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87" y="3397516"/>
                <a:ext cx="1061509" cy="6090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832070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5" y="133939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11)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5" y="133939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36029" y="3320143"/>
            <a:ext cx="199208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7256542" y="31354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V="1">
            <a:off x="5236029" y="2231571"/>
            <a:ext cx="0" cy="10885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4855029" y="213438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flipH="1">
            <a:off x="3733800" y="3320143"/>
            <a:ext cx="1502229" cy="10559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3390175" y="41474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129463" y="32443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21" name="Скругленная соединительная линия 20"/>
          <p:cNvCxnSpPr/>
          <p:nvPr/>
        </p:nvCxnSpPr>
        <p:spPr bwMode="auto">
          <a:xfrm flipV="1">
            <a:off x="4003828" y="3320143"/>
            <a:ext cx="3145971" cy="914400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992246" y="3320143"/>
            <a:ext cx="679211" cy="1846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659086" y="3320143"/>
            <a:ext cx="1572985" cy="457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245429" y="3613667"/>
            <a:ext cx="1426028" cy="40316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003828" y="3815248"/>
            <a:ext cx="1572985" cy="4192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87417455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551714" y="3962400"/>
            <a:ext cx="1861457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7413171" y="371202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 flipV="1">
            <a:off x="5551714" y="2427514"/>
            <a:ext cx="0" cy="1534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612731" y="22428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 flipH="1">
            <a:off x="3936331" y="3944290"/>
            <a:ext cx="1676400" cy="9252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3551102" y="47570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49866" y="38963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8" name="Полилиния 17"/>
          <p:cNvSpPr/>
          <p:nvPr/>
        </p:nvSpPr>
        <p:spPr>
          <a:xfrm>
            <a:off x="4321459" y="2623457"/>
            <a:ext cx="1219370" cy="1818008"/>
          </a:xfrm>
          <a:custGeom>
            <a:avLst/>
            <a:gdLst>
              <a:gd name="connsiteX0" fmla="*/ 1219370 w 1219370"/>
              <a:gd name="connsiteY0" fmla="*/ 0 h 1818008"/>
              <a:gd name="connsiteX1" fmla="*/ 170 w 1219370"/>
              <a:gd name="connsiteY1" fmla="*/ 1817914 h 1818008"/>
              <a:gd name="connsiteX2" fmla="*/ 1132284 w 1219370"/>
              <a:gd name="connsiteY2" fmla="*/ 65314 h 18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370" h="1818008">
                <a:moveTo>
                  <a:pt x="1219370" y="0"/>
                </a:moveTo>
                <a:lnTo>
                  <a:pt x="170" y="1817914"/>
                </a:lnTo>
                <a:cubicBezTo>
                  <a:pt x="-14344" y="1828800"/>
                  <a:pt x="900055" y="899885"/>
                  <a:pt x="1132284" y="65314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216215" y="2623457"/>
            <a:ext cx="1346385" cy="2093719"/>
          </a:xfrm>
          <a:custGeom>
            <a:avLst/>
            <a:gdLst>
              <a:gd name="connsiteX0" fmla="*/ 1346385 w 1346385"/>
              <a:gd name="connsiteY0" fmla="*/ 0 h 2093719"/>
              <a:gd name="connsiteX1" fmla="*/ 18328 w 1346385"/>
              <a:gd name="connsiteY1" fmla="*/ 2057400 h 2093719"/>
              <a:gd name="connsiteX2" fmla="*/ 617042 w 1346385"/>
              <a:gd name="connsiteY2" fmla="*/ 1240972 h 2093719"/>
              <a:gd name="connsiteX3" fmla="*/ 1248414 w 1346385"/>
              <a:gd name="connsiteY3" fmla="*/ 304800 h 209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6385" h="2093719">
                <a:moveTo>
                  <a:pt x="1346385" y="0"/>
                </a:moveTo>
                <a:cubicBezTo>
                  <a:pt x="743135" y="925285"/>
                  <a:pt x="139885" y="1850571"/>
                  <a:pt x="18328" y="2057400"/>
                </a:cubicBezTo>
                <a:cubicBezTo>
                  <a:pt x="-103229" y="2264229"/>
                  <a:pt x="412028" y="1533072"/>
                  <a:pt x="617042" y="1240972"/>
                </a:cubicBezTo>
                <a:cubicBezTo>
                  <a:pt x="822056" y="948872"/>
                  <a:pt x="1108714" y="1026886"/>
                  <a:pt x="1248414" y="30480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3" name="Скругленная соединительная линия 22"/>
          <p:cNvCxnSpPr/>
          <p:nvPr/>
        </p:nvCxnSpPr>
        <p:spPr bwMode="auto">
          <a:xfrm rot="5400000" flipH="1" flipV="1">
            <a:off x="3657600" y="2873829"/>
            <a:ext cx="2329543" cy="1436915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366657" y="3592286"/>
            <a:ext cx="185057" cy="48868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 flipH="1">
            <a:off x="5072743" y="3194957"/>
            <a:ext cx="478971" cy="107067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4774531" y="3194957"/>
            <a:ext cx="537697" cy="121197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4495800" y="3592286"/>
            <a:ext cx="435344" cy="9688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>
            <a:endCxn id="20" idx="1"/>
          </p:cNvCxnSpPr>
          <p:nvPr/>
        </p:nvCxnSpPr>
        <p:spPr bwMode="auto">
          <a:xfrm flipH="1">
            <a:off x="4234543" y="3670316"/>
            <a:ext cx="359228" cy="101054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59139474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25143" y="4114800"/>
            <a:ext cx="2155371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424056" y="39301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225143" y="2416629"/>
            <a:ext cx="0" cy="16981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794011" y="224284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H="1">
            <a:off x="3820886" y="4114800"/>
            <a:ext cx="1404257" cy="9579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520804" y="48880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75102" y="40825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6" name="Скругленная соединительная линия 15"/>
          <p:cNvCxnSpPr/>
          <p:nvPr/>
        </p:nvCxnSpPr>
        <p:spPr bwMode="auto">
          <a:xfrm rot="10800000">
            <a:off x="5237844" y="2612179"/>
            <a:ext cx="1990271" cy="147035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5237843" y="2612179"/>
            <a:ext cx="259443" cy="33785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 flipH="1">
            <a:off x="5237843" y="2699657"/>
            <a:ext cx="400957" cy="48985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5225143" y="2781104"/>
            <a:ext cx="587828" cy="71321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237843" y="2944585"/>
            <a:ext cx="738414" cy="85452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>
            <a:endCxn id="14" idx="0"/>
          </p:cNvCxnSpPr>
          <p:nvPr/>
        </p:nvCxnSpPr>
        <p:spPr bwMode="auto">
          <a:xfrm flipH="1">
            <a:off x="5225143" y="3137709"/>
            <a:ext cx="903514" cy="9448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5497286" y="3347355"/>
            <a:ext cx="735693" cy="76744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5812971" y="3494314"/>
            <a:ext cx="489858" cy="58821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6128657" y="3731077"/>
            <a:ext cx="261257" cy="38372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 flipH="1">
            <a:off x="6389914" y="3922938"/>
            <a:ext cx="119743" cy="1595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 flipH="1">
            <a:off x="6613071" y="3930134"/>
            <a:ext cx="103416" cy="15239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>
            <a:off x="6912429" y="4006333"/>
            <a:ext cx="0" cy="76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19611972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640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Преобразуем общее уравнение плоскости при условии, 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, 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den>
                        </m:f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den>
                        </m:f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𝑪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ru-RU" dirty="0" smtClean="0"/>
                  <a:t>, тогда уравнение плоскости примет вид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, которое называется </a:t>
                </a:r>
                <a:r>
                  <a:rPr lang="ru-RU" b="1" dirty="0" smtClean="0"/>
                  <a:t>уравнением плоскости в отрезках.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28510"/>
                <a:ext cx="6775450" cy="4151313"/>
              </a:xfrm>
              <a:blipFill rotWithShape="1">
                <a:blip r:embed="rId2"/>
                <a:stretch>
                  <a:fillRect l="-1349" t="-1175" r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327448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7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8285" y="1339397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083629" y="3548743"/>
            <a:ext cx="2699657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783286" y="338584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083629" y="1589314"/>
            <a:ext cx="0" cy="1959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698331" y="143691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H="1">
            <a:off x="3387817" y="3603171"/>
            <a:ext cx="1719944" cy="1197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063604" y="46159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12147" y="35168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5" name="Блок-схема: узел 14"/>
          <p:cNvSpPr/>
          <p:nvPr/>
        </p:nvSpPr>
        <p:spPr bwMode="auto">
          <a:xfrm>
            <a:off x="3984171" y="4343400"/>
            <a:ext cx="54429" cy="45719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Блок-схема: узел 15"/>
          <p:cNvSpPr/>
          <p:nvPr/>
        </p:nvSpPr>
        <p:spPr bwMode="auto">
          <a:xfrm flipV="1">
            <a:off x="6950528" y="3540033"/>
            <a:ext cx="59872" cy="45719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 bwMode="auto">
          <a:xfrm>
            <a:off x="5083628" y="2775857"/>
            <a:ext cx="45719" cy="48986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24943" y="40219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10400" y="3147536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в</a:t>
            </a:r>
            <a:endParaRPr lang="ru-RU" sz="20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48531" y="2455511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cxnSp>
        <p:nvCxnSpPr>
          <p:cNvPr id="22" name="Прямая соединительная линия 21"/>
          <p:cNvCxnSpPr>
            <a:stCxn id="17" idx="6"/>
            <a:endCxn id="15" idx="3"/>
          </p:cNvCxnSpPr>
          <p:nvPr/>
        </p:nvCxnSpPr>
        <p:spPr bwMode="auto">
          <a:xfrm flipH="1">
            <a:off x="3992142" y="2800350"/>
            <a:ext cx="1137205" cy="158207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>
            <a:stCxn id="17" idx="1"/>
            <a:endCxn id="16" idx="5"/>
          </p:cNvCxnSpPr>
          <p:nvPr/>
        </p:nvCxnSpPr>
        <p:spPr bwMode="auto">
          <a:xfrm>
            <a:off x="5090323" y="2783031"/>
            <a:ext cx="1911309" cy="76369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>
            <a:stCxn id="15" idx="6"/>
            <a:endCxn id="16" idx="7"/>
          </p:cNvCxnSpPr>
          <p:nvPr/>
        </p:nvCxnSpPr>
        <p:spPr bwMode="auto">
          <a:xfrm flipV="1">
            <a:off x="4038600" y="3579057"/>
            <a:ext cx="2963032" cy="78720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892160" y="2950029"/>
            <a:ext cx="518040" cy="19750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698331" y="3048782"/>
            <a:ext cx="973126" cy="3370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560744" y="3164879"/>
            <a:ext cx="1485233" cy="53665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332514" y="3347591"/>
            <a:ext cx="1981200" cy="53860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 flipV="1">
            <a:off x="4136571" y="3433206"/>
            <a:ext cx="2525486" cy="75235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14145255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2849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три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 Тогда уравнение </a:t>
                </a:r>
                <a:r>
                  <a:rPr lang="ru-RU" b="1" dirty="0" smtClean="0"/>
                  <a:t>плоскости, проходящей через эти точки</a:t>
                </a:r>
                <a:r>
                  <a:rPr lang="ru-RU" dirty="0" smtClean="0"/>
                  <a:t>, имеет вид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28496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2264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55371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две непараллельные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371" y="1339396"/>
                <a:ext cx="677545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4212771" y="3461657"/>
            <a:ext cx="2013858" cy="11647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6226629" y="3461657"/>
            <a:ext cx="1251857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4212771" y="4626429"/>
            <a:ext cx="1404258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5617029" y="3461657"/>
            <a:ext cx="1861457" cy="11647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4201885" y="3799114"/>
            <a:ext cx="152401" cy="82731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6226629" y="2688771"/>
            <a:ext cx="141514" cy="77288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4354285" y="2688771"/>
            <a:ext cx="2013858" cy="1110343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5203371" y="3243942"/>
            <a:ext cx="157843" cy="80010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5219700" y="4044043"/>
            <a:ext cx="1328057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Дуга 32"/>
          <p:cNvSpPr/>
          <p:nvPr/>
        </p:nvSpPr>
        <p:spPr bwMode="auto">
          <a:xfrm>
            <a:off x="4827814" y="3586843"/>
            <a:ext cx="914400" cy="914400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33663" y="3402177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663" y="3402177"/>
                <a:ext cx="417101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598353" y="3429782"/>
                <a:ext cx="508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𝜶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353" y="3429782"/>
                <a:ext cx="50840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59735" y="2874610"/>
                <a:ext cx="508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𝜶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735" y="2874610"/>
                <a:ext cx="50840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/>
          <p:nvPr/>
        </p:nvCxnSpPr>
        <p:spPr bwMode="auto">
          <a:xfrm flipV="1">
            <a:off x="2340429" y="3059276"/>
            <a:ext cx="250371" cy="73983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89431" y="2854404"/>
                <a:ext cx="501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431" y="2854404"/>
                <a:ext cx="50199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2340429" y="3771509"/>
            <a:ext cx="1012371" cy="27605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28257" y="3859378"/>
                <a:ext cx="501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257" y="3859378"/>
                <a:ext cx="50199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Дуга 15"/>
          <p:cNvSpPr/>
          <p:nvPr/>
        </p:nvSpPr>
        <p:spPr bwMode="auto">
          <a:xfrm>
            <a:off x="2198914" y="3371458"/>
            <a:ext cx="647700" cy="800102"/>
          </a:xfrm>
          <a:prstGeom prst="arc">
            <a:avLst>
              <a:gd name="adj1" fmla="val 16200000"/>
              <a:gd name="adj2" fmla="val 73476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19706" y="3224127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706" y="3224127"/>
                <a:ext cx="417101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6735579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09057" y="1633309"/>
                <a:ext cx="714103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  <m:r>
                          <a:rPr lang="en-US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smtClean="0">
                            <a:latin typeface="Cambria Math"/>
                          </a:rPr>
                          <m:t>^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)=</m:t>
                        </m:r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  <m:r>
                              <a:rPr lang="en-US">
                                <a:latin typeface="Cambria Math"/>
                              </a:rPr>
                              <m:t>(</m:t>
                            </m:r>
                          </m:fName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</m:func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тогда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9057" y="1633309"/>
                <a:ext cx="714103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43105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40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26772" y="12631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‖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, то есть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dirty="0" smtClean="0"/>
                  <a:t> </a:t>
                </a:r>
                <a:r>
                  <a:rPr lang="ru-RU" dirty="0" smtClean="0"/>
                  <a:t>- 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условие параллельности двух плоскостей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⊥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0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- 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перпендикулярности двух плоскости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6772" y="126319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01308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3. Расстояние от точки до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  <m:r>
                      <a:rPr lang="ru-RU" b="0" i="0" smtClean="0">
                        <a:latin typeface="Cambria Math"/>
                      </a:rPr>
                      <m:t>точка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)∉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</m:oMath>
                </a14:m>
                <a:r>
                  <a:rPr lang="ru-RU" dirty="0" smtClean="0"/>
                  <a:t> – расстояние от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dirty="0" smtClean="0"/>
                  <a:t> до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.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𝒅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𝑩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𝑪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𝑫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𝑨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𝑩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р</a:t>
                </a:r>
                <a:r>
                  <a:rPr lang="ru-RU" b="1" dirty="0" smtClean="0"/>
                  <a:t>асстояние от точки до прямой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2851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31833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2" y="108857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61457" y="15897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: 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- данная система определяет прямую как линию пересечения двух плоскостей, которая называется </a:t>
                </a:r>
                <a:r>
                  <a:rPr lang="ru-RU" b="1" dirty="0" smtClean="0"/>
                  <a:t>общими уравнениями прямой в пространстве.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61457" y="1589767"/>
                <a:ext cx="6775450" cy="4151313"/>
              </a:xfrm>
              <a:blipFill rotWithShape="1">
                <a:blip r:embed="rId2"/>
                <a:stretch>
                  <a:fillRect l="-1349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56210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ru-RU" b="1" i="1">
                        <a:latin typeface="Cambria Math"/>
                      </a:rPr>
                      <m:t>𝒍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направляющий вектор прямой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𝒍</m:t>
                    </m:r>
                    <m:r>
                      <a:rPr lang="ru-RU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тогда уравнения вида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н</a:t>
                </a:r>
                <a:r>
                  <a:rPr lang="ru-RU" dirty="0" smtClean="0"/>
                  <a:t>азываются </a:t>
                </a:r>
                <a:r>
                  <a:rPr lang="ru-RU" b="1" dirty="0" smtClean="0"/>
                  <a:t>каноническими уравнениями прямой</a:t>
                </a:r>
                <a:r>
                  <a:rPr lang="ru-RU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  <a:blipFill rotWithShape="1">
                <a:blip r:embed="rId2"/>
                <a:stretch>
                  <a:fillRect l="-1440" t="-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318370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2849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𝑡</m:t>
                    </m:r>
                    <m:r>
                      <a:rPr lang="ru-RU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. Выразив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 и 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, получим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𝑚𝑡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𝑛𝑡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𝑝𝑡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∈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𝑅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b="1" dirty="0"/>
                  <a:t>п</a:t>
                </a:r>
                <a:r>
                  <a:rPr lang="ru-RU" b="1" dirty="0" smtClean="0"/>
                  <a:t>араметрические уравнения прямой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84968"/>
                <a:ext cx="6775450" cy="4151313"/>
              </a:xfrm>
              <a:blipFill rotWithShape="1">
                <a:blip r:embed="rId2"/>
                <a:stretch>
                  <a:fillRect l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57447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</a:rPr>
                      <m:t>𝒍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</a:rPr>
                      <m:t>𝒍</m:t>
                    </m:r>
                  </m:oMath>
                </a14:m>
                <a:r>
                  <a:rPr lang="ru-RU" b="1" dirty="0" smtClean="0"/>
                  <a:t>,</a:t>
                </a:r>
                <a:r>
                  <a:rPr lang="ru-RU" dirty="0" smtClean="0"/>
                  <a:t> тогда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 smtClean="0"/>
                  <a:t>уравнение прямой , проходящей через две данные точки.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  <a:blipFill rotWithShape="1">
                <a:blip r:embed="rId2"/>
                <a:stretch>
                  <a:fillRect l="-1440" t="-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86795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5. Взаимное расположение прямых </a:t>
            </a:r>
            <a:r>
              <a:rPr lang="ru-RU" dirty="0">
                <a:solidFill>
                  <a:schemeClr val="tx1"/>
                </a:solidFill>
              </a:rPr>
              <a:t>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две прямые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ru-RU" i="1">
                          <a:latin typeface="Cambria Math"/>
                        </a:rPr>
                        <m:t>и</m:t>
                      </m:r>
                    </m:oMath>
                  </m:oMathPara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направляющие векторы этих прямых соответственно.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72054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26857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144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0942" y="135028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243943" y="2133600"/>
            <a:ext cx="3592286" cy="22315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4071257" y="1839686"/>
            <a:ext cx="1600200" cy="309154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69690" y="2122323"/>
                <a:ext cx="437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690" y="2122323"/>
                <a:ext cx="437877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33580" y="1556657"/>
                <a:ext cx="437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580" y="1556657"/>
                <a:ext cx="43787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6193971" y="3581400"/>
            <a:ext cx="794657" cy="52251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88628" y="3642602"/>
                <a:ext cx="4998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628" y="3642602"/>
                <a:ext cx="499880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6193971" y="2993571"/>
            <a:ext cx="478972" cy="1110343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91419" y="2952690"/>
                <a:ext cx="4998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419" y="2952690"/>
                <a:ext cx="499880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Дуга 19"/>
          <p:cNvSpPr/>
          <p:nvPr/>
        </p:nvSpPr>
        <p:spPr bwMode="auto">
          <a:xfrm>
            <a:off x="4871358" y="2590800"/>
            <a:ext cx="800100" cy="561945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Дуга 20"/>
          <p:cNvSpPr/>
          <p:nvPr/>
        </p:nvSpPr>
        <p:spPr bwMode="auto">
          <a:xfrm>
            <a:off x="6193971" y="3461658"/>
            <a:ext cx="642258" cy="457200"/>
          </a:xfrm>
          <a:prstGeom prst="arc">
            <a:avLst>
              <a:gd name="adj1" fmla="val 16200000"/>
              <a:gd name="adj2" fmla="val 6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2907" y="2221468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907" y="2221468"/>
                <a:ext cx="417101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72943" y="3092326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943" y="3092326"/>
                <a:ext cx="417101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7308069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  <m:r>
                              <a:rPr lang="en-US">
                                <a:latin typeface="Cambria Math"/>
                              </a:rPr>
                              <m:t>(</m:t>
                            </m:r>
                          </m:fName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ru-RU" i="1">
                                <a:latin typeface="Cambria Math"/>
                              </a:rPr>
                              <m:t>;</m:t>
                            </m:r>
                          </m:e>
                        </m:func>
                      </m:e>
                    </m:fun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/>
                          </a:rPr>
                          <m:t>∙ 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∙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den>
                    </m:f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и</a:t>
                </a:r>
                <a:r>
                  <a:rPr lang="ru-RU" dirty="0" smtClean="0"/>
                  <a:t>ли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осинус угла между двумя пересекающимися прямыми в пространстве</a:t>
                </a:r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936855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ru-RU" dirty="0" smtClean="0"/>
                  <a:t>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𝒎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𝒎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- условие параллельности двух прямых</a:t>
                </a:r>
                <a:endParaRPr lang="ru-RU" b="1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39396"/>
                <a:ext cx="6775450" cy="4151313"/>
              </a:xfrm>
              <a:blipFill rotWithShape="1">
                <a:blip r:embed="rId2"/>
                <a:stretch>
                  <a:fillRect l="-1349" r="-24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2852057" y="2699657"/>
            <a:ext cx="2732314" cy="141514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953000" y="2471448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471448"/>
                <a:ext cx="43787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 bwMode="auto">
          <a:xfrm flipV="1">
            <a:off x="3363686" y="3189514"/>
            <a:ext cx="751114" cy="39188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70910" y="3016125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910" y="3016125"/>
                <a:ext cx="468333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135086" y="3102429"/>
            <a:ext cx="2743200" cy="14478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59348" y="3103210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348" y="3103210"/>
                <a:ext cx="43787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3940629" y="4016829"/>
            <a:ext cx="816428" cy="4572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72519" y="4180897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519" y="4180897"/>
                <a:ext cx="468333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4165647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195943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– условие перпендикулярности двух прямых.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176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2710543" y="3984171"/>
            <a:ext cx="4027714" cy="3265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4256314" y="2884714"/>
            <a:ext cx="10886" cy="23622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29324" y="2841562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324" y="2841562"/>
                <a:ext cx="43787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Прямая со стрелкой 10"/>
          <p:cNvCxnSpPr/>
          <p:nvPr/>
        </p:nvCxnSpPr>
        <p:spPr bwMode="auto">
          <a:xfrm flipH="1" flipV="1">
            <a:off x="4517571" y="2884714"/>
            <a:ext cx="10886" cy="77288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17571" y="3086491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71" y="3086491"/>
                <a:ext cx="46833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60833" y="3587234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833" y="3587234"/>
                <a:ext cx="43787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>
            <a:off x="5148943" y="3771900"/>
            <a:ext cx="99060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17998" y="3337645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998" y="3337645"/>
                <a:ext cx="468333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2265874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6. Прямая и плоскость </a:t>
            </a:r>
            <a:r>
              <a:rPr lang="ru-RU" dirty="0">
                <a:solidFill>
                  <a:schemeClr val="tx1"/>
                </a:solidFill>
              </a:rPr>
              <a:t>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Даны прямая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𝒍</m:t>
                    </m:r>
                  </m:oMath>
                </a14:m>
                <a:r>
                  <a:rPr lang="ru-RU" b="1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с направляющим вектором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и плоскость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с нормалью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72053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3810000" y="3940629"/>
            <a:ext cx="3145971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6291943" y="3940629"/>
            <a:ext cx="664028" cy="783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037114" y="4724400"/>
            <a:ext cx="32548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037114" y="3940629"/>
            <a:ext cx="772886" cy="783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6998" y="390836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98" y="390836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5061856" y="3255221"/>
            <a:ext cx="729343" cy="103375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4757057" y="4277694"/>
            <a:ext cx="304800" cy="44670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4299857" y="4724400"/>
            <a:ext cx="446315" cy="64881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36390" y="3037115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390" y="3037115"/>
                <a:ext cx="32733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Прямая соединительная линия 31"/>
          <p:cNvCxnSpPr/>
          <p:nvPr/>
        </p:nvCxnSpPr>
        <p:spPr bwMode="auto">
          <a:xfrm>
            <a:off x="5007237" y="4321628"/>
            <a:ext cx="91440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Дуга 32"/>
          <p:cNvSpPr/>
          <p:nvPr/>
        </p:nvSpPr>
        <p:spPr bwMode="auto">
          <a:xfrm>
            <a:off x="5061857" y="3940628"/>
            <a:ext cx="500361" cy="783771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04756" y="3874922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756" y="3874922"/>
                <a:ext cx="41710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Прямая со стрелкой 35"/>
          <p:cNvCxnSpPr/>
          <p:nvPr/>
        </p:nvCxnSpPr>
        <p:spPr bwMode="auto">
          <a:xfrm flipH="1" flipV="1">
            <a:off x="4016829" y="3255221"/>
            <a:ext cx="10885" cy="83780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641703" y="3221781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703" y="3221781"/>
                <a:ext cx="39145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Прямая со стрелкой 38"/>
          <p:cNvCxnSpPr/>
          <p:nvPr/>
        </p:nvCxnSpPr>
        <p:spPr bwMode="auto">
          <a:xfrm flipV="1">
            <a:off x="4033157" y="3221781"/>
            <a:ext cx="631371" cy="87124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67277" y="3255221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277" y="3255221"/>
                <a:ext cx="35779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Дуга 41"/>
          <p:cNvSpPr/>
          <p:nvPr/>
        </p:nvSpPr>
        <p:spPr bwMode="auto">
          <a:xfrm>
            <a:off x="3722914" y="3591113"/>
            <a:ext cx="576944" cy="283809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038599" y="3288072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𝜸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599" y="3288072"/>
                <a:ext cx="381836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302253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731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^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^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±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𝛾</m:t>
                                </m:r>
                              </m:e>
                            </m:func>
                          </m:e>
                        </m:d>
                      </m:e>
                    </m:func>
                  </m:oMath>
                </a14:m>
                <a:r>
                  <a:rPr lang="ru-RU" dirty="0" smtClean="0"/>
                  <a:t> , следовательно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𝐵𝑛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𝐶𝑝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- синус угла между прямой и плоскостью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731282"/>
                <a:ext cx="6775450" cy="4151313"/>
              </a:xfrm>
              <a:blipFill rotWithShape="1">
                <a:blip r:embed="rId2"/>
                <a:stretch>
                  <a:fillRect l="-1349" t="-294" r="-10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37187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‖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𝑨𝒎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𝑩𝒏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𝑪𝒑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параллельности прямой и плоскости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  <a:blipFill rotWithShape="1">
                <a:blip r:embed="rId2"/>
                <a:stretch>
                  <a:fillRect l="-1440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4125686" y="3853543"/>
            <a:ext cx="26561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6030686" y="3853543"/>
            <a:ext cx="751114" cy="7511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352800" y="3853543"/>
            <a:ext cx="772888" cy="751114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3352800" y="4604657"/>
            <a:ext cx="2677886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07309" y="375557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09" y="375557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Прямая со стрелкой 16"/>
          <p:cNvCxnSpPr/>
          <p:nvPr/>
        </p:nvCxnSpPr>
        <p:spPr bwMode="auto">
          <a:xfrm flipV="1">
            <a:off x="5921829" y="3298371"/>
            <a:ext cx="10885" cy="826533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32714" y="3276599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714" y="3276599"/>
                <a:ext cx="39145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единительная линия 19"/>
          <p:cNvCxnSpPr/>
          <p:nvPr/>
        </p:nvCxnSpPr>
        <p:spPr bwMode="auto">
          <a:xfrm>
            <a:off x="3494314" y="2960914"/>
            <a:ext cx="3110860" cy="217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43536" y="2635125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536" y="2635125"/>
                <a:ext cx="32733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 стрелкой 22"/>
          <p:cNvCxnSpPr/>
          <p:nvPr/>
        </p:nvCxnSpPr>
        <p:spPr bwMode="auto">
          <a:xfrm>
            <a:off x="3831771" y="3276599"/>
            <a:ext cx="1012372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19010" y="3286310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010" y="3286310"/>
                <a:ext cx="35779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42375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4047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⊥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</a:t>
                </a:r>
                <a:r>
                  <a:rPr lang="ru-RU" b="1" dirty="0" smtClean="0"/>
                  <a:t>условие перпендикулярности прямой и плоскости.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404710"/>
                <a:ext cx="6775450" cy="4151313"/>
              </a:xfrm>
              <a:blipFill rotWithShape="1">
                <a:blip r:embed="rId3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>
            <a:off x="4245429" y="3722914"/>
            <a:ext cx="28085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 flipH="1">
            <a:off x="6324600" y="3722914"/>
            <a:ext cx="729343" cy="10232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3472543" y="3722914"/>
            <a:ext cx="772886" cy="10232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3472543" y="4746171"/>
            <a:ext cx="2852057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90338" y="3635829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338" y="3635829"/>
                <a:ext cx="39786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единительная линия 19"/>
          <p:cNvCxnSpPr/>
          <p:nvPr/>
        </p:nvCxnSpPr>
        <p:spPr bwMode="auto">
          <a:xfrm>
            <a:off x="4669971" y="2786743"/>
            <a:ext cx="0" cy="1306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4669971" y="4093029"/>
            <a:ext cx="0" cy="65314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4669971" y="4746171"/>
            <a:ext cx="0" cy="5551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42637" y="2602077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37" y="2602077"/>
                <a:ext cx="32733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 стрелкой 28"/>
          <p:cNvCxnSpPr/>
          <p:nvPr/>
        </p:nvCxnSpPr>
        <p:spPr bwMode="auto">
          <a:xfrm flipV="1">
            <a:off x="5910943" y="3178629"/>
            <a:ext cx="0" cy="82653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933146" y="3145190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146" y="3145190"/>
                <a:ext cx="39145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 стрелкой 32"/>
          <p:cNvCxnSpPr/>
          <p:nvPr/>
        </p:nvCxnSpPr>
        <p:spPr bwMode="auto">
          <a:xfrm flipV="1">
            <a:off x="4996543" y="2786743"/>
            <a:ext cx="0" cy="80515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996543" y="2710544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543" y="2710544"/>
                <a:ext cx="35779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352277"/>
      </p:ext>
    </p:extLst>
  </p:cSld>
  <p:clrMapOvr>
    <a:masterClrMapping/>
  </p:clrMapOvr>
  <p:transition spd="med">
    <p:wipe dir="d"/>
  </p:transition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5011</TotalTime>
  <Words>3031</Words>
  <Application>Microsoft Office PowerPoint</Application>
  <PresentationFormat>Экран (4:3)</PresentationFormat>
  <Paragraphs>280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Employee Orientation</vt:lpstr>
      <vt:lpstr>АЛГЕБРА И ГЕОМЕТРИЯ</vt:lpstr>
      <vt:lpstr>Презентация PowerPoint</vt:lpstr>
      <vt:lpstr>Содержание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2. Взаимное расположение плоскостей</vt:lpstr>
      <vt:lpstr>§ 2. Взаимное расположение плоскостей</vt:lpstr>
      <vt:lpstr>§ 2. Взаимное расположение плоскостей</vt:lpstr>
      <vt:lpstr>§ 3. Расстояние от точки до плоскости</vt:lpstr>
      <vt:lpstr>§ 4. Прямая в пространстве</vt:lpstr>
      <vt:lpstr>§ 4. Прямая в пространстве</vt:lpstr>
      <vt:lpstr>§ 4. Прямая в пространстве</vt:lpstr>
      <vt:lpstr>§ 4. Прямая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6. Прямая и плоскость в пространстве</vt:lpstr>
      <vt:lpstr>§ 6. Прямая и плоскость в пространстве</vt:lpstr>
      <vt:lpstr>§ 6. Прямая и плоскость в пространстве</vt:lpstr>
      <vt:lpstr>§ 6. Прямая и плоскость в пространстве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377</cp:revision>
  <dcterms:created xsi:type="dcterms:W3CDTF">2005-07-12T11:11:23Z</dcterms:created>
  <dcterms:modified xsi:type="dcterms:W3CDTF">2014-08-20T10:13:15Z</dcterms:modified>
</cp:coreProperties>
</file>