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7" r:id="rId2"/>
    <p:sldId id="738" r:id="rId3"/>
    <p:sldId id="739" r:id="rId4"/>
    <p:sldId id="736" r:id="rId5"/>
    <p:sldId id="737" r:id="rId6"/>
    <p:sldId id="740" r:id="rId7"/>
    <p:sldId id="741" r:id="rId8"/>
    <p:sldId id="742" r:id="rId9"/>
    <p:sldId id="743" r:id="rId10"/>
    <p:sldId id="744" r:id="rId11"/>
    <p:sldId id="745" r:id="rId12"/>
    <p:sldId id="746" r:id="rId13"/>
    <p:sldId id="747" r:id="rId14"/>
    <p:sldId id="748" r:id="rId15"/>
    <p:sldId id="74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20.08.2014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20.08.2014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20.08.2014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20.08.2014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20.08.2014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000" b="1" i="1" dirty="0"/>
              <a:t>Комплексные числа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660572" y="1828800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000" dirty="0" smtClean="0"/>
              <a:t>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81663413"/>
      </p:ext>
    </p:extLst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1829" y="1567997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dirty="0" smtClean="0"/>
              <a:t>§ 1. Основные понятия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2. Геометрическое изображение комплексных чисел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3. Формы записи комплексных чисел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</a:t>
            </a:r>
            <a:r>
              <a:rPr lang="ru-RU" b="1" dirty="0"/>
              <a:t>4. Действия над комплексными числами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46505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Величина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𝒊</m:t>
                    </m:r>
                  </m:oMath>
                </a14:m>
                <a:r>
                  <a:rPr lang="ru-RU" dirty="0" smtClean="0"/>
                  <a:t>, определяемая условием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𝒊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мнимой единицей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b="1" dirty="0" smtClean="0"/>
                  <a:t>     </a:t>
                </a:r>
                <a:r>
                  <a:rPr lang="ru-RU" dirty="0" smtClean="0"/>
                  <a:t>Число вида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𝒚𝒊</m:t>
                    </m:r>
                  </m:oMath>
                </a14:m>
                <a:r>
                  <a:rPr lang="ru-RU" b="1" dirty="0" smtClean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b="1" dirty="0" smtClean="0"/>
                  <a:t> –</a:t>
                </a:r>
                <a:r>
                  <a:rPr lang="ru-RU" dirty="0" smtClean="0"/>
                  <a:t>действительные числа, называется </a:t>
                </a:r>
                <a:r>
                  <a:rPr lang="ru-RU" b="1" dirty="0" smtClean="0"/>
                  <a:t>комплексным числом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действительной частью </a:t>
                </a:r>
                <a:r>
                  <a:rPr lang="ru-RU" dirty="0" smtClean="0"/>
                  <a:t>комплексного числа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 и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𝑅𝑒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dirty="0" smtClean="0"/>
                  <a:t>, а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dirty="0" smtClean="0"/>
                  <a:t> – </a:t>
                </a:r>
                <a:r>
                  <a:rPr lang="ru-RU" b="1" dirty="0" smtClean="0"/>
                  <a:t>мнимой частью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𝐼𝑚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82940"/>
                <a:ext cx="6775450" cy="4151313"/>
              </a:xfrm>
              <a:blipFill rotWithShape="1">
                <a:blip r:embed="rId2"/>
                <a:stretch>
                  <a:fillRect l="-1349" t="-294" r="-17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38761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то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чисто мнимым</a:t>
                </a:r>
                <a:r>
                  <a:rPr lang="ru-RU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то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отождествляется с действительным числом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 smtClean="0"/>
                  <a:t>, а это означает, что множество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 всех действительных чисел является подмножеством множества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 всех комплексных чисел,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r>
                      <a:rPr lang="en-US" i="1">
                        <a:latin typeface="Cambria Math"/>
                      </a:rPr>
                      <m:t>⊂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39396"/>
                <a:ext cx="6775450" cy="4151313"/>
              </a:xfrm>
              <a:blipFill rotWithShape="1">
                <a:blip r:embed="rId2"/>
                <a:stretch>
                  <a:fillRect l="-1440" t="-1175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66717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5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Два комплексных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называются </a:t>
                </a:r>
                <a:r>
                  <a:rPr lang="ru-RU" b="1" dirty="0" smtClean="0"/>
                  <a:t>равными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если соответственно равны их действительные и мнимые части: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противоположным</a:t>
                </a:r>
                <a:r>
                  <a:rPr lang="ru-RU" dirty="0" smtClean="0"/>
                  <a:t> комплексному числу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5" y="1328511"/>
                <a:ext cx="6775450" cy="4151313"/>
              </a:xfrm>
              <a:blipFill rotWithShape="1">
                <a:blip r:embed="rId2"/>
                <a:stretch>
                  <a:fillRect l="-1349" t="-1175" r="-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1347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Комплексное число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>
                        <a:latin typeface="Cambria Math"/>
                      </a:rPr>
                      <m:t>𝒚𝒊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сопряженным</a:t>
                </a:r>
                <a:r>
                  <a:rPr lang="ru-RU" dirty="0" smtClean="0"/>
                  <a:t> с комплексным числом</a:t>
                </a: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 и обозначается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    </a:t>
                </a:r>
                <a:r>
                  <a:rPr lang="ru-RU" dirty="0" smtClean="0"/>
                  <a:t>Понятия «больше» и «меньше» для комплексных чисел не вводятся.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638446"/>
      </p:ext>
    </p:extLst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Комплексные числа </a:t>
                </a:r>
                <a:r>
                  <a:rPr lang="ru-RU" dirty="0"/>
                  <a:t>удобно </a:t>
                </a:r>
                <a:r>
                  <a:rPr lang="ru-RU" dirty="0" smtClean="0"/>
                  <a:t>изображать точками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 на комплексной плоскости. На оси </a:t>
                </a:r>
                <a:r>
                  <a:rPr lang="ru-RU" i="1" dirty="0" smtClean="0"/>
                  <a:t>Ох </a:t>
                </a:r>
                <a:r>
                  <a:rPr lang="ru-RU" dirty="0" smtClean="0"/>
                  <a:t>расположены действительные числа, на оси </a:t>
                </a:r>
                <a:r>
                  <a:rPr lang="ru-RU" i="1" dirty="0" smtClean="0"/>
                  <a:t>Оу – </a:t>
                </a:r>
                <a:r>
                  <a:rPr lang="ru-RU" dirty="0" smtClean="0"/>
                  <a:t>мнимые числа; ось </a:t>
                </a:r>
                <a:r>
                  <a:rPr lang="ru-RU" i="1" dirty="0" smtClean="0"/>
                  <a:t>Ох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действительной осью</a:t>
                </a:r>
                <a:r>
                  <a:rPr lang="ru-RU" dirty="0" smtClean="0"/>
                  <a:t>, ось </a:t>
                </a:r>
                <a:r>
                  <a:rPr lang="ru-RU" i="1" dirty="0" smtClean="0"/>
                  <a:t>Оу – </a:t>
                </a:r>
                <a:r>
                  <a:rPr lang="ru-RU" b="1" dirty="0" smtClean="0"/>
                  <a:t>мнимой осью</a:t>
                </a:r>
                <a:r>
                  <a:rPr lang="ru-RU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i="1" dirty="0" smtClean="0"/>
                  <a:t>              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30566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можно задавать с помощью радиус-вектора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𝑂𝑀</m:t>
                        </m:r>
                      </m:e>
                    </m:acc>
                  </m:oMath>
                </a14:m>
                <a:r>
                  <a:rPr lang="ru-RU" dirty="0" smtClean="0"/>
                  <a:t>. Длина 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, изображающего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модулем </a:t>
                </a:r>
                <a:r>
                  <a:rPr lang="ru-RU" dirty="0" smtClean="0"/>
                  <a:t>этого числа и обозначается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или 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</m:oMath>
                </a14:m>
                <a:r>
                  <a:rPr lang="ru-RU" b="1" dirty="0" smtClean="0"/>
                  <a:t>.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b="1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b="1" dirty="0" smtClean="0"/>
                  <a:t> </a:t>
                </a:r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611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463143" y="4789714"/>
            <a:ext cx="2351314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814457" y="4605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H="1" flipV="1">
            <a:off x="4604657" y="3505200"/>
            <a:ext cx="10886" cy="146918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225772" y="3320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86789" y="478971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О</a:t>
            </a:r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 flipV="1">
            <a:off x="4604657" y="3799114"/>
            <a:ext cx="1502229" cy="9906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6041572" y="361444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16320" y="3958602"/>
                <a:ext cx="4267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</m:oMath>
                  </m:oMathPara>
                </a14:m>
                <a:endParaRPr lang="ru-RU" sz="2400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320" y="3958602"/>
                <a:ext cx="42672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Дуга 15"/>
          <p:cNvSpPr/>
          <p:nvPr/>
        </p:nvSpPr>
        <p:spPr bwMode="auto">
          <a:xfrm>
            <a:off x="4898663" y="4420266"/>
            <a:ext cx="587829" cy="738780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86492" y="4294414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92" y="4294414"/>
                <a:ext cx="41710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Прямая соединительная линия 26"/>
          <p:cNvCxnSpPr/>
          <p:nvPr/>
        </p:nvCxnSpPr>
        <p:spPr bwMode="auto">
          <a:xfrm>
            <a:off x="6084168" y="3789040"/>
            <a:ext cx="0" cy="101156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5934127" y="47897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33" name="Прямая соединительная линия 32"/>
          <p:cNvCxnSpPr>
            <a:stCxn id="14" idx="1"/>
          </p:cNvCxnSpPr>
          <p:nvPr/>
        </p:nvCxnSpPr>
        <p:spPr bwMode="auto">
          <a:xfrm flipH="1">
            <a:off x="4615543" y="3799114"/>
            <a:ext cx="1426029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4350909" y="364089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00995679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829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Величина угла между положительным направлением действительной оси и вектором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ru-RU" dirty="0" smtClean="0"/>
                  <a:t>, изображающим комплексное число, называется </a:t>
                </a:r>
                <a:r>
                  <a:rPr lang="ru-RU" b="1" dirty="0" smtClean="0"/>
                  <a:t>аргументом</a:t>
                </a:r>
                <a:r>
                  <a:rPr lang="ru-RU" dirty="0" smtClean="0"/>
                  <a:t> этого комплексного числа,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𝑨𝒓𝒈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или</m:t>
                    </m:r>
                    <m:r>
                      <a:rPr lang="ru-RU" i="1">
                        <a:latin typeface="Cambria Math"/>
                      </a:rPr>
                      <m:t> </m:t>
                    </m:r>
                    <m:r>
                      <a:rPr lang="en-US" b="1" i="1">
                        <a:latin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Аргумент комплексного числа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 не определен.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82939"/>
                <a:ext cx="6775450" cy="4151313"/>
              </a:xfrm>
              <a:blipFill rotWithShape="1">
                <a:blip r:embed="rId2"/>
                <a:stretch>
                  <a:fillRect l="-144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91031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       </m:t>
                    </m:r>
                    <m:r>
                      <a:rPr lang="en-US" i="1">
                        <a:latin typeface="Cambria Math"/>
                      </a:rPr>
                      <m:t>𝐴𝑟𝑔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  <m:r>
                          <a:rPr lang="en-US" i="1">
                            <a:latin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=0, ±1,±2,…, </m:t>
                        </m:r>
                      </m:e>
                    </m:func>
                  </m:oMath>
                </a14:m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fun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- </a:t>
                </a:r>
                <a:r>
                  <a:rPr lang="ru-RU" b="1" dirty="0" smtClean="0"/>
                  <a:t>главное значение аргумента</a:t>
                </a:r>
                <a:r>
                  <a:rPr lang="ru-RU" dirty="0" smtClean="0"/>
                  <a:t>, заключенное в промежутке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𝜋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d>
                      <m:dPr>
                        <m:begChr m:val=""/>
                        <m:endChr m:val="]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e>
                    </m:d>
                  </m:oMath>
                </a14:m>
                <a:r>
                  <a:rPr lang="ru-RU" b="1" dirty="0" smtClean="0"/>
                  <a:t>,</a:t>
                </a:r>
                <a:r>
                  <a:rPr lang="ru-RU" dirty="0" smtClean="0"/>
                  <a:t>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𝜋</m:t>
                    </m:r>
                    <m:r>
                      <a:rPr lang="en-US" i="1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  <m:r>
                          <a:rPr lang="en-US" i="1">
                            <a:latin typeface="Cambria Math"/>
                          </a:rPr>
                          <m:t>≤</m:t>
                        </m:r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e>
                    </m:func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(иногда в качестве главного значения аргумента берут величину, принадлежащую промежутку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ru-RU" i="1">
                            <a:latin typeface="Cambria Math"/>
                          </a:rPr>
                          <m:t>;2</m:t>
                        </m:r>
                        <m:r>
                          <a:rPr lang="ru-RU" i="1">
                            <a:latin typeface="Cambria Math"/>
                          </a:rPr>
                          <m:t>𝜋</m:t>
                        </m:r>
                        <m:r>
                          <a:rPr lang="ru-RU" i="1">
                            <a:latin typeface="Cambria Math"/>
                          </a:rPr>
                          <m:t>)).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339397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16078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3. Формы записи комплексных чисел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Запись числа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алгебраической формой </a:t>
                </a:r>
                <a:r>
                  <a:rPr lang="ru-RU" dirty="0" smtClean="0"/>
                  <a:t>комплексного числа. Из рисунка видно, 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𝜑</m:t>
                            </m:r>
                          </m:e>
                        </m:func>
                      </m:e>
                    </m:func>
                    <m:r>
                      <a:rPr lang="ru-RU" b="0" i="0" smtClean="0">
                        <a:latin typeface="Cambria Math"/>
                      </a:rPr>
                      <m:t>, 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den>
                    </m:f>
                  </m:oMath>
                </a14:m>
                <a:r>
                  <a:rPr lang="ru-RU" dirty="0" smtClean="0"/>
                  <a:t> . Следовательно,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𝑖𝑟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𝜑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𝒓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𝝋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b="1" dirty="0" smtClean="0"/>
                  <a:t> - тригонометрическая форма </a:t>
                </a:r>
                <a:r>
                  <a:rPr lang="ru-RU" dirty="0" smtClean="0"/>
                  <a:t>записи комплексного числа.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372053"/>
                <a:ext cx="6775450" cy="4151313"/>
              </a:xfrm>
              <a:blipFill rotWithShape="1">
                <a:blip r:embed="rId2"/>
                <a:stretch>
                  <a:fillRect l="-1349" t="-1175" r="-17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050436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3. Формы записи комплексных чисел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𝑎𝑟𝑔𝑧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          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для внутренних точек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𝐼𝑉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четвертей,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для внутренних точ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ек  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четверти,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для внутренних точ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ек 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𝐼𝐼𝐼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 четверти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28511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02356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4. Действия над комплексными числами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Суммой</a:t>
                </a:r>
                <a:r>
                  <a:rPr lang="ru-RU" dirty="0" smtClean="0"/>
                  <a:t> двух комплексных чисел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b="1" dirty="0" smtClean="0"/>
                  <a:t>Разностью</a:t>
                </a:r>
                <a:r>
                  <a:rPr lang="ru-RU" dirty="0" smtClean="0"/>
                  <a:t> двух комплексных чисел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7205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80020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4. Действия над комплексными числами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4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b="1" dirty="0" smtClean="0"/>
                  <a:t>Произведением</a:t>
                </a:r>
                <a:r>
                  <a:rPr lang="ru-RU" dirty="0" smtClean="0"/>
                  <a:t> двух комплексных чисел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Частным </a:t>
                </a:r>
                <a:r>
                  <a:rPr lang="ru-RU" dirty="0" smtClean="0"/>
                  <a:t>двух комплексных чисел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b="1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4" y="1328511"/>
                <a:ext cx="6775450" cy="4151313"/>
              </a:xfrm>
              <a:blipFill rotWithShape="1">
                <a:blip r:embed="rId2"/>
                <a:stretch>
                  <a:fillRect l="-1349" t="-1175" r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49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5011</TotalTime>
  <Words>1059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Employee Orientation</vt:lpstr>
      <vt:lpstr>АЛГЕБРА И ГЕОМЕТРИЯ</vt:lpstr>
      <vt:lpstr>Презентация PowerPoint</vt:lpstr>
      <vt:lpstr>Содержание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2. Геометрическое изображение </vt:lpstr>
      <vt:lpstr>§ 2. Геометрическое изображение </vt:lpstr>
      <vt:lpstr>§ 2. Геометрическое изображение </vt:lpstr>
      <vt:lpstr>§ 2. Геометрическое изображение </vt:lpstr>
      <vt:lpstr>§ 3. Формы записи комплексных чисел</vt:lpstr>
      <vt:lpstr>§ 3. Формы записи комплексных чисел</vt:lpstr>
      <vt:lpstr>§ 4. Действия над комплексными числами</vt:lpstr>
      <vt:lpstr>§ 4. Действия над комплексными числами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377</cp:revision>
  <dcterms:created xsi:type="dcterms:W3CDTF">2005-07-12T11:11:23Z</dcterms:created>
  <dcterms:modified xsi:type="dcterms:W3CDTF">2014-08-20T10:17:38Z</dcterms:modified>
</cp:coreProperties>
</file>