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tags/tag3.xml" ContentType="application/vnd.openxmlformats-officedocument.presentationml.tags+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7" r:id="rId21"/>
    <p:sldId id="278" r:id="rId22"/>
    <p:sldId id="299" r:id="rId23"/>
    <p:sldId id="282" r:id="rId24"/>
    <p:sldId id="344" r:id="rId25"/>
    <p:sldId id="345" r:id="rId26"/>
    <p:sldId id="346" r:id="rId27"/>
    <p:sldId id="303" r:id="rId28"/>
    <p:sldId id="307" r:id="rId29"/>
    <p:sldId id="308" r:id="rId30"/>
    <p:sldId id="309" r:id="rId31"/>
    <p:sldId id="310" r:id="rId32"/>
    <p:sldId id="311" r:id="rId33"/>
    <p:sldId id="312" r:id="rId34"/>
    <p:sldId id="315" r:id="rId35"/>
    <p:sldId id="316" r:id="rId36"/>
    <p:sldId id="317" r:id="rId37"/>
    <p:sldId id="318" r:id="rId38"/>
    <p:sldId id="321" r:id="rId39"/>
    <p:sldId id="322" r:id="rId40"/>
    <p:sldId id="323" r:id="rId41"/>
    <p:sldId id="324" r:id="rId42"/>
    <p:sldId id="325" r:id="rId43"/>
    <p:sldId id="326" r:id="rId44"/>
    <p:sldId id="327" r:id="rId45"/>
    <p:sldId id="328" r:id="rId46"/>
    <p:sldId id="329" r:id="rId47"/>
    <p:sldId id="330" r:id="rId48"/>
    <p:sldId id="331" r:id="rId49"/>
    <p:sldId id="332" r:id="rId50"/>
    <p:sldId id="333" r:id="rId51"/>
    <p:sldId id="334" r:id="rId52"/>
    <p:sldId id="335" r:id="rId53"/>
    <p:sldId id="336" r:id="rId54"/>
    <p:sldId id="337" r:id="rId55"/>
    <p:sldId id="338" r:id="rId56"/>
    <p:sldId id="339" r:id="rId57"/>
    <p:sldId id="340" r:id="rId58"/>
    <p:sldId id="341" r:id="rId59"/>
    <p:sldId id="342" r:id="rId60"/>
    <p:sldId id="343" r:id="rId61"/>
    <p:sldId id="292" r:id="rId62"/>
    <p:sldId id="348" r:id="rId63"/>
    <p:sldId id="349" r:id="rId64"/>
    <p:sldId id="350" r:id="rId65"/>
    <p:sldId id="351" r:id="rId66"/>
    <p:sldId id="352" r:id="rId67"/>
    <p:sldId id="353" r:id="rId68"/>
    <p:sldId id="354" r:id="rId69"/>
    <p:sldId id="369" r:id="rId70"/>
    <p:sldId id="356" r:id="rId71"/>
    <p:sldId id="358" r:id="rId72"/>
    <p:sldId id="359" r:id="rId73"/>
    <p:sldId id="360" r:id="rId74"/>
    <p:sldId id="361" r:id="rId75"/>
    <p:sldId id="362" r:id="rId76"/>
    <p:sldId id="363" r:id="rId77"/>
    <p:sldId id="364" r:id="rId78"/>
    <p:sldId id="365" r:id="rId79"/>
    <p:sldId id="366" r:id="rId80"/>
    <p:sldId id="367" r:id="rId8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1" d="100"/>
          <a:sy n="71" d="100"/>
        </p:scale>
        <p:origin x="-150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62E1B4-6D6A-469C-BB14-6616DBA6A10E}" type="doc">
      <dgm:prSet loTypeId="urn:microsoft.com/office/officeart/2005/8/layout/vList5" loCatId="list" qsTypeId="urn:microsoft.com/office/officeart/2005/8/quickstyle/simple1" qsCatId="simple" csTypeId="urn:microsoft.com/office/officeart/2005/8/colors/accent0_1" csCatId="mainScheme" phldr="1"/>
      <dgm:spPr/>
      <dgm:t>
        <a:bodyPr/>
        <a:lstStyle/>
        <a:p>
          <a:endParaRPr lang="ru-RU"/>
        </a:p>
      </dgm:t>
    </dgm:pt>
    <dgm:pt modelId="{A3022F7B-C54F-45DE-95FC-A1143B5B133A}">
      <dgm:prSet custT="1"/>
      <dgm:spPr/>
      <dgm:t>
        <a:bodyPr/>
        <a:lstStyle/>
        <a:p>
          <a:pPr algn="l" rtl="0">
            <a:lnSpc>
              <a:spcPct val="150000"/>
            </a:lnSpc>
          </a:pPr>
          <a:r>
            <a:rPr lang="ru-RU" sz="2400" b="1" dirty="0" smtClean="0"/>
            <a:t>Метод</a:t>
          </a:r>
          <a:r>
            <a:rPr lang="ru-RU" sz="2400" dirty="0" smtClean="0"/>
            <a:t> назначений предназначен для оптимального подбора </a:t>
          </a:r>
          <a:r>
            <a:rPr lang="ru-RU" sz="2400" dirty="0" err="1" smtClean="0"/>
            <a:t>n</a:t>
          </a:r>
          <a:r>
            <a:rPr lang="ru-RU" sz="2400" dirty="0" smtClean="0"/>
            <a:t> "предложений" к </a:t>
          </a:r>
          <a:r>
            <a:rPr lang="ru-RU" sz="2400" dirty="0" err="1" smtClean="0"/>
            <a:t>n</a:t>
          </a:r>
          <a:r>
            <a:rPr lang="ru-RU" sz="2400" dirty="0" smtClean="0"/>
            <a:t> "потребностям"</a:t>
          </a:r>
          <a:endParaRPr lang="ru-RU" sz="2400" dirty="0"/>
        </a:p>
      </dgm:t>
    </dgm:pt>
    <dgm:pt modelId="{366892E6-F8D7-40F3-937C-28E9650C60BB}" type="parTrans" cxnId="{CAEF3053-9C39-4DF6-BBEA-B79C4C4023B8}">
      <dgm:prSet/>
      <dgm:spPr/>
      <dgm:t>
        <a:bodyPr/>
        <a:lstStyle/>
        <a:p>
          <a:pPr algn="l"/>
          <a:endParaRPr lang="ru-RU"/>
        </a:p>
      </dgm:t>
    </dgm:pt>
    <dgm:pt modelId="{09A119E9-7967-47B3-BAF2-334FF390139A}" type="sibTrans" cxnId="{CAEF3053-9C39-4DF6-BBEA-B79C4C4023B8}">
      <dgm:prSet/>
      <dgm:spPr/>
      <dgm:t>
        <a:bodyPr/>
        <a:lstStyle/>
        <a:p>
          <a:pPr algn="l"/>
          <a:endParaRPr lang="ru-RU"/>
        </a:p>
      </dgm:t>
    </dgm:pt>
    <dgm:pt modelId="{44AC3A25-EA33-4CB4-9CDC-BEDD414129A9}" type="pres">
      <dgm:prSet presAssocID="{4D62E1B4-6D6A-469C-BB14-6616DBA6A10E}" presName="Name0" presStyleCnt="0">
        <dgm:presLayoutVars>
          <dgm:dir/>
          <dgm:animLvl val="lvl"/>
          <dgm:resizeHandles val="exact"/>
        </dgm:presLayoutVars>
      </dgm:prSet>
      <dgm:spPr/>
      <dgm:t>
        <a:bodyPr/>
        <a:lstStyle/>
        <a:p>
          <a:endParaRPr lang="ru-RU"/>
        </a:p>
      </dgm:t>
    </dgm:pt>
    <dgm:pt modelId="{48B013D6-64B8-497D-881A-08AF462FC730}" type="pres">
      <dgm:prSet presAssocID="{A3022F7B-C54F-45DE-95FC-A1143B5B133A}" presName="linNode" presStyleCnt="0"/>
      <dgm:spPr/>
      <dgm:t>
        <a:bodyPr/>
        <a:lstStyle/>
        <a:p>
          <a:endParaRPr lang="ru-RU"/>
        </a:p>
      </dgm:t>
    </dgm:pt>
    <dgm:pt modelId="{0E56977C-CA6B-43B7-BDD4-41651F4B0EE0}" type="pres">
      <dgm:prSet presAssocID="{A3022F7B-C54F-45DE-95FC-A1143B5B133A}" presName="parentText" presStyleLbl="node1" presStyleIdx="0" presStyleCnt="1" custScaleX="272671" custLinFactNeighborX="-4948" custLinFactNeighborY="-49">
        <dgm:presLayoutVars>
          <dgm:chMax val="1"/>
          <dgm:bulletEnabled val="1"/>
        </dgm:presLayoutVars>
      </dgm:prSet>
      <dgm:spPr/>
      <dgm:t>
        <a:bodyPr/>
        <a:lstStyle/>
        <a:p>
          <a:endParaRPr lang="ru-RU"/>
        </a:p>
      </dgm:t>
    </dgm:pt>
  </dgm:ptLst>
  <dgm:cxnLst>
    <dgm:cxn modelId="{F1526A7B-8369-4F11-8550-583D03CC02AD}" type="presOf" srcId="{4D62E1B4-6D6A-469C-BB14-6616DBA6A10E}" destId="{44AC3A25-EA33-4CB4-9CDC-BEDD414129A9}" srcOrd="0" destOrd="0" presId="urn:microsoft.com/office/officeart/2005/8/layout/vList5"/>
    <dgm:cxn modelId="{CAEF3053-9C39-4DF6-BBEA-B79C4C4023B8}" srcId="{4D62E1B4-6D6A-469C-BB14-6616DBA6A10E}" destId="{A3022F7B-C54F-45DE-95FC-A1143B5B133A}" srcOrd="0" destOrd="0" parTransId="{366892E6-F8D7-40F3-937C-28E9650C60BB}" sibTransId="{09A119E9-7967-47B3-BAF2-334FF390139A}"/>
    <dgm:cxn modelId="{B024DA90-6EB6-41B1-8E9E-98F96810925C}" type="presOf" srcId="{A3022F7B-C54F-45DE-95FC-A1143B5B133A}" destId="{0E56977C-CA6B-43B7-BDD4-41651F4B0EE0}" srcOrd="0" destOrd="0" presId="urn:microsoft.com/office/officeart/2005/8/layout/vList5"/>
    <dgm:cxn modelId="{0B7E33E5-C824-44DA-B0C1-79F590AACF06}" type="presParOf" srcId="{44AC3A25-EA33-4CB4-9CDC-BEDD414129A9}" destId="{48B013D6-64B8-497D-881A-08AF462FC730}" srcOrd="0" destOrd="0" presId="urn:microsoft.com/office/officeart/2005/8/layout/vList5"/>
    <dgm:cxn modelId="{75DDF9DE-B8BC-421A-93B5-40B3675484EA}" type="presParOf" srcId="{48B013D6-64B8-497D-881A-08AF462FC730}" destId="{0E56977C-CA6B-43B7-BDD4-41651F4B0EE0}" srcOrd="0"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6977C-CA6B-43B7-BDD4-41651F4B0EE0}">
      <dsp:nvSpPr>
        <dsp:cNvPr id="0" name=""/>
        <dsp:cNvSpPr/>
      </dsp:nvSpPr>
      <dsp:spPr>
        <a:xfrm>
          <a:off x="0" y="0"/>
          <a:ext cx="8134460" cy="2069678"/>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l" defTabSz="1066800" rtl="0">
            <a:lnSpc>
              <a:spcPct val="150000"/>
            </a:lnSpc>
            <a:spcBef>
              <a:spcPct val="0"/>
            </a:spcBef>
            <a:spcAft>
              <a:spcPct val="35000"/>
            </a:spcAft>
          </a:pPr>
          <a:r>
            <a:rPr lang="ru-RU" sz="2400" b="1" kern="1200" dirty="0" smtClean="0"/>
            <a:t>Метод</a:t>
          </a:r>
          <a:r>
            <a:rPr lang="ru-RU" sz="2400" kern="1200" dirty="0" smtClean="0"/>
            <a:t> назначений предназначен для оптимального подбора </a:t>
          </a:r>
          <a:r>
            <a:rPr lang="ru-RU" sz="2400" kern="1200" dirty="0" err="1" smtClean="0"/>
            <a:t>n</a:t>
          </a:r>
          <a:r>
            <a:rPr lang="ru-RU" sz="2400" kern="1200" dirty="0" smtClean="0"/>
            <a:t> "предложений" к </a:t>
          </a:r>
          <a:r>
            <a:rPr lang="ru-RU" sz="2400" kern="1200" dirty="0" err="1" smtClean="0"/>
            <a:t>n</a:t>
          </a:r>
          <a:r>
            <a:rPr lang="ru-RU" sz="2400" kern="1200" dirty="0" smtClean="0"/>
            <a:t> "потребностям"</a:t>
          </a:r>
          <a:endParaRPr lang="ru-RU" sz="2400" kern="1200" dirty="0"/>
        </a:p>
      </dsp:txBody>
      <dsp:txXfrm>
        <a:off x="101033" y="101033"/>
        <a:ext cx="7932394" cy="186761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4"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10.wmf"/><Relationship Id="rId4"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5" Type="http://schemas.openxmlformats.org/officeDocument/2006/relationships/image" Target="../media/image36.wmf"/><Relationship Id="rId4"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9FB62B-810B-4A8D-BEE8-48BCE5F3B646}" type="datetimeFigureOut">
              <a:rPr lang="ru-RU" smtClean="0"/>
              <a:pPr/>
              <a:t>03.04.2017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D1439A-07BC-4C5F-B6A7-01B6C445DE70}" type="slidenum">
              <a:rPr lang="ru-RU" smtClean="0"/>
              <a:pPr/>
              <a:t>‹#›</a:t>
            </a:fld>
            <a:endParaRPr lang="ru-RU"/>
          </a:p>
        </p:txBody>
      </p:sp>
    </p:spTree>
    <p:extLst>
      <p:ext uri="{BB962C8B-B14F-4D97-AF65-F5344CB8AC3E}">
        <p14:creationId xmlns:p14="http://schemas.microsoft.com/office/powerpoint/2010/main" xmlns="" val="1894927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Образ слайда 1"/>
          <p:cNvSpPr>
            <a:spLocks noGrp="1" noRot="1" noChangeAspect="1" noTextEdit="1"/>
          </p:cNvSpPr>
          <p:nvPr>
            <p:ph type="sldImg"/>
          </p:nvPr>
        </p:nvSpPr>
        <p:spPr>
          <a:ln/>
        </p:spPr>
      </p:sp>
      <p:sp>
        <p:nvSpPr>
          <p:cNvPr id="38915" name="Заметки 2"/>
          <p:cNvSpPr>
            <a:spLocks noGrp="1"/>
          </p:cNvSpPr>
          <p:nvPr>
            <p:ph type="body" idx="1"/>
          </p:nvPr>
        </p:nvSpPr>
        <p:spPr>
          <a:noFill/>
        </p:spPr>
        <p:txBody>
          <a:bodyPr/>
          <a:lstStyle/>
          <a:p>
            <a:endParaRPr lang="ru-RU" dirty="0" smtClean="0"/>
          </a:p>
        </p:txBody>
      </p:sp>
      <p:sp>
        <p:nvSpPr>
          <p:cNvPr id="38916" name="Номер слайда 3"/>
          <p:cNvSpPr>
            <a:spLocks noGrp="1"/>
          </p:cNvSpPr>
          <p:nvPr>
            <p:ph type="sldNum" sz="quarter" idx="5"/>
          </p:nvPr>
        </p:nvSpPr>
        <p:spPr>
          <a:noFill/>
          <a:ln>
            <a:miter lim="800000"/>
            <a:headEnd/>
            <a:tailEnd/>
          </a:ln>
        </p:spPr>
        <p:txBody>
          <a:bodyPr/>
          <a:lstStyle/>
          <a:p>
            <a:fld id="{E30A36A5-9B59-4BF9-80E4-74C60F96B207}" type="slidenum">
              <a:rPr lang="ru-RU" smtClean="0"/>
              <a:pPr/>
              <a:t>28</a:t>
            </a:fld>
            <a:endParaRPr lang="ru-RU"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Образ слайда 1"/>
          <p:cNvSpPr>
            <a:spLocks noGrp="1" noRot="1" noChangeAspect="1" noTextEdit="1"/>
          </p:cNvSpPr>
          <p:nvPr>
            <p:ph type="sldImg"/>
          </p:nvPr>
        </p:nvSpPr>
        <p:spPr>
          <a:ln/>
        </p:spPr>
      </p:sp>
      <p:sp>
        <p:nvSpPr>
          <p:cNvPr id="130051" name="Заметки 2"/>
          <p:cNvSpPr>
            <a:spLocks noGrp="1"/>
          </p:cNvSpPr>
          <p:nvPr>
            <p:ph type="body" idx="1"/>
          </p:nvPr>
        </p:nvSpPr>
        <p:spPr>
          <a:noFill/>
        </p:spPr>
        <p:txBody>
          <a:bodyPr/>
          <a:lstStyle/>
          <a:p>
            <a:endParaRPr lang="ru-RU" smtClean="0"/>
          </a:p>
        </p:txBody>
      </p:sp>
      <p:sp>
        <p:nvSpPr>
          <p:cNvPr id="130052" name="Номер слайда 3"/>
          <p:cNvSpPr>
            <a:spLocks noGrp="1"/>
          </p:cNvSpPr>
          <p:nvPr>
            <p:ph type="sldNum" sz="quarter" idx="5"/>
          </p:nvPr>
        </p:nvSpPr>
        <p:spPr>
          <a:noFill/>
          <a:ln>
            <a:miter lim="800000"/>
            <a:headEnd/>
            <a:tailEnd/>
          </a:ln>
        </p:spPr>
        <p:txBody>
          <a:bodyPr/>
          <a:lstStyle/>
          <a:p>
            <a:fld id="{9542EA94-8611-4F63-B0EF-369ABCE3299A}" type="slidenum">
              <a:rPr lang="ru-RU" smtClean="0"/>
              <a:pPr/>
              <a:t>39</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Образ слайда 1"/>
          <p:cNvSpPr>
            <a:spLocks noGrp="1" noRot="1" noChangeAspect="1" noTextEdit="1"/>
          </p:cNvSpPr>
          <p:nvPr>
            <p:ph type="sldImg"/>
          </p:nvPr>
        </p:nvSpPr>
        <p:spPr>
          <a:ln/>
        </p:spPr>
      </p:sp>
      <p:sp>
        <p:nvSpPr>
          <p:cNvPr id="131075" name="Заметки 2"/>
          <p:cNvSpPr>
            <a:spLocks noGrp="1"/>
          </p:cNvSpPr>
          <p:nvPr>
            <p:ph type="body" idx="1"/>
          </p:nvPr>
        </p:nvSpPr>
        <p:spPr>
          <a:noFill/>
        </p:spPr>
        <p:txBody>
          <a:bodyPr/>
          <a:lstStyle/>
          <a:p>
            <a:endParaRPr lang="ru-RU" smtClean="0"/>
          </a:p>
        </p:txBody>
      </p:sp>
      <p:sp>
        <p:nvSpPr>
          <p:cNvPr id="131076" name="Номер слайда 3"/>
          <p:cNvSpPr>
            <a:spLocks noGrp="1"/>
          </p:cNvSpPr>
          <p:nvPr>
            <p:ph type="sldNum" sz="quarter" idx="5"/>
          </p:nvPr>
        </p:nvSpPr>
        <p:spPr>
          <a:noFill/>
          <a:ln>
            <a:miter lim="800000"/>
            <a:headEnd/>
            <a:tailEnd/>
          </a:ln>
        </p:spPr>
        <p:txBody>
          <a:bodyPr/>
          <a:lstStyle/>
          <a:p>
            <a:fld id="{1E47B68D-8F82-49F2-9819-51C9F1F47F5D}" type="slidenum">
              <a:rPr lang="ru-RU" smtClean="0"/>
              <a:pPr/>
              <a:t>40</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Образ слайда 1"/>
          <p:cNvSpPr>
            <a:spLocks noGrp="1" noRot="1" noChangeAspect="1" noTextEdit="1"/>
          </p:cNvSpPr>
          <p:nvPr>
            <p:ph type="sldImg"/>
          </p:nvPr>
        </p:nvSpPr>
        <p:spPr>
          <a:ln/>
        </p:spPr>
      </p:sp>
      <p:sp>
        <p:nvSpPr>
          <p:cNvPr id="132099" name="Заметки 2"/>
          <p:cNvSpPr>
            <a:spLocks noGrp="1"/>
          </p:cNvSpPr>
          <p:nvPr>
            <p:ph type="body" idx="1"/>
          </p:nvPr>
        </p:nvSpPr>
        <p:spPr>
          <a:noFill/>
        </p:spPr>
        <p:txBody>
          <a:bodyPr/>
          <a:lstStyle/>
          <a:p>
            <a:endParaRPr lang="ru-RU" smtClean="0"/>
          </a:p>
        </p:txBody>
      </p:sp>
      <p:sp>
        <p:nvSpPr>
          <p:cNvPr id="132100" name="Номер слайда 3"/>
          <p:cNvSpPr>
            <a:spLocks noGrp="1"/>
          </p:cNvSpPr>
          <p:nvPr>
            <p:ph type="sldNum" sz="quarter" idx="5"/>
          </p:nvPr>
        </p:nvSpPr>
        <p:spPr>
          <a:noFill/>
          <a:ln>
            <a:miter lim="800000"/>
            <a:headEnd/>
            <a:tailEnd/>
          </a:ln>
        </p:spPr>
        <p:txBody>
          <a:bodyPr/>
          <a:lstStyle/>
          <a:p>
            <a:fld id="{967F1F0C-F299-4A60-92FB-F0F331B83C3B}" type="slidenum">
              <a:rPr lang="ru-RU" smtClean="0"/>
              <a:pPr/>
              <a:t>41</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Образ слайда 1"/>
          <p:cNvSpPr>
            <a:spLocks noGrp="1" noRot="1" noChangeAspect="1" noTextEdit="1"/>
          </p:cNvSpPr>
          <p:nvPr>
            <p:ph type="sldImg"/>
          </p:nvPr>
        </p:nvSpPr>
        <p:spPr bwMode="auto">
          <a:noFill/>
          <a:ln>
            <a:solidFill>
              <a:srgbClr val="000000"/>
            </a:solidFill>
            <a:miter lim="800000"/>
            <a:headEnd/>
            <a:tailEnd/>
          </a:ln>
        </p:spPr>
      </p:sp>
      <p:sp>
        <p:nvSpPr>
          <p:cNvPr id="206851"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206852"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D4D9A40-98F8-42E4-AD56-9B152B7FCC05}" type="slidenum">
              <a:rPr lang="ru-RU" smtClean="0">
                <a:latin typeface="Arial" pitchFamily="34" charset="0"/>
              </a:rPr>
              <a:pPr/>
              <a:t>68</a:t>
            </a:fld>
            <a:endParaRPr lang="ru-RU"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A802CCFA-86B4-4279-AE92-B6D1E2C3E5D2}" type="slidenum">
              <a:rPr lang="ru-RU" smtClean="0"/>
              <a:pPr>
                <a:defRPr/>
              </a:pPr>
              <a:t>71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32FAF36-9C02-43A9-B5C7-4065861D6244}" type="datetime1">
              <a:rPr lang="ru-RU" smtClean="0"/>
              <a:pPr/>
              <a:t>03.04.2017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B0A5706-4099-4BE9-A4EC-6CE542CF2EEF}"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E36F1B5-2D5B-4FEA-AD18-780DFF4FC493}" type="datetime1">
              <a:rPr lang="ru-RU" smtClean="0"/>
              <a:pPr/>
              <a:t>03.04.2017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B0A5706-4099-4BE9-A4EC-6CE542CF2EE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220AF3A-4E70-45DF-A5D4-253DA1F8F564}" type="datetime1">
              <a:rPr lang="ru-RU" smtClean="0"/>
              <a:pPr/>
              <a:t>03.04.2017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B0A5706-4099-4BE9-A4EC-6CE542CF2EE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9D37878-5CE9-4C14-80A6-293EB5F294EB}" type="datetime1">
              <a:rPr lang="ru-RU" smtClean="0"/>
              <a:pPr/>
              <a:t>03.04.2017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B0A5706-4099-4BE9-A4EC-6CE542CF2EE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BE8023B-0957-4BC7-BC69-12B1816BF4DD}" type="datetime1">
              <a:rPr lang="ru-RU" smtClean="0"/>
              <a:pPr/>
              <a:t>03.04.2017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B0A5706-4099-4BE9-A4EC-6CE542CF2EEF}"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CBF3698-BBD7-4F49-9627-5A28D784B3EA}" type="datetime1">
              <a:rPr lang="ru-RU" smtClean="0"/>
              <a:pPr/>
              <a:t>03.04.2017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B0A5706-4099-4BE9-A4EC-6CE542CF2EE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1C20911-D687-48C9-80C9-A758F27E973F}" type="datetime1">
              <a:rPr lang="ru-RU" smtClean="0"/>
              <a:pPr/>
              <a:t>03.04.2017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B0A5706-4099-4BE9-A4EC-6CE542CF2EE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5C74766-02FF-4D17-A534-38A36655BF9F}" type="datetime1">
              <a:rPr lang="ru-RU" smtClean="0"/>
              <a:pPr/>
              <a:t>03.04.2017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B0A5706-4099-4BE9-A4EC-6CE542CF2EE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B407338-2DC1-47DB-93B0-9349BA4AC9EA}" type="datetime1">
              <a:rPr lang="ru-RU" smtClean="0"/>
              <a:pPr/>
              <a:t>03.04.2017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B0A5706-4099-4BE9-A4EC-6CE542CF2EEF}"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9A8AF22-C354-41D0-8D7E-01B96363383F}" type="datetime1">
              <a:rPr lang="ru-RU" smtClean="0"/>
              <a:pPr/>
              <a:t>03.04.2017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B0A5706-4099-4BE9-A4EC-6CE542CF2EE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161DBF3-366C-491D-A472-006741482AF8}" type="datetime1">
              <a:rPr lang="ru-RU" smtClean="0"/>
              <a:pPr/>
              <a:t>03.04.2017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B0A5706-4099-4BE9-A4EC-6CE542CF2EEF}"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6729C6-92C4-4BF3-890F-4EF762117222}" type="datetime1">
              <a:rPr lang="ru-RU" smtClean="0"/>
              <a:pPr/>
              <a:t>03.04.2017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0A5706-4099-4BE9-A4EC-6CE542CF2EE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12.bin"/></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6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image" Target="../media/image17.png"/><Relationship Id="rId16"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5.xml"/><Relationship Id="rId7"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8.bin"/><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43.png"/></Relationships>
</file>

<file path=ppt/slides/_rels/slide7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5400" b="1" dirty="0">
                <a:latin typeface="Times New Roman" pitchFamily="18" charset="0"/>
                <a:cs typeface="Times New Roman" pitchFamily="18" charset="0"/>
              </a:rPr>
              <a:t>Задачи принятия решений в условиях </a:t>
            </a:r>
            <a:r>
              <a:rPr lang="ru-RU" sz="5400" b="1" dirty="0" smtClean="0">
                <a:latin typeface="Times New Roman" pitchFamily="18" charset="0"/>
                <a:cs typeface="Times New Roman" pitchFamily="18" charset="0"/>
              </a:rPr>
              <a:t>определенности</a:t>
            </a:r>
            <a:endParaRPr lang="ru-RU" sz="54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5B0A5706-4099-4BE9-A4EC-6CE542CF2EEF}" type="slidenum">
              <a:rPr lang="ru-RU" smtClean="0"/>
              <a:pPr/>
              <a:t>1</a:t>
            </a:fld>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2</a:t>
            </a:fld>
            <a:endParaRPr lang="ru-RU"/>
          </a:p>
        </p:txBody>
      </p:sp>
      <p:sp>
        <p:nvSpPr>
          <p:cNvPr id="3" name="TextBox 2"/>
          <p:cNvSpPr txBox="1"/>
          <p:nvPr/>
        </p:nvSpPr>
        <p:spPr>
          <a:xfrm>
            <a:off x="357158" y="785794"/>
            <a:ext cx="8429684" cy="4524315"/>
          </a:xfrm>
          <a:prstGeom prst="rect">
            <a:avLst/>
          </a:prstGeom>
          <a:noFill/>
        </p:spPr>
        <p:txBody>
          <a:bodyPr wrap="square" rtlCol="0">
            <a:spAutoFit/>
          </a:bodyPr>
          <a:lstStyle/>
          <a:p>
            <a:r>
              <a:rPr lang="ru-RU" sz="3200" dirty="0" smtClean="0">
                <a:latin typeface="Times New Roman" pitchFamily="18" charset="0"/>
                <a:cs typeface="Times New Roman" pitchFamily="18" charset="0"/>
              </a:rPr>
              <a:t>В моделях </a:t>
            </a:r>
            <a:r>
              <a:rPr lang="ru-RU" sz="3200" i="1" dirty="0" smtClean="0">
                <a:latin typeface="Times New Roman" pitchFamily="18" charset="0"/>
                <a:cs typeface="Times New Roman" pitchFamily="18" charset="0"/>
              </a:rPr>
              <a:t>в условиях определенности</a:t>
            </a:r>
            <a:r>
              <a:rPr lang="ru-RU" sz="3200" dirty="0" smtClean="0">
                <a:latin typeface="Times New Roman" pitchFamily="18" charset="0"/>
                <a:cs typeface="Times New Roman" pitchFamily="18" charset="0"/>
              </a:rPr>
              <a:t>  имеется несколько альтернатив (их может быть и бесконечно много), а о природе все точно известно и у нее имеется единственное состояние.</a:t>
            </a:r>
          </a:p>
          <a:p>
            <a:r>
              <a:rPr lang="ru-RU" sz="3200" dirty="0" smtClean="0">
                <a:latin typeface="Times New Roman" pitchFamily="18" charset="0"/>
                <a:cs typeface="Times New Roman" pitchFamily="18" charset="0"/>
              </a:rPr>
              <a:t>Этот класс моделей относится к детерминированным моделям, в которых все параметры и состояние природы точно известны и определены.</a:t>
            </a:r>
            <a:endParaRPr lang="ru-RU" sz="32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3</a:t>
            </a:fld>
            <a:endParaRPr lang="ru-RU"/>
          </a:p>
        </p:txBody>
      </p:sp>
      <p:sp>
        <p:nvSpPr>
          <p:cNvPr id="3" name="TextBox 2"/>
          <p:cNvSpPr txBox="1"/>
          <p:nvPr/>
        </p:nvSpPr>
        <p:spPr>
          <a:xfrm>
            <a:off x="357158" y="1714488"/>
            <a:ext cx="8429684" cy="2554545"/>
          </a:xfrm>
          <a:prstGeom prst="rect">
            <a:avLst/>
          </a:prstGeom>
          <a:noFill/>
        </p:spPr>
        <p:txBody>
          <a:bodyPr wrap="square" rtlCol="0">
            <a:spAutoFit/>
          </a:bodyPr>
          <a:lstStyle/>
          <a:p>
            <a:r>
              <a:rPr lang="ru-RU" sz="3200" dirty="0" smtClean="0">
                <a:latin typeface="Times New Roman" pitchFamily="18" charset="0"/>
                <a:cs typeface="Times New Roman" pitchFamily="18" charset="0"/>
              </a:rPr>
              <a:t>Оптимальные решения, найденные в задачах данного типа, являются объективными и не зависят от пристрастий и вкусов ЛПР, если только оно действует в рамках данного и единственного состояния природы.</a:t>
            </a:r>
            <a:endParaRPr lang="ru-RU" sz="32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4</a:t>
            </a:fld>
            <a:endParaRPr lang="ru-RU"/>
          </a:p>
        </p:txBody>
      </p:sp>
      <p:sp>
        <p:nvSpPr>
          <p:cNvPr id="3" name="TextBox 2"/>
          <p:cNvSpPr txBox="1"/>
          <p:nvPr/>
        </p:nvSpPr>
        <p:spPr>
          <a:xfrm>
            <a:off x="285720" y="285728"/>
            <a:ext cx="8715436" cy="3539430"/>
          </a:xfrm>
          <a:prstGeom prst="rect">
            <a:avLst/>
          </a:prstGeom>
          <a:noFill/>
        </p:spPr>
        <p:txBody>
          <a:bodyPr wrap="square" rtlCol="0">
            <a:spAutoFit/>
          </a:bodyPr>
          <a:lstStyle/>
          <a:p>
            <a:r>
              <a:rPr lang="ru-RU" sz="3200" dirty="0" smtClean="0">
                <a:latin typeface="Times New Roman" pitchFamily="18" charset="0"/>
                <a:cs typeface="Times New Roman" pitchFamily="18" charset="0"/>
              </a:rPr>
              <a:t>Задачи линейного программирования</a:t>
            </a:r>
          </a:p>
          <a:p>
            <a:endParaRPr lang="ru-RU" sz="3200" dirty="0" smtClean="0">
              <a:latin typeface="Times New Roman" pitchFamily="18" charset="0"/>
              <a:cs typeface="Times New Roman" pitchFamily="18" charset="0"/>
            </a:endParaRPr>
          </a:p>
          <a:p>
            <a:endParaRPr lang="ru-RU" sz="3200" i="1" dirty="0" smtClean="0">
              <a:latin typeface="Times New Roman" pitchFamily="18" charset="0"/>
              <a:cs typeface="Times New Roman" pitchFamily="18" charset="0"/>
            </a:endParaRPr>
          </a:p>
          <a:p>
            <a:endParaRPr lang="ru-RU" sz="3200" i="1" dirty="0" smtClean="0">
              <a:latin typeface="Times New Roman" pitchFamily="18" charset="0"/>
              <a:cs typeface="Times New Roman" pitchFamily="18" charset="0"/>
            </a:endParaRPr>
          </a:p>
          <a:p>
            <a:r>
              <a:rPr lang="ru-RU" sz="3200" i="1" dirty="0" smtClean="0">
                <a:latin typeface="Times New Roman" pitchFamily="18" charset="0"/>
                <a:cs typeface="Times New Roman" pitchFamily="18" charset="0"/>
              </a:rPr>
              <a:t>Линейное программирование</a:t>
            </a:r>
            <a:r>
              <a:rPr lang="ru-RU" sz="3200" dirty="0" smtClean="0">
                <a:latin typeface="Times New Roman" pitchFamily="18" charset="0"/>
                <a:cs typeface="Times New Roman" pitchFamily="18" charset="0"/>
              </a:rPr>
              <a:t> – наука, изучающая линейные оптимизационные математические модели и разрабатывающая методы их решения.</a:t>
            </a:r>
            <a:endParaRPr lang="ru-RU" sz="32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5</a:t>
            </a:fld>
            <a:endParaRPr lang="ru-RU"/>
          </a:p>
        </p:txBody>
      </p:sp>
      <p:sp>
        <p:nvSpPr>
          <p:cNvPr id="3" name="TextBox 2"/>
          <p:cNvSpPr txBox="1"/>
          <p:nvPr/>
        </p:nvSpPr>
        <p:spPr>
          <a:xfrm>
            <a:off x="285720" y="285728"/>
            <a:ext cx="8715436" cy="6001643"/>
          </a:xfrm>
          <a:prstGeom prst="rect">
            <a:avLst/>
          </a:prstGeom>
          <a:noFill/>
        </p:spPr>
        <p:txBody>
          <a:bodyPr wrap="square" rtlCol="0">
            <a:spAutoFit/>
          </a:bodyPr>
          <a:lstStyle/>
          <a:p>
            <a:r>
              <a:rPr lang="ru-RU" sz="3200" dirty="0" smtClean="0">
                <a:latin typeface="Times New Roman" pitchFamily="18" charset="0"/>
                <a:cs typeface="Times New Roman" pitchFamily="18" charset="0"/>
              </a:rPr>
              <a:t>Виды задач линейного программирования:</a:t>
            </a:r>
          </a:p>
          <a:p>
            <a:endParaRPr lang="ru-RU" sz="3200" dirty="0" smtClean="0">
              <a:latin typeface="Times New Roman" pitchFamily="18" charset="0"/>
              <a:cs typeface="Times New Roman" pitchFamily="18" charset="0"/>
            </a:endParaRPr>
          </a:p>
          <a:p>
            <a:r>
              <a:rPr lang="ru-RU" sz="3200" dirty="0" smtClean="0">
                <a:latin typeface="Times New Roman" pitchFamily="18" charset="0"/>
                <a:cs typeface="Times New Roman" pitchFamily="18" charset="0"/>
              </a:rPr>
              <a:t>1. </a:t>
            </a:r>
            <a:r>
              <a:rPr lang="ru-RU" sz="3200" i="1" dirty="0" smtClean="0">
                <a:latin typeface="Times New Roman" pitchFamily="18" charset="0"/>
                <a:cs typeface="Times New Roman" pitchFamily="18" charset="0"/>
              </a:rPr>
              <a:t>Задачи линейного программирования</a:t>
            </a:r>
            <a:r>
              <a:rPr lang="ru-RU" sz="3200" dirty="0" smtClean="0">
                <a:latin typeface="Times New Roman" pitchFamily="18" charset="0"/>
                <a:cs typeface="Times New Roman" pitchFamily="18" charset="0"/>
              </a:rPr>
              <a:t>, в которых переменные математической модели  могут принимать любые значения (как дробные, так и целые) из области допустимых решений. К задачам этого вида относятся следующие:</a:t>
            </a:r>
          </a:p>
          <a:p>
            <a:pPr>
              <a:buFontTx/>
              <a:buChar char="-"/>
            </a:pPr>
            <a:r>
              <a:rPr lang="ru-RU" sz="3200" dirty="0" smtClean="0">
                <a:latin typeface="Times New Roman" pitchFamily="18" charset="0"/>
                <a:cs typeface="Times New Roman" pitchFamily="18" charset="0"/>
              </a:rPr>
              <a:t> задача планирования производства или задача об оптимальном использовании ресурсов;</a:t>
            </a:r>
          </a:p>
          <a:p>
            <a:pPr>
              <a:buFontTx/>
              <a:buChar char="-"/>
            </a:pPr>
            <a:r>
              <a:rPr lang="ru-RU" sz="3200" dirty="0" smtClean="0">
                <a:latin typeface="Times New Roman" pitchFamily="18" charset="0"/>
                <a:cs typeface="Times New Roman" pitchFamily="18" charset="0"/>
              </a:rPr>
              <a:t> задача о диете или задача составления рациона питания;</a:t>
            </a:r>
          </a:p>
          <a:p>
            <a:pPr>
              <a:buFontTx/>
              <a:buChar char="-"/>
            </a:pPr>
            <a:r>
              <a:rPr lang="ru-RU" sz="3200" dirty="0" smtClean="0">
                <a:latin typeface="Times New Roman" pitchFamily="18" charset="0"/>
                <a:cs typeface="Times New Roman" pitchFamily="18" charset="0"/>
              </a:rPr>
              <a:t>задача о составлении смеси;</a:t>
            </a:r>
            <a:endParaRPr lang="ru-RU" sz="32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6</a:t>
            </a:fld>
            <a:endParaRPr lang="ru-RU"/>
          </a:p>
        </p:txBody>
      </p:sp>
      <p:sp>
        <p:nvSpPr>
          <p:cNvPr id="3" name="TextBox 2"/>
          <p:cNvSpPr txBox="1"/>
          <p:nvPr/>
        </p:nvSpPr>
        <p:spPr>
          <a:xfrm>
            <a:off x="285720" y="285728"/>
            <a:ext cx="8715436" cy="6001643"/>
          </a:xfrm>
          <a:prstGeom prst="rect">
            <a:avLst/>
          </a:prstGeom>
          <a:noFill/>
        </p:spPr>
        <p:txBody>
          <a:bodyPr wrap="square" rtlCol="0">
            <a:spAutoFit/>
          </a:bodyPr>
          <a:lstStyle/>
          <a:p>
            <a:pPr>
              <a:buFontTx/>
              <a:buChar char="-"/>
            </a:pPr>
            <a:r>
              <a:rPr lang="ru-RU" sz="3200" dirty="0" smtClean="0">
                <a:latin typeface="Times New Roman" pitchFamily="18" charset="0"/>
                <a:cs typeface="Times New Roman" pitchFamily="18" charset="0"/>
              </a:rPr>
              <a:t> задача формирования инвестиционного портфеля;</a:t>
            </a:r>
          </a:p>
          <a:p>
            <a:pPr>
              <a:buFontTx/>
              <a:buChar char="-"/>
            </a:pPr>
            <a:r>
              <a:rPr lang="ru-RU" sz="3200" dirty="0" smtClean="0">
                <a:latin typeface="Times New Roman" pitchFamily="18" charset="0"/>
                <a:cs typeface="Times New Roman" pitchFamily="18" charset="0"/>
              </a:rPr>
              <a:t> задача проведения рекламной кампании.</a:t>
            </a:r>
          </a:p>
          <a:p>
            <a:pPr>
              <a:buFontTx/>
              <a:buChar char="-"/>
            </a:pPr>
            <a:endParaRPr lang="ru-RU" sz="3200" dirty="0" smtClean="0">
              <a:latin typeface="Times New Roman" pitchFamily="18" charset="0"/>
              <a:cs typeface="Times New Roman" pitchFamily="18" charset="0"/>
            </a:endParaRPr>
          </a:p>
          <a:p>
            <a:r>
              <a:rPr lang="ru-RU" sz="3200" dirty="0" smtClean="0">
                <a:latin typeface="Times New Roman" pitchFamily="18" charset="0"/>
                <a:cs typeface="Times New Roman" pitchFamily="18" charset="0"/>
              </a:rPr>
              <a:t>2. </a:t>
            </a:r>
            <a:r>
              <a:rPr lang="ru-RU" sz="3200" i="1" dirty="0" smtClean="0">
                <a:latin typeface="Times New Roman" pitchFamily="18" charset="0"/>
                <a:cs typeface="Times New Roman" pitchFamily="18" charset="0"/>
              </a:rPr>
              <a:t>Транспортная задача.</a:t>
            </a:r>
          </a:p>
          <a:p>
            <a:endParaRPr lang="ru-RU" sz="3200" i="1" dirty="0" smtClean="0">
              <a:latin typeface="Times New Roman" pitchFamily="18" charset="0"/>
              <a:cs typeface="Times New Roman" pitchFamily="18" charset="0"/>
            </a:endParaRPr>
          </a:p>
          <a:p>
            <a:r>
              <a:rPr lang="ru-RU" sz="3200" dirty="0" smtClean="0">
                <a:latin typeface="Times New Roman" pitchFamily="18" charset="0"/>
                <a:cs typeface="Times New Roman" pitchFamily="18" charset="0"/>
              </a:rPr>
              <a:t>3. </a:t>
            </a:r>
            <a:r>
              <a:rPr lang="ru-RU" sz="3200" i="1" dirty="0" smtClean="0">
                <a:latin typeface="Times New Roman" pitchFamily="18" charset="0"/>
                <a:cs typeface="Times New Roman" pitchFamily="18" charset="0"/>
              </a:rPr>
              <a:t>Задачи, сводящиеся к задачам транспортного типа</a:t>
            </a:r>
            <a:r>
              <a:rPr lang="ru-RU" sz="3200" dirty="0" smtClean="0">
                <a:latin typeface="Times New Roman" pitchFamily="18" charset="0"/>
                <a:cs typeface="Times New Roman" pitchFamily="18" charset="0"/>
              </a:rPr>
              <a:t>:</a:t>
            </a:r>
          </a:p>
          <a:p>
            <a:pPr>
              <a:buFontTx/>
              <a:buChar char="-"/>
            </a:pPr>
            <a:r>
              <a:rPr lang="ru-RU" sz="3200" dirty="0" smtClean="0">
                <a:latin typeface="Times New Roman" pitchFamily="18" charset="0"/>
                <a:cs typeface="Times New Roman" pitchFamily="18" charset="0"/>
              </a:rPr>
              <a:t> задача формирования оптимального штата фирмы;</a:t>
            </a:r>
          </a:p>
          <a:p>
            <a:pPr>
              <a:buFontTx/>
              <a:buChar char="-"/>
            </a:pPr>
            <a:r>
              <a:rPr lang="ru-RU" sz="3200" dirty="0" smtClean="0">
                <a:latin typeface="Times New Roman" pitchFamily="18" charset="0"/>
                <a:cs typeface="Times New Roman" pitchFamily="18" charset="0"/>
              </a:rPr>
              <a:t> задача оптимального распределения посевных площадей.</a:t>
            </a:r>
            <a:endParaRPr lang="ru-RU" sz="32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7</a:t>
            </a:fld>
            <a:endParaRPr lang="ru-RU"/>
          </a:p>
        </p:txBody>
      </p:sp>
      <p:sp>
        <p:nvSpPr>
          <p:cNvPr id="3" name="TextBox 2"/>
          <p:cNvSpPr txBox="1"/>
          <p:nvPr/>
        </p:nvSpPr>
        <p:spPr>
          <a:xfrm>
            <a:off x="285720" y="285728"/>
            <a:ext cx="8715436" cy="5509200"/>
          </a:xfrm>
          <a:prstGeom prst="rect">
            <a:avLst/>
          </a:prstGeom>
          <a:noFill/>
        </p:spPr>
        <p:txBody>
          <a:bodyPr wrap="square" rtlCol="0">
            <a:spAutoFit/>
          </a:bodyPr>
          <a:lstStyle/>
          <a:p>
            <a:r>
              <a:rPr lang="ru-RU" sz="3200" dirty="0" smtClean="0">
                <a:latin typeface="Times New Roman" pitchFamily="18" charset="0"/>
                <a:cs typeface="Times New Roman" pitchFamily="18" charset="0"/>
              </a:rPr>
              <a:t>4. </a:t>
            </a:r>
            <a:r>
              <a:rPr lang="ru-RU" sz="3200" i="1" dirty="0" smtClean="0">
                <a:latin typeface="Times New Roman" pitchFamily="18" charset="0"/>
                <a:cs typeface="Times New Roman" pitchFamily="18" charset="0"/>
              </a:rPr>
              <a:t>Задачи целочисленного программирования</a:t>
            </a:r>
            <a:r>
              <a:rPr lang="ru-RU" sz="3200" dirty="0" smtClean="0">
                <a:latin typeface="Times New Roman" pitchFamily="18" charset="0"/>
                <a:cs typeface="Times New Roman" pitchFamily="18" charset="0"/>
              </a:rPr>
              <a:t>, в которых переменные математической модели по своему смыслу могут выражаться только целыми числами. К задачам этого вида относятся:</a:t>
            </a:r>
          </a:p>
          <a:p>
            <a:pPr>
              <a:buFontTx/>
              <a:buChar char="-"/>
            </a:pPr>
            <a:r>
              <a:rPr lang="ru-RU" sz="3200" dirty="0" smtClean="0">
                <a:latin typeface="Times New Roman" pitchFamily="18" charset="0"/>
                <a:cs typeface="Times New Roman" pitchFamily="18" charset="0"/>
              </a:rPr>
              <a:t> задача о рюкзаке, в которой требуется поместить в ограниченный объем наиболее ценные и неделимые предметы;</a:t>
            </a:r>
          </a:p>
          <a:p>
            <a:pPr>
              <a:buFontTx/>
              <a:buChar char="-"/>
            </a:pPr>
            <a:r>
              <a:rPr lang="ru-RU" sz="3200" dirty="0" smtClean="0">
                <a:latin typeface="Times New Roman" pitchFamily="18" charset="0"/>
                <a:cs typeface="Times New Roman" pitchFamily="18" charset="0"/>
              </a:rPr>
              <a:t> задача об оптимальном раскрое;</a:t>
            </a:r>
          </a:p>
          <a:p>
            <a:pPr>
              <a:buFontTx/>
              <a:buChar char="-"/>
            </a:pPr>
            <a:r>
              <a:rPr lang="ru-RU" sz="3200" dirty="0" smtClean="0">
                <a:latin typeface="Times New Roman" pitchFamily="18" charset="0"/>
                <a:cs typeface="Times New Roman" pitchFamily="18" charset="0"/>
              </a:rPr>
              <a:t> задача об оптимальном распределении самолетов по авиалиниям.  </a:t>
            </a:r>
            <a:endParaRPr lang="ru-RU" sz="32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8</a:t>
            </a:fld>
            <a:endParaRPr lang="ru-RU"/>
          </a:p>
        </p:txBody>
      </p:sp>
      <p:sp>
        <p:nvSpPr>
          <p:cNvPr id="3" name="TextBox 2"/>
          <p:cNvSpPr txBox="1"/>
          <p:nvPr/>
        </p:nvSpPr>
        <p:spPr>
          <a:xfrm>
            <a:off x="285720" y="285728"/>
            <a:ext cx="8715436" cy="5016758"/>
          </a:xfrm>
          <a:prstGeom prst="rect">
            <a:avLst/>
          </a:prstGeom>
          <a:noFill/>
        </p:spPr>
        <p:txBody>
          <a:bodyPr wrap="square" rtlCol="0">
            <a:spAutoFit/>
          </a:bodyPr>
          <a:lstStyle/>
          <a:p>
            <a:r>
              <a:rPr lang="ru-RU" sz="3200" dirty="0" smtClean="0">
                <a:latin typeface="Times New Roman" pitchFamily="18" charset="0"/>
                <a:cs typeface="Times New Roman" pitchFamily="18" charset="0"/>
              </a:rPr>
              <a:t>5. </a:t>
            </a:r>
            <a:r>
              <a:rPr lang="ru-RU" sz="3200" i="1" dirty="0" smtClean="0">
                <a:latin typeface="Times New Roman" pitchFamily="18" charset="0"/>
                <a:cs typeface="Times New Roman" pitchFamily="18" charset="0"/>
              </a:rPr>
              <a:t>Задачи с двоичными переменными</a:t>
            </a:r>
            <a:r>
              <a:rPr lang="ru-RU" sz="3200" dirty="0" smtClean="0">
                <a:latin typeface="Times New Roman" pitchFamily="18" charset="0"/>
                <a:cs typeface="Times New Roman" pitchFamily="18" charset="0"/>
              </a:rPr>
              <a:t>, относящиеся к целочисленному программированию, но с дополнительным условием, согласно которому переменные могут принимать только одно из двух значений: 0 или 1. Типичными задачами с двоичными переменными являются:</a:t>
            </a:r>
          </a:p>
          <a:p>
            <a:pPr>
              <a:buFontTx/>
              <a:buChar char="-"/>
            </a:pPr>
            <a:r>
              <a:rPr lang="ru-RU" sz="3200" dirty="0" smtClean="0">
                <a:latin typeface="Times New Roman" pitchFamily="18" charset="0"/>
                <a:cs typeface="Times New Roman" pitchFamily="18" charset="0"/>
              </a:rPr>
              <a:t> задача о рюкзаке;</a:t>
            </a:r>
          </a:p>
          <a:p>
            <a:pPr>
              <a:buFontTx/>
              <a:buChar char="-"/>
            </a:pPr>
            <a:r>
              <a:rPr lang="ru-RU" sz="3200" dirty="0" smtClean="0">
                <a:latin typeface="Times New Roman" pitchFamily="18" charset="0"/>
                <a:cs typeface="Times New Roman" pitchFamily="18" charset="0"/>
              </a:rPr>
              <a:t> задача о назначениях;</a:t>
            </a:r>
          </a:p>
          <a:p>
            <a:pPr>
              <a:buFontTx/>
              <a:buChar char="-"/>
            </a:pPr>
            <a:r>
              <a:rPr lang="ru-RU" sz="3200" dirty="0" smtClean="0">
                <a:latin typeface="Times New Roman" pitchFamily="18" charset="0"/>
                <a:cs typeface="Times New Roman" pitchFamily="18" charset="0"/>
              </a:rPr>
              <a:t> задача коммивояжера.</a:t>
            </a:r>
            <a:endParaRPr lang="ru-RU" sz="32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9</a:t>
            </a:fld>
            <a:endParaRPr lang="ru-RU"/>
          </a:p>
        </p:txBody>
      </p:sp>
      <p:sp>
        <p:nvSpPr>
          <p:cNvPr id="3" name="TextBox 2"/>
          <p:cNvSpPr txBox="1"/>
          <p:nvPr/>
        </p:nvSpPr>
        <p:spPr>
          <a:xfrm>
            <a:off x="142844" y="0"/>
            <a:ext cx="9001156" cy="6417141"/>
          </a:xfrm>
          <a:prstGeom prst="rect">
            <a:avLst/>
          </a:prstGeom>
          <a:noFill/>
        </p:spPr>
        <p:txBody>
          <a:bodyPr wrap="square" rtlCol="0">
            <a:spAutoFit/>
          </a:bodyPr>
          <a:lstStyle/>
          <a:p>
            <a:r>
              <a:rPr lang="ru-RU" sz="3200" dirty="0" smtClean="0">
                <a:latin typeface="Times New Roman" pitchFamily="18" charset="0"/>
                <a:cs typeface="Times New Roman" pitchFamily="18" charset="0"/>
              </a:rPr>
              <a:t>6. </a:t>
            </a:r>
            <a:r>
              <a:rPr lang="ru-RU" sz="3200" i="1" dirty="0" smtClean="0">
                <a:latin typeface="Times New Roman" pitchFamily="18" charset="0"/>
                <a:cs typeface="Times New Roman" pitchFamily="18" charset="0"/>
              </a:rPr>
              <a:t>Сетевые и потоковые модели</a:t>
            </a:r>
            <a:r>
              <a:rPr lang="ru-RU" sz="3200" dirty="0" smtClean="0">
                <a:latin typeface="Times New Roman" pitchFamily="18" charset="0"/>
                <a:cs typeface="Times New Roman" pitchFamily="18" charset="0"/>
              </a:rPr>
              <a:t>, включающие в себя задачи линейного программирования, содержание которых непосредственно связано с их модельным представлением в виде ориентированного связного графа и протекающими по нему потоками различной физической природы. Типичными являются следующие задачи:</a:t>
            </a:r>
          </a:p>
          <a:p>
            <a:pPr>
              <a:buFontTx/>
              <a:buChar char="-"/>
            </a:pPr>
            <a:r>
              <a:rPr lang="ru-RU" sz="3100" dirty="0" smtClean="0">
                <a:latin typeface="Times New Roman" pitchFamily="18" charset="0"/>
                <a:cs typeface="Times New Roman" pitchFamily="18" charset="0"/>
              </a:rPr>
              <a:t> задача о максимальном потоке;</a:t>
            </a:r>
          </a:p>
          <a:p>
            <a:pPr>
              <a:buFontTx/>
              <a:buChar char="-"/>
            </a:pPr>
            <a:r>
              <a:rPr lang="ru-RU" sz="3100" dirty="0" smtClean="0">
                <a:latin typeface="Times New Roman" pitchFamily="18" charset="0"/>
                <a:cs typeface="Times New Roman" pitchFamily="18" charset="0"/>
              </a:rPr>
              <a:t> задача определения кратчайшего маршрута в сети;</a:t>
            </a:r>
          </a:p>
          <a:p>
            <a:pPr>
              <a:buFontTx/>
              <a:buChar char="-"/>
            </a:pPr>
            <a:r>
              <a:rPr lang="ru-RU" sz="3100" dirty="0" smtClean="0">
                <a:latin typeface="Times New Roman" pitchFamily="18" charset="0"/>
                <a:cs typeface="Times New Roman" pitchFamily="18" charset="0"/>
              </a:rPr>
              <a:t> задача определения максимального пути в сети или задача нахождения критического пути в сетевом графике.</a:t>
            </a:r>
            <a:endParaRPr lang="ru-RU" sz="31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10</a:t>
            </a:fld>
            <a:endParaRPr lang="ru-RU"/>
          </a:p>
        </p:txBody>
      </p:sp>
      <p:sp>
        <p:nvSpPr>
          <p:cNvPr id="3" name="TextBox 2"/>
          <p:cNvSpPr txBox="1"/>
          <p:nvPr/>
        </p:nvSpPr>
        <p:spPr>
          <a:xfrm>
            <a:off x="214282" y="1285860"/>
            <a:ext cx="8715436" cy="3046988"/>
          </a:xfrm>
          <a:prstGeom prst="rect">
            <a:avLst/>
          </a:prstGeom>
          <a:noFill/>
        </p:spPr>
        <p:txBody>
          <a:bodyPr wrap="square" rtlCol="0">
            <a:spAutoFit/>
          </a:bodyPr>
          <a:lstStyle/>
          <a:p>
            <a:r>
              <a:rPr lang="ru-RU" sz="3200" dirty="0" smtClean="0">
                <a:latin typeface="Times New Roman" pitchFamily="18" charset="0"/>
                <a:cs typeface="Times New Roman" pitchFamily="18" charset="0"/>
              </a:rPr>
              <a:t>7. </a:t>
            </a:r>
            <a:r>
              <a:rPr lang="ru-RU" sz="3200" i="1" dirty="0" smtClean="0">
                <a:latin typeface="Times New Roman" pitchFamily="18" charset="0"/>
                <a:cs typeface="Times New Roman" pitchFamily="18" charset="0"/>
              </a:rPr>
              <a:t>Дробно-линейное программирование</a:t>
            </a:r>
            <a:r>
              <a:rPr lang="ru-RU" sz="3200" dirty="0" smtClean="0">
                <a:latin typeface="Times New Roman" pitchFamily="18" charset="0"/>
                <a:cs typeface="Times New Roman" pitchFamily="18" charset="0"/>
              </a:rPr>
              <a:t>, включающее в себя математические модели с линейными ограничениями, но с целевой функцией, представляющей собой дробь, в числителе и знаменателе которой стоят линейные выражения.  </a:t>
            </a:r>
            <a:endParaRPr lang="ru-RU" sz="32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11</a:t>
            </a:fld>
            <a:endParaRPr lang="ru-RU"/>
          </a:p>
        </p:txBody>
      </p:sp>
      <p:sp>
        <p:nvSpPr>
          <p:cNvPr id="3" name="TextBox 2"/>
          <p:cNvSpPr txBox="1"/>
          <p:nvPr/>
        </p:nvSpPr>
        <p:spPr>
          <a:xfrm>
            <a:off x="214282" y="571480"/>
            <a:ext cx="8715436" cy="5509200"/>
          </a:xfrm>
          <a:prstGeom prst="rect">
            <a:avLst/>
          </a:prstGeom>
          <a:noFill/>
        </p:spPr>
        <p:txBody>
          <a:bodyPr wrap="square" rtlCol="0">
            <a:spAutoFit/>
          </a:bodyPr>
          <a:lstStyle/>
          <a:p>
            <a:r>
              <a:rPr lang="ru-RU" sz="3200" dirty="0" smtClean="0">
                <a:latin typeface="Times New Roman" pitchFamily="18" charset="0"/>
                <a:cs typeface="Times New Roman" pitchFamily="18" charset="0"/>
              </a:rPr>
              <a:t>Особенностью задач линейного программирования являются следующие присущие им свойства:</a:t>
            </a:r>
          </a:p>
          <a:p>
            <a:r>
              <a:rPr lang="ru-RU" sz="3200" i="1" dirty="0" smtClean="0">
                <a:latin typeface="Times New Roman" pitchFamily="18" charset="0"/>
                <a:cs typeface="Times New Roman" pitchFamily="18" charset="0"/>
              </a:rPr>
              <a:t>Пропорциональность</a:t>
            </a:r>
            <a:r>
              <a:rPr lang="ru-RU" sz="3200" dirty="0" smtClean="0">
                <a:latin typeface="Times New Roman" pitchFamily="18" charset="0"/>
                <a:cs typeface="Times New Roman" pitchFamily="18" charset="0"/>
              </a:rPr>
              <a:t>. Все математические выражения, входящие в модель, прямо пропорциональны переменным модели в первой степени. Так, если переменной модели является объем затрачиваемого при производстве продукции ресурса, и он вырастет в три раза, то объем выпуска продукции также вырастет в три раза.</a:t>
            </a:r>
            <a:endParaRPr lang="ru-RU" sz="32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12</a:t>
            </a:fld>
            <a:endParaRPr lang="ru-RU"/>
          </a:p>
        </p:txBody>
      </p:sp>
      <p:sp>
        <p:nvSpPr>
          <p:cNvPr id="3" name="TextBox 2"/>
          <p:cNvSpPr txBox="1"/>
          <p:nvPr/>
        </p:nvSpPr>
        <p:spPr>
          <a:xfrm>
            <a:off x="214282" y="571480"/>
            <a:ext cx="8715436" cy="3539430"/>
          </a:xfrm>
          <a:prstGeom prst="rect">
            <a:avLst/>
          </a:prstGeom>
          <a:noFill/>
        </p:spPr>
        <p:txBody>
          <a:bodyPr wrap="square" rtlCol="0">
            <a:spAutoFit/>
          </a:bodyPr>
          <a:lstStyle/>
          <a:p>
            <a:r>
              <a:rPr lang="ru-RU" sz="3200" i="1" dirty="0" err="1" smtClean="0">
                <a:latin typeface="Times New Roman" pitchFamily="18" charset="0"/>
                <a:cs typeface="Times New Roman" pitchFamily="18" charset="0"/>
              </a:rPr>
              <a:t>Аддитивность</a:t>
            </a:r>
            <a:r>
              <a:rPr lang="ru-RU" sz="3200" dirty="0" smtClean="0">
                <a:latin typeface="Times New Roman" pitchFamily="18" charset="0"/>
                <a:cs typeface="Times New Roman" pitchFamily="18" charset="0"/>
              </a:rPr>
              <a:t>. Требование </a:t>
            </a:r>
            <a:r>
              <a:rPr lang="ru-RU" sz="3200" dirty="0" err="1" smtClean="0">
                <a:latin typeface="Times New Roman" pitchFamily="18" charset="0"/>
                <a:cs typeface="Times New Roman" pitchFamily="18" charset="0"/>
              </a:rPr>
              <a:t>аддитивности</a:t>
            </a:r>
            <a:r>
              <a:rPr lang="ru-RU" sz="3200" dirty="0" smtClean="0">
                <a:latin typeface="Times New Roman" pitchFamily="18" charset="0"/>
                <a:cs typeface="Times New Roman" pitchFamily="18" charset="0"/>
              </a:rPr>
              <a:t> равносильно требованию выполнения условия материального баланса. Если на производство пяти видов продукции затрачивается некое сырье, то общий расход этого сырья должен равняться сумме расходов сырья, идущего на производство каждого из пяти видов продукции.</a:t>
            </a:r>
            <a:endParaRPr lang="ru-RU" sz="32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13</a:t>
            </a:fld>
            <a:endParaRPr lang="ru-RU"/>
          </a:p>
        </p:txBody>
      </p:sp>
      <p:sp>
        <p:nvSpPr>
          <p:cNvPr id="3" name="TextBox 2"/>
          <p:cNvSpPr txBox="1"/>
          <p:nvPr/>
        </p:nvSpPr>
        <p:spPr>
          <a:xfrm>
            <a:off x="214282" y="571480"/>
            <a:ext cx="8715436" cy="5016758"/>
          </a:xfrm>
          <a:prstGeom prst="rect">
            <a:avLst/>
          </a:prstGeom>
          <a:noFill/>
        </p:spPr>
        <p:txBody>
          <a:bodyPr wrap="square" rtlCol="0">
            <a:spAutoFit/>
          </a:bodyPr>
          <a:lstStyle/>
          <a:p>
            <a:r>
              <a:rPr lang="ru-RU" sz="3200" i="1" dirty="0" err="1" smtClean="0">
                <a:latin typeface="Times New Roman" pitchFamily="18" charset="0"/>
                <a:cs typeface="Times New Roman" pitchFamily="18" charset="0"/>
              </a:rPr>
              <a:t>Неотрицательность</a:t>
            </a:r>
            <a:r>
              <a:rPr lang="ru-RU" sz="3200" dirty="0" smtClean="0">
                <a:latin typeface="Times New Roman" pitchFamily="18" charset="0"/>
                <a:cs typeface="Times New Roman" pitchFamily="18" charset="0"/>
              </a:rPr>
              <a:t>. Это условие относится к переменным модели и предполагает, что они не могут быть отрицательными. Условие </a:t>
            </a:r>
            <a:r>
              <a:rPr lang="ru-RU" sz="3200" dirty="0" err="1" smtClean="0">
                <a:latin typeface="Times New Roman" pitchFamily="18" charset="0"/>
                <a:cs typeface="Times New Roman" pitchFamily="18" charset="0"/>
              </a:rPr>
              <a:t>неотрицательности</a:t>
            </a:r>
            <a:r>
              <a:rPr lang="ru-RU" sz="3200" dirty="0" smtClean="0">
                <a:latin typeface="Times New Roman" pitchFamily="18" charset="0"/>
                <a:cs typeface="Times New Roman" pitchFamily="18" charset="0"/>
              </a:rPr>
              <a:t> является естественным и отвечает физическому и экономическому смыслу реальных операций. Так, денежные суммы, объемы затрачиваемых ресурсов, количество работников и другие переменные могут быть равными нулю, быть больше нуля, но не могут быть отрицательными.   </a:t>
            </a:r>
            <a:endParaRPr lang="ru-RU" sz="32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14</a:t>
            </a:fld>
            <a:endParaRPr lang="ru-RU"/>
          </a:p>
        </p:txBody>
      </p:sp>
      <p:sp>
        <p:nvSpPr>
          <p:cNvPr id="3" name="TextBox 2"/>
          <p:cNvSpPr txBox="1"/>
          <p:nvPr/>
        </p:nvSpPr>
        <p:spPr>
          <a:xfrm>
            <a:off x="214282" y="571480"/>
            <a:ext cx="8715436" cy="5509200"/>
          </a:xfrm>
          <a:prstGeom prst="rect">
            <a:avLst/>
          </a:prstGeom>
          <a:noFill/>
        </p:spPr>
        <p:txBody>
          <a:bodyPr wrap="square" rtlCol="0">
            <a:spAutoFit/>
          </a:bodyPr>
          <a:lstStyle/>
          <a:p>
            <a:r>
              <a:rPr lang="ru-RU" sz="3200" b="1" dirty="0" smtClean="0">
                <a:latin typeface="Times New Roman" pitchFamily="18" charset="0"/>
                <a:cs typeface="Times New Roman" pitchFamily="18" charset="0"/>
              </a:rPr>
              <a:t>Задача планирования производства</a:t>
            </a:r>
          </a:p>
          <a:p>
            <a:endParaRPr lang="ru-RU" sz="3200" dirty="0" smtClean="0">
              <a:latin typeface="Times New Roman" pitchFamily="18" charset="0"/>
              <a:cs typeface="Times New Roman" pitchFamily="18" charset="0"/>
            </a:endParaRPr>
          </a:p>
          <a:p>
            <a:r>
              <a:rPr lang="ru-RU" sz="3200" dirty="0" smtClean="0">
                <a:latin typeface="Times New Roman" pitchFamily="18" charset="0"/>
                <a:cs typeface="Times New Roman" pitchFamily="18" charset="0"/>
              </a:rPr>
              <a:t>В задачах, объединенных этим названием, рассматривается производство нескольких видов различной продукции, на изготовление которых затрачиваются материальные ресурсы, человеческий труд, время, энергетические ресурсы, финансы, причем наличие всех ресурсов ограничено. Изготовленная продукция затем направляется в продажу или на реализацию в другие производства.</a:t>
            </a:r>
            <a:endParaRPr lang="ru-RU" sz="32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15</a:t>
            </a:fld>
            <a:endParaRPr lang="ru-RU"/>
          </a:p>
        </p:txBody>
      </p:sp>
      <p:sp>
        <p:nvSpPr>
          <p:cNvPr id="3" name="TextBox 2"/>
          <p:cNvSpPr txBox="1"/>
          <p:nvPr/>
        </p:nvSpPr>
        <p:spPr>
          <a:xfrm>
            <a:off x="214282" y="1142984"/>
            <a:ext cx="8715436" cy="3046988"/>
          </a:xfrm>
          <a:prstGeom prst="rect">
            <a:avLst/>
          </a:prstGeom>
          <a:noFill/>
        </p:spPr>
        <p:txBody>
          <a:bodyPr wrap="square" rtlCol="0">
            <a:spAutoFit/>
          </a:bodyPr>
          <a:lstStyle/>
          <a:p>
            <a:r>
              <a:rPr lang="ru-RU" sz="3200" dirty="0" smtClean="0">
                <a:latin typeface="Times New Roman" pitchFamily="18" charset="0"/>
                <a:cs typeface="Times New Roman" pitchFamily="18" charset="0"/>
              </a:rPr>
              <a:t>Требуется определить оптимальный план производства, т.е. найти, какую продукцию и в каком количестве следует выпускать, чтобы суммарная прибыль (выручка, доход) от продажи всех видов продукции была максимальной.</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16</a:t>
            </a:fld>
            <a:endParaRPr lang="ru-RU"/>
          </a:p>
        </p:txBody>
      </p:sp>
      <p:sp>
        <p:nvSpPr>
          <p:cNvPr id="3" name="TextBox 2"/>
          <p:cNvSpPr txBox="1"/>
          <p:nvPr/>
        </p:nvSpPr>
        <p:spPr>
          <a:xfrm>
            <a:off x="214282" y="571480"/>
            <a:ext cx="8715436" cy="6001643"/>
          </a:xfrm>
          <a:prstGeom prst="rect">
            <a:avLst/>
          </a:prstGeom>
          <a:noFill/>
        </p:spPr>
        <p:txBody>
          <a:bodyPr wrap="square" rtlCol="0">
            <a:spAutoFit/>
          </a:bodyPr>
          <a:lstStyle/>
          <a:p>
            <a:r>
              <a:rPr lang="ru-RU" sz="3200" dirty="0" smtClean="0">
                <a:latin typeface="Times New Roman" pitchFamily="18" charset="0"/>
                <a:cs typeface="Times New Roman" pitchFamily="18" charset="0"/>
              </a:rPr>
              <a:t>Общая постановка задачи о планировании производства</a:t>
            </a:r>
          </a:p>
          <a:p>
            <a:endParaRPr lang="ru-RU" sz="3200" dirty="0" smtClean="0">
              <a:latin typeface="Times New Roman" pitchFamily="18" charset="0"/>
              <a:cs typeface="Times New Roman" pitchFamily="18" charset="0"/>
            </a:endParaRPr>
          </a:p>
          <a:p>
            <a:r>
              <a:rPr lang="ru-RU" sz="3200" dirty="0" smtClean="0">
                <a:latin typeface="Times New Roman" pitchFamily="18" charset="0"/>
                <a:cs typeface="Times New Roman" pitchFamily="18" charset="0"/>
              </a:rPr>
              <a:t>Предприятие планирует выпуск </a:t>
            </a:r>
            <a:r>
              <a:rPr lang="en-US" sz="3200" i="1" dirty="0" smtClean="0">
                <a:latin typeface="Times New Roman" pitchFamily="18" charset="0"/>
                <a:cs typeface="Times New Roman" pitchFamily="18" charset="0"/>
              </a:rPr>
              <a:t>n</a:t>
            </a:r>
            <a:r>
              <a:rPr lang="en-US"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видов продукции </a:t>
            </a:r>
            <a:r>
              <a:rPr lang="en-US" sz="3200"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1</a:t>
            </a:r>
            <a:r>
              <a:rPr lang="en-US" sz="3200" dirty="0" smtClean="0">
                <a:latin typeface="Times New Roman" pitchFamily="18" charset="0"/>
                <a:cs typeface="Times New Roman" pitchFamily="18" charset="0"/>
              </a:rPr>
              <a:t>, A</a:t>
            </a:r>
            <a:r>
              <a:rPr lang="en-US" sz="3200" baseline="-25000" dirty="0" smtClean="0">
                <a:latin typeface="Times New Roman" pitchFamily="18" charset="0"/>
                <a:cs typeface="Times New Roman" pitchFamily="18" charset="0"/>
              </a:rPr>
              <a:t>2</a:t>
            </a:r>
            <a:r>
              <a:rPr lang="en-US" sz="3200" dirty="0" smtClean="0">
                <a:latin typeface="Times New Roman" pitchFamily="18" charset="0"/>
                <a:cs typeface="Times New Roman" pitchFamily="18" charset="0"/>
              </a:rPr>
              <a:t>,…,A</a:t>
            </a:r>
            <a:r>
              <a:rPr lang="en-US" sz="3200" i="1" baseline="-25000" dirty="0" smtClean="0">
                <a:latin typeface="Times New Roman" pitchFamily="18" charset="0"/>
                <a:cs typeface="Times New Roman" pitchFamily="18" charset="0"/>
              </a:rPr>
              <a:t>n</a:t>
            </a:r>
            <a:r>
              <a:rPr lang="ru-RU" sz="3200" i="1" baseline="-25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 на производство которых затрачивается </a:t>
            </a:r>
            <a:r>
              <a:rPr lang="en-US" sz="3200" i="1" dirty="0" smtClean="0">
                <a:latin typeface="Times New Roman" pitchFamily="18" charset="0"/>
                <a:cs typeface="Times New Roman" pitchFamily="18" charset="0"/>
              </a:rPr>
              <a:t>m</a:t>
            </a:r>
            <a:r>
              <a:rPr lang="en-US"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видов ресурсов </a:t>
            </a:r>
            <a:r>
              <a:rPr lang="en-US" sz="3200" dirty="0" smtClean="0">
                <a:latin typeface="Times New Roman" pitchFamily="18" charset="0"/>
                <a:cs typeface="Times New Roman" pitchFamily="18" charset="0"/>
              </a:rPr>
              <a:t>S</a:t>
            </a:r>
            <a:r>
              <a:rPr lang="en-US" sz="3200" baseline="-25000" dirty="0" smtClean="0">
                <a:latin typeface="Times New Roman" pitchFamily="18" charset="0"/>
                <a:cs typeface="Times New Roman" pitchFamily="18" charset="0"/>
              </a:rPr>
              <a:t>1</a:t>
            </a:r>
            <a:r>
              <a:rPr lang="en-US" sz="3200" dirty="0" smtClean="0">
                <a:latin typeface="Times New Roman" pitchFamily="18" charset="0"/>
                <a:cs typeface="Times New Roman" pitchFamily="18" charset="0"/>
              </a:rPr>
              <a:t>,S</a:t>
            </a:r>
            <a:r>
              <a:rPr lang="en-US" sz="3200" baseline="-25000" dirty="0" smtClean="0">
                <a:latin typeface="Times New Roman" pitchFamily="18" charset="0"/>
                <a:cs typeface="Times New Roman" pitchFamily="18" charset="0"/>
              </a:rPr>
              <a:t>2</a:t>
            </a:r>
            <a:r>
              <a:rPr lang="en-US" sz="3200" dirty="0" smtClean="0">
                <a:latin typeface="Times New Roman" pitchFamily="18" charset="0"/>
                <a:cs typeface="Times New Roman" pitchFamily="18" charset="0"/>
              </a:rPr>
              <a:t>,…,</a:t>
            </a:r>
            <a:r>
              <a:rPr lang="en-US" sz="3200" dirty="0" err="1" smtClean="0">
                <a:latin typeface="Times New Roman" pitchFamily="18" charset="0"/>
                <a:cs typeface="Times New Roman" pitchFamily="18" charset="0"/>
              </a:rPr>
              <a:t>S</a:t>
            </a:r>
            <a:r>
              <a:rPr lang="en-US" sz="3200" i="1" baseline="-25000" dirty="0" err="1" smtClean="0">
                <a:latin typeface="Times New Roman" pitchFamily="18" charset="0"/>
                <a:cs typeface="Times New Roman" pitchFamily="18" charset="0"/>
              </a:rPr>
              <a:t>m</a:t>
            </a:r>
            <a:r>
              <a:rPr lang="ru-RU" sz="3200" dirty="0" smtClean="0">
                <a:latin typeface="Times New Roman" pitchFamily="18" charset="0"/>
                <a:cs typeface="Times New Roman" pitchFamily="18" charset="0"/>
              </a:rPr>
              <a:t>. Предприятие располагает предельным количеством ресурсов в объемах </a:t>
            </a:r>
            <a:r>
              <a:rPr lang="en-US" sz="3200" i="1" dirty="0" smtClean="0">
                <a:latin typeface="Times New Roman" pitchFamily="18" charset="0"/>
                <a:cs typeface="Times New Roman" pitchFamily="18" charset="0"/>
              </a:rPr>
              <a:t>b</a:t>
            </a:r>
            <a:r>
              <a:rPr lang="en-US" sz="3200" baseline="-25000" dirty="0" smtClean="0">
                <a:latin typeface="Times New Roman" pitchFamily="18" charset="0"/>
                <a:cs typeface="Times New Roman" pitchFamily="18" charset="0"/>
              </a:rPr>
              <a:t>1</a:t>
            </a:r>
            <a:r>
              <a:rPr lang="en-US" sz="3200" dirty="0" smtClean="0">
                <a:latin typeface="Times New Roman" pitchFamily="18" charset="0"/>
                <a:cs typeface="Times New Roman" pitchFamily="18" charset="0"/>
              </a:rPr>
              <a:t>,</a:t>
            </a:r>
            <a:r>
              <a:rPr lang="en-US" sz="3200" i="1" dirty="0" smtClean="0">
                <a:latin typeface="Times New Roman" pitchFamily="18" charset="0"/>
                <a:cs typeface="Times New Roman" pitchFamily="18" charset="0"/>
              </a:rPr>
              <a:t>b</a:t>
            </a:r>
            <a:r>
              <a:rPr lang="en-US" sz="3200" baseline="-25000" dirty="0" smtClean="0">
                <a:latin typeface="Times New Roman" pitchFamily="18" charset="0"/>
                <a:cs typeface="Times New Roman" pitchFamily="18" charset="0"/>
              </a:rPr>
              <a:t>2</a:t>
            </a:r>
            <a:r>
              <a:rPr lang="en-US" sz="3200" dirty="0" smtClean="0">
                <a:latin typeface="Times New Roman" pitchFamily="18" charset="0"/>
                <a:cs typeface="Times New Roman" pitchFamily="18" charset="0"/>
              </a:rPr>
              <a:t>,…,</a:t>
            </a:r>
            <a:r>
              <a:rPr lang="en-US" sz="3200" i="1" dirty="0" err="1" smtClean="0">
                <a:latin typeface="Times New Roman" pitchFamily="18" charset="0"/>
                <a:cs typeface="Times New Roman" pitchFamily="18" charset="0"/>
              </a:rPr>
              <a:t>b</a:t>
            </a:r>
            <a:r>
              <a:rPr lang="en-US" sz="3200" i="1" baseline="-25000" dirty="0" err="1" smtClean="0">
                <a:latin typeface="Times New Roman" pitchFamily="18" charset="0"/>
                <a:cs typeface="Times New Roman" pitchFamily="18" charset="0"/>
              </a:rPr>
              <a:t>m</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усл.ед</a:t>
            </a:r>
            <a:r>
              <a:rPr lang="ru-RU" sz="3200" dirty="0" smtClean="0">
                <a:latin typeface="Times New Roman" pitchFamily="18" charset="0"/>
                <a:cs typeface="Times New Roman" pitchFamily="18" charset="0"/>
              </a:rPr>
              <a:t>. Количество каждого вида ресурсов </a:t>
            </a:r>
            <a:r>
              <a:rPr lang="en-US" sz="3200" dirty="0" smtClean="0">
                <a:latin typeface="Times New Roman" pitchFamily="18" charset="0"/>
                <a:cs typeface="Times New Roman" pitchFamily="18" charset="0"/>
              </a:rPr>
              <a:t>S</a:t>
            </a:r>
            <a:r>
              <a:rPr lang="en-US" sz="3200" i="1" baseline="-25000" dirty="0" smtClean="0">
                <a:latin typeface="Times New Roman" pitchFamily="18" charset="0"/>
                <a:cs typeface="Times New Roman" pitchFamily="18" charset="0"/>
              </a:rPr>
              <a:t>i</a:t>
            </a:r>
            <a:r>
              <a:rPr lang="ru-RU" sz="3200" dirty="0" smtClean="0">
                <a:latin typeface="Times New Roman" pitchFamily="18" charset="0"/>
                <a:cs typeface="Times New Roman" pitchFamily="18" charset="0"/>
              </a:rPr>
              <a:t>, затрачиваемого на производство единицы продукции</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A</a:t>
            </a:r>
            <a:r>
              <a:rPr lang="en-US" sz="3200" i="1" baseline="-25000" dirty="0" err="1" smtClean="0">
                <a:latin typeface="Times New Roman" pitchFamily="18" charset="0"/>
                <a:cs typeface="Times New Roman" pitchFamily="18" charset="0"/>
              </a:rPr>
              <a:t>j</a:t>
            </a:r>
            <a:r>
              <a:rPr lang="en-US" sz="3200" i="1" baseline="-25000" dirty="0" smtClean="0">
                <a:latin typeface="Times New Roman" pitchFamily="18" charset="0"/>
                <a:cs typeface="Times New Roman" pitchFamily="18" charset="0"/>
              </a:rPr>
              <a:t> </a:t>
            </a:r>
            <a:r>
              <a:rPr lang="ru-RU" sz="3200" i="1" baseline="-25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известно и равно </a:t>
            </a:r>
            <a:r>
              <a:rPr lang="en-US" sz="3200" i="1" dirty="0" err="1" smtClean="0">
                <a:latin typeface="Times New Roman" pitchFamily="18" charset="0"/>
                <a:cs typeface="Times New Roman" pitchFamily="18" charset="0"/>
              </a:rPr>
              <a:t>a</a:t>
            </a:r>
            <a:r>
              <a:rPr lang="en-US" sz="3200" i="1" baseline="-25000" dirty="0" err="1" smtClean="0">
                <a:latin typeface="Times New Roman" pitchFamily="18" charset="0"/>
                <a:cs typeface="Times New Roman" pitchFamily="18" charset="0"/>
              </a:rPr>
              <a:t>ij</a:t>
            </a:r>
            <a:r>
              <a:rPr lang="en-US"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усл.ед</a:t>
            </a:r>
            <a:r>
              <a:rPr lang="ru-RU" sz="3200" dirty="0" smtClean="0">
                <a:latin typeface="Times New Roman" pitchFamily="18" charset="0"/>
                <a:cs typeface="Times New Roman" pitchFamily="18" charset="0"/>
              </a:rPr>
              <a:t>./</a:t>
            </a:r>
            <a:r>
              <a:rPr lang="ru-RU" sz="3200" dirty="0" err="1" smtClean="0">
                <a:latin typeface="Times New Roman" pitchFamily="18" charset="0"/>
                <a:cs typeface="Times New Roman" pitchFamily="18" charset="0"/>
              </a:rPr>
              <a:t>ед.прод</a:t>
            </a:r>
            <a:r>
              <a:rPr lang="ru-RU" sz="3200" dirty="0" smtClean="0">
                <a:latin typeface="Times New Roman" pitchFamily="18" charset="0"/>
                <a:cs typeface="Times New Roman" pitchFamily="18" charset="0"/>
              </a:rPr>
              <a:t>. </a:t>
            </a:r>
            <a:endParaRPr lang="ru-RU" sz="3200" i="1" baseline="-25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17</a:t>
            </a:fld>
            <a:endParaRPr lang="ru-RU"/>
          </a:p>
        </p:txBody>
      </p:sp>
      <p:sp>
        <p:nvSpPr>
          <p:cNvPr id="4" name="TextBox 3"/>
          <p:cNvSpPr txBox="1"/>
          <p:nvPr/>
        </p:nvSpPr>
        <p:spPr>
          <a:xfrm>
            <a:off x="214282" y="571480"/>
            <a:ext cx="8715436" cy="5016758"/>
          </a:xfrm>
          <a:prstGeom prst="rect">
            <a:avLst/>
          </a:prstGeom>
          <a:noFill/>
        </p:spPr>
        <p:txBody>
          <a:bodyPr wrap="square" rtlCol="0">
            <a:spAutoFit/>
          </a:bodyPr>
          <a:lstStyle/>
          <a:p>
            <a:r>
              <a:rPr lang="ru-RU" sz="3200" dirty="0" smtClean="0">
                <a:latin typeface="Times New Roman" pitchFamily="18" charset="0"/>
                <a:cs typeface="Times New Roman" pitchFamily="18" charset="0"/>
              </a:rPr>
              <a:t>После изготовления продукции </a:t>
            </a:r>
            <a:r>
              <a:rPr lang="en-US" sz="3200"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1</a:t>
            </a:r>
            <a:r>
              <a:rPr lang="en-US" sz="3200" dirty="0" smtClean="0">
                <a:latin typeface="Times New Roman" pitchFamily="18" charset="0"/>
                <a:cs typeface="Times New Roman" pitchFamily="18" charset="0"/>
              </a:rPr>
              <a:t>, A</a:t>
            </a:r>
            <a:r>
              <a:rPr lang="en-US" sz="3200" baseline="-25000" dirty="0" smtClean="0">
                <a:latin typeface="Times New Roman" pitchFamily="18" charset="0"/>
                <a:cs typeface="Times New Roman" pitchFamily="18" charset="0"/>
              </a:rPr>
              <a:t>2</a:t>
            </a:r>
            <a:r>
              <a:rPr lang="en-US" sz="3200" dirty="0" smtClean="0">
                <a:latin typeface="Times New Roman" pitchFamily="18" charset="0"/>
                <a:cs typeface="Times New Roman" pitchFamily="18" charset="0"/>
              </a:rPr>
              <a:t>,…,A</a:t>
            </a:r>
            <a:r>
              <a:rPr lang="en-US" sz="3200" i="1" baseline="-25000" dirty="0" smtClean="0">
                <a:latin typeface="Times New Roman" pitchFamily="18" charset="0"/>
                <a:cs typeface="Times New Roman" pitchFamily="18" charset="0"/>
              </a:rPr>
              <a:t>n</a:t>
            </a:r>
            <a:r>
              <a:rPr lang="ru-RU" sz="3200" i="1" baseline="-25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она поступает в продажу. Ожидаемая прибыль от реализации единицы каждого вида продукции известна и составляет </a:t>
            </a:r>
            <a:r>
              <a:rPr lang="en-US" sz="3200" i="1" dirty="0" smtClean="0">
                <a:latin typeface="Times New Roman" pitchFamily="18" charset="0"/>
                <a:cs typeface="Times New Roman" pitchFamily="18" charset="0"/>
              </a:rPr>
              <a:t>c</a:t>
            </a:r>
            <a:r>
              <a:rPr lang="en-US" sz="3200" baseline="-25000" dirty="0" smtClean="0">
                <a:latin typeface="Times New Roman" pitchFamily="18" charset="0"/>
                <a:cs typeface="Times New Roman" pitchFamily="18" charset="0"/>
              </a:rPr>
              <a:t>1</a:t>
            </a:r>
            <a:r>
              <a:rPr lang="en-US" sz="3200" dirty="0" smtClean="0">
                <a:latin typeface="Times New Roman" pitchFamily="18" charset="0"/>
                <a:cs typeface="Times New Roman" pitchFamily="18" charset="0"/>
              </a:rPr>
              <a:t>,</a:t>
            </a:r>
            <a:r>
              <a:rPr lang="en-US" sz="3200" i="1" dirty="0" smtClean="0">
                <a:latin typeface="Times New Roman" pitchFamily="18" charset="0"/>
                <a:cs typeface="Times New Roman" pitchFamily="18" charset="0"/>
              </a:rPr>
              <a:t>c</a:t>
            </a:r>
            <a:r>
              <a:rPr lang="en-US" sz="3200" baseline="-25000" dirty="0" smtClean="0">
                <a:latin typeface="Times New Roman" pitchFamily="18" charset="0"/>
                <a:cs typeface="Times New Roman" pitchFamily="18" charset="0"/>
              </a:rPr>
              <a:t>2</a:t>
            </a:r>
            <a:r>
              <a:rPr lang="en-US" sz="3200" dirty="0" smtClean="0">
                <a:latin typeface="Times New Roman" pitchFamily="18" charset="0"/>
                <a:cs typeface="Times New Roman" pitchFamily="18" charset="0"/>
              </a:rPr>
              <a:t>,…,</a:t>
            </a:r>
            <a:r>
              <a:rPr lang="en-US" sz="3200" i="1" dirty="0" err="1" smtClean="0">
                <a:latin typeface="Times New Roman" pitchFamily="18" charset="0"/>
                <a:cs typeface="Times New Roman" pitchFamily="18" charset="0"/>
              </a:rPr>
              <a:t>c</a:t>
            </a:r>
            <a:r>
              <a:rPr lang="en-US" sz="3200" i="1" baseline="-25000" dirty="0" err="1" smtClean="0">
                <a:latin typeface="Times New Roman" pitchFamily="18" charset="0"/>
                <a:cs typeface="Times New Roman" pitchFamily="18" charset="0"/>
              </a:rPr>
              <a:t>n</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ден.ед</a:t>
            </a:r>
            <a:r>
              <a:rPr lang="ru-RU" sz="3200" dirty="0" smtClean="0">
                <a:latin typeface="Times New Roman" pitchFamily="18" charset="0"/>
                <a:cs typeface="Times New Roman" pitchFamily="18" charset="0"/>
              </a:rPr>
              <a:t>./</a:t>
            </a:r>
            <a:r>
              <a:rPr lang="ru-RU" sz="3200" dirty="0" err="1" smtClean="0">
                <a:latin typeface="Times New Roman" pitchFamily="18" charset="0"/>
                <a:cs typeface="Times New Roman" pitchFamily="18" charset="0"/>
              </a:rPr>
              <a:t>ед.прод</a:t>
            </a:r>
            <a:r>
              <a:rPr lang="ru-RU" sz="3200" dirty="0" smtClean="0">
                <a:latin typeface="Times New Roman" pitchFamily="18" charset="0"/>
                <a:cs typeface="Times New Roman" pitchFamily="18" charset="0"/>
              </a:rPr>
              <a:t>.</a:t>
            </a:r>
          </a:p>
          <a:p>
            <a:endParaRPr lang="ru-RU" sz="3200" dirty="0" smtClean="0">
              <a:latin typeface="Times New Roman" pitchFamily="18" charset="0"/>
              <a:cs typeface="Times New Roman" pitchFamily="18" charset="0"/>
            </a:endParaRPr>
          </a:p>
          <a:p>
            <a:r>
              <a:rPr lang="ru-RU" sz="3200" dirty="0" smtClean="0">
                <a:latin typeface="Times New Roman" pitchFamily="18" charset="0"/>
                <a:cs typeface="Times New Roman" pitchFamily="18" charset="0"/>
              </a:rPr>
              <a:t>Требуется составить план производства, то есть определить, какую продукцию и в каком объеме следует производить предприятию, чтобы получить максимальную прибыль от реализации продукции.</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18</a:t>
            </a:fld>
            <a:endParaRPr lang="ru-RU"/>
          </a:p>
        </p:txBody>
      </p:sp>
      <p:pic>
        <p:nvPicPr>
          <p:cNvPr id="1026" name="Picture 2"/>
          <p:cNvPicPr>
            <a:picLocks noChangeAspect="1" noChangeArrowheads="1"/>
          </p:cNvPicPr>
          <p:nvPr/>
        </p:nvPicPr>
        <p:blipFill>
          <a:blip r:embed="rId2"/>
          <a:srcRect/>
          <a:stretch>
            <a:fillRect/>
          </a:stretch>
        </p:blipFill>
        <p:spPr bwMode="auto">
          <a:xfrm>
            <a:off x="20526" y="714356"/>
            <a:ext cx="9089072" cy="385765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19</a:t>
            </a:fld>
            <a:endParaRPr lang="ru-RU"/>
          </a:p>
        </p:txBody>
      </p:sp>
      <p:sp>
        <p:nvSpPr>
          <p:cNvPr id="3" name="TextBox 2"/>
          <p:cNvSpPr txBox="1"/>
          <p:nvPr/>
        </p:nvSpPr>
        <p:spPr>
          <a:xfrm>
            <a:off x="214282" y="1928802"/>
            <a:ext cx="8715436" cy="2062103"/>
          </a:xfrm>
          <a:prstGeom prst="rect">
            <a:avLst/>
          </a:prstGeom>
          <a:noFill/>
        </p:spPr>
        <p:txBody>
          <a:bodyPr wrap="square" rtlCol="0">
            <a:spAutoFit/>
          </a:bodyPr>
          <a:lstStyle/>
          <a:p>
            <a:pPr algn="ctr"/>
            <a:r>
              <a:rPr lang="ru-RU" sz="3200" dirty="0" smtClean="0">
                <a:latin typeface="Times New Roman" pitchFamily="18" charset="0"/>
                <a:cs typeface="Times New Roman" pitchFamily="18" charset="0"/>
              </a:rPr>
              <a:t>Целью (и критерием) является получение максимальной суммарной прибыли от реализации произведенной продукции. </a:t>
            </a:r>
          </a:p>
          <a:p>
            <a:endParaRPr lang="ru-RU" sz="32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20</a:t>
            </a:fld>
            <a:endParaRPr lang="ru-RU"/>
          </a:p>
        </p:txBody>
      </p:sp>
      <p:sp>
        <p:nvSpPr>
          <p:cNvPr id="3" name="TextBox 2"/>
          <p:cNvSpPr txBox="1"/>
          <p:nvPr/>
        </p:nvSpPr>
        <p:spPr>
          <a:xfrm>
            <a:off x="214282" y="785794"/>
            <a:ext cx="8715436" cy="2554545"/>
          </a:xfrm>
          <a:prstGeom prst="rect">
            <a:avLst/>
          </a:prstGeom>
          <a:noFill/>
        </p:spPr>
        <p:txBody>
          <a:bodyPr wrap="square" rtlCol="0">
            <a:spAutoFit/>
          </a:bodyPr>
          <a:lstStyle/>
          <a:p>
            <a:pPr algn="ctr"/>
            <a:r>
              <a:rPr lang="ru-RU" sz="3200" dirty="0" smtClean="0">
                <a:latin typeface="Times New Roman" pitchFamily="18" charset="0"/>
                <a:cs typeface="Times New Roman" pitchFamily="18" charset="0"/>
              </a:rPr>
              <a:t>Математическая модель</a:t>
            </a:r>
          </a:p>
          <a:p>
            <a:endParaRPr lang="ru-RU" sz="3200" dirty="0" smtClean="0">
              <a:latin typeface="Times New Roman" pitchFamily="18" charset="0"/>
              <a:cs typeface="Times New Roman" pitchFamily="18" charset="0"/>
            </a:endParaRPr>
          </a:p>
          <a:p>
            <a:pPr algn="ctr"/>
            <a:r>
              <a:rPr lang="ru-RU" sz="3200" dirty="0" smtClean="0">
                <a:latin typeface="Times New Roman" pitchFamily="18" charset="0"/>
                <a:cs typeface="Times New Roman" pitchFamily="18" charset="0"/>
              </a:rPr>
              <a:t>Оптимизационная математическая модель операции должна содержать целевую функцию и систему ограничений.</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21</a:t>
            </a:fld>
            <a:endParaRPr lang="ru-RU"/>
          </a:p>
        </p:txBody>
      </p:sp>
      <p:sp>
        <p:nvSpPr>
          <p:cNvPr id="3" name="TextBox 2"/>
          <p:cNvSpPr txBox="1"/>
          <p:nvPr/>
        </p:nvSpPr>
        <p:spPr>
          <a:xfrm>
            <a:off x="285720" y="1500174"/>
            <a:ext cx="8715436" cy="3539430"/>
          </a:xfrm>
          <a:prstGeom prst="rect">
            <a:avLst/>
          </a:prstGeom>
          <a:noFill/>
        </p:spPr>
        <p:txBody>
          <a:bodyPr wrap="square" rtlCol="0">
            <a:spAutoFit/>
          </a:bodyPr>
          <a:lstStyle/>
          <a:p>
            <a:pPr algn="ctr"/>
            <a:r>
              <a:rPr lang="ru-RU" sz="3200" i="1" dirty="0" smtClean="0">
                <a:latin typeface="Times New Roman" pitchFamily="18" charset="0"/>
                <a:cs typeface="Times New Roman" pitchFamily="18" charset="0"/>
              </a:rPr>
              <a:t>Целевая функция </a:t>
            </a:r>
            <a:r>
              <a:rPr lang="en-US" sz="3200" i="1" dirty="0" smtClean="0">
                <a:latin typeface="Times New Roman" pitchFamily="18" charset="0"/>
                <a:cs typeface="Times New Roman" pitchFamily="18" charset="0"/>
              </a:rPr>
              <a:t>F</a:t>
            </a:r>
            <a:r>
              <a:rPr lang="ru-RU" sz="3200" i="1"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представляет собой суммарную прибыль от реализации произведенной продукции. </a:t>
            </a:r>
          </a:p>
          <a:p>
            <a:endParaRPr lang="ru-RU" sz="3200" dirty="0" smtClean="0">
              <a:latin typeface="Times New Roman" pitchFamily="18" charset="0"/>
              <a:cs typeface="Times New Roman" pitchFamily="18" charset="0"/>
            </a:endParaRPr>
          </a:p>
          <a:p>
            <a:pPr algn="ctr"/>
            <a:r>
              <a:rPr lang="en-US" sz="3200" i="1" dirty="0" smtClean="0">
                <a:latin typeface="Times New Roman" pitchFamily="18" charset="0"/>
                <a:cs typeface="Times New Roman" pitchFamily="18" charset="0"/>
              </a:rPr>
              <a:t>F=c</a:t>
            </a:r>
            <a:r>
              <a:rPr lang="en-US" sz="3200" baseline="-250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+c</a:t>
            </a:r>
            <a:r>
              <a:rPr lang="en-US" sz="3200" baseline="-25000" dirty="0" smtClean="0">
                <a:latin typeface="Times New Roman" pitchFamily="18" charset="0"/>
                <a:cs typeface="Times New Roman" pitchFamily="18" charset="0"/>
              </a:rPr>
              <a:t>2</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2</a:t>
            </a:r>
            <a:r>
              <a:rPr lang="en-US" sz="3200" i="1" dirty="0" smtClean="0">
                <a:latin typeface="Times New Roman" pitchFamily="18" charset="0"/>
                <a:cs typeface="Times New Roman" pitchFamily="18" charset="0"/>
              </a:rPr>
              <a:t>+…+</a:t>
            </a:r>
            <a:r>
              <a:rPr lang="en-US" sz="3200" i="1" dirty="0" err="1" smtClean="0">
                <a:latin typeface="Times New Roman" pitchFamily="18" charset="0"/>
                <a:cs typeface="Times New Roman" pitchFamily="18" charset="0"/>
              </a:rPr>
              <a:t>c</a:t>
            </a:r>
            <a:r>
              <a:rPr lang="en-US" sz="3200" i="1" baseline="-25000" dirty="0" err="1" smtClean="0">
                <a:latin typeface="Times New Roman" pitchFamily="18" charset="0"/>
                <a:cs typeface="Times New Roman" pitchFamily="18" charset="0"/>
              </a:rPr>
              <a:t>n</a:t>
            </a:r>
            <a:r>
              <a:rPr lang="en-US" sz="3200" i="1" dirty="0" err="1" smtClean="0">
                <a:latin typeface="Times New Roman" pitchFamily="18" charset="0"/>
                <a:cs typeface="Times New Roman" pitchFamily="18" charset="0"/>
              </a:rPr>
              <a:t>x</a:t>
            </a:r>
            <a:r>
              <a:rPr lang="en-US" sz="3200" i="1" baseline="-25000" dirty="0" err="1" smtClean="0">
                <a:latin typeface="Times New Roman" pitchFamily="18" charset="0"/>
                <a:cs typeface="Times New Roman" pitchFamily="18" charset="0"/>
              </a:rPr>
              <a:t>n</a:t>
            </a:r>
            <a:endParaRPr lang="en-US" sz="3200" i="1" baseline="-25000" dirty="0" smtClean="0">
              <a:latin typeface="Times New Roman" pitchFamily="18" charset="0"/>
              <a:cs typeface="Times New Roman" pitchFamily="18" charset="0"/>
            </a:endParaRPr>
          </a:p>
          <a:p>
            <a:endParaRPr lang="en-US" sz="3200" dirty="0" smtClean="0">
              <a:latin typeface="Times New Roman" pitchFamily="18" charset="0"/>
              <a:cs typeface="Times New Roman" pitchFamily="18" charset="0"/>
            </a:endParaRPr>
          </a:p>
          <a:p>
            <a:pPr algn="ctr"/>
            <a:r>
              <a:rPr lang="ru-RU" sz="3200" dirty="0" smtClean="0">
                <a:latin typeface="Times New Roman" pitchFamily="18" charset="0"/>
                <a:cs typeface="Times New Roman" pitchFamily="18" charset="0"/>
              </a:rPr>
              <a:t>и ее необходимо максимизировать.</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22</a:t>
            </a:fld>
            <a:endParaRPr lang="ru-RU"/>
          </a:p>
        </p:txBody>
      </p:sp>
      <p:sp>
        <p:nvSpPr>
          <p:cNvPr id="4" name="TextBox 3"/>
          <p:cNvSpPr txBox="1"/>
          <p:nvPr/>
        </p:nvSpPr>
        <p:spPr>
          <a:xfrm>
            <a:off x="214282" y="428604"/>
            <a:ext cx="8715436" cy="5837495"/>
          </a:xfrm>
          <a:prstGeom prst="rect">
            <a:avLst/>
          </a:prstGeom>
          <a:noFill/>
        </p:spPr>
        <p:txBody>
          <a:bodyPr wrap="square" rtlCol="0">
            <a:spAutoFit/>
          </a:bodyPr>
          <a:lstStyle/>
          <a:p>
            <a:r>
              <a:rPr lang="ru-RU" sz="3200" i="1" dirty="0" smtClean="0">
                <a:latin typeface="Times New Roman" pitchFamily="18" charset="0"/>
                <a:cs typeface="Times New Roman" pitchFamily="18" charset="0"/>
              </a:rPr>
              <a:t>Ограничения</a:t>
            </a:r>
            <a:r>
              <a:rPr lang="ru-RU" sz="3200" dirty="0" smtClean="0">
                <a:latin typeface="Times New Roman" pitchFamily="18" charset="0"/>
                <a:cs typeface="Times New Roman" pitchFamily="18" charset="0"/>
              </a:rPr>
              <a:t> отражают тот факт, что расход каждого вида ресурса, затрачиваемого на производство всех видов продукции, не может превышать его объема, имеющегося у предприятия на складе.</a:t>
            </a:r>
          </a:p>
          <a:p>
            <a:endParaRPr lang="ru-RU" sz="3200" dirty="0" smtClean="0">
              <a:latin typeface="Times New Roman" pitchFamily="18" charset="0"/>
              <a:cs typeface="Times New Roman" pitchFamily="18" charset="0"/>
            </a:endParaRPr>
          </a:p>
          <a:p>
            <a:pPr algn="ctr"/>
            <a:r>
              <a:rPr lang="en-US" sz="3200" i="1"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11</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12</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2</a:t>
            </a:r>
            <a:r>
              <a:rPr lang="en-US" sz="3200" i="1"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1</a:t>
            </a:r>
            <a:r>
              <a:rPr lang="en-US" sz="3200" i="1" baseline="-25000" dirty="0" smtClean="0">
                <a:latin typeface="Times New Roman" pitchFamily="18" charset="0"/>
                <a:cs typeface="Times New Roman" pitchFamily="18" charset="0"/>
              </a:rPr>
              <a:t>n</a:t>
            </a:r>
            <a:r>
              <a:rPr lang="en-US" sz="3200" i="1" dirty="0" smtClean="0">
                <a:latin typeface="Times New Roman" pitchFamily="18" charset="0"/>
                <a:cs typeface="Times New Roman" pitchFamily="18" charset="0"/>
              </a:rPr>
              <a:t>x</a:t>
            </a:r>
            <a:r>
              <a:rPr lang="en-US" sz="3200" i="1" baseline="-25000" dirty="0" smtClean="0">
                <a:latin typeface="Times New Roman" pitchFamily="18" charset="0"/>
                <a:cs typeface="Times New Roman" pitchFamily="18" charset="0"/>
              </a:rPr>
              <a:t>n</a:t>
            </a:r>
            <a:r>
              <a:rPr lang="en-US" sz="3200" i="1" dirty="0" smtClean="0">
                <a:latin typeface="Times New Roman" pitchFamily="18" charset="0"/>
                <a:cs typeface="Times New Roman" pitchFamily="18" charset="0"/>
              </a:rPr>
              <a:t>≤b</a:t>
            </a:r>
            <a:r>
              <a:rPr lang="en-US" sz="3200" baseline="-25000" dirty="0" smtClean="0">
                <a:latin typeface="Times New Roman" pitchFamily="18" charset="0"/>
                <a:cs typeface="Times New Roman" pitchFamily="18" charset="0"/>
              </a:rPr>
              <a:t>1</a:t>
            </a:r>
          </a:p>
          <a:p>
            <a:pPr algn="ctr"/>
            <a:r>
              <a:rPr lang="en-US" sz="3200" i="1"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21</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22</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2</a:t>
            </a:r>
            <a:r>
              <a:rPr lang="en-US" sz="3200" i="1"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2</a:t>
            </a:r>
            <a:r>
              <a:rPr lang="en-US" sz="3200" i="1" baseline="-25000" dirty="0" smtClean="0">
                <a:latin typeface="Times New Roman" pitchFamily="18" charset="0"/>
                <a:cs typeface="Times New Roman" pitchFamily="18" charset="0"/>
              </a:rPr>
              <a:t>n</a:t>
            </a:r>
            <a:r>
              <a:rPr lang="en-US" sz="3200" i="1" dirty="0" smtClean="0">
                <a:latin typeface="Times New Roman" pitchFamily="18" charset="0"/>
                <a:cs typeface="Times New Roman" pitchFamily="18" charset="0"/>
              </a:rPr>
              <a:t>x</a:t>
            </a:r>
            <a:r>
              <a:rPr lang="en-US" sz="3200" i="1" baseline="-25000" dirty="0" smtClean="0">
                <a:latin typeface="Times New Roman" pitchFamily="18" charset="0"/>
                <a:cs typeface="Times New Roman" pitchFamily="18" charset="0"/>
              </a:rPr>
              <a:t>n</a:t>
            </a:r>
            <a:r>
              <a:rPr lang="en-US" sz="3200" i="1" dirty="0" smtClean="0">
                <a:latin typeface="Times New Roman" pitchFamily="18" charset="0"/>
                <a:cs typeface="Times New Roman" pitchFamily="18" charset="0"/>
              </a:rPr>
              <a:t>≤b</a:t>
            </a:r>
            <a:r>
              <a:rPr lang="en-US" sz="3200" baseline="-25000" dirty="0" smtClean="0">
                <a:latin typeface="Times New Roman" pitchFamily="18" charset="0"/>
                <a:cs typeface="Times New Roman" pitchFamily="18" charset="0"/>
              </a:rPr>
              <a:t>2</a:t>
            </a:r>
          </a:p>
          <a:p>
            <a:pPr algn="ctr"/>
            <a:r>
              <a:rPr lang="en-US" sz="3200" i="1" dirty="0" smtClean="0">
                <a:latin typeface="Times New Roman" pitchFamily="18" charset="0"/>
                <a:cs typeface="Times New Roman" pitchFamily="18" charset="0"/>
              </a:rPr>
              <a:t>……………………………</a:t>
            </a:r>
          </a:p>
          <a:p>
            <a:pPr algn="ctr"/>
            <a:r>
              <a:rPr lang="en-US" sz="3200" i="1" dirty="0" smtClean="0">
                <a:latin typeface="Times New Roman" pitchFamily="18" charset="0"/>
                <a:cs typeface="Times New Roman" pitchFamily="18" charset="0"/>
              </a:rPr>
              <a:t>a</a:t>
            </a:r>
            <a:r>
              <a:rPr lang="en-US" sz="3200" i="1" baseline="-25000" dirty="0" smtClean="0">
                <a:latin typeface="Times New Roman" pitchFamily="18" charset="0"/>
                <a:cs typeface="Times New Roman" pitchFamily="18" charset="0"/>
              </a:rPr>
              <a:t>m</a:t>
            </a:r>
            <a:r>
              <a:rPr lang="en-US" sz="3200" baseline="-250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+a</a:t>
            </a:r>
            <a:r>
              <a:rPr lang="en-US" sz="3200" i="1" baseline="-25000" dirty="0" smtClean="0">
                <a:latin typeface="Times New Roman" pitchFamily="18" charset="0"/>
                <a:cs typeface="Times New Roman" pitchFamily="18" charset="0"/>
              </a:rPr>
              <a:t>m</a:t>
            </a:r>
            <a:r>
              <a:rPr lang="en-US" sz="3200" baseline="-25000" dirty="0" smtClean="0">
                <a:latin typeface="Times New Roman" pitchFamily="18" charset="0"/>
                <a:cs typeface="Times New Roman" pitchFamily="18" charset="0"/>
              </a:rPr>
              <a:t>2</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2</a:t>
            </a:r>
            <a:r>
              <a:rPr lang="en-US" sz="3200" i="1" dirty="0" smtClean="0">
                <a:latin typeface="Times New Roman" pitchFamily="18" charset="0"/>
                <a:cs typeface="Times New Roman" pitchFamily="18" charset="0"/>
              </a:rPr>
              <a:t>+…+</a:t>
            </a:r>
            <a:r>
              <a:rPr lang="en-US" sz="3200" i="1" dirty="0" err="1" smtClean="0">
                <a:latin typeface="Times New Roman" pitchFamily="18" charset="0"/>
                <a:cs typeface="Times New Roman" pitchFamily="18" charset="0"/>
              </a:rPr>
              <a:t>a</a:t>
            </a:r>
            <a:r>
              <a:rPr lang="en-US" sz="3200" i="1" baseline="-25000" dirty="0" err="1" smtClean="0">
                <a:latin typeface="Times New Roman" pitchFamily="18" charset="0"/>
                <a:cs typeface="Times New Roman" pitchFamily="18" charset="0"/>
              </a:rPr>
              <a:t>mn</a:t>
            </a:r>
            <a:r>
              <a:rPr lang="en-US" sz="3200" i="1" dirty="0" err="1" smtClean="0">
                <a:latin typeface="Times New Roman" pitchFamily="18" charset="0"/>
                <a:cs typeface="Times New Roman" pitchFamily="18" charset="0"/>
              </a:rPr>
              <a:t>x</a:t>
            </a:r>
            <a:r>
              <a:rPr lang="en-US" sz="3200" i="1" baseline="-25000" dirty="0" err="1" smtClean="0">
                <a:latin typeface="Times New Roman" pitchFamily="18" charset="0"/>
                <a:cs typeface="Times New Roman" pitchFamily="18" charset="0"/>
              </a:rPr>
              <a:t>n</a:t>
            </a:r>
            <a:r>
              <a:rPr lang="en-US" sz="3200" i="1" dirty="0" err="1" smtClean="0">
                <a:latin typeface="Times New Roman" pitchFamily="18" charset="0"/>
                <a:cs typeface="Times New Roman" pitchFamily="18" charset="0"/>
              </a:rPr>
              <a:t>≤b</a:t>
            </a:r>
            <a:r>
              <a:rPr lang="en-US" sz="3200" i="1" baseline="-25000" dirty="0" err="1" smtClean="0">
                <a:latin typeface="Times New Roman" pitchFamily="18" charset="0"/>
                <a:cs typeface="Times New Roman" pitchFamily="18" charset="0"/>
              </a:rPr>
              <a:t>m</a:t>
            </a:r>
            <a:endParaRPr lang="ru-RU" sz="3200" i="1" baseline="-25000" dirty="0" smtClean="0">
              <a:latin typeface="Times New Roman" pitchFamily="18" charset="0"/>
              <a:cs typeface="Times New Roman" pitchFamily="18" charset="0"/>
            </a:endParaRPr>
          </a:p>
          <a:p>
            <a:pPr algn="ctr"/>
            <a:endParaRPr lang="en-US" sz="3200" i="1" baseline="-25000" dirty="0" smtClean="0">
              <a:latin typeface="Times New Roman" pitchFamily="18" charset="0"/>
              <a:cs typeface="Times New Roman" pitchFamily="18" charset="0"/>
            </a:endParaRPr>
          </a:p>
          <a:p>
            <a:pPr algn="ct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1</a:t>
            </a:r>
            <a:r>
              <a:rPr lang="en-US" sz="3200" dirty="0" smtClean="0">
                <a:latin typeface="Times New Roman" pitchFamily="18" charset="0"/>
                <a:cs typeface="Times New Roman" pitchFamily="18" charset="0"/>
              </a:rPr>
              <a:t>≥0, </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2</a:t>
            </a:r>
            <a:r>
              <a:rPr lang="en-US" sz="3200" dirty="0" smtClean="0">
                <a:latin typeface="Times New Roman" pitchFamily="18" charset="0"/>
                <a:cs typeface="Times New Roman" pitchFamily="18" charset="0"/>
              </a:rPr>
              <a:t>≥0,…, </a:t>
            </a:r>
            <a:r>
              <a:rPr lang="en-US" sz="3200" i="1" dirty="0" smtClean="0">
                <a:latin typeface="Times New Roman" pitchFamily="18" charset="0"/>
                <a:cs typeface="Times New Roman" pitchFamily="18" charset="0"/>
              </a:rPr>
              <a:t>x</a:t>
            </a:r>
            <a:r>
              <a:rPr lang="en-US" sz="3200" i="1" baseline="-25000" dirty="0" smtClean="0">
                <a:latin typeface="Times New Roman" pitchFamily="18" charset="0"/>
                <a:cs typeface="Times New Roman" pitchFamily="18" charset="0"/>
              </a:rPr>
              <a:t>n</a:t>
            </a:r>
            <a:r>
              <a:rPr lang="en-US" sz="3200" dirty="0" smtClean="0">
                <a:latin typeface="Times New Roman" pitchFamily="18" charset="0"/>
                <a:cs typeface="Times New Roman" pitchFamily="18" charset="0"/>
              </a:rPr>
              <a:t>≥0</a:t>
            </a:r>
            <a:endParaRPr lang="ru-RU" sz="32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23</a:t>
            </a:fld>
            <a:endParaRPr lang="ru-RU"/>
          </a:p>
        </p:txBody>
      </p:sp>
      <p:sp>
        <p:nvSpPr>
          <p:cNvPr id="4" name="TextBox 3"/>
          <p:cNvSpPr txBox="1"/>
          <p:nvPr/>
        </p:nvSpPr>
        <p:spPr>
          <a:xfrm>
            <a:off x="214282" y="428604"/>
            <a:ext cx="8715436" cy="6001643"/>
          </a:xfrm>
          <a:prstGeom prst="rect">
            <a:avLst/>
          </a:prstGeom>
          <a:noFill/>
        </p:spPr>
        <p:txBody>
          <a:bodyPr wrap="square" rtlCol="0">
            <a:spAutoFit/>
          </a:bodyPr>
          <a:lstStyle/>
          <a:p>
            <a:r>
              <a:rPr lang="ru-RU" sz="3200" dirty="0" smtClean="0">
                <a:latin typeface="Times New Roman" pitchFamily="18" charset="0"/>
                <a:cs typeface="Times New Roman" pitchFamily="18" charset="0"/>
              </a:rPr>
              <a:t>Таким образом, общая математическая модель задачи планирования производства или оптимального использования ресурсов имеет вид:</a:t>
            </a:r>
          </a:p>
          <a:p>
            <a:endParaRPr lang="ru-RU" sz="3200" dirty="0" smtClean="0">
              <a:latin typeface="Times New Roman" pitchFamily="18" charset="0"/>
              <a:cs typeface="Times New Roman" pitchFamily="18" charset="0"/>
            </a:endParaRPr>
          </a:p>
          <a:p>
            <a:r>
              <a:rPr lang="en-US" sz="3200" i="1" dirty="0" smtClean="0">
                <a:latin typeface="Times New Roman" pitchFamily="18" charset="0"/>
                <a:cs typeface="Times New Roman" pitchFamily="18" charset="0"/>
              </a:rPr>
              <a:t>F=c</a:t>
            </a:r>
            <a:r>
              <a:rPr lang="en-US" sz="3200" baseline="-250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+c</a:t>
            </a:r>
            <a:r>
              <a:rPr lang="en-US" sz="3200" baseline="-25000" dirty="0" smtClean="0">
                <a:latin typeface="Times New Roman" pitchFamily="18" charset="0"/>
                <a:cs typeface="Times New Roman" pitchFamily="18" charset="0"/>
              </a:rPr>
              <a:t>2</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2</a:t>
            </a:r>
            <a:r>
              <a:rPr lang="en-US" sz="3200" i="1" dirty="0" smtClean="0">
                <a:latin typeface="Times New Roman" pitchFamily="18" charset="0"/>
                <a:cs typeface="Times New Roman" pitchFamily="18" charset="0"/>
              </a:rPr>
              <a:t>+…+</a:t>
            </a:r>
            <a:r>
              <a:rPr lang="en-US" sz="3200" i="1" dirty="0" err="1" smtClean="0">
                <a:latin typeface="Times New Roman" pitchFamily="18" charset="0"/>
                <a:cs typeface="Times New Roman" pitchFamily="18" charset="0"/>
              </a:rPr>
              <a:t>c</a:t>
            </a:r>
            <a:r>
              <a:rPr lang="en-US" sz="3200" i="1" baseline="-25000" dirty="0" err="1" smtClean="0">
                <a:latin typeface="Times New Roman" pitchFamily="18" charset="0"/>
                <a:cs typeface="Times New Roman" pitchFamily="18" charset="0"/>
              </a:rPr>
              <a:t>n</a:t>
            </a:r>
            <a:r>
              <a:rPr lang="en-US" sz="3200" i="1" dirty="0" err="1" smtClean="0">
                <a:latin typeface="Times New Roman" pitchFamily="18" charset="0"/>
                <a:cs typeface="Times New Roman" pitchFamily="18" charset="0"/>
              </a:rPr>
              <a:t>x</a:t>
            </a:r>
            <a:r>
              <a:rPr lang="en-US" sz="3200" i="1" baseline="-25000" dirty="0" err="1" smtClean="0">
                <a:latin typeface="Times New Roman" pitchFamily="18" charset="0"/>
                <a:cs typeface="Times New Roman" pitchFamily="18" charset="0"/>
              </a:rPr>
              <a:t>n</a:t>
            </a:r>
            <a:r>
              <a:rPr lang="en-US" sz="3200" i="1" dirty="0" err="1" smtClean="0">
                <a:latin typeface="Times New Roman" pitchFamily="18" charset="0"/>
                <a:cs typeface="Times New Roman" pitchFamily="18" charset="0"/>
              </a:rPr>
              <a:t>→max</a:t>
            </a:r>
            <a:endParaRPr lang="en-US" sz="3200" i="1" dirty="0" smtClean="0">
              <a:latin typeface="Times New Roman" pitchFamily="18" charset="0"/>
              <a:cs typeface="Times New Roman" pitchFamily="18" charset="0"/>
            </a:endParaRPr>
          </a:p>
          <a:p>
            <a:endParaRPr lang="en-US" sz="3200" i="1" dirty="0" smtClean="0">
              <a:latin typeface="Times New Roman" pitchFamily="18" charset="0"/>
              <a:cs typeface="Times New Roman" pitchFamily="18" charset="0"/>
            </a:endParaRPr>
          </a:p>
          <a:p>
            <a:r>
              <a:rPr lang="en-US" sz="3200" i="1"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11</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12</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2</a:t>
            </a:r>
            <a:r>
              <a:rPr lang="en-US" sz="3200" i="1"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1</a:t>
            </a:r>
            <a:r>
              <a:rPr lang="en-US" sz="3200" i="1" baseline="-25000" dirty="0" smtClean="0">
                <a:latin typeface="Times New Roman" pitchFamily="18" charset="0"/>
                <a:cs typeface="Times New Roman" pitchFamily="18" charset="0"/>
              </a:rPr>
              <a:t>n</a:t>
            </a:r>
            <a:r>
              <a:rPr lang="en-US" sz="3200" i="1" dirty="0" smtClean="0">
                <a:latin typeface="Times New Roman" pitchFamily="18" charset="0"/>
                <a:cs typeface="Times New Roman" pitchFamily="18" charset="0"/>
              </a:rPr>
              <a:t>x</a:t>
            </a:r>
            <a:r>
              <a:rPr lang="en-US" sz="3200" i="1" baseline="-25000" dirty="0" smtClean="0">
                <a:latin typeface="Times New Roman" pitchFamily="18" charset="0"/>
                <a:cs typeface="Times New Roman" pitchFamily="18" charset="0"/>
              </a:rPr>
              <a:t>n</a:t>
            </a:r>
            <a:r>
              <a:rPr lang="en-US" sz="3200" i="1" dirty="0" smtClean="0">
                <a:latin typeface="Times New Roman" pitchFamily="18" charset="0"/>
                <a:cs typeface="Times New Roman" pitchFamily="18" charset="0"/>
              </a:rPr>
              <a:t>≤b</a:t>
            </a:r>
            <a:r>
              <a:rPr lang="en-US" sz="3200" baseline="-25000" dirty="0" smtClean="0">
                <a:latin typeface="Times New Roman" pitchFamily="18" charset="0"/>
                <a:cs typeface="Times New Roman" pitchFamily="18" charset="0"/>
              </a:rPr>
              <a:t>1</a:t>
            </a:r>
          </a:p>
          <a:p>
            <a:r>
              <a:rPr lang="en-US" sz="3200" i="1"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21</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22</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2</a:t>
            </a:r>
            <a:r>
              <a:rPr lang="en-US" sz="3200" i="1"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2</a:t>
            </a:r>
            <a:r>
              <a:rPr lang="en-US" sz="3200" i="1" baseline="-25000" dirty="0" smtClean="0">
                <a:latin typeface="Times New Roman" pitchFamily="18" charset="0"/>
                <a:cs typeface="Times New Roman" pitchFamily="18" charset="0"/>
              </a:rPr>
              <a:t>n</a:t>
            </a:r>
            <a:r>
              <a:rPr lang="en-US" sz="3200" i="1" dirty="0" smtClean="0">
                <a:latin typeface="Times New Roman" pitchFamily="18" charset="0"/>
                <a:cs typeface="Times New Roman" pitchFamily="18" charset="0"/>
              </a:rPr>
              <a:t>x</a:t>
            </a:r>
            <a:r>
              <a:rPr lang="en-US" sz="3200" i="1" baseline="-25000" dirty="0" smtClean="0">
                <a:latin typeface="Times New Roman" pitchFamily="18" charset="0"/>
                <a:cs typeface="Times New Roman" pitchFamily="18" charset="0"/>
              </a:rPr>
              <a:t>n</a:t>
            </a:r>
            <a:r>
              <a:rPr lang="en-US" sz="3200" i="1" dirty="0" smtClean="0">
                <a:latin typeface="Times New Roman" pitchFamily="18" charset="0"/>
                <a:cs typeface="Times New Roman" pitchFamily="18" charset="0"/>
              </a:rPr>
              <a:t>≤b</a:t>
            </a:r>
            <a:r>
              <a:rPr lang="en-US" sz="3200" baseline="-25000" dirty="0" smtClean="0">
                <a:latin typeface="Times New Roman" pitchFamily="18" charset="0"/>
                <a:cs typeface="Times New Roman" pitchFamily="18" charset="0"/>
              </a:rPr>
              <a:t>2</a:t>
            </a:r>
          </a:p>
          <a:p>
            <a:r>
              <a:rPr lang="en-US" sz="3200" i="1" dirty="0" smtClean="0">
                <a:latin typeface="Times New Roman" pitchFamily="18" charset="0"/>
                <a:cs typeface="Times New Roman" pitchFamily="18" charset="0"/>
              </a:rPr>
              <a:t>……………………………</a:t>
            </a:r>
          </a:p>
          <a:p>
            <a:r>
              <a:rPr lang="en-US" sz="3200" i="1" dirty="0" smtClean="0">
                <a:latin typeface="Times New Roman" pitchFamily="18" charset="0"/>
                <a:cs typeface="Times New Roman" pitchFamily="18" charset="0"/>
              </a:rPr>
              <a:t>a</a:t>
            </a:r>
            <a:r>
              <a:rPr lang="en-US" sz="3200" i="1" baseline="-25000" dirty="0" smtClean="0">
                <a:latin typeface="Times New Roman" pitchFamily="18" charset="0"/>
                <a:cs typeface="Times New Roman" pitchFamily="18" charset="0"/>
              </a:rPr>
              <a:t>m</a:t>
            </a:r>
            <a:r>
              <a:rPr lang="en-US" sz="3200" baseline="-250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+a</a:t>
            </a:r>
            <a:r>
              <a:rPr lang="en-US" sz="3200" i="1" baseline="-25000" dirty="0" smtClean="0">
                <a:latin typeface="Times New Roman" pitchFamily="18" charset="0"/>
                <a:cs typeface="Times New Roman" pitchFamily="18" charset="0"/>
              </a:rPr>
              <a:t>m</a:t>
            </a:r>
            <a:r>
              <a:rPr lang="en-US" sz="3200" baseline="-25000" dirty="0" smtClean="0">
                <a:latin typeface="Times New Roman" pitchFamily="18" charset="0"/>
                <a:cs typeface="Times New Roman" pitchFamily="18" charset="0"/>
              </a:rPr>
              <a:t>2</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2</a:t>
            </a:r>
            <a:r>
              <a:rPr lang="en-US" sz="3200" i="1" dirty="0" smtClean="0">
                <a:latin typeface="Times New Roman" pitchFamily="18" charset="0"/>
                <a:cs typeface="Times New Roman" pitchFamily="18" charset="0"/>
              </a:rPr>
              <a:t>+…+</a:t>
            </a:r>
            <a:r>
              <a:rPr lang="en-US" sz="3200" i="1" dirty="0" err="1" smtClean="0">
                <a:latin typeface="Times New Roman" pitchFamily="18" charset="0"/>
                <a:cs typeface="Times New Roman" pitchFamily="18" charset="0"/>
              </a:rPr>
              <a:t>a</a:t>
            </a:r>
            <a:r>
              <a:rPr lang="en-US" sz="3200" i="1" baseline="-25000" dirty="0" err="1" smtClean="0">
                <a:latin typeface="Times New Roman" pitchFamily="18" charset="0"/>
                <a:cs typeface="Times New Roman" pitchFamily="18" charset="0"/>
              </a:rPr>
              <a:t>mn</a:t>
            </a:r>
            <a:r>
              <a:rPr lang="en-US" sz="3200" i="1" dirty="0" err="1" smtClean="0">
                <a:latin typeface="Times New Roman" pitchFamily="18" charset="0"/>
                <a:cs typeface="Times New Roman" pitchFamily="18" charset="0"/>
              </a:rPr>
              <a:t>x</a:t>
            </a:r>
            <a:r>
              <a:rPr lang="en-US" sz="3200" i="1" baseline="-25000" dirty="0" err="1" smtClean="0">
                <a:latin typeface="Times New Roman" pitchFamily="18" charset="0"/>
                <a:cs typeface="Times New Roman" pitchFamily="18" charset="0"/>
              </a:rPr>
              <a:t>n</a:t>
            </a:r>
            <a:r>
              <a:rPr lang="en-US" sz="3200" i="1" dirty="0" err="1" smtClean="0">
                <a:latin typeface="Times New Roman" pitchFamily="18" charset="0"/>
                <a:cs typeface="Times New Roman" pitchFamily="18" charset="0"/>
              </a:rPr>
              <a:t>≤b</a:t>
            </a:r>
            <a:r>
              <a:rPr lang="en-US" sz="3200" i="1" baseline="-25000" dirty="0" err="1" smtClean="0">
                <a:latin typeface="Times New Roman" pitchFamily="18" charset="0"/>
                <a:cs typeface="Times New Roman" pitchFamily="18" charset="0"/>
              </a:rPr>
              <a:t>m</a:t>
            </a:r>
            <a:endParaRPr lang="en-US" sz="3200" i="1" baseline="-25000" dirty="0" smtClean="0">
              <a:latin typeface="Times New Roman" pitchFamily="18" charset="0"/>
              <a:cs typeface="Times New Roman" pitchFamily="18" charset="0"/>
            </a:endParaRPr>
          </a:p>
          <a:p>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1</a:t>
            </a:r>
            <a:r>
              <a:rPr lang="en-US" sz="3200" dirty="0" smtClean="0">
                <a:latin typeface="Times New Roman" pitchFamily="18" charset="0"/>
                <a:cs typeface="Times New Roman" pitchFamily="18" charset="0"/>
              </a:rPr>
              <a:t>≥0, </a:t>
            </a:r>
            <a:r>
              <a:rPr lang="en-US" sz="3200" i="1" dirty="0" smtClean="0">
                <a:latin typeface="Times New Roman" pitchFamily="18" charset="0"/>
                <a:cs typeface="Times New Roman" pitchFamily="18" charset="0"/>
              </a:rPr>
              <a:t>x</a:t>
            </a:r>
            <a:r>
              <a:rPr lang="en-US" sz="3200" baseline="-25000" dirty="0" smtClean="0">
                <a:latin typeface="Times New Roman" pitchFamily="18" charset="0"/>
                <a:cs typeface="Times New Roman" pitchFamily="18" charset="0"/>
              </a:rPr>
              <a:t>2</a:t>
            </a:r>
            <a:r>
              <a:rPr lang="en-US" sz="3200" dirty="0" smtClean="0">
                <a:latin typeface="Times New Roman" pitchFamily="18" charset="0"/>
                <a:cs typeface="Times New Roman" pitchFamily="18" charset="0"/>
              </a:rPr>
              <a:t>≥0,…, </a:t>
            </a:r>
            <a:r>
              <a:rPr lang="en-US" sz="3200" i="1" dirty="0" smtClean="0">
                <a:latin typeface="Times New Roman" pitchFamily="18" charset="0"/>
                <a:cs typeface="Times New Roman" pitchFamily="18" charset="0"/>
              </a:rPr>
              <a:t>x</a:t>
            </a:r>
            <a:r>
              <a:rPr lang="en-US" sz="3200" i="1" baseline="-25000" dirty="0" smtClean="0">
                <a:latin typeface="Times New Roman" pitchFamily="18" charset="0"/>
                <a:cs typeface="Times New Roman" pitchFamily="18" charset="0"/>
              </a:rPr>
              <a:t>n</a:t>
            </a:r>
            <a:r>
              <a:rPr lang="en-US" sz="3200" dirty="0" smtClean="0">
                <a:latin typeface="Times New Roman" pitchFamily="18" charset="0"/>
                <a:cs typeface="Times New Roman" pitchFamily="18" charset="0"/>
              </a:rPr>
              <a:t>≥0</a:t>
            </a:r>
            <a:endParaRPr lang="ru-RU" sz="32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24</a:t>
            </a:fld>
            <a:endParaRPr lang="ru-RU"/>
          </a:p>
        </p:txBody>
      </p:sp>
      <p:sp>
        <p:nvSpPr>
          <p:cNvPr id="3" name="Прямоугольник 2"/>
          <p:cNvSpPr/>
          <p:nvPr/>
        </p:nvSpPr>
        <p:spPr>
          <a:xfrm>
            <a:off x="285720" y="285728"/>
            <a:ext cx="8643998" cy="6001643"/>
          </a:xfrm>
          <a:prstGeom prst="rect">
            <a:avLst/>
          </a:prstGeom>
        </p:spPr>
        <p:txBody>
          <a:bodyPr wrap="square">
            <a:spAutoFit/>
          </a:bodyPr>
          <a:lstStyle/>
          <a:p>
            <a:pPr lvl="0"/>
            <a:r>
              <a:rPr lang="ru-RU" sz="3200" dirty="0" smtClean="0">
                <a:solidFill>
                  <a:prstClr val="black"/>
                </a:solidFill>
                <a:latin typeface="Times New Roman" pitchFamily="18" charset="0"/>
                <a:cs typeface="Times New Roman" pitchFamily="18" charset="0"/>
              </a:rPr>
              <a:t>Пример.</a:t>
            </a:r>
          </a:p>
          <a:p>
            <a:pPr lvl="0"/>
            <a:endParaRPr lang="ru-RU" sz="3200" dirty="0" smtClean="0">
              <a:solidFill>
                <a:prstClr val="black"/>
              </a:solidFill>
              <a:latin typeface="Times New Roman" pitchFamily="18" charset="0"/>
              <a:cs typeface="Times New Roman" pitchFamily="18" charset="0"/>
            </a:endParaRPr>
          </a:p>
          <a:p>
            <a:pPr lvl="0"/>
            <a:r>
              <a:rPr lang="ru-RU" sz="3200" dirty="0" smtClean="0">
                <a:latin typeface="Times New Roman" pitchFamily="18" charset="0"/>
                <a:cs typeface="Times New Roman" pitchFamily="18" charset="0"/>
              </a:rPr>
              <a:t>Фирма изготавливает два вида продукции </a:t>
            </a:r>
            <a:r>
              <a:rPr lang="en-US" sz="3200"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1</a:t>
            </a:r>
            <a:r>
              <a:rPr lang="en-US"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и </a:t>
            </a:r>
            <a:r>
              <a:rPr lang="en-US" sz="3200" dirty="0" smtClean="0">
                <a:latin typeface="Times New Roman" pitchFamily="18" charset="0"/>
                <a:cs typeface="Times New Roman" pitchFamily="18" charset="0"/>
              </a:rPr>
              <a:t>A</a:t>
            </a:r>
            <a:r>
              <a:rPr lang="en-US" sz="3200" baseline="-25000" dirty="0" smtClean="0">
                <a:latin typeface="Times New Roman" pitchFamily="18" charset="0"/>
                <a:cs typeface="Times New Roman" pitchFamily="18" charset="0"/>
              </a:rPr>
              <a:t>2</a:t>
            </a:r>
            <a:r>
              <a:rPr lang="ru-RU" sz="3200" dirty="0" smtClean="0">
                <a:latin typeface="Times New Roman" pitchFamily="18" charset="0"/>
                <a:cs typeface="Times New Roman" pitchFamily="18" charset="0"/>
              </a:rPr>
              <a:t>. </a:t>
            </a:r>
          </a:p>
          <a:p>
            <a:pPr lvl="0"/>
            <a:endParaRPr lang="ru-RU" sz="3200" dirty="0" smtClean="0">
              <a:latin typeface="Times New Roman" pitchFamily="18" charset="0"/>
              <a:cs typeface="Times New Roman" pitchFamily="18" charset="0"/>
            </a:endParaRPr>
          </a:p>
          <a:p>
            <a:pPr lvl="0"/>
            <a:r>
              <a:rPr lang="ru-RU" sz="3200" dirty="0" smtClean="0">
                <a:latin typeface="Times New Roman" pitchFamily="18" charset="0"/>
                <a:cs typeface="Times New Roman" pitchFamily="18" charset="0"/>
              </a:rPr>
              <a:t>На производство продукции затрачивается три вида ресурсов </a:t>
            </a:r>
            <a:r>
              <a:rPr lang="en-US" sz="3200" dirty="0" smtClean="0">
                <a:latin typeface="Times New Roman" pitchFamily="18" charset="0"/>
                <a:cs typeface="Times New Roman" pitchFamily="18" charset="0"/>
              </a:rPr>
              <a:t>S</a:t>
            </a:r>
            <a:r>
              <a:rPr lang="en-US" sz="3200" baseline="-25000" dirty="0" smtClean="0">
                <a:latin typeface="Times New Roman" pitchFamily="18" charset="0"/>
                <a:cs typeface="Times New Roman" pitchFamily="18" charset="0"/>
              </a:rPr>
              <a:t>1</a:t>
            </a:r>
            <a:r>
              <a:rPr lang="en-US" sz="3200" dirty="0" smtClean="0">
                <a:latin typeface="Times New Roman" pitchFamily="18" charset="0"/>
                <a:cs typeface="Times New Roman" pitchFamily="18" charset="0"/>
              </a:rPr>
              <a:t>, S</a:t>
            </a:r>
            <a:r>
              <a:rPr lang="en-US" sz="3200" baseline="-25000" dirty="0" smtClean="0">
                <a:latin typeface="Times New Roman" pitchFamily="18" charset="0"/>
                <a:cs typeface="Times New Roman" pitchFamily="18" charset="0"/>
              </a:rPr>
              <a:t>2</a:t>
            </a:r>
            <a:r>
              <a:rPr lang="en-US"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и </a:t>
            </a:r>
            <a:r>
              <a:rPr lang="en-US" sz="3200" dirty="0" smtClean="0">
                <a:latin typeface="Times New Roman" pitchFamily="18" charset="0"/>
                <a:cs typeface="Times New Roman" pitchFamily="18" charset="0"/>
              </a:rPr>
              <a:t>S</a:t>
            </a:r>
            <a:r>
              <a:rPr lang="en-US" sz="3200" baseline="-25000" dirty="0" smtClean="0">
                <a:latin typeface="Times New Roman" pitchFamily="18" charset="0"/>
                <a:cs typeface="Times New Roman" pitchFamily="18" charset="0"/>
              </a:rPr>
              <a:t>3</a:t>
            </a:r>
            <a:r>
              <a:rPr lang="ru-RU" sz="3200" dirty="0" smtClean="0">
                <a:latin typeface="Times New Roman" pitchFamily="18" charset="0"/>
                <a:cs typeface="Times New Roman" pitchFamily="18" charset="0"/>
              </a:rPr>
              <a:t>, запасы которых на складе ограничены. </a:t>
            </a:r>
          </a:p>
          <a:p>
            <a:pPr lvl="0"/>
            <a:endParaRPr lang="ru-RU" sz="3200" dirty="0" smtClean="0">
              <a:latin typeface="Times New Roman" pitchFamily="18" charset="0"/>
              <a:cs typeface="Times New Roman" pitchFamily="18" charset="0"/>
            </a:endParaRPr>
          </a:p>
          <a:p>
            <a:pPr lvl="0"/>
            <a:r>
              <a:rPr lang="ru-RU" sz="3200" dirty="0" smtClean="0">
                <a:latin typeface="Times New Roman" pitchFamily="18" charset="0"/>
                <a:cs typeface="Times New Roman" pitchFamily="18" charset="0"/>
              </a:rPr>
              <a:t>Произведенная продукция далее направляется для реализации на рынок.</a:t>
            </a:r>
            <a:endParaRPr lang="en-US" sz="3200" dirty="0" smtClean="0">
              <a:latin typeface="Times New Roman" pitchFamily="18" charset="0"/>
              <a:cs typeface="Times New Roman" pitchFamily="18" charset="0"/>
            </a:endParaRPr>
          </a:p>
          <a:p>
            <a:pPr lvl="0"/>
            <a:endParaRPr lang="ru-RU" sz="3200" dirty="0" smtClean="0">
              <a:solidFill>
                <a:prstClr val="black"/>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25</a:t>
            </a:fld>
            <a:endParaRPr lang="ru-RU"/>
          </a:p>
        </p:txBody>
      </p:sp>
      <p:pic>
        <p:nvPicPr>
          <p:cNvPr id="1026" name="Picture 2"/>
          <p:cNvPicPr>
            <a:picLocks noChangeAspect="1" noChangeArrowheads="1"/>
          </p:cNvPicPr>
          <p:nvPr/>
        </p:nvPicPr>
        <p:blipFill>
          <a:blip r:embed="rId2"/>
          <a:srcRect/>
          <a:stretch>
            <a:fillRect/>
          </a:stretch>
        </p:blipFill>
        <p:spPr bwMode="auto">
          <a:xfrm>
            <a:off x="0" y="285728"/>
            <a:ext cx="9144000" cy="2761516"/>
          </a:xfrm>
          <a:prstGeom prst="rect">
            <a:avLst/>
          </a:prstGeom>
          <a:noFill/>
          <a:ln w="9525">
            <a:noFill/>
            <a:miter lim="800000"/>
            <a:headEnd/>
            <a:tailEnd/>
          </a:ln>
          <a:effectLst/>
        </p:spPr>
      </p:pic>
      <p:sp>
        <p:nvSpPr>
          <p:cNvPr id="5" name="Прямоугольник 4"/>
          <p:cNvSpPr/>
          <p:nvPr/>
        </p:nvSpPr>
        <p:spPr>
          <a:xfrm>
            <a:off x="214282" y="3143248"/>
            <a:ext cx="8929718" cy="3046988"/>
          </a:xfrm>
          <a:prstGeom prst="rect">
            <a:avLst/>
          </a:prstGeom>
        </p:spPr>
        <p:txBody>
          <a:bodyPr wrap="square">
            <a:spAutoFit/>
          </a:bodyPr>
          <a:lstStyle/>
          <a:p>
            <a:pPr lvl="0"/>
            <a:r>
              <a:rPr lang="ru-RU" sz="3200" dirty="0" smtClean="0">
                <a:solidFill>
                  <a:prstClr val="black"/>
                </a:solidFill>
                <a:latin typeface="Times New Roman" pitchFamily="18" charset="0"/>
                <a:cs typeface="Times New Roman" pitchFamily="18" charset="0"/>
              </a:rPr>
              <a:t>Получаемая фирмой прибыль от реализации единицы продукции </a:t>
            </a:r>
            <a:r>
              <a:rPr lang="en-US" sz="3200" dirty="0" smtClean="0">
                <a:solidFill>
                  <a:prstClr val="black"/>
                </a:solidFill>
                <a:latin typeface="Times New Roman" pitchFamily="18" charset="0"/>
                <a:cs typeface="Times New Roman" pitchFamily="18" charset="0"/>
              </a:rPr>
              <a:t>A</a:t>
            </a:r>
            <a:r>
              <a:rPr lang="en-US" sz="3200" baseline="-25000" dirty="0" smtClean="0">
                <a:solidFill>
                  <a:prstClr val="black"/>
                </a:solidFill>
                <a:latin typeface="Times New Roman" pitchFamily="18" charset="0"/>
                <a:cs typeface="Times New Roman" pitchFamily="18" charset="0"/>
              </a:rPr>
              <a:t>1</a:t>
            </a:r>
            <a:r>
              <a:rPr lang="en-US" sz="3200" dirty="0" smtClean="0">
                <a:solidFill>
                  <a:prstClr val="black"/>
                </a:solidFill>
                <a:latin typeface="Times New Roman" pitchFamily="18" charset="0"/>
                <a:cs typeface="Times New Roman" pitchFamily="18" charset="0"/>
              </a:rPr>
              <a:t> </a:t>
            </a:r>
            <a:r>
              <a:rPr lang="ru-RU" sz="3200" dirty="0" smtClean="0">
                <a:solidFill>
                  <a:prstClr val="black"/>
                </a:solidFill>
                <a:latin typeface="Times New Roman" pitchFamily="18" charset="0"/>
                <a:cs typeface="Times New Roman" pitchFamily="18" charset="0"/>
              </a:rPr>
              <a:t>и </a:t>
            </a:r>
            <a:r>
              <a:rPr lang="en-US" sz="3200" dirty="0" smtClean="0">
                <a:solidFill>
                  <a:prstClr val="black"/>
                </a:solidFill>
                <a:latin typeface="Times New Roman" pitchFamily="18" charset="0"/>
                <a:cs typeface="Times New Roman" pitchFamily="18" charset="0"/>
              </a:rPr>
              <a:t>A</a:t>
            </a:r>
            <a:r>
              <a:rPr lang="en-US" sz="3200" baseline="-25000" dirty="0" smtClean="0">
                <a:solidFill>
                  <a:prstClr val="black"/>
                </a:solidFill>
                <a:latin typeface="Times New Roman" pitchFamily="18" charset="0"/>
                <a:cs typeface="Times New Roman" pitchFamily="18" charset="0"/>
              </a:rPr>
              <a:t>2</a:t>
            </a:r>
            <a:r>
              <a:rPr lang="en-US" sz="3200" dirty="0" smtClean="0">
                <a:solidFill>
                  <a:prstClr val="black"/>
                </a:solidFill>
                <a:latin typeface="Times New Roman" pitchFamily="18" charset="0"/>
                <a:cs typeface="Times New Roman" pitchFamily="18" charset="0"/>
              </a:rPr>
              <a:t> </a:t>
            </a:r>
            <a:r>
              <a:rPr lang="ru-RU" sz="3200" dirty="0" smtClean="0">
                <a:solidFill>
                  <a:prstClr val="black"/>
                </a:solidFill>
                <a:latin typeface="Times New Roman" pitchFamily="18" charset="0"/>
                <a:cs typeface="Times New Roman" pitchFamily="18" charset="0"/>
              </a:rPr>
              <a:t>составляет 7 и 13 </a:t>
            </a:r>
            <a:r>
              <a:rPr lang="ru-RU" sz="3200" dirty="0" err="1" smtClean="0">
                <a:solidFill>
                  <a:prstClr val="black"/>
                </a:solidFill>
                <a:latin typeface="Times New Roman" pitchFamily="18" charset="0"/>
                <a:cs typeface="Times New Roman" pitchFamily="18" charset="0"/>
              </a:rPr>
              <a:t>ден.ед</a:t>
            </a:r>
            <a:r>
              <a:rPr lang="ru-RU" sz="3200" dirty="0" smtClean="0">
                <a:solidFill>
                  <a:prstClr val="black"/>
                </a:solidFill>
                <a:latin typeface="Times New Roman" pitchFamily="18" charset="0"/>
                <a:cs typeface="Times New Roman" pitchFamily="18" charset="0"/>
              </a:rPr>
              <a:t>. соответственно.</a:t>
            </a:r>
          </a:p>
          <a:p>
            <a:pPr lvl="0"/>
            <a:r>
              <a:rPr lang="ru-RU" sz="3200" dirty="0" smtClean="0">
                <a:solidFill>
                  <a:prstClr val="black"/>
                </a:solidFill>
                <a:latin typeface="Times New Roman" pitchFamily="18" charset="0"/>
                <a:cs typeface="Times New Roman" pitchFamily="18" charset="0"/>
              </a:rPr>
              <a:t>Руководству необходимо знать, какую продукцию следует производить, чтобы суммарная прибыль от ее реализации была максимальной.</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26</a:t>
            </a:fld>
            <a:endParaRPr lang="ru-RU"/>
          </a:p>
        </p:txBody>
      </p:sp>
      <p:sp>
        <p:nvSpPr>
          <p:cNvPr id="3" name="Прямоугольник 2"/>
          <p:cNvSpPr/>
          <p:nvPr/>
        </p:nvSpPr>
        <p:spPr>
          <a:xfrm>
            <a:off x="285720" y="285728"/>
            <a:ext cx="8643998" cy="2062103"/>
          </a:xfrm>
          <a:prstGeom prst="rect">
            <a:avLst/>
          </a:prstGeom>
        </p:spPr>
        <p:txBody>
          <a:bodyPr wrap="square">
            <a:spAutoFit/>
          </a:bodyPr>
          <a:lstStyle/>
          <a:p>
            <a:pPr lvl="0"/>
            <a:r>
              <a:rPr lang="ru-RU" sz="3200" dirty="0" smtClean="0">
                <a:solidFill>
                  <a:prstClr val="black"/>
                </a:solidFill>
                <a:latin typeface="Times New Roman" pitchFamily="18" charset="0"/>
                <a:cs typeface="Times New Roman" pitchFamily="18" charset="0"/>
              </a:rPr>
              <a:t>Обозначим искомые объемы продукции </a:t>
            </a:r>
            <a:r>
              <a:rPr lang="en-US" sz="3200" dirty="0" smtClean="0">
                <a:solidFill>
                  <a:prstClr val="black"/>
                </a:solidFill>
                <a:latin typeface="Times New Roman" pitchFamily="18" charset="0"/>
                <a:cs typeface="Times New Roman" pitchFamily="18" charset="0"/>
              </a:rPr>
              <a:t>A</a:t>
            </a:r>
            <a:r>
              <a:rPr lang="en-US" sz="3200" baseline="-25000" dirty="0" smtClean="0">
                <a:solidFill>
                  <a:prstClr val="black"/>
                </a:solidFill>
                <a:latin typeface="Times New Roman" pitchFamily="18" charset="0"/>
                <a:cs typeface="Times New Roman" pitchFamily="18" charset="0"/>
              </a:rPr>
              <a:t>1</a:t>
            </a:r>
            <a:r>
              <a:rPr lang="en-US" sz="3200" dirty="0" smtClean="0">
                <a:solidFill>
                  <a:prstClr val="black"/>
                </a:solidFill>
                <a:latin typeface="Times New Roman" pitchFamily="18" charset="0"/>
                <a:cs typeface="Times New Roman" pitchFamily="18" charset="0"/>
              </a:rPr>
              <a:t> </a:t>
            </a:r>
            <a:r>
              <a:rPr lang="ru-RU" sz="3200" dirty="0" smtClean="0">
                <a:solidFill>
                  <a:prstClr val="black"/>
                </a:solidFill>
                <a:latin typeface="Times New Roman" pitchFamily="18" charset="0"/>
                <a:cs typeface="Times New Roman" pitchFamily="18" charset="0"/>
              </a:rPr>
              <a:t>и </a:t>
            </a:r>
            <a:r>
              <a:rPr lang="en-US" sz="3200" dirty="0" smtClean="0">
                <a:solidFill>
                  <a:prstClr val="black"/>
                </a:solidFill>
                <a:latin typeface="Times New Roman" pitchFamily="18" charset="0"/>
                <a:cs typeface="Times New Roman" pitchFamily="18" charset="0"/>
              </a:rPr>
              <a:t>A</a:t>
            </a:r>
            <a:r>
              <a:rPr lang="en-US" sz="3200" baseline="-25000" dirty="0" smtClean="0">
                <a:solidFill>
                  <a:prstClr val="black"/>
                </a:solidFill>
                <a:latin typeface="Times New Roman" pitchFamily="18" charset="0"/>
                <a:cs typeface="Times New Roman" pitchFamily="18" charset="0"/>
              </a:rPr>
              <a:t>2</a:t>
            </a:r>
            <a:r>
              <a:rPr lang="en-US" sz="3200" dirty="0" smtClean="0">
                <a:solidFill>
                  <a:prstClr val="black"/>
                </a:solidFill>
                <a:latin typeface="Times New Roman" pitchFamily="18" charset="0"/>
                <a:cs typeface="Times New Roman" pitchFamily="18" charset="0"/>
              </a:rPr>
              <a:t> </a:t>
            </a:r>
            <a:r>
              <a:rPr lang="ru-RU" sz="3200" dirty="0" smtClean="0">
                <a:solidFill>
                  <a:prstClr val="black"/>
                </a:solidFill>
                <a:latin typeface="Times New Roman" pitchFamily="18" charset="0"/>
                <a:cs typeface="Times New Roman" pitchFamily="18" charset="0"/>
              </a:rPr>
              <a:t>как </a:t>
            </a:r>
            <a:r>
              <a:rPr lang="en-US" sz="3200" i="1" dirty="0" smtClean="0">
                <a:solidFill>
                  <a:prstClr val="black"/>
                </a:solidFill>
                <a:latin typeface="Times New Roman" pitchFamily="18" charset="0"/>
                <a:cs typeface="Times New Roman" pitchFamily="18" charset="0"/>
              </a:rPr>
              <a:t>x</a:t>
            </a:r>
            <a:r>
              <a:rPr lang="en-US" sz="3200" baseline="-25000" dirty="0" smtClean="0">
                <a:solidFill>
                  <a:prstClr val="black"/>
                </a:solidFill>
                <a:latin typeface="Times New Roman" pitchFamily="18" charset="0"/>
                <a:cs typeface="Times New Roman" pitchFamily="18" charset="0"/>
              </a:rPr>
              <a:t>1</a:t>
            </a:r>
            <a:r>
              <a:rPr lang="en-US" sz="3200" dirty="0" smtClean="0">
                <a:solidFill>
                  <a:prstClr val="black"/>
                </a:solidFill>
                <a:latin typeface="Times New Roman" pitchFamily="18" charset="0"/>
                <a:cs typeface="Times New Roman" pitchFamily="18" charset="0"/>
              </a:rPr>
              <a:t> </a:t>
            </a:r>
            <a:r>
              <a:rPr lang="ru-RU" sz="3200" dirty="0" smtClean="0">
                <a:solidFill>
                  <a:prstClr val="black"/>
                </a:solidFill>
                <a:latin typeface="Times New Roman" pitchFamily="18" charset="0"/>
                <a:cs typeface="Times New Roman" pitchFamily="18" charset="0"/>
              </a:rPr>
              <a:t>и </a:t>
            </a:r>
            <a:r>
              <a:rPr lang="en-US" sz="3200" i="1" dirty="0" smtClean="0">
                <a:solidFill>
                  <a:prstClr val="black"/>
                </a:solidFill>
                <a:latin typeface="Times New Roman" pitchFamily="18" charset="0"/>
                <a:cs typeface="Times New Roman" pitchFamily="18" charset="0"/>
              </a:rPr>
              <a:t>x</a:t>
            </a:r>
            <a:r>
              <a:rPr lang="en-US" sz="3200" baseline="-25000" dirty="0" smtClean="0">
                <a:solidFill>
                  <a:prstClr val="black"/>
                </a:solidFill>
                <a:latin typeface="Times New Roman" pitchFamily="18" charset="0"/>
                <a:cs typeface="Times New Roman" pitchFamily="18" charset="0"/>
              </a:rPr>
              <a:t>2</a:t>
            </a:r>
            <a:r>
              <a:rPr lang="ru-RU" sz="3200" dirty="0" smtClean="0">
                <a:solidFill>
                  <a:prstClr val="black"/>
                </a:solidFill>
                <a:latin typeface="Times New Roman" pitchFamily="18" charset="0"/>
                <a:cs typeface="Times New Roman" pitchFamily="18" charset="0"/>
              </a:rPr>
              <a:t>. </a:t>
            </a:r>
          </a:p>
          <a:p>
            <a:pPr lvl="0"/>
            <a:r>
              <a:rPr lang="ru-RU" sz="3200" dirty="0" smtClean="0">
                <a:solidFill>
                  <a:prstClr val="black"/>
                </a:solidFill>
                <a:latin typeface="Times New Roman" pitchFamily="18" charset="0"/>
                <a:cs typeface="Times New Roman" pitchFamily="18" charset="0"/>
              </a:rPr>
              <a:t>Тогда математическая модель имеет вид </a:t>
            </a:r>
            <a:endParaRPr lang="en-US" sz="3200" dirty="0" smtClean="0">
              <a:latin typeface="Times New Roman" pitchFamily="18" charset="0"/>
              <a:cs typeface="Times New Roman" pitchFamily="18" charset="0"/>
            </a:endParaRPr>
          </a:p>
          <a:p>
            <a:pPr lvl="0"/>
            <a:endParaRPr lang="ru-RU" sz="3200" dirty="0" smtClean="0">
              <a:solidFill>
                <a:prstClr val="black"/>
              </a:solidFill>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2"/>
          <a:srcRect/>
          <a:stretch>
            <a:fillRect/>
          </a:stretch>
        </p:blipFill>
        <p:spPr bwMode="auto">
          <a:xfrm>
            <a:off x="2214545" y="2214554"/>
            <a:ext cx="4383557" cy="300039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600200"/>
            <a:ext cx="8229600" cy="4859379"/>
          </a:xfrm>
        </p:spPr>
        <p:txBody>
          <a:bodyPr>
            <a:normAutofit lnSpcReduction="10000"/>
          </a:bodyPr>
          <a:lstStyle/>
          <a:p>
            <a:endParaRPr lang="ru-RU" sz="2000" dirty="0" smtClean="0"/>
          </a:p>
          <a:p>
            <a:endParaRPr lang="ru-RU" sz="2000" dirty="0" smtClean="0"/>
          </a:p>
          <a:p>
            <a:endParaRPr lang="ru-RU" sz="2000" dirty="0" smtClean="0"/>
          </a:p>
          <a:p>
            <a:endParaRPr lang="ru-RU" sz="2000" dirty="0" smtClean="0"/>
          </a:p>
          <a:p>
            <a:endParaRPr lang="ru-RU" sz="2000" dirty="0" smtClean="0"/>
          </a:p>
          <a:p>
            <a:endParaRPr lang="ru-RU" sz="2000" dirty="0" smtClean="0"/>
          </a:p>
          <a:p>
            <a:endParaRPr lang="ru-RU" sz="2000" dirty="0" smtClean="0"/>
          </a:p>
          <a:p>
            <a:r>
              <a:rPr lang="ru-RU" sz="2000" dirty="0" smtClean="0"/>
              <a:t>Глава фирмы оценил значения прибыли, которую он получит от реализации 1 </a:t>
            </a:r>
            <a:r>
              <a:rPr lang="ru-RU" sz="2000" i="1" dirty="0" smtClean="0"/>
              <a:t>кг </a:t>
            </a:r>
            <a:r>
              <a:rPr lang="ru-RU" sz="2000" dirty="0" smtClean="0"/>
              <a:t>каждого вида продукции, она составила: 45 </a:t>
            </a:r>
            <a:r>
              <a:rPr lang="ru-RU" sz="2000" i="1" dirty="0" err="1" smtClean="0"/>
              <a:t>ден</a:t>
            </a:r>
            <a:r>
              <a:rPr lang="ru-RU" sz="2000" i="1" dirty="0" smtClean="0"/>
              <a:t>. ед. </a:t>
            </a:r>
            <a:r>
              <a:rPr lang="ru-RU" sz="2000" dirty="0" smtClean="0"/>
              <a:t>для сока, 18 </a:t>
            </a:r>
            <a:r>
              <a:rPr lang="ru-RU" sz="2000" i="1" dirty="0" err="1" smtClean="0"/>
              <a:t>ден</a:t>
            </a:r>
            <a:r>
              <a:rPr lang="ru-RU" sz="2000" i="1" dirty="0" smtClean="0"/>
              <a:t>. ед. </a:t>
            </a:r>
            <a:r>
              <a:rPr lang="ru-RU" sz="2000" dirty="0" smtClean="0"/>
              <a:t>для джема и 24 </a:t>
            </a:r>
            <a:r>
              <a:rPr lang="ru-RU" sz="2000" i="1" dirty="0" err="1" smtClean="0"/>
              <a:t>ден</a:t>
            </a:r>
            <a:r>
              <a:rPr lang="ru-RU" sz="2000" i="1" dirty="0" smtClean="0"/>
              <a:t>. ед. </a:t>
            </a:r>
            <a:r>
              <a:rPr lang="ru-RU" sz="2000" dirty="0" smtClean="0"/>
              <a:t>для пюре.</a:t>
            </a:r>
          </a:p>
          <a:p>
            <a:endParaRPr lang="ru-RU" sz="2000" dirty="0" smtClean="0"/>
          </a:p>
          <a:p>
            <a:r>
              <a:rPr lang="ru-RU" sz="2000" dirty="0" smtClean="0"/>
              <a:t>Необходимо принять решение, какую продукцию и в каком объеме следует выпускать фирме, чтобы суммарная прибыль от их реализации была максимальной.</a:t>
            </a:r>
          </a:p>
          <a:p>
            <a:endParaRPr lang="ru-RU" sz="2000" dirty="0" smtClean="0"/>
          </a:p>
          <a:p>
            <a:endParaRPr lang="ru-RU" dirty="0"/>
          </a:p>
        </p:txBody>
      </p:sp>
      <p:graphicFrame>
        <p:nvGraphicFramePr>
          <p:cNvPr id="4" name="Таблица 3"/>
          <p:cNvGraphicFramePr>
            <a:graphicFrameLocks noGrp="1"/>
          </p:cNvGraphicFramePr>
          <p:nvPr/>
        </p:nvGraphicFramePr>
        <p:xfrm>
          <a:off x="446031" y="325392"/>
          <a:ext cx="7813782" cy="3324208"/>
        </p:xfrm>
        <a:graphic>
          <a:graphicData uri="http://schemas.openxmlformats.org/drawingml/2006/table">
            <a:tbl>
              <a:tblPr/>
              <a:tblGrid>
                <a:gridCol w="1926147"/>
                <a:gridCol w="1360023"/>
                <a:gridCol w="1606572"/>
                <a:gridCol w="1204929"/>
                <a:gridCol w="1716111"/>
              </a:tblGrid>
              <a:tr h="730263">
                <a:tc rowSpan="2">
                  <a:txBody>
                    <a:bodyPr/>
                    <a:lstStyle/>
                    <a:p>
                      <a:pPr algn="ctr" fontAlgn="b"/>
                      <a:r>
                        <a:rPr lang="ru-RU" sz="2000" b="1" i="0" u="none" strike="noStrike" spc="-30" dirty="0">
                          <a:solidFill>
                            <a:srgbClr val="000000"/>
                          </a:solidFill>
                          <a:latin typeface="Times New Roman"/>
                        </a:rPr>
                        <a:t>Сырье</a:t>
                      </a:r>
                      <a:endParaRPr lang="ru-RU" sz="2000" b="1" i="0" u="none" strike="noStrike" dirty="0">
                        <a:solidFill>
                          <a:srgbClr val="000000"/>
                        </a:solidFill>
                        <a:latin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3">
                  <a:txBody>
                    <a:bodyPr/>
                    <a:lstStyle/>
                    <a:p>
                      <a:pPr algn="ctr" fontAlgn="b"/>
                      <a:r>
                        <a:rPr lang="ru-RU" sz="2000" b="1" i="0" u="none" strike="noStrike" spc="-15" dirty="0">
                          <a:solidFill>
                            <a:srgbClr val="000000"/>
                          </a:solidFill>
                          <a:latin typeface="Times New Roman"/>
                        </a:rPr>
                        <a:t>Расход сырья (кг) на выпуск 1 </a:t>
                      </a:r>
                      <a:r>
                        <a:rPr lang="ru-RU" sz="2000" b="1" i="1" u="none" strike="noStrike" spc="-15" dirty="0">
                          <a:solidFill>
                            <a:srgbClr val="000000"/>
                          </a:solidFill>
                          <a:latin typeface="Times New Roman"/>
                        </a:rPr>
                        <a:t>кг </a:t>
                      </a:r>
                      <a:r>
                        <a:rPr lang="ru-RU" sz="2000" b="1" i="0" u="none" strike="noStrike" spc="-15" dirty="0">
                          <a:solidFill>
                            <a:srgbClr val="000000"/>
                          </a:solidFill>
                          <a:latin typeface="Times New Roman"/>
                        </a:rPr>
                        <a:t>продукции, </a:t>
                      </a:r>
                      <a:r>
                        <a:rPr lang="ru-RU" sz="2000" b="1" i="1" u="none" strike="noStrike" spc="-15" dirty="0">
                          <a:solidFill>
                            <a:srgbClr val="000000"/>
                          </a:solidFill>
                          <a:latin typeface="Times New Roman"/>
                        </a:rPr>
                        <a:t>кг/</a:t>
                      </a:r>
                      <a:r>
                        <a:rPr lang="ru-RU" sz="2000" b="1" i="1" u="none" strike="noStrike" spc="-15" dirty="0" err="1">
                          <a:solidFill>
                            <a:srgbClr val="000000"/>
                          </a:solidFill>
                          <a:latin typeface="Times New Roman"/>
                        </a:rPr>
                        <a:t>кг</a:t>
                      </a:r>
                      <a:endParaRPr lang="ru-RU" sz="2000" b="1" i="0" u="none" strike="noStrike" dirty="0">
                        <a:solidFill>
                          <a:srgbClr val="000000"/>
                        </a:solidFill>
                        <a:latin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rowSpan="2">
                  <a:txBody>
                    <a:bodyPr/>
                    <a:lstStyle/>
                    <a:p>
                      <a:pPr algn="ctr" fontAlgn="b"/>
                      <a:r>
                        <a:rPr lang="ru-RU" sz="2000" b="1" i="0" u="none" strike="noStrike" spc="-10" dirty="0">
                          <a:solidFill>
                            <a:srgbClr val="000000"/>
                          </a:solidFill>
                          <a:latin typeface="Times New Roman"/>
                        </a:rPr>
                        <a:t>Запасы сырья на складе фирмы, </a:t>
                      </a:r>
                      <a:r>
                        <a:rPr lang="ru-RU" sz="2000" b="1" i="1" u="none" strike="noStrike" spc="-10" dirty="0">
                          <a:solidFill>
                            <a:srgbClr val="000000"/>
                          </a:solidFill>
                          <a:latin typeface="Times New Roman"/>
                        </a:rPr>
                        <a:t>кг</a:t>
                      </a:r>
                      <a:endParaRPr lang="ru-RU" sz="2000" b="1" i="0" u="none" strike="noStrike" dirty="0">
                        <a:solidFill>
                          <a:srgbClr val="000000"/>
                        </a:solidFill>
                        <a:latin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68285">
                <a:tc vMerge="1">
                  <a:txBody>
                    <a:bodyPr/>
                    <a:lstStyle/>
                    <a:p>
                      <a:endParaRPr lang="ru-RU"/>
                    </a:p>
                  </a:txBody>
                  <a:tcPr/>
                </a:tc>
                <a:tc>
                  <a:txBody>
                    <a:bodyPr/>
                    <a:lstStyle/>
                    <a:p>
                      <a:pPr algn="ctr" fontAlgn="t"/>
                      <a:r>
                        <a:rPr lang="ru-RU" sz="2000" b="0" i="0" u="none" strike="noStrike" dirty="0">
                          <a:solidFill>
                            <a:srgbClr val="000000"/>
                          </a:solidFill>
                          <a:latin typeface="Times New Roman"/>
                        </a:rPr>
                        <a:t>сок</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25" dirty="0">
                          <a:solidFill>
                            <a:srgbClr val="000000"/>
                          </a:solidFill>
                          <a:latin typeface="Times New Roman"/>
                        </a:rPr>
                        <a:t>джем</a:t>
                      </a:r>
                      <a:endParaRPr lang="ru-RU" sz="2000" b="0" i="0" u="none" strike="noStrike" dirty="0">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30">
                          <a:solidFill>
                            <a:srgbClr val="000000"/>
                          </a:solidFill>
                          <a:latin typeface="Times New Roman"/>
                        </a:rPr>
                        <a:t>пюре</a:t>
                      </a:r>
                      <a:endParaRPr lang="ru-RU" sz="2000" b="0" i="0" u="none" strike="noStrike">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r>
              <a:tr h="578518">
                <a:tc>
                  <a:txBody>
                    <a:bodyPr/>
                    <a:lstStyle/>
                    <a:p>
                      <a:pPr algn="ctr" fontAlgn="t"/>
                      <a:r>
                        <a:rPr lang="ru-RU" sz="2000" b="0" i="0" u="none" strike="noStrike" spc="-10">
                          <a:solidFill>
                            <a:srgbClr val="000000"/>
                          </a:solidFill>
                          <a:latin typeface="Times New Roman"/>
                        </a:rPr>
                        <a:t>Яблоки 1-го сорта</a:t>
                      </a:r>
                      <a:endParaRPr lang="ru-RU" sz="2000" b="0" i="0" u="none" strike="noStrike">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20">
                          <a:solidFill>
                            <a:srgbClr val="000000"/>
                          </a:solidFill>
                          <a:latin typeface="Times New Roman"/>
                        </a:rPr>
                        <a:t>0,44</a:t>
                      </a:r>
                      <a:endParaRPr lang="ru-RU" sz="2000" b="0" i="0" u="none" strike="noStrike">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20" dirty="0">
                          <a:solidFill>
                            <a:srgbClr val="000000"/>
                          </a:solidFill>
                          <a:latin typeface="Times New Roman"/>
                        </a:rPr>
                        <a:t>0,1</a:t>
                      </a:r>
                      <a:endParaRPr lang="ru-RU" sz="2000" b="0" i="0" u="none" strike="noStrike" dirty="0">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35">
                          <a:solidFill>
                            <a:srgbClr val="000000"/>
                          </a:solidFill>
                          <a:latin typeface="Times New Roman"/>
                        </a:rPr>
                        <a:t>0,15</a:t>
                      </a:r>
                      <a:endParaRPr lang="ru-RU" sz="2000" b="0" i="0" u="none" strike="noStrike">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25">
                          <a:solidFill>
                            <a:srgbClr val="000000"/>
                          </a:solidFill>
                          <a:latin typeface="Times New Roman"/>
                        </a:rPr>
                        <a:t>5000</a:t>
                      </a:r>
                      <a:endParaRPr lang="ru-RU" sz="2000" b="0" i="0" u="none" strike="noStrike">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78518">
                <a:tc>
                  <a:txBody>
                    <a:bodyPr/>
                    <a:lstStyle/>
                    <a:p>
                      <a:pPr algn="ctr" fontAlgn="t"/>
                      <a:r>
                        <a:rPr lang="ru-RU" sz="2000" b="0" i="0" u="none" strike="noStrike" spc="-10">
                          <a:solidFill>
                            <a:srgbClr val="000000"/>
                          </a:solidFill>
                          <a:latin typeface="Times New Roman"/>
                        </a:rPr>
                        <a:t>Яблоки 2-го сорта</a:t>
                      </a:r>
                      <a:endParaRPr lang="ru-RU" sz="2000" b="0" i="0" u="none" strike="noStrike">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a:solidFill>
                            <a:srgbClr val="000000"/>
                          </a:solidFill>
                          <a:latin typeface="Times New Roman"/>
                        </a:rPr>
                        <a:t>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25" dirty="0">
                          <a:solidFill>
                            <a:srgbClr val="000000"/>
                          </a:solidFill>
                          <a:latin typeface="Times New Roman"/>
                        </a:rPr>
                        <a:t>0,65</a:t>
                      </a:r>
                      <a:endParaRPr lang="ru-RU" sz="2000" b="0" i="0" u="none" strike="noStrike" dirty="0">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20" dirty="0">
                          <a:solidFill>
                            <a:srgbClr val="000000"/>
                          </a:solidFill>
                          <a:latin typeface="Times New Roman"/>
                        </a:rPr>
                        <a:t>0,75</a:t>
                      </a:r>
                      <a:endParaRPr lang="ru-RU" sz="2000" b="0" i="0" u="none" strike="noStrike" dirty="0">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25">
                          <a:solidFill>
                            <a:srgbClr val="000000"/>
                          </a:solidFill>
                          <a:latin typeface="Times New Roman"/>
                        </a:rPr>
                        <a:t>10 000</a:t>
                      </a:r>
                      <a:endParaRPr lang="ru-RU" sz="2000" b="0" i="0" u="none" strike="noStrike">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68285">
                <a:tc>
                  <a:txBody>
                    <a:bodyPr/>
                    <a:lstStyle/>
                    <a:p>
                      <a:pPr algn="ctr" fontAlgn="t"/>
                      <a:r>
                        <a:rPr lang="ru-RU" sz="2000" b="0" i="0" u="none" strike="noStrike" spc="-10">
                          <a:solidFill>
                            <a:srgbClr val="000000"/>
                          </a:solidFill>
                          <a:latin typeface="Times New Roman"/>
                        </a:rPr>
                        <a:t>Сахарный песок</a:t>
                      </a:r>
                      <a:endParaRPr lang="ru-RU" sz="2000" b="0" i="0" u="none" strike="noStrike">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20">
                          <a:solidFill>
                            <a:srgbClr val="000000"/>
                          </a:solidFill>
                          <a:latin typeface="Times New Roman"/>
                        </a:rPr>
                        <a:t>0,05</a:t>
                      </a:r>
                      <a:endParaRPr lang="ru-RU" sz="2000" b="0" i="0" u="none" strike="noStrike">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20">
                          <a:solidFill>
                            <a:srgbClr val="000000"/>
                          </a:solidFill>
                          <a:latin typeface="Times New Roman"/>
                        </a:rPr>
                        <a:t>0,35</a:t>
                      </a:r>
                      <a:endParaRPr lang="ru-RU" sz="2000" b="0" i="0" u="none" strike="noStrike">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25" dirty="0">
                          <a:solidFill>
                            <a:srgbClr val="000000"/>
                          </a:solidFill>
                          <a:latin typeface="Times New Roman"/>
                        </a:rPr>
                        <a:t>0,25</a:t>
                      </a:r>
                      <a:endParaRPr lang="ru-RU" sz="2000" b="0" i="0" u="none" strike="noStrike" dirty="0">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25" dirty="0">
                          <a:solidFill>
                            <a:srgbClr val="000000"/>
                          </a:solidFill>
                          <a:latin typeface="Times New Roman"/>
                        </a:rPr>
                        <a:t>5500</a:t>
                      </a:r>
                      <a:endParaRPr lang="ru-RU" sz="2000" b="0" i="0" u="none" strike="noStrike" dirty="0">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78518">
                <a:tc>
                  <a:txBody>
                    <a:bodyPr/>
                    <a:lstStyle/>
                    <a:p>
                      <a:pPr algn="ctr" fontAlgn="t"/>
                      <a:r>
                        <a:rPr lang="ru-RU" sz="2000" b="0" i="0" u="none" strike="noStrike" spc="-10">
                          <a:solidFill>
                            <a:srgbClr val="000000"/>
                          </a:solidFill>
                          <a:latin typeface="Times New Roman"/>
                        </a:rPr>
                        <a:t>Пищевые добавки</a:t>
                      </a:r>
                      <a:endParaRPr lang="ru-RU" sz="2000" b="0" i="0" u="none" strike="noStrike">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25" dirty="0">
                          <a:solidFill>
                            <a:srgbClr val="000000"/>
                          </a:solidFill>
                          <a:latin typeface="Times New Roman"/>
                        </a:rPr>
                        <a:t>0,002</a:t>
                      </a:r>
                      <a:endParaRPr lang="ru-RU" sz="2000" b="0" i="0" u="none" strike="noStrike" dirty="0">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20">
                          <a:solidFill>
                            <a:srgbClr val="000000"/>
                          </a:solidFill>
                          <a:latin typeface="Times New Roman"/>
                        </a:rPr>
                        <a:t>0,004</a:t>
                      </a:r>
                      <a:endParaRPr lang="ru-RU" sz="2000" b="0" i="0" u="none" strike="noStrike">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spc="-25">
                          <a:solidFill>
                            <a:srgbClr val="000000"/>
                          </a:solidFill>
                          <a:latin typeface="Times New Roman"/>
                        </a:rPr>
                        <a:t>0,003</a:t>
                      </a:r>
                      <a:endParaRPr lang="ru-RU" sz="2000" b="0" i="0" u="none" strike="noStrike">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000" b="0" i="0" u="none" strike="noStrike" dirty="0">
                          <a:solidFill>
                            <a:srgbClr val="000000"/>
                          </a:solidFill>
                          <a:latin typeface="Times New Roman"/>
                        </a:rPr>
                        <a:t>60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850"/>
            <a:ext cx="8229600" cy="636588"/>
          </a:xfrm>
        </p:spPr>
        <p:txBody>
          <a:bodyPr>
            <a:normAutofit fontScale="90000"/>
          </a:bodyPr>
          <a:lstStyle/>
          <a:p>
            <a:pPr algn="l">
              <a:defRPr/>
            </a:pPr>
            <a:r>
              <a:rPr lang="ru-RU" dirty="0" smtClean="0"/>
              <a:t>Пример</a:t>
            </a:r>
            <a:endParaRPr lang="ru-RU" dirty="0"/>
          </a:p>
        </p:txBody>
      </p:sp>
      <p:sp>
        <p:nvSpPr>
          <p:cNvPr id="9219" name="Объект 2"/>
          <p:cNvSpPr>
            <a:spLocks noGrp="1"/>
          </p:cNvSpPr>
          <p:nvPr>
            <p:ph idx="1"/>
          </p:nvPr>
        </p:nvSpPr>
        <p:spPr bwMode="auto">
          <a:xfrm>
            <a:off x="500034" y="2000240"/>
            <a:ext cx="8229600" cy="4048125"/>
          </a:xfrm>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r>
              <a:rPr lang="ru-RU" sz="2400" dirty="0" smtClean="0">
                <a:latin typeface="Times New Roman" pitchFamily="18" charset="0"/>
                <a:cs typeface="Times New Roman" pitchFamily="18" charset="0"/>
              </a:rPr>
              <a:t>На звероферме могут выращиваться черно-бурые лисицы и песцы. </a:t>
            </a:r>
          </a:p>
          <a:p>
            <a:pPr marL="0" indent="0" algn="just">
              <a:buFontTx/>
              <a:buNone/>
            </a:pPr>
            <a:r>
              <a:rPr lang="ru-RU" sz="2400" dirty="0" smtClean="0">
                <a:latin typeface="Times New Roman" pitchFamily="18" charset="0"/>
                <a:cs typeface="Times New Roman" pitchFamily="18" charset="0"/>
              </a:rPr>
              <a:t>Для обеспечения нормальных условий их выращивания используется три вида кормов. </a:t>
            </a:r>
          </a:p>
          <a:p>
            <a:pPr marL="0" indent="0" algn="just">
              <a:buFontTx/>
              <a:buNone/>
            </a:pPr>
            <a:r>
              <a:rPr lang="ru-RU" sz="2400" dirty="0" smtClean="0">
                <a:latin typeface="Times New Roman" pitchFamily="18" charset="0"/>
                <a:cs typeface="Times New Roman" pitchFamily="18" charset="0"/>
              </a:rPr>
              <a:t>Количество корма каждого вида, которое должны ежедневно получать лисицы и песцы, общее количество корма каждого вида, которое может быть использовано зверофермой, и прибыль от реализации одной шкурки лисицы и песца, приведены в таблице.</a:t>
            </a:r>
          </a:p>
        </p:txBody>
      </p:sp>
    </p:spTree>
    <p:custDataLst>
      <p:tags r:id="rId1"/>
    </p:custData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6492" y="4816494"/>
            <a:ext cx="8229600" cy="1143000"/>
          </a:xfrm>
        </p:spPr>
        <p:txBody>
          <a:bodyPr>
            <a:normAutofit fontScale="90000"/>
          </a:bodyPr>
          <a:lstStyle/>
          <a:p>
            <a:pPr algn="just"/>
            <a:r>
              <a:rPr lang="ru-RU" sz="2700" dirty="0" smtClean="0">
                <a:solidFill>
                  <a:schemeClr val="tx1"/>
                </a:solidFill>
                <a:latin typeface="Times New Roman" pitchFamily="18" charset="0"/>
                <a:cs typeface="Times New Roman" pitchFamily="18" charset="0"/>
              </a:rPr>
              <a:t>Определить сколько лисиц и песцов следует выращивать на звероферме чтобы прибыль от реализации была максимальной</a:t>
            </a:r>
            <a:r>
              <a:rPr lang="ru-RU" sz="2400" dirty="0" smtClean="0">
                <a:solidFill>
                  <a:schemeClr val="tx1"/>
                </a:solidFill>
              </a:rPr>
              <a:t>.</a:t>
            </a:r>
            <a:endParaRPr lang="ru-RU" sz="2400" dirty="0">
              <a:solidFill>
                <a:schemeClr val="tx1"/>
              </a:solidFill>
            </a:endParaRPr>
          </a:p>
        </p:txBody>
      </p:sp>
      <p:graphicFrame>
        <p:nvGraphicFramePr>
          <p:cNvPr id="4" name="Содержимое 3"/>
          <p:cNvGraphicFramePr>
            <a:graphicFrameLocks noGrp="1"/>
          </p:cNvGraphicFramePr>
          <p:nvPr>
            <p:ph idx="1"/>
          </p:nvPr>
        </p:nvGraphicFramePr>
        <p:xfrm>
          <a:off x="190440" y="252369"/>
          <a:ext cx="8507529" cy="4080510"/>
        </p:xfrm>
        <a:graphic>
          <a:graphicData uri="http://schemas.openxmlformats.org/drawingml/2006/table">
            <a:tbl>
              <a:tblPr/>
              <a:tblGrid>
                <a:gridCol w="2163680"/>
                <a:gridCol w="2413901"/>
                <a:gridCol w="2413901"/>
                <a:gridCol w="1516047"/>
              </a:tblGrid>
              <a:tr h="911393">
                <a:tc>
                  <a:txBody>
                    <a:bodyPr/>
                    <a:lstStyle/>
                    <a:p>
                      <a:pPr algn="l" fontAlgn="ctr"/>
                      <a:r>
                        <a:rPr lang="ru-RU" sz="2400" b="1" i="0" u="none" strike="noStrike" dirty="0">
                          <a:solidFill>
                            <a:srgbClr val="000000"/>
                          </a:solidFill>
                          <a:latin typeface="Times New Roman" pitchFamily="18" charset="0"/>
                          <a:cs typeface="Times New Roman" pitchFamily="18" charset="0"/>
                        </a:rPr>
                        <a:t>Вид корма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l" fontAlgn="ctr"/>
                      <a:r>
                        <a:rPr lang="ru-RU" sz="2400" b="1" i="0" u="none" strike="noStrike" dirty="0">
                          <a:solidFill>
                            <a:srgbClr val="000000"/>
                          </a:solidFill>
                          <a:latin typeface="Times New Roman" pitchFamily="18" charset="0"/>
                          <a:cs typeface="Times New Roman" pitchFamily="18" charset="0"/>
                        </a:rPr>
                        <a:t>Количество единиц корма, которое ежедневно должны получать</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l" fontAlgn="ctr"/>
                      <a:r>
                        <a:rPr lang="ru-RU" sz="2400" b="1" i="0" u="none" strike="noStrike" dirty="0">
                          <a:solidFill>
                            <a:srgbClr val="000000"/>
                          </a:solidFill>
                          <a:latin typeface="Times New Roman" pitchFamily="18" charset="0"/>
                          <a:cs typeface="Times New Roman" pitchFamily="18" charset="0"/>
                        </a:rPr>
                        <a:t>Запас корма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2058">
                <a:tc>
                  <a:txBody>
                    <a:bodyPr/>
                    <a:lstStyle/>
                    <a:p>
                      <a:pPr algn="ctr" fontAlgn="t"/>
                      <a:r>
                        <a:rPr lang="ru-RU" sz="2400" b="0" i="0" u="none" strike="noStrike" dirty="0">
                          <a:solidFill>
                            <a:srgbClr val="000000"/>
                          </a:solidFill>
                          <a:latin typeface="Times New Roman" pitchFamily="18" charset="0"/>
                          <a:cs typeface="Times New Roman" pitchFamily="18"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400" b="0" i="0" u="none" strike="noStrike" dirty="0">
                          <a:solidFill>
                            <a:srgbClr val="000000"/>
                          </a:solidFill>
                          <a:latin typeface="Times New Roman" pitchFamily="18" charset="0"/>
                          <a:cs typeface="Times New Roman" pitchFamily="18" charset="0"/>
                        </a:rPr>
                        <a:t>лисица</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400" b="0" i="0" u="none" strike="noStrike" dirty="0">
                          <a:solidFill>
                            <a:srgbClr val="000000"/>
                          </a:solidFill>
                          <a:latin typeface="Times New Roman" pitchFamily="18" charset="0"/>
                          <a:cs typeface="Times New Roman" pitchFamily="18" charset="0"/>
                        </a:rPr>
                        <a:t>песец</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400" b="0" i="0" u="none" strike="noStrike" dirty="0">
                          <a:solidFill>
                            <a:srgbClr val="000000"/>
                          </a:solidFill>
                          <a:latin typeface="Times New Roman" pitchFamily="18" charset="0"/>
                          <a:cs typeface="Times New Roman" pitchFamily="18"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2058">
                <a:tc>
                  <a:txBody>
                    <a:bodyPr/>
                    <a:lstStyle/>
                    <a:p>
                      <a:pPr algn="ctr" fontAlgn="t"/>
                      <a:r>
                        <a:rPr lang="ru-RU" sz="2400" b="0" i="0" u="none" strike="noStrike" dirty="0">
                          <a:solidFill>
                            <a:srgbClr val="000000"/>
                          </a:solidFill>
                          <a:latin typeface="Times New Roman" pitchFamily="18" charset="0"/>
                          <a:cs typeface="Times New Roman" pitchFamily="18" charset="0"/>
                        </a:rPr>
                        <a:t>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400" b="0" i="0" u="none" strike="noStrike" dirty="0">
                          <a:solidFill>
                            <a:srgbClr val="000000"/>
                          </a:solidFill>
                          <a:latin typeface="Times New Roman" pitchFamily="18" charset="0"/>
                          <a:cs typeface="Times New Roman" pitchFamily="18" charset="0"/>
                        </a:rPr>
                        <a:t>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400" b="0" i="0" u="none" strike="noStrike" dirty="0">
                          <a:solidFill>
                            <a:srgbClr val="000000"/>
                          </a:solidFill>
                          <a:latin typeface="Times New Roman" pitchFamily="18" charset="0"/>
                          <a:cs typeface="Times New Roman" pitchFamily="18" charset="0"/>
                        </a:rPr>
                        <a:t>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400" b="0" i="0" u="none" strike="noStrike" dirty="0">
                          <a:solidFill>
                            <a:srgbClr val="000000"/>
                          </a:solidFill>
                          <a:latin typeface="Times New Roman" pitchFamily="18" charset="0"/>
                          <a:cs typeface="Times New Roman" pitchFamily="18" charset="0"/>
                        </a:rPr>
                        <a:t>180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2058">
                <a:tc>
                  <a:txBody>
                    <a:bodyPr/>
                    <a:lstStyle/>
                    <a:p>
                      <a:pPr algn="ctr" fontAlgn="t"/>
                      <a:r>
                        <a:rPr lang="ru-RU" sz="2400" b="0" i="0" u="none" strike="noStrike" dirty="0">
                          <a:solidFill>
                            <a:srgbClr val="000000"/>
                          </a:solidFill>
                          <a:latin typeface="Times New Roman" pitchFamily="18" charset="0"/>
                          <a:cs typeface="Times New Roman" pitchFamily="18" charset="0"/>
                        </a:rPr>
                        <a:t>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400" b="0" i="0" u="none" strike="noStrike" dirty="0">
                          <a:solidFill>
                            <a:srgbClr val="000000"/>
                          </a:solidFill>
                          <a:latin typeface="Times New Roman" pitchFamily="18" charset="0"/>
                          <a:cs typeface="Times New Roman" pitchFamily="18" charset="0"/>
                        </a:rPr>
                        <a:t>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400" b="0" i="0" u="none" strike="noStrike" dirty="0">
                          <a:solidFill>
                            <a:srgbClr val="000000"/>
                          </a:solidFill>
                          <a:latin typeface="Times New Roman" pitchFamily="18" charset="0"/>
                          <a:cs typeface="Times New Roman" pitchFamily="18" charset="0"/>
                        </a:rPr>
                        <a:t>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400" b="0" i="0" u="none" strike="noStrike" dirty="0">
                          <a:solidFill>
                            <a:srgbClr val="000000"/>
                          </a:solidFill>
                          <a:latin typeface="Times New Roman" pitchFamily="18" charset="0"/>
                          <a:cs typeface="Times New Roman" pitchFamily="18" charset="0"/>
                        </a:rPr>
                        <a:t>240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2058">
                <a:tc>
                  <a:txBody>
                    <a:bodyPr/>
                    <a:lstStyle/>
                    <a:p>
                      <a:pPr algn="ctr" fontAlgn="t"/>
                      <a:r>
                        <a:rPr lang="ru-RU" sz="2400" b="0" i="0" u="none" strike="noStrike" dirty="0">
                          <a:solidFill>
                            <a:srgbClr val="000000"/>
                          </a:solidFill>
                          <a:latin typeface="Times New Roman" pitchFamily="18" charset="0"/>
                          <a:cs typeface="Times New Roman" pitchFamily="18" charset="0"/>
                        </a:rPr>
                        <a:t>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400" b="0" i="0" u="none" strike="noStrike" dirty="0">
                          <a:solidFill>
                            <a:srgbClr val="000000"/>
                          </a:solidFill>
                          <a:latin typeface="Times New Roman" pitchFamily="18" charset="0"/>
                          <a:cs typeface="Times New Roman" pitchFamily="18" charset="0"/>
                        </a:rPr>
                        <a:t>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400" b="0" i="0" u="none" strike="noStrike" dirty="0">
                          <a:solidFill>
                            <a:srgbClr val="000000"/>
                          </a:solidFill>
                          <a:latin typeface="Times New Roman" pitchFamily="18" charset="0"/>
                          <a:cs typeface="Times New Roman" pitchFamily="18" charset="0"/>
                        </a:rPr>
                        <a:t>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400" b="0" i="0" u="none" strike="noStrike" dirty="0">
                          <a:solidFill>
                            <a:srgbClr val="000000"/>
                          </a:solidFill>
                          <a:latin typeface="Times New Roman" pitchFamily="18" charset="0"/>
                          <a:cs typeface="Times New Roman" pitchFamily="18" charset="0"/>
                        </a:rPr>
                        <a:t>426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775364">
                <a:tc>
                  <a:txBody>
                    <a:bodyPr/>
                    <a:lstStyle/>
                    <a:p>
                      <a:pPr algn="l" fontAlgn="t"/>
                      <a:r>
                        <a:rPr lang="ru-RU" sz="2400" b="0" i="0" u="none" strike="noStrike" dirty="0">
                          <a:solidFill>
                            <a:srgbClr val="000000"/>
                          </a:solidFill>
                          <a:latin typeface="Times New Roman" pitchFamily="18" charset="0"/>
                          <a:cs typeface="Times New Roman" pitchFamily="18" charset="0"/>
                        </a:rPr>
                        <a:t>Прибыль от реализации одной шкурки, руб.</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400" b="0" i="0" u="none" strike="noStrike" dirty="0">
                          <a:solidFill>
                            <a:srgbClr val="000000"/>
                          </a:solidFill>
                          <a:latin typeface="Times New Roman" pitchFamily="18" charset="0"/>
                          <a:cs typeface="Times New Roman" pitchFamily="18" charset="0"/>
                        </a:rPr>
                        <a:t>1600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2400" b="0" i="0" u="none" strike="noStrike" dirty="0">
                          <a:solidFill>
                            <a:srgbClr val="000000"/>
                          </a:solidFill>
                          <a:latin typeface="Times New Roman" pitchFamily="18" charset="0"/>
                          <a:cs typeface="Times New Roman" pitchFamily="18" charset="0"/>
                        </a:rPr>
                        <a:t>1200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2400" b="0" i="0" u="none" strike="noStrike" dirty="0">
                          <a:solidFill>
                            <a:srgbClr val="000000"/>
                          </a:solidFill>
                          <a:latin typeface="Times New Roman" pitchFamily="18" charset="0"/>
                          <a:cs typeface="Times New Roman"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446031" y="398421"/>
            <a:ext cx="8229600" cy="5472151"/>
          </a:xfrm>
        </p:spPr>
        <p:txBody>
          <a:bodyPr/>
          <a:lstStyle/>
          <a:p>
            <a:r>
              <a:rPr lang="ru-RU" dirty="0" smtClean="0"/>
              <a:t>Составим математическую модель задачи</a:t>
            </a:r>
          </a:p>
          <a:p>
            <a:endParaRPr lang="ru-RU" dirty="0" smtClean="0"/>
          </a:p>
          <a:p>
            <a:r>
              <a:rPr lang="ru-RU" sz="2400" dirty="0" smtClean="0"/>
              <a:t>Переменные 𝑥</a:t>
            </a:r>
            <a:r>
              <a:rPr lang="ru-RU" sz="2400" baseline="-25000" dirty="0" smtClean="0"/>
              <a:t>1</a:t>
            </a:r>
            <a:r>
              <a:rPr lang="ru-RU" sz="2400" dirty="0" smtClean="0"/>
              <a:t>,𝑥</a:t>
            </a:r>
            <a:r>
              <a:rPr lang="ru-RU" sz="2400" baseline="-25000" dirty="0" smtClean="0"/>
              <a:t>2</a:t>
            </a:r>
            <a:r>
              <a:rPr lang="ru-RU" sz="2400" dirty="0" smtClean="0"/>
              <a:t> будут выражать количество лисиц и песцов соответственно, которое нужно выращивать на звероферме.</a:t>
            </a:r>
          </a:p>
          <a:p>
            <a:endParaRPr lang="ru-RU" sz="2400" dirty="0" smtClean="0"/>
          </a:p>
          <a:p>
            <a:r>
              <a:rPr lang="ru-RU" sz="2400" dirty="0" smtClean="0"/>
              <a:t>Прибыль можно задать функцией:</a:t>
            </a:r>
          </a:p>
          <a:p>
            <a:pPr algn="ctr">
              <a:buNone/>
            </a:pPr>
            <a:r>
              <a:rPr lang="ru-RU" sz="2400" dirty="0" smtClean="0"/>
              <a:t>𝑧 = 16 𝑥</a:t>
            </a:r>
            <a:r>
              <a:rPr lang="ru-RU" sz="2400" baseline="-25000" dirty="0" smtClean="0"/>
              <a:t>1 </a:t>
            </a:r>
            <a:r>
              <a:rPr lang="ru-RU" sz="2400" dirty="0" smtClean="0"/>
              <a:t>+12 𝑥</a:t>
            </a:r>
            <a:r>
              <a:rPr lang="ru-RU" sz="2400" baseline="-25000" dirty="0" smtClean="0"/>
              <a:t>2</a:t>
            </a:r>
            <a:r>
              <a:rPr lang="ru-RU" sz="2400" dirty="0" smtClean="0"/>
              <a:t>.</a:t>
            </a:r>
          </a:p>
          <a:p>
            <a:r>
              <a:rPr lang="ru-RU" sz="2400" dirty="0" smtClean="0"/>
              <a:t>Тот факт, что нам необходимо максимизировать функцию обозначается так:</a:t>
            </a:r>
          </a:p>
          <a:p>
            <a:pPr algn="ctr">
              <a:buNone/>
            </a:pPr>
            <a:r>
              <a:rPr lang="ru-RU" sz="2400" dirty="0" smtClean="0"/>
              <a:t>𝑧 = 16 𝑥</a:t>
            </a:r>
            <a:r>
              <a:rPr lang="ru-RU" sz="2400" baseline="-25000" dirty="0" smtClean="0"/>
              <a:t>1 </a:t>
            </a:r>
            <a:r>
              <a:rPr lang="ru-RU" sz="2400" dirty="0" smtClean="0"/>
              <a:t>+12 𝑥</a:t>
            </a:r>
            <a:r>
              <a:rPr lang="ru-RU" sz="2400" baseline="-25000" dirty="0" smtClean="0"/>
              <a:t>2 </a:t>
            </a:r>
            <a:r>
              <a:rPr lang="ru-RU" sz="2400" dirty="0" smtClean="0"/>
              <a:t>→𝑚𝑎𝑥.</a:t>
            </a:r>
            <a:endParaRPr lang="ru-RU"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r>
              <a:rPr lang="ru-RU" sz="2400" dirty="0" smtClean="0"/>
              <a:t>Для того, чтобы прокормить 𝑥</a:t>
            </a:r>
            <a:r>
              <a:rPr lang="ru-RU" sz="2400" baseline="-25000" dirty="0" smtClean="0"/>
              <a:t>1</a:t>
            </a:r>
            <a:r>
              <a:rPr lang="ru-RU" sz="2400" dirty="0" smtClean="0"/>
              <a:t> лисицу и 𝑥</a:t>
            </a:r>
            <a:r>
              <a:rPr lang="ru-RU" sz="2400" baseline="-25000" dirty="0" smtClean="0"/>
              <a:t>2</a:t>
            </a:r>
            <a:r>
              <a:rPr lang="ru-RU" sz="2400" dirty="0" smtClean="0"/>
              <a:t> песцов нам понадобится:</a:t>
            </a:r>
          </a:p>
          <a:p>
            <a:r>
              <a:rPr lang="ru-RU" sz="2400" dirty="0" smtClean="0"/>
              <a:t>корма </a:t>
            </a:r>
            <a:r>
              <a:rPr lang="en-US" sz="2400" dirty="0" smtClean="0"/>
              <a:t>I</a:t>
            </a:r>
            <a:r>
              <a:rPr lang="ru-RU" sz="2400" dirty="0" smtClean="0"/>
              <a:t> вида     2𝑥</a:t>
            </a:r>
            <a:r>
              <a:rPr lang="ru-RU" sz="2400" baseline="-25000" dirty="0" smtClean="0"/>
              <a:t>1</a:t>
            </a:r>
            <a:r>
              <a:rPr lang="ru-RU" sz="2400" dirty="0" smtClean="0"/>
              <a:t>+3𝑥</a:t>
            </a:r>
            <a:r>
              <a:rPr lang="ru-RU" sz="2400" baseline="-25000" dirty="0" smtClean="0"/>
              <a:t>2</a:t>
            </a:r>
            <a:r>
              <a:rPr lang="ru-RU" sz="2400" dirty="0" smtClean="0"/>
              <a:t>,</a:t>
            </a:r>
          </a:p>
          <a:p>
            <a:r>
              <a:rPr lang="ru-RU" sz="2400" dirty="0" smtClean="0"/>
              <a:t>корма </a:t>
            </a:r>
            <a:r>
              <a:rPr lang="en-US" sz="2400" dirty="0" smtClean="0"/>
              <a:t>II</a:t>
            </a:r>
            <a:r>
              <a:rPr lang="ru-RU" sz="2400" dirty="0" smtClean="0"/>
              <a:t> вида    4𝑥</a:t>
            </a:r>
            <a:r>
              <a:rPr lang="ru-RU" sz="2400" baseline="-25000" dirty="0" smtClean="0"/>
              <a:t>1</a:t>
            </a:r>
            <a:r>
              <a:rPr lang="ru-RU" sz="2400" dirty="0" smtClean="0"/>
              <a:t>+𝑥</a:t>
            </a:r>
            <a:r>
              <a:rPr lang="ru-RU" sz="2400" baseline="-25000" dirty="0" smtClean="0"/>
              <a:t>2</a:t>
            </a:r>
            <a:r>
              <a:rPr lang="ru-RU" sz="2400" dirty="0" smtClean="0"/>
              <a:t>,</a:t>
            </a:r>
          </a:p>
          <a:p>
            <a:r>
              <a:rPr lang="ru-RU" sz="2400" dirty="0" smtClean="0"/>
              <a:t>корма </a:t>
            </a:r>
            <a:r>
              <a:rPr lang="en-US" sz="2400" dirty="0" smtClean="0"/>
              <a:t>III</a:t>
            </a:r>
            <a:r>
              <a:rPr lang="ru-RU" sz="2400" dirty="0" smtClean="0"/>
              <a:t> вида   6𝑥</a:t>
            </a:r>
            <a:r>
              <a:rPr lang="ru-RU" sz="2400" baseline="-25000" dirty="0" smtClean="0"/>
              <a:t>1</a:t>
            </a:r>
            <a:r>
              <a:rPr lang="ru-RU" sz="2400" dirty="0" smtClean="0"/>
              <a:t>+7𝑥</a:t>
            </a:r>
            <a:r>
              <a:rPr lang="ru-RU" sz="2400" baseline="-25000" dirty="0" smtClean="0"/>
              <a:t>2</a:t>
            </a:r>
            <a:r>
              <a:rPr lang="ru-RU" sz="2400" dirty="0" smtClean="0"/>
              <a:t>.</a:t>
            </a:r>
          </a:p>
          <a:p>
            <a:endParaRPr lang="ru-RU"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r>
              <a:rPr lang="ru-RU" sz="2400" dirty="0" smtClean="0"/>
              <a:t>Запасы корма ограничены</a:t>
            </a:r>
          </a:p>
          <a:p>
            <a:endParaRPr lang="ru-RU" sz="2400" dirty="0" smtClean="0"/>
          </a:p>
          <a:p>
            <a:pPr algn="ctr">
              <a:buNone/>
            </a:pPr>
            <a:r>
              <a:rPr lang="ru-RU" sz="2400" dirty="0" smtClean="0"/>
              <a:t>2𝑥</a:t>
            </a:r>
            <a:r>
              <a:rPr lang="ru-RU" sz="2400" baseline="-25000" dirty="0" smtClean="0"/>
              <a:t>1</a:t>
            </a:r>
            <a:r>
              <a:rPr lang="ru-RU" sz="2400" dirty="0" smtClean="0"/>
              <a:t>+3𝑥</a:t>
            </a:r>
            <a:r>
              <a:rPr lang="ru-RU" sz="2400" baseline="-25000" dirty="0" smtClean="0"/>
              <a:t>2</a:t>
            </a:r>
            <a:r>
              <a:rPr lang="ru-RU" sz="2400" dirty="0" smtClean="0"/>
              <a:t> ≤ 180,</a:t>
            </a:r>
          </a:p>
          <a:p>
            <a:pPr algn="ctr">
              <a:buNone/>
            </a:pPr>
            <a:r>
              <a:rPr lang="ru-RU" sz="2400" dirty="0" smtClean="0"/>
              <a:t>4𝑥</a:t>
            </a:r>
            <a:r>
              <a:rPr lang="ru-RU" sz="2400" baseline="-25000" dirty="0" smtClean="0"/>
              <a:t>1</a:t>
            </a:r>
            <a:r>
              <a:rPr lang="ru-RU" sz="2400" dirty="0" smtClean="0"/>
              <a:t>+𝑥</a:t>
            </a:r>
            <a:r>
              <a:rPr lang="ru-RU" sz="2400" baseline="-25000" dirty="0" smtClean="0"/>
              <a:t>2</a:t>
            </a:r>
            <a:r>
              <a:rPr lang="ru-RU" sz="2400" dirty="0" smtClean="0"/>
              <a:t> ≤ 240,</a:t>
            </a:r>
          </a:p>
          <a:p>
            <a:pPr algn="ctr">
              <a:buNone/>
            </a:pPr>
            <a:r>
              <a:rPr lang="ru-RU" sz="2400" dirty="0" smtClean="0"/>
              <a:t>6𝑥</a:t>
            </a:r>
            <a:r>
              <a:rPr lang="ru-RU" sz="2400" baseline="-25000" dirty="0" smtClean="0"/>
              <a:t>1</a:t>
            </a:r>
            <a:r>
              <a:rPr lang="ru-RU" sz="2400" dirty="0" smtClean="0"/>
              <a:t>+7𝑥</a:t>
            </a:r>
            <a:r>
              <a:rPr lang="ru-RU" sz="2400" baseline="-25000" dirty="0" smtClean="0"/>
              <a:t>2</a:t>
            </a:r>
            <a:r>
              <a:rPr lang="ru-RU" sz="2400" dirty="0" smtClean="0"/>
              <a:t> ≤ 420.</a:t>
            </a:r>
          </a:p>
          <a:p>
            <a:endParaRPr lang="ru-RU" sz="2400" dirty="0" smtClean="0"/>
          </a:p>
          <a:p>
            <a:r>
              <a:rPr lang="ru-RU" sz="2400" dirty="0" smtClean="0"/>
              <a:t>Кроме того, число животных не может быть отрицательным и нецелым</a:t>
            </a:r>
            <a:endParaRPr lang="ru-RU"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88913"/>
          </a:xfrm>
        </p:spPr>
        <p:txBody>
          <a:bodyPr>
            <a:normAutofit fontScale="90000"/>
          </a:bodyPr>
          <a:lstStyle/>
          <a:p>
            <a:endParaRPr lang="ru-RU" dirty="0"/>
          </a:p>
        </p:txBody>
      </p:sp>
      <p:sp>
        <p:nvSpPr>
          <p:cNvPr id="3" name="Содержимое 2"/>
          <p:cNvSpPr>
            <a:spLocks noGrp="1"/>
          </p:cNvSpPr>
          <p:nvPr>
            <p:ph idx="1"/>
          </p:nvPr>
        </p:nvSpPr>
        <p:spPr>
          <a:xfrm>
            <a:off x="457200" y="580986"/>
            <a:ext cx="8229600" cy="5545178"/>
          </a:xfrm>
        </p:spPr>
        <p:txBody>
          <a:bodyPr/>
          <a:lstStyle/>
          <a:p>
            <a:r>
              <a:rPr lang="ru-RU" sz="2400" dirty="0" smtClean="0"/>
              <a:t>Математическая модель задачи</a:t>
            </a:r>
          </a:p>
          <a:p>
            <a:endParaRPr lang="ru-RU" sz="2400" dirty="0" smtClean="0"/>
          </a:p>
          <a:p>
            <a:pPr>
              <a:buNone/>
            </a:pPr>
            <a:r>
              <a:rPr lang="ru-RU" sz="2400" dirty="0" smtClean="0"/>
              <a:t>    𝑥</a:t>
            </a:r>
            <a:r>
              <a:rPr lang="ru-RU" sz="2400" baseline="-25000" dirty="0" smtClean="0"/>
              <a:t>1</a:t>
            </a:r>
            <a:r>
              <a:rPr lang="ru-RU" sz="2400" dirty="0" smtClean="0"/>
              <a:t>,𝑥</a:t>
            </a:r>
            <a:r>
              <a:rPr lang="ru-RU" sz="2400" baseline="-25000" dirty="0" smtClean="0"/>
              <a:t>2 </a:t>
            </a:r>
            <a:r>
              <a:rPr lang="ru-RU" sz="2400" dirty="0" smtClean="0"/>
              <a:t>- количество лисиц и песцов.</a:t>
            </a:r>
          </a:p>
        </p:txBody>
      </p:sp>
      <p:graphicFrame>
        <p:nvGraphicFramePr>
          <p:cNvPr id="187394" name="Object 4"/>
          <p:cNvGraphicFramePr>
            <a:graphicFrameLocks noChangeAspect="1"/>
          </p:cNvGraphicFramePr>
          <p:nvPr/>
        </p:nvGraphicFramePr>
        <p:xfrm>
          <a:off x="2308194" y="2333610"/>
          <a:ext cx="3249657" cy="3191627"/>
        </p:xfrm>
        <a:graphic>
          <a:graphicData uri="http://schemas.openxmlformats.org/presentationml/2006/ole">
            <p:oleObj spid="_x0000_s2052" name="Equation" r:id="rId3" imgW="1422400" imgH="1397000" progId="">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2544" y="106317"/>
            <a:ext cx="8229600" cy="1143000"/>
          </a:xfrm>
        </p:spPr>
        <p:txBody>
          <a:bodyPr/>
          <a:lstStyle/>
          <a:p>
            <a:r>
              <a:rPr lang="ru-RU" dirty="0" smtClean="0"/>
              <a:t>Пример.</a:t>
            </a:r>
            <a:endParaRPr lang="ru-RU" dirty="0"/>
          </a:p>
        </p:txBody>
      </p:sp>
      <p:sp>
        <p:nvSpPr>
          <p:cNvPr id="3" name="Содержимое 2"/>
          <p:cNvSpPr>
            <a:spLocks noGrp="1"/>
          </p:cNvSpPr>
          <p:nvPr>
            <p:ph idx="1"/>
          </p:nvPr>
        </p:nvSpPr>
        <p:spPr>
          <a:xfrm>
            <a:off x="457200" y="1019142"/>
            <a:ext cx="8229600" cy="5107021"/>
          </a:xfrm>
        </p:spPr>
        <p:txBody>
          <a:bodyPr/>
          <a:lstStyle/>
          <a:p>
            <a:r>
              <a:rPr lang="ru-RU" sz="2400" dirty="0" smtClean="0"/>
              <a:t>Задача формирования инвестиционного портфеля.</a:t>
            </a:r>
          </a:p>
          <a:p>
            <a:endParaRPr lang="ru-RU" sz="2400" dirty="0" smtClean="0"/>
          </a:p>
          <a:p>
            <a:r>
              <a:rPr lang="ru-RU" sz="2400" dirty="0" smtClean="0"/>
              <a:t>Инвестор располагает суммой в 100 </a:t>
            </a:r>
            <a:r>
              <a:rPr lang="ru-RU" sz="2400" dirty="0" err="1" smtClean="0"/>
              <a:t>тыс.ден,ед</a:t>
            </a:r>
            <a:r>
              <a:rPr lang="ru-RU" sz="2400" dirty="0" smtClean="0"/>
              <a:t>. и желает сформировать свой инвестиционный портфель, вложив ее в акции трёх компаний </a:t>
            </a:r>
            <a:r>
              <a:rPr lang="en-US" sz="2400" dirty="0" smtClean="0"/>
              <a:t>I&amp;J,</a:t>
            </a:r>
            <a:r>
              <a:rPr lang="ru-RU" sz="2400" dirty="0" smtClean="0"/>
              <a:t> </a:t>
            </a:r>
            <a:r>
              <a:rPr lang="en-US" sz="2400" dirty="0" smtClean="0"/>
              <a:t>K&amp;L,</a:t>
            </a:r>
            <a:r>
              <a:rPr lang="ru-RU" sz="2400" dirty="0" smtClean="0"/>
              <a:t> </a:t>
            </a:r>
            <a:r>
              <a:rPr lang="en-US" sz="2400" dirty="0" smtClean="0"/>
              <a:t>M&amp;N.</a:t>
            </a:r>
            <a:r>
              <a:rPr lang="ru-RU" sz="2400" dirty="0" smtClean="0"/>
              <a:t> Акции каждой компании характеризуются ожидаемым годовым доходом на одну акцию и ценой акции</a:t>
            </a:r>
            <a:endParaRPr lang="ru-RU" sz="2400" dirty="0"/>
          </a:p>
        </p:txBody>
      </p:sp>
      <p:graphicFrame>
        <p:nvGraphicFramePr>
          <p:cNvPr id="4" name="Таблица 3"/>
          <p:cNvGraphicFramePr>
            <a:graphicFrameLocks noGrp="1"/>
          </p:cNvGraphicFramePr>
          <p:nvPr/>
        </p:nvGraphicFramePr>
        <p:xfrm>
          <a:off x="1103265" y="4414851"/>
          <a:ext cx="6864444" cy="2232660"/>
        </p:xfrm>
        <a:graphic>
          <a:graphicData uri="http://schemas.openxmlformats.org/drawingml/2006/table">
            <a:tbl>
              <a:tblPr/>
              <a:tblGrid>
                <a:gridCol w="1939282"/>
                <a:gridCol w="2163553"/>
                <a:gridCol w="2761609"/>
              </a:tblGrid>
              <a:tr h="968752">
                <a:tc>
                  <a:txBody>
                    <a:bodyPr/>
                    <a:lstStyle/>
                    <a:p>
                      <a:pPr algn="ctr" fontAlgn="ctr"/>
                      <a:r>
                        <a:rPr lang="ru-RU" sz="2400" b="0" i="0" u="none" strike="noStrike" dirty="0">
                          <a:solidFill>
                            <a:srgbClr val="000000"/>
                          </a:solidFill>
                          <a:latin typeface="Times New Roman" pitchFamily="18" charset="0"/>
                          <a:cs typeface="Times New Roman" pitchFamily="18" charset="0"/>
                        </a:rPr>
                        <a:t>Акции компаний</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2400" b="0" i="0" u="none" strike="noStrike" dirty="0">
                          <a:solidFill>
                            <a:srgbClr val="000000"/>
                          </a:solidFill>
                          <a:latin typeface="Times New Roman" pitchFamily="18" charset="0"/>
                          <a:cs typeface="Times New Roman" pitchFamily="18" charset="0"/>
                        </a:rPr>
                        <a:t>Цена одной акции, </a:t>
                      </a:r>
                      <a:r>
                        <a:rPr lang="ru-RU" sz="2400" b="0" i="0" u="none" strike="noStrike" dirty="0" err="1">
                          <a:solidFill>
                            <a:srgbClr val="000000"/>
                          </a:solidFill>
                          <a:latin typeface="Times New Roman" pitchFamily="18" charset="0"/>
                          <a:cs typeface="Times New Roman" pitchFamily="18" charset="0"/>
                        </a:rPr>
                        <a:t>ден</a:t>
                      </a:r>
                      <a:r>
                        <a:rPr lang="ru-RU" sz="2400" b="0" i="0" u="none" strike="noStrike" dirty="0">
                          <a:solidFill>
                            <a:srgbClr val="000000"/>
                          </a:solidFill>
                          <a:latin typeface="Times New Roman" pitchFamily="18" charset="0"/>
                          <a:cs typeface="Times New Roman" pitchFamily="18" charset="0"/>
                        </a:rPr>
                        <a:t>. ед./ед.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2400" b="0" i="0" u="none" strike="noStrike" dirty="0">
                          <a:solidFill>
                            <a:srgbClr val="000000"/>
                          </a:solidFill>
                          <a:latin typeface="Times New Roman" pitchFamily="18" charset="0"/>
                          <a:cs typeface="Times New Roman" pitchFamily="18" charset="0"/>
                        </a:rPr>
                        <a:t>Ожидаемый годовой доход на одну акцию, </a:t>
                      </a:r>
                      <a:r>
                        <a:rPr lang="ru-RU" sz="2400" b="0" i="0" u="none" strike="noStrike" dirty="0" err="1">
                          <a:solidFill>
                            <a:srgbClr val="000000"/>
                          </a:solidFill>
                          <a:latin typeface="Times New Roman" pitchFamily="18" charset="0"/>
                          <a:cs typeface="Times New Roman" pitchFamily="18" charset="0"/>
                        </a:rPr>
                        <a:t>ден</a:t>
                      </a:r>
                      <a:r>
                        <a:rPr lang="ru-RU" sz="2400" b="0" i="0" u="none" strike="noStrike" dirty="0">
                          <a:solidFill>
                            <a:srgbClr val="000000"/>
                          </a:solidFill>
                          <a:latin typeface="Times New Roman" pitchFamily="18" charset="0"/>
                          <a:cs typeface="Times New Roman" pitchFamily="18" charset="0"/>
                        </a:rPr>
                        <a:t>. ед./ед.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4935">
                <a:tc>
                  <a:txBody>
                    <a:bodyPr/>
                    <a:lstStyle/>
                    <a:p>
                      <a:pPr algn="ctr" fontAlgn="b"/>
                      <a:r>
                        <a:rPr lang="en-US" sz="2400" b="0" i="0" u="none" strike="noStrike">
                          <a:solidFill>
                            <a:srgbClr val="000000"/>
                          </a:solidFill>
                          <a:latin typeface="Times New Roman" pitchFamily="18" charset="0"/>
                          <a:cs typeface="Times New Roman" pitchFamily="18" charset="0"/>
                        </a:rPr>
                        <a:t>I &amp;J</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400" b="0" i="0" u="none" strike="noStrike" dirty="0">
                          <a:solidFill>
                            <a:srgbClr val="000000"/>
                          </a:solidFill>
                          <a:latin typeface="Times New Roman" pitchFamily="18" charset="0"/>
                          <a:cs typeface="Times New Roman" pitchFamily="18"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400" b="0" i="0" u="none" strike="noStrike" dirty="0">
                          <a:solidFill>
                            <a:srgbClr val="000000"/>
                          </a:solidFill>
                          <a:latin typeface="Times New Roman" pitchFamily="18" charset="0"/>
                          <a:cs typeface="Times New Roman" pitchFamily="18"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4935">
                <a:tc>
                  <a:txBody>
                    <a:bodyPr/>
                    <a:lstStyle/>
                    <a:p>
                      <a:pPr algn="ctr" fontAlgn="b"/>
                      <a:r>
                        <a:rPr lang="ru-RU" sz="2400" b="0" i="0" u="none" strike="noStrike">
                          <a:solidFill>
                            <a:srgbClr val="000000"/>
                          </a:solidFill>
                          <a:latin typeface="Times New Roman" pitchFamily="18" charset="0"/>
                          <a:cs typeface="Times New Roman" pitchFamily="18" charset="0"/>
                        </a:rPr>
                        <a:t>К &amp;</a:t>
                      </a:r>
                      <a:r>
                        <a:rPr lang="en-US" sz="2400" b="0" i="0" u="none" strike="noStrike">
                          <a:solidFill>
                            <a:srgbClr val="000000"/>
                          </a:solidFill>
                          <a:latin typeface="Times New Roman" pitchFamily="18" charset="0"/>
                          <a:cs typeface="Times New Roman" pitchFamily="18" charset="0"/>
                        </a:rPr>
                        <a:t>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400" b="0" i="0" u="none" strike="noStrike">
                          <a:solidFill>
                            <a:srgbClr val="000000"/>
                          </a:solidFill>
                          <a:latin typeface="Times New Roman" pitchFamily="18" charset="0"/>
                          <a:cs typeface="Times New Roman" pitchFamily="18"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400" b="0" i="0" u="none" strike="noStrike" dirty="0">
                          <a:solidFill>
                            <a:srgbClr val="000000"/>
                          </a:solidFill>
                          <a:latin typeface="Times New Roman" pitchFamily="18" charset="0"/>
                          <a:cs typeface="Times New Roman"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4935">
                <a:tc>
                  <a:txBody>
                    <a:bodyPr/>
                    <a:lstStyle/>
                    <a:p>
                      <a:pPr algn="ctr" fontAlgn="b"/>
                      <a:r>
                        <a:rPr lang="en-US" sz="2400" b="0" i="0" u="none" strike="noStrike" dirty="0">
                          <a:solidFill>
                            <a:srgbClr val="000000"/>
                          </a:solidFill>
                          <a:latin typeface="Times New Roman" pitchFamily="18" charset="0"/>
                          <a:cs typeface="Times New Roman" pitchFamily="18" charset="0"/>
                        </a:rPr>
                        <a:t>M&amp;N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400" b="0" i="0" u="none" strike="noStrike">
                          <a:solidFill>
                            <a:srgbClr val="000000"/>
                          </a:solidFill>
                          <a:latin typeface="Times New Roman" pitchFamily="18" charset="0"/>
                          <a:cs typeface="Times New Roman" pitchFamily="18"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400" b="0" i="0" u="none" strike="noStrike" dirty="0">
                          <a:solidFill>
                            <a:srgbClr val="000000"/>
                          </a:solidFill>
                          <a:latin typeface="Times New Roman" pitchFamily="18" charset="0"/>
                          <a:cs typeface="Times New Roman" pitchFamily="18"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2861"/>
          </a:xfrm>
        </p:spPr>
        <p:txBody>
          <a:bodyPr>
            <a:normAutofit fontScale="90000"/>
          </a:bodyPr>
          <a:lstStyle/>
          <a:p>
            <a:endParaRPr lang="ru-RU" dirty="0"/>
          </a:p>
        </p:txBody>
      </p:sp>
      <p:sp>
        <p:nvSpPr>
          <p:cNvPr id="3" name="Содержимое 2"/>
          <p:cNvSpPr>
            <a:spLocks noGrp="1"/>
          </p:cNvSpPr>
          <p:nvPr>
            <p:ph idx="1"/>
          </p:nvPr>
        </p:nvSpPr>
        <p:spPr>
          <a:xfrm>
            <a:off x="457200" y="1019142"/>
            <a:ext cx="8229600" cy="5107021"/>
          </a:xfrm>
        </p:spPr>
        <p:txBody>
          <a:bodyPr/>
          <a:lstStyle/>
          <a:p>
            <a:r>
              <a:rPr lang="ru-RU" sz="2400" dirty="0" smtClean="0"/>
              <a:t>Инвестор предполагает вложить в акции все свои средства, причём </a:t>
            </a:r>
          </a:p>
          <a:p>
            <a:pPr>
              <a:buNone/>
            </a:pPr>
            <a:r>
              <a:rPr lang="ru-RU" sz="2400" dirty="0" smtClean="0"/>
              <a:t>    в акции компании </a:t>
            </a:r>
            <a:r>
              <a:rPr lang="en-US" sz="2400" dirty="0" smtClean="0"/>
              <a:t>I&amp;J</a:t>
            </a:r>
            <a:r>
              <a:rPr lang="ru-RU" sz="2400" dirty="0" smtClean="0"/>
              <a:t> – не менее 20 </a:t>
            </a:r>
            <a:r>
              <a:rPr lang="ru-RU" sz="2400" dirty="0" err="1" smtClean="0"/>
              <a:t>тыс.ден.ед</a:t>
            </a:r>
            <a:r>
              <a:rPr lang="ru-RU" sz="2400" dirty="0" smtClean="0"/>
              <a:t>., в акции компании К&amp;</a:t>
            </a:r>
            <a:r>
              <a:rPr lang="en-US" sz="2400" dirty="0" smtClean="0"/>
              <a:t>L</a:t>
            </a:r>
            <a:r>
              <a:rPr lang="ru-RU" sz="2400" dirty="0" smtClean="0"/>
              <a:t> – не менее 35 </a:t>
            </a:r>
            <a:r>
              <a:rPr lang="ru-RU" sz="2400" dirty="0" err="1" smtClean="0"/>
              <a:t>тыс.ден.ед</a:t>
            </a:r>
            <a:r>
              <a:rPr lang="ru-RU" sz="2400" dirty="0" smtClean="0"/>
              <a:t>., а в акции компании М&amp;</a:t>
            </a:r>
            <a:r>
              <a:rPr lang="en-US" sz="2400" dirty="0" smtClean="0"/>
              <a:t>N</a:t>
            </a:r>
            <a:r>
              <a:rPr lang="ru-RU" sz="2400" dirty="0" smtClean="0"/>
              <a:t> – не более 45 </a:t>
            </a:r>
            <a:r>
              <a:rPr lang="ru-RU" sz="2400" dirty="0" err="1" smtClean="0"/>
              <a:t>тыс.ден.ед</a:t>
            </a:r>
            <a:r>
              <a:rPr lang="ru-RU" sz="2400" dirty="0" smtClean="0"/>
              <a:t>.</a:t>
            </a:r>
          </a:p>
          <a:p>
            <a:pPr>
              <a:buNone/>
            </a:pPr>
            <a:endParaRPr lang="ru-RU" sz="2400" dirty="0" smtClean="0"/>
          </a:p>
          <a:p>
            <a:r>
              <a:rPr lang="ru-RU" sz="2400" dirty="0" smtClean="0"/>
              <a:t>Инвестору необходимо определить, акции каких компаний и в каком количестве ему следует приобрести, чтобы ожидаемая годовая прибыль инвестиционного портфеля была максимальной</a:t>
            </a:r>
            <a:endParaRPr lang="ru-RU"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25426"/>
          </a:xfrm>
        </p:spPr>
        <p:txBody>
          <a:bodyPr>
            <a:normAutofit fontScale="90000"/>
          </a:bodyPr>
          <a:lstStyle/>
          <a:p>
            <a:endParaRPr lang="ru-RU" dirty="0"/>
          </a:p>
        </p:txBody>
      </p:sp>
      <p:sp>
        <p:nvSpPr>
          <p:cNvPr id="3" name="Содержимое 2"/>
          <p:cNvSpPr>
            <a:spLocks noGrp="1"/>
          </p:cNvSpPr>
          <p:nvPr>
            <p:ph idx="1"/>
          </p:nvPr>
        </p:nvSpPr>
        <p:spPr>
          <a:xfrm>
            <a:off x="457200" y="1201706"/>
            <a:ext cx="8229600" cy="4924457"/>
          </a:xfrm>
        </p:spPr>
        <p:txBody>
          <a:bodyPr/>
          <a:lstStyle/>
          <a:p>
            <a:r>
              <a:rPr lang="ru-RU" sz="2400" dirty="0" smtClean="0"/>
              <a:t>Составим математическую модель задачи</a:t>
            </a:r>
          </a:p>
          <a:p>
            <a:endParaRPr lang="ru-RU" sz="2400" dirty="0" smtClean="0"/>
          </a:p>
          <a:p>
            <a:r>
              <a:rPr lang="ru-RU" sz="2400" dirty="0" smtClean="0"/>
              <a:t>𝑥</a:t>
            </a:r>
            <a:r>
              <a:rPr lang="ru-RU" sz="2400" baseline="-25000" dirty="0" smtClean="0"/>
              <a:t>1</a:t>
            </a:r>
            <a:r>
              <a:rPr lang="ru-RU" sz="2400" dirty="0" smtClean="0"/>
              <a:t>- количество акций компании I&amp;J, </a:t>
            </a:r>
          </a:p>
          <a:p>
            <a:r>
              <a:rPr lang="ru-RU" sz="2400" dirty="0" smtClean="0"/>
              <a:t>𝑥</a:t>
            </a:r>
            <a:r>
              <a:rPr lang="ru-RU" sz="2400" baseline="-25000" dirty="0" smtClean="0"/>
              <a:t>2</a:t>
            </a:r>
            <a:r>
              <a:rPr lang="ru-RU" sz="2400" dirty="0" smtClean="0"/>
              <a:t>- количество акций компании K&amp;L,</a:t>
            </a:r>
          </a:p>
          <a:p>
            <a:r>
              <a:rPr lang="ru-RU" sz="2400" dirty="0" smtClean="0"/>
              <a:t>𝑥</a:t>
            </a:r>
            <a:r>
              <a:rPr lang="ru-RU" sz="2400" baseline="-25000" dirty="0" smtClean="0"/>
              <a:t>3</a:t>
            </a:r>
            <a:r>
              <a:rPr lang="ru-RU" sz="2400" dirty="0" smtClean="0"/>
              <a:t> - количество акций компании M&amp;N.</a:t>
            </a:r>
            <a:endParaRPr lang="ru-RU" sz="2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457200" y="873090"/>
            <a:ext cx="8229600" cy="5253073"/>
          </a:xfrm>
        </p:spPr>
        <p:txBody>
          <a:bodyPr/>
          <a:lstStyle/>
          <a:p>
            <a:r>
              <a:rPr lang="ru-RU" dirty="0" smtClean="0"/>
              <a:t>Математическая модель задачи</a:t>
            </a:r>
            <a:endParaRPr lang="ru-RU" dirty="0"/>
          </a:p>
        </p:txBody>
      </p:sp>
      <p:graphicFrame>
        <p:nvGraphicFramePr>
          <p:cNvPr id="192514" name="Object 4"/>
          <p:cNvGraphicFramePr>
            <a:graphicFrameLocks noChangeAspect="1"/>
          </p:cNvGraphicFramePr>
          <p:nvPr/>
        </p:nvGraphicFramePr>
        <p:xfrm>
          <a:off x="2198655" y="1968480"/>
          <a:ext cx="4379901" cy="3322683"/>
        </p:xfrm>
        <a:graphic>
          <a:graphicData uri="http://schemas.openxmlformats.org/presentationml/2006/ole">
            <p:oleObj spid="_x0000_s3076" name="Equation" r:id="rId3" imgW="1841500" imgH="1397000" progId="">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457200" y="274638"/>
            <a:ext cx="8229600" cy="1143000"/>
          </a:xfrm>
          <a:prstGeom prst="rect">
            <a:avLst/>
          </a:prstGeom>
          <a:solidFill>
            <a:srgbClr val="FFFFFF"/>
          </a:solidFill>
          <a:ln>
            <a:solidFill>
              <a:srgbClr val="000000"/>
            </a:solidFill>
            <a:miter lim="800000"/>
            <a:headEnd/>
            <a:tailEnd/>
          </a:ln>
        </p:spPr>
        <p:txBody>
          <a:bodyPr anchor="ctr"/>
          <a:lstStyle/>
          <a:p>
            <a:pPr algn="ctr">
              <a:defRPr/>
            </a:pPr>
            <a:r>
              <a:rPr lang="ru-RU" sz="4400" kern="0">
                <a:solidFill>
                  <a:schemeClr val="tx2"/>
                </a:solidFill>
                <a:latin typeface="+mj-lt"/>
                <a:ea typeface="+mj-ea"/>
                <a:cs typeface="+mj-cs"/>
              </a:rPr>
              <a:t>Задача о назначениях</a:t>
            </a:r>
            <a:endParaRPr lang="ru-RU" sz="4400" kern="0" dirty="0">
              <a:solidFill>
                <a:schemeClr val="tx2"/>
              </a:solidFill>
              <a:latin typeface="+mj-lt"/>
              <a:ea typeface="+mj-ea"/>
              <a:cs typeface="+mj-cs"/>
            </a:endParaRPr>
          </a:p>
        </p:txBody>
      </p:sp>
      <p:graphicFrame>
        <p:nvGraphicFramePr>
          <p:cNvPr id="3" name="Содержимое 5"/>
          <p:cNvGraphicFramePr>
            <a:graphicFrameLocks/>
          </p:cNvGraphicFramePr>
          <p:nvPr/>
        </p:nvGraphicFramePr>
        <p:xfrm>
          <a:off x="500034" y="1857364"/>
          <a:ext cx="8286808" cy="20717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88" y="142875"/>
            <a:ext cx="8229600" cy="636588"/>
          </a:xfrm>
        </p:spPr>
        <p:txBody>
          <a:bodyPr>
            <a:normAutofit fontScale="90000"/>
          </a:bodyPr>
          <a:lstStyle/>
          <a:p>
            <a:pPr>
              <a:defRPr/>
            </a:pPr>
            <a:endParaRPr lang="ru-RU" dirty="0"/>
          </a:p>
        </p:txBody>
      </p:sp>
      <p:sp>
        <p:nvSpPr>
          <p:cNvPr id="95235" name="Объект 2"/>
          <p:cNvSpPr>
            <a:spLocks noGrp="1"/>
          </p:cNvSpPr>
          <p:nvPr>
            <p:ph idx="1"/>
          </p:nvPr>
        </p:nvSpPr>
        <p:spPr bwMode="auto">
          <a:xfrm>
            <a:off x="457200" y="857250"/>
            <a:ext cx="8350250" cy="5467350"/>
          </a:xfrm>
          <a:noFill/>
          <a:ln>
            <a:miter lim="800000"/>
            <a:headEnd/>
            <a:tailEnd/>
          </a:ln>
        </p:spPr>
        <p:txBody>
          <a:bodyPr vert="horz" wrap="square" lIns="91440" tIns="45720" rIns="91440" bIns="45720" numCol="1" anchor="t" anchorCtr="0" compatLnSpc="1">
            <a:prstTxWarp prst="textNoShape">
              <a:avLst/>
            </a:prstTxWarp>
          </a:bodyPr>
          <a:lstStyle/>
          <a:p>
            <a:r>
              <a:rPr lang="ru-RU" sz="2400" b="1" dirty="0" smtClean="0"/>
              <a:t>Метод назначений применяется при решении задач, имеющих следующие характеристики:</a:t>
            </a:r>
          </a:p>
          <a:p>
            <a:endParaRPr lang="ru-RU" sz="1600" dirty="0" smtClean="0">
              <a:solidFill>
                <a:schemeClr val="tx2"/>
              </a:solidFill>
            </a:endParaRPr>
          </a:p>
          <a:p>
            <a:r>
              <a:rPr lang="ru-RU" sz="2400" dirty="0" smtClean="0"/>
              <a:t>Имеется </a:t>
            </a:r>
            <a:r>
              <a:rPr lang="ru-RU" sz="2400" dirty="0" err="1" smtClean="0"/>
              <a:t>n</a:t>
            </a:r>
            <a:r>
              <a:rPr lang="ru-RU" sz="2400" dirty="0" smtClean="0"/>
              <a:t> "предметов", которые должны быть распределены по </a:t>
            </a:r>
            <a:r>
              <a:rPr lang="ru-RU" sz="2400" dirty="0" err="1" smtClean="0"/>
              <a:t>n</a:t>
            </a:r>
            <a:r>
              <a:rPr lang="ru-RU" sz="2400" dirty="0" smtClean="0"/>
              <a:t> "пунктам назначения".</a:t>
            </a:r>
          </a:p>
          <a:p>
            <a:endParaRPr lang="ru-RU" sz="2400" dirty="0" smtClean="0"/>
          </a:p>
          <a:p>
            <a:r>
              <a:rPr lang="ru-RU" sz="2400" dirty="0" smtClean="0"/>
              <a:t>Каждый "предмет" должен быть назначен единственному "пункту назначения". </a:t>
            </a:r>
          </a:p>
          <a:p>
            <a:endParaRPr lang="ru-RU" sz="2400" dirty="0" smtClean="0"/>
          </a:p>
          <a:p>
            <a:r>
              <a:rPr lang="ru-RU" sz="2400" dirty="0" smtClean="0"/>
              <a:t>Оптимальный подбор назначений должен быть достигнут за счет максимизации или минимизации определенной меры эффективности назначения: прибыли или стоимости. </a:t>
            </a:r>
          </a:p>
        </p:txBody>
      </p:sp>
    </p:spTree>
    <p:custDataLst>
      <p:tags r:id="rId1"/>
    </p:custData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88" y="142875"/>
            <a:ext cx="8229600" cy="636588"/>
          </a:xfrm>
        </p:spPr>
        <p:txBody>
          <a:bodyPr>
            <a:normAutofit fontScale="90000"/>
          </a:bodyPr>
          <a:lstStyle/>
          <a:p>
            <a:pPr>
              <a:defRPr/>
            </a:pPr>
            <a:endParaRPr lang="ru-RU" dirty="0"/>
          </a:p>
        </p:txBody>
      </p:sp>
      <p:sp>
        <p:nvSpPr>
          <p:cNvPr id="96259" name="Объект 2"/>
          <p:cNvSpPr>
            <a:spLocks noGrp="1"/>
          </p:cNvSpPr>
          <p:nvPr>
            <p:ph idx="1"/>
          </p:nvPr>
        </p:nvSpPr>
        <p:spPr bwMode="auto">
          <a:xfrm>
            <a:off x="153988" y="285750"/>
            <a:ext cx="8909050" cy="6038850"/>
          </a:xfrm>
          <a:noFill/>
          <a:ln>
            <a:miter lim="800000"/>
            <a:headEnd/>
            <a:tailEnd/>
          </a:ln>
        </p:spPr>
        <p:txBody>
          <a:bodyPr vert="horz" wrap="square" lIns="91440" tIns="45720" rIns="91440" bIns="45720" numCol="1" anchor="t" anchorCtr="0" compatLnSpc="1">
            <a:prstTxWarp prst="textNoShape">
              <a:avLst/>
            </a:prstTxWarp>
          </a:bodyPr>
          <a:lstStyle/>
          <a:p>
            <a:r>
              <a:rPr lang="en-US" sz="2400" b="1" dirty="0" smtClean="0"/>
              <a:t>1 </a:t>
            </a:r>
            <a:r>
              <a:rPr lang="ru-RU" sz="2400" b="1" dirty="0" smtClean="0"/>
              <a:t>способ решения</a:t>
            </a:r>
          </a:p>
          <a:p>
            <a:endParaRPr lang="ru-RU" sz="1600" dirty="0" smtClean="0">
              <a:solidFill>
                <a:schemeClr val="tx2"/>
              </a:solidFill>
            </a:endParaRPr>
          </a:p>
          <a:p>
            <a:pPr eaLnBrk="1" hangingPunct="1">
              <a:lnSpc>
                <a:spcPct val="80000"/>
              </a:lnSpc>
            </a:pPr>
            <a:r>
              <a:rPr lang="ru-RU" sz="2400" dirty="0" smtClean="0"/>
              <a:t>Задача </a:t>
            </a:r>
            <a:r>
              <a:rPr lang="ru-RU" sz="2400" dirty="0" err="1" smtClean="0"/>
              <a:t>переформулируется</a:t>
            </a:r>
            <a:r>
              <a:rPr lang="ru-RU" sz="2400" dirty="0" smtClean="0"/>
              <a:t> в транспортную задачу по следующему правилу:</a:t>
            </a:r>
          </a:p>
          <a:p>
            <a:pPr eaLnBrk="1" hangingPunct="1">
              <a:lnSpc>
                <a:spcPct val="80000"/>
              </a:lnSpc>
            </a:pPr>
            <a:endParaRPr lang="ru-RU" sz="2400" dirty="0" smtClean="0"/>
          </a:p>
          <a:p>
            <a:pPr lvl="1" eaLnBrk="1" hangingPunct="1">
              <a:lnSpc>
                <a:spcPct val="80000"/>
              </a:lnSpc>
            </a:pPr>
            <a:r>
              <a:rPr lang="ru-RU" sz="2400" dirty="0" smtClean="0"/>
              <a:t>имеется </a:t>
            </a:r>
            <a:r>
              <a:rPr lang="en-US" sz="2400" i="1" dirty="0" smtClean="0"/>
              <a:t>n</a:t>
            </a:r>
            <a:r>
              <a:rPr lang="en-US" sz="2400" dirty="0" smtClean="0"/>
              <a:t> </a:t>
            </a:r>
            <a:r>
              <a:rPr lang="ru-RU" sz="2400" dirty="0" smtClean="0"/>
              <a:t>поставщиков, располагающих единичными ресурсами (</a:t>
            </a:r>
            <a:r>
              <a:rPr lang="ru-RU" sz="2400" i="1" dirty="0" smtClean="0"/>
              <a:t>работники)</a:t>
            </a:r>
          </a:p>
          <a:p>
            <a:pPr lvl="1" eaLnBrk="1" hangingPunct="1">
              <a:lnSpc>
                <a:spcPct val="80000"/>
              </a:lnSpc>
            </a:pPr>
            <a:r>
              <a:rPr lang="ru-RU" sz="2400" dirty="0" smtClean="0"/>
              <a:t>имеется </a:t>
            </a:r>
            <a:r>
              <a:rPr lang="ru-RU" sz="2400" i="1" dirty="0" err="1" smtClean="0"/>
              <a:t>n</a:t>
            </a:r>
            <a:r>
              <a:rPr lang="ru-RU" sz="2400" dirty="0" smtClean="0"/>
              <a:t> потребителей с единичным спросом (работы)</a:t>
            </a:r>
            <a:endParaRPr lang="ru-RU" sz="2400" i="1" dirty="0" smtClean="0"/>
          </a:p>
          <a:p>
            <a:pPr lvl="1" eaLnBrk="1" hangingPunct="1">
              <a:lnSpc>
                <a:spcPct val="80000"/>
              </a:lnSpc>
            </a:pPr>
            <a:r>
              <a:rPr lang="ru-RU" sz="2400" dirty="0" smtClean="0"/>
              <a:t>стоимость перевозок равна добавленной стоимости, взятой со знаком «минус»</a:t>
            </a:r>
          </a:p>
          <a:p>
            <a:pPr eaLnBrk="1" hangingPunct="1">
              <a:lnSpc>
                <a:spcPct val="80000"/>
              </a:lnSpc>
            </a:pPr>
            <a:endParaRPr lang="ru-RU" sz="2400" dirty="0" smtClean="0"/>
          </a:p>
          <a:p>
            <a:pPr eaLnBrk="1" hangingPunct="1">
              <a:lnSpc>
                <a:spcPct val="80000"/>
              </a:lnSpc>
            </a:pPr>
            <a:r>
              <a:rPr lang="ru-RU" sz="2400" dirty="0" smtClean="0"/>
              <a:t>Решается методом потенциалов</a:t>
            </a:r>
          </a:p>
          <a:p>
            <a:pPr eaLnBrk="1" hangingPunct="1">
              <a:lnSpc>
                <a:spcPct val="80000"/>
              </a:lnSpc>
            </a:pPr>
            <a:endParaRPr lang="ru-RU" sz="2400" dirty="0" smtClean="0"/>
          </a:p>
          <a:p>
            <a:pPr eaLnBrk="1" hangingPunct="1">
              <a:lnSpc>
                <a:spcPct val="80000"/>
              </a:lnSpc>
            </a:pPr>
            <a:r>
              <a:rPr lang="ru-RU" sz="2400" dirty="0" smtClean="0"/>
              <a:t>«Перевозки единичного объёма груза»  интерпретируются как назначение работника </a:t>
            </a:r>
            <a:r>
              <a:rPr lang="ru-RU" sz="2400" i="1" dirty="0" err="1" smtClean="0"/>
              <a:t>i</a:t>
            </a:r>
            <a:r>
              <a:rPr lang="ru-RU" sz="2400" dirty="0" smtClean="0"/>
              <a:t> на  работу </a:t>
            </a:r>
            <a:r>
              <a:rPr lang="ru-RU" sz="2400" i="1" dirty="0" err="1" smtClean="0"/>
              <a:t>j</a:t>
            </a:r>
            <a:endParaRPr lang="ru-RU" sz="2400" i="1" dirty="0" smtClean="0"/>
          </a:p>
          <a:p>
            <a:pPr eaLnBrk="1" hangingPunct="1">
              <a:lnSpc>
                <a:spcPct val="80000"/>
              </a:lnSpc>
            </a:pPr>
            <a:endParaRPr lang="ru-RU" sz="2400" i="1" dirty="0" smtClean="0"/>
          </a:p>
        </p:txBody>
      </p:sp>
    </p:spTree>
    <p:custDataLst>
      <p:tags r:id="rId1"/>
    </p:custDataLst>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88" y="142875"/>
            <a:ext cx="8229600" cy="636588"/>
          </a:xfrm>
        </p:spPr>
        <p:txBody>
          <a:bodyPr>
            <a:normAutofit fontScale="90000"/>
          </a:bodyPr>
          <a:lstStyle/>
          <a:p>
            <a:pPr>
              <a:defRPr/>
            </a:pPr>
            <a:endParaRPr lang="ru-RU" dirty="0"/>
          </a:p>
        </p:txBody>
      </p:sp>
      <p:sp>
        <p:nvSpPr>
          <p:cNvPr id="97283" name="Объект 2"/>
          <p:cNvSpPr>
            <a:spLocks noGrp="1"/>
          </p:cNvSpPr>
          <p:nvPr>
            <p:ph idx="1"/>
          </p:nvPr>
        </p:nvSpPr>
        <p:spPr bwMode="auto">
          <a:xfrm>
            <a:off x="457200" y="857250"/>
            <a:ext cx="8350250" cy="5467350"/>
          </a:xfrm>
          <a:noFill/>
          <a:ln>
            <a:miter lim="800000"/>
            <a:headEnd/>
            <a:tailEnd/>
          </a:ln>
        </p:spPr>
        <p:txBody>
          <a:bodyPr vert="horz" wrap="square" lIns="91440" tIns="45720" rIns="91440" bIns="45720" numCol="1" anchor="t" anchorCtr="0" compatLnSpc="1">
            <a:prstTxWarp prst="textNoShape">
              <a:avLst/>
            </a:prstTxWarp>
          </a:bodyPr>
          <a:lstStyle/>
          <a:p>
            <a:r>
              <a:rPr lang="ru-RU" sz="2400" b="1" dirty="0" smtClean="0"/>
              <a:t>2-й способ решения "метод назначений"</a:t>
            </a:r>
          </a:p>
          <a:p>
            <a:endParaRPr lang="ru-RU" sz="2400" b="1" dirty="0" smtClean="0">
              <a:solidFill>
                <a:schemeClr val="tx2"/>
              </a:solidFill>
            </a:endParaRPr>
          </a:p>
          <a:p>
            <a:pPr>
              <a:lnSpc>
                <a:spcPct val="130000"/>
              </a:lnSpc>
              <a:buFontTx/>
              <a:buNone/>
            </a:pPr>
            <a:r>
              <a:rPr lang="ru-RU" sz="2400" dirty="0" smtClean="0"/>
              <a:t>1. В каждой строке найти наименьшее значение и вычесть его из содержимого всех ячеек этой строки матрицы. (Получится по крайней мере один ноль в каждой строке.)</a:t>
            </a:r>
          </a:p>
          <a:p>
            <a:pPr>
              <a:lnSpc>
                <a:spcPct val="130000"/>
              </a:lnSpc>
              <a:buFontTx/>
              <a:buNone/>
            </a:pPr>
            <a:r>
              <a:rPr lang="ru-RU" sz="2400" dirty="0" smtClean="0"/>
              <a:t>2. В столбце, не содержащем нулевых ячеек, найти наименьшее значение и вычесть его из содержимого всех ячеек этого столбца матрицы.</a:t>
            </a:r>
          </a:p>
          <a:p>
            <a:pPr>
              <a:lnSpc>
                <a:spcPct val="130000"/>
              </a:lnSpc>
            </a:pPr>
            <a:endParaRPr lang="ru-RU" sz="2400" dirty="0" smtClean="0">
              <a:solidFill>
                <a:schemeClr val="tx2"/>
              </a:solidFill>
            </a:endParaRPr>
          </a:p>
        </p:txBody>
      </p:sp>
    </p:spTree>
    <p:custDataLst>
      <p:tags r:id="rId1"/>
    </p:custData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ru-RU" smtClean="0"/>
          </a:p>
        </p:txBody>
      </p:sp>
      <p:sp>
        <p:nvSpPr>
          <p:cNvPr id="98307" name="Содержимое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ru-RU" sz="2400" smtClean="0"/>
              <a:t>3. "Линейный тест". В матрице назначений провести минимальное число линий (горизонталей (по строкам) и/или вертикалей (по столбцам)), вычеркивающих все нулевые ячейки матрицы. </a:t>
            </a:r>
          </a:p>
          <a:p>
            <a:endParaRPr lang="ru-RU" sz="2400" smtClean="0"/>
          </a:p>
          <a:p>
            <a:endParaRPr lang="ru-RU" sz="240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ru-RU" smtClean="0"/>
          </a:p>
        </p:txBody>
      </p:sp>
      <p:sp>
        <p:nvSpPr>
          <p:cNvPr id="99331" name="Содержимое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z="2400" smtClean="0"/>
              <a:t>Если минимальное число вычеркнутых строк и столбцов равно n, оптимальное решение найдено. </a:t>
            </a:r>
          </a:p>
          <a:p>
            <a:endParaRPr lang="ru-RU" sz="2400" smtClean="0"/>
          </a:p>
          <a:p>
            <a:r>
              <a:rPr lang="ru-RU" sz="2400" smtClean="0"/>
              <a:t>В противном случае, если минимальное число вычеркнутых строк и столбцов &lt; n, перейти к шагу 4.</a:t>
            </a:r>
          </a:p>
          <a:p>
            <a:endParaRPr lang="ru-RU"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ru-RU" smtClean="0"/>
          </a:p>
        </p:txBody>
      </p:sp>
      <p:sp>
        <p:nvSpPr>
          <p:cNvPr id="100355" name="Содержимое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ru-RU" sz="2400" smtClean="0"/>
              <a:t>4. Среди невычеркнутых строк и столбцов найти ячейку с наименьшим значением.</a:t>
            </a:r>
          </a:p>
          <a:p>
            <a:pPr>
              <a:buFontTx/>
              <a:buNone/>
            </a:pPr>
            <a:r>
              <a:rPr lang="ru-RU" sz="2400" smtClean="0"/>
              <a:t>   </a:t>
            </a:r>
          </a:p>
          <a:p>
            <a:pPr>
              <a:buFontTx/>
              <a:buNone/>
            </a:pPr>
            <a:r>
              <a:rPr lang="ru-RU" sz="2400" smtClean="0"/>
              <a:t> Вычесть это значение из содержимого всех невычеркнутых ячеек и добавить это значение к содержимому всех ячеек, находящихся на пересечении линий. Повторить шаг 3.</a:t>
            </a:r>
          </a:p>
          <a:p>
            <a:endParaRPr lang="ru-RU"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Заголовок 1"/>
          <p:cNvSpPr>
            <a:spLocks noGrp="1"/>
          </p:cNvSpPr>
          <p:nvPr>
            <p:ph type="title"/>
          </p:nvPr>
        </p:nvSpPr>
        <p:spPr bwMode="auto">
          <a:xfrm>
            <a:off x="457200" y="274638"/>
            <a:ext cx="8229600" cy="225425"/>
          </a:xfrm>
          <a:noFill/>
          <a:ln>
            <a:miter lim="800000"/>
            <a:headEnd/>
            <a:tailEnd/>
          </a:ln>
        </p:spPr>
        <p:txBody>
          <a:bodyPr vert="horz" wrap="square" lIns="91440" tIns="45720" rIns="91440" bIns="45720" numCol="1" anchor="t" anchorCtr="0" compatLnSpc="1">
            <a:prstTxWarp prst="textNoShape">
              <a:avLst/>
            </a:prstTxWarp>
            <a:normAutofit fontScale="90000"/>
          </a:bodyPr>
          <a:lstStyle/>
          <a:p>
            <a:endParaRPr lang="ru-RU" smtClean="0"/>
          </a:p>
        </p:txBody>
      </p:sp>
      <p:sp>
        <p:nvSpPr>
          <p:cNvPr id="101379" name="Содержимое 2"/>
          <p:cNvSpPr>
            <a:spLocks noGrp="1"/>
          </p:cNvSpPr>
          <p:nvPr>
            <p:ph idx="1"/>
          </p:nvPr>
        </p:nvSpPr>
        <p:spPr bwMode="auto">
          <a:xfrm>
            <a:off x="457200" y="642938"/>
            <a:ext cx="8229600" cy="5483225"/>
          </a:xfrm>
          <a:noFill/>
          <a:ln>
            <a:miter lim="800000"/>
            <a:headEnd/>
            <a:tailEnd/>
          </a:ln>
        </p:spPr>
        <p:txBody>
          <a:bodyPr vert="horz" wrap="square" lIns="91440" tIns="45720" rIns="91440" bIns="45720" numCol="1" anchor="t" anchorCtr="0" compatLnSpc="1">
            <a:prstTxWarp prst="textNoShape">
              <a:avLst/>
            </a:prstTxWarp>
          </a:bodyPr>
          <a:lstStyle/>
          <a:p>
            <a:r>
              <a:rPr lang="ru-RU" sz="2400" smtClean="0"/>
              <a:t>Пример. Необходимо назначить 5 видов работ любой из 5 машин (минимизировать затраты)</a:t>
            </a:r>
          </a:p>
          <a:p>
            <a:r>
              <a:rPr lang="ru-RU" sz="2400" smtClean="0"/>
              <a:t>Матрица назначений, содержащая затраты на выполнение работ каждой машиной:</a:t>
            </a:r>
          </a:p>
        </p:txBody>
      </p:sp>
      <p:graphicFrame>
        <p:nvGraphicFramePr>
          <p:cNvPr id="4" name="Таблица 3"/>
          <p:cNvGraphicFramePr>
            <a:graphicFrameLocks noGrp="1"/>
          </p:cNvGraphicFramePr>
          <p:nvPr/>
        </p:nvGraphicFramePr>
        <p:xfrm>
          <a:off x="1428750" y="2786063"/>
          <a:ext cx="6096000" cy="2575389"/>
        </p:xfrm>
        <a:graphic>
          <a:graphicData uri="http://schemas.openxmlformats.org/drawingml/2006/table">
            <a:tbl>
              <a:tblPr/>
              <a:tblGrid>
                <a:gridCol w="1016000"/>
                <a:gridCol w="1016000"/>
                <a:gridCol w="1016000"/>
                <a:gridCol w="1016000"/>
                <a:gridCol w="1016000"/>
                <a:gridCol w="1016000"/>
              </a:tblGrid>
              <a:tr h="359595">
                <a:tc gridSpan="6">
                  <a:txBody>
                    <a:bodyPr/>
                    <a:lstStyle/>
                    <a:p>
                      <a:pPr algn="ctr" fontAlgn="t"/>
                      <a:r>
                        <a:rPr lang="ru-RU" sz="2200" b="0" i="0" u="none" strike="noStrike" dirty="0">
                          <a:solidFill>
                            <a:srgbClr val="000000"/>
                          </a:solidFill>
                          <a:latin typeface="Arial"/>
                        </a:rPr>
                        <a:t>Машины</a:t>
                      </a: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96584">
                <a:tc>
                  <a:txBody>
                    <a:bodyPr/>
                    <a:lstStyle/>
                    <a:p>
                      <a:pPr algn="l" fontAlgn="t"/>
                      <a:r>
                        <a:rPr lang="ru-RU" sz="2200" b="0" i="0" u="none" strike="noStrike">
                          <a:solidFill>
                            <a:srgbClr val="000000"/>
                          </a:solidFill>
                          <a:latin typeface="Arial"/>
                        </a:rPr>
                        <a:t>Работа</a:t>
                      </a: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200" b="0" i="0" u="none" strike="noStrike" dirty="0">
                          <a:solidFill>
                            <a:srgbClr val="000000"/>
                          </a:solidFill>
                          <a:latin typeface="Arial"/>
                        </a:rPr>
                        <a:t>A</a:t>
                      </a: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200" b="0" i="0" u="none" strike="noStrike" dirty="0">
                          <a:solidFill>
                            <a:srgbClr val="000000"/>
                          </a:solidFill>
                          <a:latin typeface="Arial"/>
                        </a:rPr>
                        <a:t>B</a:t>
                      </a: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200" b="0" i="0" u="none" strike="noStrike">
                          <a:solidFill>
                            <a:srgbClr val="000000"/>
                          </a:solidFill>
                          <a:latin typeface="Arial"/>
                        </a:rPr>
                        <a:t>B</a:t>
                      </a: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200" b="0" i="0" u="none" strike="noStrike">
                          <a:solidFill>
                            <a:srgbClr val="000000"/>
                          </a:solidFill>
                          <a:latin typeface="Arial"/>
                        </a:rPr>
                        <a:t>D</a:t>
                      </a: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200" b="0" i="0" u="none" strike="noStrike">
                          <a:solidFill>
                            <a:srgbClr val="000000"/>
                          </a:solidFill>
                          <a:latin typeface="Arial"/>
                        </a:rPr>
                        <a:t>E</a:t>
                      </a: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2472">
                <a:tc>
                  <a:txBody>
                    <a:bodyPr/>
                    <a:lstStyle/>
                    <a:p>
                      <a:pPr algn="ctr" fontAlgn="t"/>
                      <a:r>
                        <a:rPr lang="ru-RU" sz="2200" b="0" i="0" u="none" strike="noStrike" dirty="0">
                          <a:solidFill>
                            <a:srgbClr val="000000"/>
                          </a:solidFill>
                          <a:latin typeface="Arial"/>
                        </a:rPr>
                        <a:t>1</a:t>
                      </a: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5</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6</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4</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8</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3</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2472">
                <a:tc>
                  <a:txBody>
                    <a:bodyPr/>
                    <a:lstStyle/>
                    <a:p>
                      <a:pPr algn="ctr" fontAlgn="t"/>
                      <a:r>
                        <a:rPr lang="ru-RU" sz="2200" b="0" i="0" u="none" strike="noStrike" dirty="0">
                          <a:solidFill>
                            <a:srgbClr val="000000"/>
                          </a:solidFill>
                          <a:latin typeface="Arial"/>
                        </a:rPr>
                        <a:t>2</a:t>
                      </a: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6</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4</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9</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8</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5</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2472">
                <a:tc>
                  <a:txBody>
                    <a:bodyPr/>
                    <a:lstStyle/>
                    <a:p>
                      <a:pPr algn="ctr" fontAlgn="t"/>
                      <a:r>
                        <a:rPr lang="ru-RU" sz="2200" b="0" i="0" u="none" strike="noStrike" dirty="0">
                          <a:solidFill>
                            <a:srgbClr val="000000"/>
                          </a:solidFill>
                          <a:latin typeface="Arial"/>
                        </a:rPr>
                        <a:t>3</a:t>
                      </a: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4</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3</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2</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5</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4</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2472">
                <a:tc>
                  <a:txBody>
                    <a:bodyPr/>
                    <a:lstStyle/>
                    <a:p>
                      <a:pPr algn="ctr" fontAlgn="t"/>
                      <a:r>
                        <a:rPr lang="ru-RU" sz="2200" b="0" i="0" u="none" strike="noStrike" dirty="0">
                          <a:solidFill>
                            <a:srgbClr val="000000"/>
                          </a:solidFill>
                          <a:latin typeface="Arial"/>
                        </a:rPr>
                        <a:t>4</a:t>
                      </a: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7</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2</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4</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5</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3</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2472">
                <a:tc>
                  <a:txBody>
                    <a:bodyPr/>
                    <a:lstStyle/>
                    <a:p>
                      <a:pPr algn="ctr" fontAlgn="t"/>
                      <a:r>
                        <a:rPr lang="ru-RU" sz="2200" b="0" i="0" u="none" strike="noStrike" dirty="0">
                          <a:solidFill>
                            <a:srgbClr val="000000"/>
                          </a:solidFill>
                          <a:latin typeface="Arial"/>
                        </a:rPr>
                        <a:t>5</a:t>
                      </a: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3</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6</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4</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5</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200" b="0" i="0" u="none" strike="noStrike" dirty="0" smtClean="0">
                          <a:solidFill>
                            <a:srgbClr val="000000"/>
                          </a:solidFill>
                          <a:latin typeface="Arial"/>
                        </a:rPr>
                        <a:t>5</a:t>
                      </a:r>
                      <a:endParaRPr lang="ru-RU" sz="2200" b="0" i="0" u="none" strike="noStrike" dirty="0">
                        <a:solidFill>
                          <a:srgbClr val="000000"/>
                        </a:solidFill>
                        <a:latin typeface="Arial"/>
                      </a:endParaRPr>
                    </a:p>
                  </a:txBody>
                  <a:tcPr marL="8562" marR="8562" marT="856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Содержимое 2"/>
          <p:cNvSpPr>
            <a:spLocks noGrp="1"/>
          </p:cNvSpPr>
          <p:nvPr>
            <p:ph idx="1"/>
          </p:nvPr>
        </p:nvSpPr>
        <p:spPr bwMode="auto">
          <a:xfrm>
            <a:off x="457200" y="428625"/>
            <a:ext cx="8229600" cy="5697538"/>
          </a:xfrm>
          <a:noFill/>
          <a:ln>
            <a:miter lim="800000"/>
            <a:headEnd/>
            <a:tailEnd/>
          </a:ln>
        </p:spPr>
        <p:txBody>
          <a:bodyPr vert="horz" wrap="square" lIns="91440" tIns="45720" rIns="91440" bIns="45720" numCol="1" anchor="t" anchorCtr="0" compatLnSpc="1">
            <a:prstTxWarp prst="textNoShape">
              <a:avLst/>
            </a:prstTxWarp>
          </a:bodyPr>
          <a:lstStyle/>
          <a:p>
            <a:r>
              <a:rPr lang="ru-RU" sz="2400" b="1" smtClean="0"/>
              <a:t>Шаг 1</a:t>
            </a:r>
            <a:r>
              <a:rPr lang="ru-RU" sz="2400" smtClean="0"/>
              <a:t>: приведение строк</a:t>
            </a:r>
          </a:p>
        </p:txBody>
      </p:sp>
      <p:graphicFrame>
        <p:nvGraphicFramePr>
          <p:cNvPr id="4" name="Таблица 3"/>
          <p:cNvGraphicFramePr>
            <a:graphicFrameLocks noGrp="1"/>
          </p:cNvGraphicFramePr>
          <p:nvPr/>
        </p:nvGraphicFramePr>
        <p:xfrm>
          <a:off x="1285875" y="1357313"/>
          <a:ext cx="6238875" cy="3000396"/>
        </p:xfrm>
        <a:graphic>
          <a:graphicData uri="http://schemas.openxmlformats.org/drawingml/2006/table">
            <a:tbl>
              <a:tblPr/>
              <a:tblGrid>
                <a:gridCol w="1172635"/>
                <a:gridCol w="1013248"/>
                <a:gridCol w="1013248"/>
                <a:gridCol w="1013248"/>
                <a:gridCol w="1013248"/>
                <a:gridCol w="1013248"/>
              </a:tblGrid>
              <a:tr h="420055">
                <a:tc gridSpan="6">
                  <a:txBody>
                    <a:bodyPr/>
                    <a:lstStyle/>
                    <a:p>
                      <a:pPr algn="ctr" fontAlgn="t"/>
                      <a:r>
                        <a:rPr lang="ru-RU" sz="2400" b="0" i="0" u="none" strike="noStrike" dirty="0">
                          <a:solidFill>
                            <a:srgbClr val="000000"/>
                          </a:solidFill>
                          <a:latin typeface="Arial"/>
                        </a:rPr>
                        <a:t>Машины</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80076">
                <a:tc>
                  <a:txBody>
                    <a:bodyPr/>
                    <a:lstStyle/>
                    <a:p>
                      <a:pPr algn="ctr" fontAlgn="t"/>
                      <a:r>
                        <a:rPr lang="ru-RU" sz="2400" b="0" i="0" u="none" strike="noStrike" dirty="0">
                          <a:solidFill>
                            <a:srgbClr val="000000"/>
                          </a:solidFill>
                          <a:latin typeface="Arial"/>
                        </a:rPr>
                        <a:t>Работы</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400" b="0" i="0" u="none" strike="noStrike" dirty="0">
                          <a:solidFill>
                            <a:srgbClr val="000000"/>
                          </a:solidFill>
                          <a:latin typeface="Arial"/>
                        </a:rPr>
                        <a:t>A</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400" b="0" i="0" u="none" strike="noStrike" dirty="0">
                          <a:solidFill>
                            <a:srgbClr val="000000"/>
                          </a:solidFill>
                          <a:latin typeface="Arial"/>
                        </a:rPr>
                        <a:t>B</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400" b="0" i="0" u="none" strike="noStrike" dirty="0">
                          <a:solidFill>
                            <a:srgbClr val="000000"/>
                          </a:solidFill>
                          <a:latin typeface="Arial"/>
                        </a:rPr>
                        <a:t>B</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400" b="0" i="0" u="none" strike="noStrike">
                          <a:solidFill>
                            <a:srgbClr val="000000"/>
                          </a:solidFill>
                          <a:latin typeface="Arial"/>
                        </a:rPr>
                        <a:t>D</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400" b="0" i="0" u="none" strike="noStrike">
                          <a:solidFill>
                            <a:srgbClr val="000000"/>
                          </a:solidFill>
                          <a:latin typeface="Arial"/>
                        </a:rPr>
                        <a:t>E</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3">
                <a:tc>
                  <a:txBody>
                    <a:bodyPr/>
                    <a:lstStyle/>
                    <a:p>
                      <a:pPr algn="ctr" fontAlgn="t"/>
                      <a:r>
                        <a:rPr lang="ru-RU" sz="2400" b="0" i="0" u="none" strike="noStrike" dirty="0">
                          <a:solidFill>
                            <a:srgbClr val="000000"/>
                          </a:solidFill>
                          <a:latin typeface="Arial"/>
                        </a:rPr>
                        <a:t>1</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3</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5</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3">
                <a:tc>
                  <a:txBody>
                    <a:bodyPr/>
                    <a:lstStyle/>
                    <a:p>
                      <a:pPr algn="ctr" fontAlgn="t"/>
                      <a:r>
                        <a:rPr lang="ru-RU" sz="2400" b="0" i="0" u="none" strike="noStrike">
                          <a:solidFill>
                            <a:srgbClr val="000000"/>
                          </a:solidFill>
                          <a:latin typeface="Arial"/>
                        </a:rPr>
                        <a:t>2</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5</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4</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3">
                <a:tc>
                  <a:txBody>
                    <a:bodyPr/>
                    <a:lstStyle/>
                    <a:p>
                      <a:pPr algn="ctr" fontAlgn="t"/>
                      <a:r>
                        <a:rPr lang="ru-RU" sz="2400" b="0" i="0" u="none" strike="noStrike">
                          <a:solidFill>
                            <a:srgbClr val="000000"/>
                          </a:solidFill>
                          <a:latin typeface="Arial"/>
                        </a:rPr>
                        <a:t>3</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3</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3">
                <a:tc>
                  <a:txBody>
                    <a:bodyPr/>
                    <a:lstStyle/>
                    <a:p>
                      <a:pPr algn="ctr" fontAlgn="t"/>
                      <a:r>
                        <a:rPr lang="ru-RU" sz="2400" b="0" i="0" u="none" strike="noStrike">
                          <a:solidFill>
                            <a:srgbClr val="000000"/>
                          </a:solidFill>
                          <a:latin typeface="Arial"/>
                        </a:rPr>
                        <a:t>4</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5</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3</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3">
                <a:tc>
                  <a:txBody>
                    <a:bodyPr/>
                    <a:lstStyle/>
                    <a:p>
                      <a:pPr algn="ctr" fontAlgn="t"/>
                      <a:r>
                        <a:rPr lang="ru-RU" sz="2400" b="0" i="0" u="none" strike="noStrike">
                          <a:solidFill>
                            <a:srgbClr val="000000"/>
                          </a:solidFill>
                          <a:latin typeface="Arial"/>
                        </a:rPr>
                        <a:t>5</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3</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Заголовок 1"/>
          <p:cNvSpPr>
            <a:spLocks noGrp="1"/>
          </p:cNvSpPr>
          <p:nvPr>
            <p:ph type="title"/>
          </p:nvPr>
        </p:nvSpPr>
        <p:spPr bwMode="auto">
          <a:xfrm>
            <a:off x="457200" y="274638"/>
            <a:ext cx="8229600" cy="225425"/>
          </a:xfrm>
          <a:noFill/>
          <a:ln>
            <a:miter lim="800000"/>
            <a:headEnd/>
            <a:tailEnd/>
          </a:ln>
        </p:spPr>
        <p:txBody>
          <a:bodyPr vert="horz" wrap="square" lIns="91440" tIns="45720" rIns="91440" bIns="45720" numCol="1" anchor="t" anchorCtr="0" compatLnSpc="1">
            <a:prstTxWarp prst="textNoShape">
              <a:avLst/>
            </a:prstTxWarp>
            <a:normAutofit fontScale="90000"/>
          </a:bodyPr>
          <a:lstStyle/>
          <a:p>
            <a:endParaRPr lang="ru-RU" smtClean="0"/>
          </a:p>
        </p:txBody>
      </p:sp>
      <p:sp>
        <p:nvSpPr>
          <p:cNvPr id="103427" name="Содержимое 2"/>
          <p:cNvSpPr>
            <a:spLocks noGrp="1"/>
          </p:cNvSpPr>
          <p:nvPr>
            <p:ph idx="1"/>
          </p:nvPr>
        </p:nvSpPr>
        <p:spPr bwMode="auto">
          <a:xfrm>
            <a:off x="457200" y="928688"/>
            <a:ext cx="8229600" cy="5197475"/>
          </a:xfrm>
          <a:noFill/>
          <a:ln>
            <a:miter lim="800000"/>
            <a:headEnd/>
            <a:tailEnd/>
          </a:ln>
        </p:spPr>
        <p:txBody>
          <a:bodyPr vert="horz" wrap="square" lIns="91440" tIns="45720" rIns="91440" bIns="45720" numCol="1" anchor="t" anchorCtr="0" compatLnSpc="1">
            <a:prstTxWarp prst="textNoShape">
              <a:avLst/>
            </a:prstTxWarp>
          </a:bodyPr>
          <a:lstStyle/>
          <a:p>
            <a:r>
              <a:rPr lang="ru-RU" sz="2400" b="1" smtClean="0"/>
              <a:t>Шаг 2</a:t>
            </a:r>
            <a:r>
              <a:rPr lang="ru-RU" sz="2400" smtClean="0"/>
              <a:t>: приведение столбцов</a:t>
            </a:r>
          </a:p>
        </p:txBody>
      </p:sp>
      <p:graphicFrame>
        <p:nvGraphicFramePr>
          <p:cNvPr id="4" name="Таблица 3"/>
          <p:cNvGraphicFramePr>
            <a:graphicFrameLocks noGrp="1"/>
          </p:cNvGraphicFramePr>
          <p:nvPr/>
        </p:nvGraphicFramePr>
        <p:xfrm>
          <a:off x="1500188" y="2071688"/>
          <a:ext cx="6096001" cy="2532955"/>
        </p:xfrm>
        <a:graphic>
          <a:graphicData uri="http://schemas.openxmlformats.org/drawingml/2006/table">
            <a:tbl>
              <a:tblPr/>
              <a:tblGrid>
                <a:gridCol w="1145781"/>
                <a:gridCol w="990044"/>
                <a:gridCol w="990044"/>
                <a:gridCol w="990044"/>
                <a:gridCol w="990044"/>
                <a:gridCol w="990044"/>
              </a:tblGrid>
              <a:tr h="328717">
                <a:tc gridSpan="6">
                  <a:txBody>
                    <a:bodyPr/>
                    <a:lstStyle/>
                    <a:p>
                      <a:pPr algn="ctr" fontAlgn="t"/>
                      <a:r>
                        <a:rPr lang="ru-RU" sz="2100" b="0" i="0" u="none" strike="noStrike" dirty="0">
                          <a:solidFill>
                            <a:srgbClr val="000000"/>
                          </a:solidFill>
                          <a:latin typeface="Arial"/>
                        </a:rPr>
                        <a:t>Машины</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33723">
                <a:tc>
                  <a:txBody>
                    <a:bodyPr/>
                    <a:lstStyle/>
                    <a:p>
                      <a:pPr algn="ctr" fontAlgn="t"/>
                      <a:r>
                        <a:rPr lang="ru-RU" sz="2100" b="0" i="0" u="none" strike="noStrike" dirty="0">
                          <a:solidFill>
                            <a:srgbClr val="000000"/>
                          </a:solidFill>
                          <a:latin typeface="Arial"/>
                        </a:rPr>
                        <a:t>Работы</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A</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B</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C</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D</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E</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1</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3</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3</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2</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5</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3</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4</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5</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5</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3</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Заголовок 1"/>
          <p:cNvSpPr>
            <a:spLocks noGrp="1"/>
          </p:cNvSpPr>
          <p:nvPr>
            <p:ph type="title"/>
          </p:nvPr>
        </p:nvSpPr>
        <p:spPr bwMode="auto">
          <a:xfrm>
            <a:off x="457200" y="274638"/>
            <a:ext cx="8229600" cy="225425"/>
          </a:xfrm>
          <a:noFill/>
          <a:ln>
            <a:miter lim="800000"/>
            <a:headEnd/>
            <a:tailEnd/>
          </a:ln>
        </p:spPr>
        <p:txBody>
          <a:bodyPr vert="horz" wrap="square" lIns="91440" tIns="45720" rIns="91440" bIns="45720" numCol="1" anchor="t" anchorCtr="0" compatLnSpc="1">
            <a:prstTxWarp prst="textNoShape">
              <a:avLst/>
            </a:prstTxWarp>
            <a:normAutofit fontScale="90000"/>
          </a:bodyPr>
          <a:lstStyle/>
          <a:p>
            <a:endParaRPr lang="ru-RU" smtClean="0"/>
          </a:p>
        </p:txBody>
      </p:sp>
      <p:sp>
        <p:nvSpPr>
          <p:cNvPr id="104451" name="Содержимое 2"/>
          <p:cNvSpPr>
            <a:spLocks noGrp="1"/>
          </p:cNvSpPr>
          <p:nvPr>
            <p:ph idx="1"/>
          </p:nvPr>
        </p:nvSpPr>
        <p:spPr bwMode="auto">
          <a:xfrm>
            <a:off x="457200" y="714375"/>
            <a:ext cx="8229600" cy="5411788"/>
          </a:xfrm>
          <a:noFill/>
          <a:ln>
            <a:miter lim="800000"/>
            <a:headEnd/>
            <a:tailEnd/>
          </a:ln>
        </p:spPr>
        <p:txBody>
          <a:bodyPr vert="horz" wrap="square" lIns="91440" tIns="45720" rIns="91440" bIns="45720" numCol="1" anchor="t" anchorCtr="0" compatLnSpc="1">
            <a:prstTxWarp prst="textNoShape">
              <a:avLst/>
            </a:prstTxWarp>
          </a:bodyPr>
          <a:lstStyle/>
          <a:p>
            <a:r>
              <a:rPr lang="ru-RU" sz="2400" b="1" smtClean="0"/>
              <a:t>Шаг 3</a:t>
            </a:r>
            <a:r>
              <a:rPr lang="ru-RU" sz="2400" smtClean="0"/>
              <a:t>: выполнение "линейного теста"</a:t>
            </a:r>
          </a:p>
          <a:p>
            <a:endParaRPr lang="ru-RU" sz="2400" smtClean="0"/>
          </a:p>
          <a:p>
            <a:endParaRPr lang="ru-RU" sz="2400" smtClean="0"/>
          </a:p>
          <a:p>
            <a:endParaRPr lang="ru-RU" sz="2400" smtClean="0"/>
          </a:p>
          <a:p>
            <a:endParaRPr lang="ru-RU" sz="2400" smtClean="0"/>
          </a:p>
          <a:p>
            <a:endParaRPr lang="ru-RU" sz="2400" smtClean="0"/>
          </a:p>
          <a:p>
            <a:endParaRPr lang="ru-RU" sz="2400" smtClean="0"/>
          </a:p>
          <a:p>
            <a:endParaRPr lang="ru-RU" sz="2400" smtClean="0"/>
          </a:p>
          <a:p>
            <a:endParaRPr lang="ru-RU" sz="2400" smtClean="0"/>
          </a:p>
          <a:p>
            <a:endParaRPr lang="ru-RU" sz="2400" smtClean="0"/>
          </a:p>
          <a:p>
            <a:r>
              <a:rPr lang="ru-RU" sz="2400" smtClean="0"/>
              <a:t>число линий, вычеркивающих все нулевые ячейки, равно 4 </a:t>
            </a:r>
            <a:r>
              <a:rPr lang="en-US" sz="2400" smtClean="0"/>
              <a:t>&lt; </a:t>
            </a:r>
            <a:r>
              <a:rPr lang="ru-RU" sz="2400" smtClean="0"/>
              <a:t>n = 5, то переходим к шагу 4.</a:t>
            </a:r>
          </a:p>
        </p:txBody>
      </p:sp>
      <p:graphicFrame>
        <p:nvGraphicFramePr>
          <p:cNvPr id="4" name="Таблица 3"/>
          <p:cNvGraphicFramePr>
            <a:graphicFrameLocks noGrp="1"/>
          </p:cNvGraphicFramePr>
          <p:nvPr/>
        </p:nvGraphicFramePr>
        <p:xfrm>
          <a:off x="1500188" y="2071688"/>
          <a:ext cx="6096001" cy="2532955"/>
        </p:xfrm>
        <a:graphic>
          <a:graphicData uri="http://schemas.openxmlformats.org/drawingml/2006/table">
            <a:tbl>
              <a:tblPr/>
              <a:tblGrid>
                <a:gridCol w="1145781"/>
                <a:gridCol w="990044"/>
                <a:gridCol w="990044"/>
                <a:gridCol w="990044"/>
                <a:gridCol w="990044"/>
                <a:gridCol w="990044"/>
              </a:tblGrid>
              <a:tr h="328717">
                <a:tc gridSpan="6">
                  <a:txBody>
                    <a:bodyPr/>
                    <a:lstStyle/>
                    <a:p>
                      <a:pPr algn="ctr" fontAlgn="t"/>
                      <a:r>
                        <a:rPr lang="ru-RU" sz="2100" b="0" i="0" u="none" strike="noStrike" dirty="0">
                          <a:solidFill>
                            <a:srgbClr val="000000"/>
                          </a:solidFill>
                          <a:latin typeface="Arial"/>
                        </a:rPr>
                        <a:t>Машины</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33723">
                <a:tc>
                  <a:txBody>
                    <a:bodyPr/>
                    <a:lstStyle/>
                    <a:p>
                      <a:pPr algn="ctr" fontAlgn="t"/>
                      <a:r>
                        <a:rPr lang="ru-RU" sz="2100" b="0" i="0" u="none" strike="noStrike" dirty="0">
                          <a:solidFill>
                            <a:srgbClr val="000000"/>
                          </a:solidFill>
                          <a:latin typeface="Arial"/>
                        </a:rPr>
                        <a:t>Работы</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A</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B</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C</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D</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E</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1</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3</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3</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2</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5</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3</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4</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5</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5</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3</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cxnSp>
        <p:nvCxnSpPr>
          <p:cNvPr id="6" name="Прямая соединительная линия 5"/>
          <p:cNvCxnSpPr/>
          <p:nvPr/>
        </p:nvCxnSpPr>
        <p:spPr>
          <a:xfrm rot="5400000">
            <a:off x="3721100" y="3308350"/>
            <a:ext cx="2928938" cy="1588"/>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rot="5400000">
            <a:off x="2640013" y="3344863"/>
            <a:ext cx="2928937" cy="1587"/>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rot="5400000">
            <a:off x="5664200" y="3308350"/>
            <a:ext cx="2928938" cy="1588"/>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1331913" y="4437063"/>
            <a:ext cx="6643687" cy="1587"/>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Заголовок 1"/>
          <p:cNvSpPr>
            <a:spLocks noGrp="1"/>
          </p:cNvSpPr>
          <p:nvPr>
            <p:ph type="title"/>
          </p:nvPr>
        </p:nvSpPr>
        <p:spPr bwMode="auto">
          <a:xfrm>
            <a:off x="457200" y="274638"/>
            <a:ext cx="8229600" cy="225425"/>
          </a:xfrm>
          <a:noFill/>
          <a:ln>
            <a:miter lim="800000"/>
            <a:headEnd/>
            <a:tailEnd/>
          </a:ln>
        </p:spPr>
        <p:txBody>
          <a:bodyPr vert="horz" wrap="square" lIns="91440" tIns="45720" rIns="91440" bIns="45720" numCol="1" anchor="t" anchorCtr="0" compatLnSpc="1">
            <a:prstTxWarp prst="textNoShape">
              <a:avLst/>
            </a:prstTxWarp>
            <a:normAutofit fontScale="90000"/>
          </a:bodyPr>
          <a:lstStyle/>
          <a:p>
            <a:endParaRPr lang="ru-RU" smtClean="0"/>
          </a:p>
        </p:txBody>
      </p:sp>
      <p:sp>
        <p:nvSpPr>
          <p:cNvPr id="105475" name="Содержимое 2"/>
          <p:cNvSpPr>
            <a:spLocks noGrp="1"/>
          </p:cNvSpPr>
          <p:nvPr>
            <p:ph idx="1"/>
          </p:nvPr>
        </p:nvSpPr>
        <p:spPr bwMode="auto">
          <a:xfrm>
            <a:off x="457200" y="714375"/>
            <a:ext cx="8229600" cy="5411788"/>
          </a:xfrm>
          <a:noFill/>
          <a:ln>
            <a:miter lim="800000"/>
            <a:headEnd/>
            <a:tailEnd/>
          </a:ln>
        </p:spPr>
        <p:txBody>
          <a:bodyPr vert="horz" wrap="square" lIns="91440" tIns="45720" rIns="91440" bIns="45720" numCol="1" anchor="t" anchorCtr="0" compatLnSpc="1">
            <a:prstTxWarp prst="textNoShape">
              <a:avLst/>
            </a:prstTxWarp>
            <a:normAutofit/>
          </a:bodyPr>
          <a:lstStyle/>
          <a:p>
            <a:r>
              <a:rPr lang="ru-RU" sz="2400" b="1" dirty="0" smtClean="0"/>
              <a:t>Шаг 4</a:t>
            </a:r>
            <a:r>
              <a:rPr lang="ru-RU" sz="2400" dirty="0" smtClean="0"/>
              <a:t>: Наименьшее значение среди содержимого </a:t>
            </a:r>
            <a:r>
              <a:rPr lang="ru-RU" sz="2400" dirty="0" err="1" smtClean="0"/>
              <a:t>невычеркнутых</a:t>
            </a:r>
            <a:r>
              <a:rPr lang="ru-RU" sz="2400" dirty="0" smtClean="0"/>
              <a:t> ячеек = 1</a:t>
            </a:r>
          </a:p>
          <a:p>
            <a:r>
              <a:rPr lang="ru-RU" sz="2400" dirty="0" smtClean="0"/>
              <a:t>1 вычитается из содержимого всех </a:t>
            </a:r>
            <a:r>
              <a:rPr lang="ru-RU" sz="2400" dirty="0" err="1" smtClean="0"/>
              <a:t>невычеркнутых</a:t>
            </a:r>
            <a:r>
              <a:rPr lang="ru-RU" sz="2400" dirty="0" smtClean="0"/>
              <a:t> ячеек матрицы, 1 добавляется к содержимому ячеек, находящихся на пересечении линий</a:t>
            </a:r>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p:txBody>
      </p:sp>
      <p:graphicFrame>
        <p:nvGraphicFramePr>
          <p:cNvPr id="4" name="Таблица 3"/>
          <p:cNvGraphicFramePr>
            <a:graphicFrameLocks noGrp="1"/>
          </p:cNvGraphicFramePr>
          <p:nvPr/>
        </p:nvGraphicFramePr>
        <p:xfrm>
          <a:off x="1357290" y="3214686"/>
          <a:ext cx="6072209" cy="2815533"/>
        </p:xfrm>
        <a:graphic>
          <a:graphicData uri="http://schemas.openxmlformats.org/drawingml/2006/table">
            <a:tbl>
              <a:tblPr/>
              <a:tblGrid>
                <a:gridCol w="1141309"/>
                <a:gridCol w="986180"/>
                <a:gridCol w="986180"/>
                <a:gridCol w="986180"/>
                <a:gridCol w="986180"/>
                <a:gridCol w="986180"/>
              </a:tblGrid>
              <a:tr h="365389">
                <a:tc gridSpan="6">
                  <a:txBody>
                    <a:bodyPr/>
                    <a:lstStyle/>
                    <a:p>
                      <a:pPr algn="ctr" fontAlgn="t"/>
                      <a:r>
                        <a:rPr lang="ru-RU" sz="2100" b="0" i="0" u="none" strike="noStrike" dirty="0">
                          <a:solidFill>
                            <a:srgbClr val="000000"/>
                          </a:solidFill>
                          <a:latin typeface="Arial"/>
                        </a:rPr>
                        <a:t>Машины</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0954">
                <a:tc>
                  <a:txBody>
                    <a:bodyPr/>
                    <a:lstStyle/>
                    <a:p>
                      <a:pPr algn="ctr" fontAlgn="t"/>
                      <a:r>
                        <a:rPr lang="ru-RU" sz="2100" b="0" i="0" u="none" strike="noStrike" dirty="0">
                          <a:solidFill>
                            <a:srgbClr val="000000"/>
                          </a:solidFill>
                          <a:latin typeface="Arial"/>
                        </a:rPr>
                        <a:t>Работы</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A</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B</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C</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D</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E</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5838">
                <a:tc>
                  <a:txBody>
                    <a:bodyPr/>
                    <a:lstStyle/>
                    <a:p>
                      <a:pPr algn="ctr" fontAlgn="t"/>
                      <a:r>
                        <a:rPr lang="ru-RU" sz="2100" b="0" i="0" u="none" strike="noStrike">
                          <a:solidFill>
                            <a:srgbClr val="000000"/>
                          </a:solidFill>
                          <a:latin typeface="Arial"/>
                        </a:rPr>
                        <a:t>1</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rgbClr val="FF0000"/>
                          </a:solidFill>
                          <a:latin typeface="Arial"/>
                        </a:rPr>
                        <a:t>1</a:t>
                      </a:r>
                      <a:endParaRPr lang="ru-RU" sz="2400" b="1" i="0" u="none" strike="noStrike" dirty="0">
                        <a:solidFill>
                          <a:srgbClr val="FF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3</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rgbClr val="FF0000"/>
                          </a:solidFill>
                          <a:latin typeface="Arial"/>
                        </a:rPr>
                        <a:t>2</a:t>
                      </a:r>
                      <a:endParaRPr lang="ru-RU" sz="2400" b="1" i="0" u="none" strike="noStrike" dirty="0">
                        <a:solidFill>
                          <a:srgbClr val="FF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5838">
                <a:tc>
                  <a:txBody>
                    <a:bodyPr/>
                    <a:lstStyle/>
                    <a:p>
                      <a:pPr algn="ctr" fontAlgn="t"/>
                      <a:r>
                        <a:rPr lang="ru-RU" sz="2100" b="0" i="0" u="none" strike="noStrike">
                          <a:solidFill>
                            <a:srgbClr val="000000"/>
                          </a:solidFill>
                          <a:latin typeface="Arial"/>
                        </a:rPr>
                        <a:t>2</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rgbClr val="FF0000"/>
                          </a:solidFill>
                          <a:latin typeface="Arial"/>
                        </a:rPr>
                        <a:t>1</a:t>
                      </a:r>
                      <a:endParaRPr lang="ru-RU" sz="2400" b="1" i="0" u="none" strike="noStrike" dirty="0">
                        <a:solidFill>
                          <a:srgbClr val="FF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5</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rgbClr val="FF0000"/>
                          </a:solidFill>
                          <a:latin typeface="Arial"/>
                        </a:rPr>
                        <a:t>1</a:t>
                      </a:r>
                      <a:endParaRPr lang="ru-RU" sz="2400" b="1" i="0" u="none" strike="noStrike" dirty="0">
                        <a:solidFill>
                          <a:srgbClr val="FF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5838">
                <a:tc>
                  <a:txBody>
                    <a:bodyPr/>
                    <a:lstStyle/>
                    <a:p>
                      <a:pPr algn="ctr" fontAlgn="t"/>
                      <a:r>
                        <a:rPr lang="ru-RU" sz="2100" b="0" i="0" u="none" strike="noStrike">
                          <a:solidFill>
                            <a:srgbClr val="000000"/>
                          </a:solidFill>
                          <a:latin typeface="Arial"/>
                        </a:rPr>
                        <a:t>3</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rgbClr val="FF0000"/>
                          </a:solidFill>
                          <a:latin typeface="Arial"/>
                        </a:rPr>
                        <a:t>1</a:t>
                      </a:r>
                      <a:endParaRPr lang="ru-RU" sz="2400" b="1" i="0" u="none" strike="noStrike" dirty="0">
                        <a:solidFill>
                          <a:srgbClr val="FF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rgbClr val="FF0000"/>
                          </a:solidFill>
                          <a:latin typeface="Arial"/>
                        </a:rPr>
                        <a:t>0</a:t>
                      </a:r>
                      <a:endParaRPr lang="ru-RU" sz="2400" b="1" i="0" u="none" strike="noStrike" dirty="0">
                        <a:solidFill>
                          <a:srgbClr val="FF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5838">
                <a:tc>
                  <a:txBody>
                    <a:bodyPr/>
                    <a:lstStyle/>
                    <a:p>
                      <a:pPr algn="ctr" fontAlgn="t"/>
                      <a:r>
                        <a:rPr lang="ru-RU" sz="2100" b="0" i="0" u="none" strike="noStrike">
                          <a:solidFill>
                            <a:srgbClr val="000000"/>
                          </a:solidFill>
                          <a:latin typeface="Arial"/>
                        </a:rPr>
                        <a:t>4</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rgbClr val="FF0000"/>
                          </a:solidFill>
                          <a:latin typeface="Arial"/>
                        </a:rPr>
                        <a:t>4</a:t>
                      </a:r>
                      <a:endParaRPr lang="ru-RU" sz="2400" b="1" i="0" u="none" strike="noStrike" dirty="0">
                        <a:solidFill>
                          <a:srgbClr val="FF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2</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rgbClr val="FF0000"/>
                          </a:solidFill>
                          <a:latin typeface="Arial"/>
                        </a:rPr>
                        <a:t>0</a:t>
                      </a:r>
                      <a:endParaRPr lang="ru-RU" sz="2400" b="1" i="0" u="none" strike="noStrike" dirty="0">
                        <a:solidFill>
                          <a:srgbClr val="FF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1</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5838">
                <a:tc>
                  <a:txBody>
                    <a:bodyPr/>
                    <a:lstStyle/>
                    <a:p>
                      <a:pPr algn="ctr" fontAlgn="t"/>
                      <a:r>
                        <a:rPr lang="ru-RU" sz="2100" b="0" i="0" u="none" strike="noStrike">
                          <a:solidFill>
                            <a:srgbClr val="000000"/>
                          </a:solidFill>
                          <a:latin typeface="Arial"/>
                        </a:rPr>
                        <a:t>5</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chemeClr val="tx2"/>
                          </a:solidFill>
                          <a:latin typeface="Arial"/>
                        </a:rPr>
                        <a:t>4</a:t>
                      </a:r>
                      <a:endParaRPr lang="ru-RU" sz="2400" b="1" i="0" u="none" strike="noStrike" dirty="0">
                        <a:solidFill>
                          <a:schemeClr val="tx2"/>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chemeClr val="tx2"/>
                          </a:solidFill>
                          <a:latin typeface="Arial"/>
                        </a:rPr>
                        <a:t>2</a:t>
                      </a:r>
                      <a:endParaRPr lang="ru-RU" sz="2400" b="1" i="0" u="none" strike="noStrike" dirty="0">
                        <a:solidFill>
                          <a:schemeClr val="tx2"/>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rgbClr val="000000"/>
                          </a:solidFill>
                          <a:latin typeface="Arial"/>
                        </a:rPr>
                        <a:t>0</a:t>
                      </a:r>
                      <a:endParaRPr lang="ru-RU" sz="2400" b="0" i="0" u="none" strike="noStrike" dirty="0">
                        <a:solidFill>
                          <a:srgbClr val="00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chemeClr val="tx2"/>
                          </a:solidFill>
                          <a:latin typeface="Arial"/>
                        </a:rPr>
                        <a:t>3</a:t>
                      </a:r>
                      <a:endParaRPr lang="ru-RU" sz="2400" b="1" i="0" u="none" strike="noStrike" dirty="0">
                        <a:solidFill>
                          <a:schemeClr val="tx2"/>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Заголовок 1"/>
          <p:cNvSpPr>
            <a:spLocks noGrp="1"/>
          </p:cNvSpPr>
          <p:nvPr>
            <p:ph type="title"/>
          </p:nvPr>
        </p:nvSpPr>
        <p:spPr bwMode="auto">
          <a:xfrm>
            <a:off x="457200" y="274638"/>
            <a:ext cx="8229600" cy="225425"/>
          </a:xfrm>
          <a:noFill/>
          <a:ln>
            <a:miter lim="800000"/>
            <a:headEnd/>
            <a:tailEnd/>
          </a:ln>
        </p:spPr>
        <p:txBody>
          <a:bodyPr vert="horz" wrap="square" lIns="91440" tIns="45720" rIns="91440" bIns="45720" numCol="1" anchor="t" anchorCtr="0" compatLnSpc="1">
            <a:prstTxWarp prst="textNoShape">
              <a:avLst/>
            </a:prstTxWarp>
            <a:normAutofit fontScale="90000"/>
          </a:bodyPr>
          <a:lstStyle/>
          <a:p>
            <a:endParaRPr lang="ru-RU" smtClean="0"/>
          </a:p>
        </p:txBody>
      </p:sp>
      <p:sp>
        <p:nvSpPr>
          <p:cNvPr id="106499" name="Содержимое 2"/>
          <p:cNvSpPr>
            <a:spLocks noGrp="1"/>
          </p:cNvSpPr>
          <p:nvPr>
            <p:ph idx="1"/>
          </p:nvPr>
        </p:nvSpPr>
        <p:spPr bwMode="auto">
          <a:xfrm>
            <a:off x="457200" y="785813"/>
            <a:ext cx="8229600" cy="5340350"/>
          </a:xfrm>
          <a:noFill/>
          <a:ln>
            <a:miter lim="800000"/>
            <a:headEnd/>
            <a:tailEnd/>
          </a:ln>
        </p:spPr>
        <p:txBody>
          <a:bodyPr vert="horz" wrap="square" lIns="91440" tIns="45720" rIns="91440" bIns="45720" numCol="1" anchor="t" anchorCtr="0" compatLnSpc="1">
            <a:prstTxWarp prst="textNoShape">
              <a:avLst/>
            </a:prstTxWarp>
          </a:bodyPr>
          <a:lstStyle/>
          <a:p>
            <a:r>
              <a:rPr lang="ru-RU" sz="2400" smtClean="0"/>
              <a:t>Повторяем шаг 3 – "линейный тест«</a:t>
            </a:r>
          </a:p>
          <a:p>
            <a:endParaRPr lang="ru-RU" sz="2400" smtClean="0"/>
          </a:p>
          <a:p>
            <a:endParaRPr lang="ru-RU" sz="2400" smtClean="0"/>
          </a:p>
          <a:p>
            <a:endParaRPr lang="ru-RU" sz="2400" smtClean="0"/>
          </a:p>
          <a:p>
            <a:endParaRPr lang="ru-RU" sz="2400" smtClean="0"/>
          </a:p>
          <a:p>
            <a:endParaRPr lang="ru-RU" sz="2400" smtClean="0"/>
          </a:p>
          <a:p>
            <a:endParaRPr lang="ru-RU" sz="2400" smtClean="0"/>
          </a:p>
          <a:p>
            <a:endParaRPr lang="ru-RU" sz="2400" smtClean="0"/>
          </a:p>
          <a:p>
            <a:endParaRPr lang="ru-RU" sz="2400" smtClean="0"/>
          </a:p>
          <a:p>
            <a:endParaRPr lang="ru-RU" sz="2400" smtClean="0"/>
          </a:p>
          <a:p>
            <a:r>
              <a:rPr lang="ru-RU" sz="2400" smtClean="0"/>
              <a:t>число линий, вычеркивающих все нулевые ячейки, равно 5 </a:t>
            </a:r>
            <a:r>
              <a:rPr lang="en-US" sz="2400" smtClean="0"/>
              <a:t>&lt; </a:t>
            </a:r>
            <a:r>
              <a:rPr lang="ru-RU" sz="2400" smtClean="0"/>
              <a:t>n = 5, найдено оптимальное решение</a:t>
            </a:r>
          </a:p>
          <a:p>
            <a:endParaRPr lang="ru-RU" sz="2400" smtClean="0"/>
          </a:p>
        </p:txBody>
      </p:sp>
      <p:graphicFrame>
        <p:nvGraphicFramePr>
          <p:cNvPr id="4" name="Таблица 3"/>
          <p:cNvGraphicFramePr>
            <a:graphicFrameLocks noGrp="1"/>
          </p:cNvGraphicFramePr>
          <p:nvPr/>
        </p:nvGraphicFramePr>
        <p:xfrm>
          <a:off x="1357313" y="1785938"/>
          <a:ext cx="6096001" cy="2532621"/>
        </p:xfrm>
        <a:graphic>
          <a:graphicData uri="http://schemas.openxmlformats.org/drawingml/2006/table">
            <a:tbl>
              <a:tblPr/>
              <a:tblGrid>
                <a:gridCol w="1145781"/>
                <a:gridCol w="990044"/>
                <a:gridCol w="990044"/>
                <a:gridCol w="990044"/>
                <a:gridCol w="990044"/>
                <a:gridCol w="990044"/>
              </a:tblGrid>
              <a:tr h="0">
                <a:tc gridSpan="6">
                  <a:txBody>
                    <a:bodyPr/>
                    <a:lstStyle/>
                    <a:p>
                      <a:pPr algn="ctr" fontAlgn="t"/>
                      <a:r>
                        <a:rPr lang="ru-RU" sz="2100" b="0" i="0" u="none" strike="noStrike" dirty="0">
                          <a:solidFill>
                            <a:srgbClr val="000000"/>
                          </a:solidFill>
                          <a:latin typeface="Arial"/>
                        </a:rPr>
                        <a:t>Машины</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33723">
                <a:tc>
                  <a:txBody>
                    <a:bodyPr/>
                    <a:lstStyle/>
                    <a:p>
                      <a:pPr algn="ctr" fontAlgn="t"/>
                      <a:r>
                        <a:rPr lang="ru-RU" sz="2100" b="0" i="0" u="none" strike="noStrike">
                          <a:solidFill>
                            <a:srgbClr val="000000"/>
                          </a:solidFill>
                          <a:latin typeface="Arial"/>
                        </a:rPr>
                        <a:t>Работы</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A</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B</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C</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D</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dirty="0">
                          <a:solidFill>
                            <a:srgbClr val="000000"/>
                          </a:solidFill>
                          <a:latin typeface="Arial"/>
                        </a:rPr>
                        <a:t>E</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1</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3</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2</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2</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5</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3</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2</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4</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4</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2</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dirty="0">
                          <a:solidFill>
                            <a:srgbClr val="000000"/>
                          </a:solidFill>
                          <a:latin typeface="Arial"/>
                        </a:rPr>
                        <a:t>5</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4</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2</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3</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cxnSp>
        <p:nvCxnSpPr>
          <p:cNvPr id="5" name="Прямая соединительная линия 4"/>
          <p:cNvCxnSpPr/>
          <p:nvPr/>
        </p:nvCxnSpPr>
        <p:spPr>
          <a:xfrm rot="5400000">
            <a:off x="5629275" y="3055938"/>
            <a:ext cx="2928937" cy="1588"/>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rot="5400000">
            <a:off x="2676525" y="3128963"/>
            <a:ext cx="2928937" cy="1588"/>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rot="5400000">
            <a:off x="4621213" y="3092450"/>
            <a:ext cx="2928938" cy="1587"/>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rot="5400000">
            <a:off x="3648075" y="3163888"/>
            <a:ext cx="2928937" cy="1588"/>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rot="5400000">
            <a:off x="1703388" y="3128963"/>
            <a:ext cx="2928937" cy="1587"/>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Заголовок 1"/>
          <p:cNvSpPr>
            <a:spLocks noGrp="1"/>
          </p:cNvSpPr>
          <p:nvPr>
            <p:ph type="title"/>
          </p:nvPr>
        </p:nvSpPr>
        <p:spPr bwMode="auto">
          <a:xfrm>
            <a:off x="457200" y="274638"/>
            <a:ext cx="8229600" cy="225425"/>
          </a:xfrm>
          <a:noFill/>
          <a:ln>
            <a:miter lim="800000"/>
            <a:headEnd/>
            <a:tailEnd/>
          </a:ln>
        </p:spPr>
        <p:txBody>
          <a:bodyPr vert="horz" wrap="square" lIns="91440" tIns="45720" rIns="91440" bIns="45720" numCol="1" anchor="t" anchorCtr="0" compatLnSpc="1">
            <a:prstTxWarp prst="textNoShape">
              <a:avLst/>
            </a:prstTxWarp>
            <a:normAutofit fontScale="90000"/>
          </a:bodyPr>
          <a:lstStyle/>
          <a:p>
            <a:endParaRPr lang="ru-RU" smtClean="0"/>
          </a:p>
        </p:txBody>
      </p:sp>
      <p:sp>
        <p:nvSpPr>
          <p:cNvPr id="107523" name="Содержимое 2"/>
          <p:cNvSpPr>
            <a:spLocks noGrp="1"/>
          </p:cNvSpPr>
          <p:nvPr>
            <p:ph idx="1"/>
          </p:nvPr>
        </p:nvSpPr>
        <p:spPr bwMode="auto">
          <a:xfrm>
            <a:off x="457200" y="785813"/>
            <a:ext cx="8229600" cy="5340350"/>
          </a:xfrm>
          <a:noFill/>
          <a:ln>
            <a:miter lim="800000"/>
            <a:headEnd/>
            <a:tailEnd/>
          </a:ln>
        </p:spPr>
        <p:txBody>
          <a:bodyPr vert="horz" wrap="square" lIns="91440" tIns="45720" rIns="91440" bIns="45720" numCol="1" anchor="t" anchorCtr="0" compatLnSpc="1">
            <a:prstTxWarp prst="textNoShape">
              <a:avLst/>
            </a:prstTxWarp>
          </a:bodyPr>
          <a:lstStyle/>
          <a:p>
            <a:r>
              <a:rPr lang="ru-RU" sz="2400" smtClean="0"/>
              <a:t>Вариант 2</a:t>
            </a:r>
          </a:p>
          <a:p>
            <a:endParaRPr lang="ru-RU" sz="2400" smtClean="0"/>
          </a:p>
          <a:p>
            <a:endParaRPr lang="ru-RU" sz="2400" smtClean="0"/>
          </a:p>
          <a:p>
            <a:endParaRPr lang="ru-RU" sz="2400" smtClean="0"/>
          </a:p>
          <a:p>
            <a:endParaRPr lang="ru-RU" sz="2400" smtClean="0"/>
          </a:p>
          <a:p>
            <a:endParaRPr lang="ru-RU" sz="2400" smtClean="0"/>
          </a:p>
          <a:p>
            <a:endParaRPr lang="ru-RU" sz="2400" smtClean="0"/>
          </a:p>
          <a:p>
            <a:endParaRPr lang="ru-RU" sz="2400" smtClean="0"/>
          </a:p>
          <a:p>
            <a:endParaRPr lang="ru-RU" sz="2400" smtClean="0"/>
          </a:p>
          <a:p>
            <a:endParaRPr lang="ru-RU" sz="2400" smtClean="0"/>
          </a:p>
          <a:p>
            <a:endParaRPr lang="ru-RU" sz="2400" smtClean="0"/>
          </a:p>
        </p:txBody>
      </p:sp>
      <p:graphicFrame>
        <p:nvGraphicFramePr>
          <p:cNvPr id="4" name="Таблица 3"/>
          <p:cNvGraphicFramePr>
            <a:graphicFrameLocks noGrp="1"/>
          </p:cNvGraphicFramePr>
          <p:nvPr/>
        </p:nvGraphicFramePr>
        <p:xfrm>
          <a:off x="1357313" y="1785938"/>
          <a:ext cx="6096001" cy="2532621"/>
        </p:xfrm>
        <a:graphic>
          <a:graphicData uri="http://schemas.openxmlformats.org/drawingml/2006/table">
            <a:tbl>
              <a:tblPr/>
              <a:tblGrid>
                <a:gridCol w="1145781"/>
                <a:gridCol w="990044"/>
                <a:gridCol w="990044"/>
                <a:gridCol w="990044"/>
                <a:gridCol w="990044"/>
                <a:gridCol w="990044"/>
              </a:tblGrid>
              <a:tr h="0">
                <a:tc gridSpan="6">
                  <a:txBody>
                    <a:bodyPr/>
                    <a:lstStyle/>
                    <a:p>
                      <a:pPr algn="ctr" fontAlgn="t"/>
                      <a:r>
                        <a:rPr lang="ru-RU" sz="2100" b="0" i="0" u="none" strike="noStrike" dirty="0">
                          <a:solidFill>
                            <a:srgbClr val="000000"/>
                          </a:solidFill>
                          <a:latin typeface="Arial"/>
                        </a:rPr>
                        <a:t>Машины</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33723">
                <a:tc>
                  <a:txBody>
                    <a:bodyPr/>
                    <a:lstStyle/>
                    <a:p>
                      <a:pPr algn="ctr" fontAlgn="t"/>
                      <a:r>
                        <a:rPr lang="ru-RU" sz="2100" b="0" i="0" u="none" strike="noStrike">
                          <a:solidFill>
                            <a:srgbClr val="000000"/>
                          </a:solidFill>
                          <a:latin typeface="Arial"/>
                        </a:rPr>
                        <a:t>Работы</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A</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B</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C</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D</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dirty="0">
                          <a:solidFill>
                            <a:srgbClr val="000000"/>
                          </a:solidFill>
                          <a:latin typeface="Arial"/>
                        </a:rPr>
                        <a:t>E</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1</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3</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2</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2</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5</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3</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2</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4</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4</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2</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1</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dirty="0">
                          <a:solidFill>
                            <a:srgbClr val="000000"/>
                          </a:solidFill>
                          <a:latin typeface="Arial"/>
                        </a:rPr>
                        <a:t>5</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4</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2</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3</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cxnSp>
        <p:nvCxnSpPr>
          <p:cNvPr id="5" name="Прямая соединительная линия 4"/>
          <p:cNvCxnSpPr/>
          <p:nvPr/>
        </p:nvCxnSpPr>
        <p:spPr>
          <a:xfrm rot="5400000">
            <a:off x="5629275" y="3055938"/>
            <a:ext cx="2928937" cy="1588"/>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rot="5400000">
            <a:off x="2676525" y="3128963"/>
            <a:ext cx="2928937" cy="1588"/>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1008063" y="3357563"/>
            <a:ext cx="6659562" cy="0"/>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1008063" y="3716338"/>
            <a:ext cx="6624637" cy="0"/>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1042988" y="4113213"/>
            <a:ext cx="6589712" cy="0"/>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Заголовок 1"/>
          <p:cNvSpPr>
            <a:spLocks noGrp="1"/>
          </p:cNvSpPr>
          <p:nvPr>
            <p:ph type="title"/>
          </p:nvPr>
        </p:nvSpPr>
        <p:spPr bwMode="auto">
          <a:xfrm>
            <a:off x="457200" y="274638"/>
            <a:ext cx="8229600" cy="225425"/>
          </a:xfrm>
          <a:noFill/>
          <a:ln>
            <a:miter lim="800000"/>
            <a:headEnd/>
            <a:tailEnd/>
          </a:ln>
        </p:spPr>
        <p:txBody>
          <a:bodyPr vert="horz" wrap="square" lIns="91440" tIns="45720" rIns="91440" bIns="45720" numCol="1" anchor="t" anchorCtr="0" compatLnSpc="1">
            <a:prstTxWarp prst="textNoShape">
              <a:avLst/>
            </a:prstTxWarp>
            <a:normAutofit fontScale="90000"/>
          </a:bodyPr>
          <a:lstStyle/>
          <a:p>
            <a:endParaRPr lang="ru-RU" smtClean="0"/>
          </a:p>
        </p:txBody>
      </p:sp>
      <p:sp>
        <p:nvSpPr>
          <p:cNvPr id="108547" name="Содержимое 2"/>
          <p:cNvSpPr>
            <a:spLocks noGrp="1"/>
          </p:cNvSpPr>
          <p:nvPr>
            <p:ph idx="1"/>
          </p:nvPr>
        </p:nvSpPr>
        <p:spPr bwMode="auto">
          <a:xfrm>
            <a:off x="457200" y="785813"/>
            <a:ext cx="8229600" cy="5340350"/>
          </a:xfrm>
          <a:noFill/>
          <a:ln>
            <a:miter lim="800000"/>
            <a:headEnd/>
            <a:tailEnd/>
          </a:ln>
        </p:spPr>
        <p:txBody>
          <a:bodyPr vert="horz" wrap="square" lIns="91440" tIns="45720" rIns="91440" bIns="45720" numCol="1" anchor="t" anchorCtr="0" compatLnSpc="1">
            <a:prstTxWarp prst="textNoShape">
              <a:avLst/>
            </a:prstTxWarp>
          </a:bodyPr>
          <a:lstStyle/>
          <a:p>
            <a:r>
              <a:rPr lang="ru-RU" sz="2400" smtClean="0"/>
              <a:t>Оптимальное решение</a:t>
            </a:r>
          </a:p>
          <a:p>
            <a:endParaRPr lang="ru-RU" sz="2400" smtClean="0"/>
          </a:p>
          <a:p>
            <a:endParaRPr lang="ru-RU" sz="2400" smtClean="0"/>
          </a:p>
          <a:p>
            <a:endParaRPr lang="ru-RU" sz="2400" smtClean="0"/>
          </a:p>
          <a:p>
            <a:endParaRPr lang="ru-RU" sz="2400" smtClean="0"/>
          </a:p>
          <a:p>
            <a:endParaRPr lang="ru-RU" sz="2400" smtClean="0"/>
          </a:p>
          <a:p>
            <a:endParaRPr lang="ru-RU" sz="2400" smtClean="0"/>
          </a:p>
          <a:p>
            <a:endParaRPr lang="ru-RU" sz="2400" smtClean="0"/>
          </a:p>
          <a:p>
            <a:endParaRPr lang="ru-RU" sz="2400" smtClean="0"/>
          </a:p>
          <a:p>
            <a:endParaRPr lang="ru-RU" sz="2400" smtClean="0"/>
          </a:p>
          <a:p>
            <a:endParaRPr lang="ru-RU" sz="2400" smtClean="0"/>
          </a:p>
        </p:txBody>
      </p:sp>
      <p:graphicFrame>
        <p:nvGraphicFramePr>
          <p:cNvPr id="4" name="Таблица 3"/>
          <p:cNvGraphicFramePr>
            <a:graphicFrameLocks noGrp="1"/>
          </p:cNvGraphicFramePr>
          <p:nvPr/>
        </p:nvGraphicFramePr>
        <p:xfrm>
          <a:off x="1357313" y="1785938"/>
          <a:ext cx="6096001" cy="2532621"/>
        </p:xfrm>
        <a:graphic>
          <a:graphicData uri="http://schemas.openxmlformats.org/drawingml/2006/table">
            <a:tbl>
              <a:tblPr/>
              <a:tblGrid>
                <a:gridCol w="1145781"/>
                <a:gridCol w="990044"/>
                <a:gridCol w="990044"/>
                <a:gridCol w="990044"/>
                <a:gridCol w="990044"/>
                <a:gridCol w="990044"/>
              </a:tblGrid>
              <a:tr h="0">
                <a:tc gridSpan="6">
                  <a:txBody>
                    <a:bodyPr/>
                    <a:lstStyle/>
                    <a:p>
                      <a:pPr algn="ctr" fontAlgn="t"/>
                      <a:r>
                        <a:rPr lang="ru-RU" sz="2100" b="0" i="0" u="none" strike="noStrike" dirty="0">
                          <a:solidFill>
                            <a:srgbClr val="000000"/>
                          </a:solidFill>
                          <a:latin typeface="Arial"/>
                        </a:rPr>
                        <a:t>Машины</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33723">
                <a:tc>
                  <a:txBody>
                    <a:bodyPr/>
                    <a:lstStyle/>
                    <a:p>
                      <a:pPr algn="ctr" fontAlgn="t"/>
                      <a:r>
                        <a:rPr lang="ru-RU" sz="2100" b="0" i="0" u="none" strike="noStrike">
                          <a:solidFill>
                            <a:srgbClr val="000000"/>
                          </a:solidFill>
                          <a:latin typeface="Arial"/>
                        </a:rPr>
                        <a:t>Работы</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A</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B</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C</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a:solidFill>
                            <a:srgbClr val="000000"/>
                          </a:solidFill>
                          <a:latin typeface="Arial"/>
                        </a:rPr>
                        <a:t>D</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100" b="0" i="0" u="none" strike="noStrike" dirty="0">
                          <a:solidFill>
                            <a:srgbClr val="000000"/>
                          </a:solidFill>
                          <a:latin typeface="Arial"/>
                        </a:rPr>
                        <a:t>E</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1</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rgbClr val="FF0000"/>
                          </a:solidFill>
                          <a:latin typeface="Arial"/>
                        </a:rPr>
                        <a:t>0</a:t>
                      </a:r>
                      <a:endParaRPr lang="ru-RU" sz="2400" b="1" i="0" u="none" strike="noStrike" dirty="0">
                        <a:solidFill>
                          <a:srgbClr val="FF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2</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rgbClr val="FF0000"/>
                          </a:solidFill>
                          <a:latin typeface="Arial"/>
                        </a:rPr>
                        <a:t>0</a:t>
                      </a:r>
                      <a:endParaRPr lang="ru-RU" sz="2400" b="1" i="0" u="none" strike="noStrike" dirty="0">
                        <a:solidFill>
                          <a:srgbClr val="FF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3</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rgbClr val="FF0000"/>
                          </a:solidFill>
                          <a:latin typeface="Arial"/>
                        </a:rPr>
                        <a:t>0</a:t>
                      </a:r>
                      <a:endParaRPr lang="ru-RU" sz="2400" b="1" i="0" u="none" strike="noStrike" dirty="0">
                        <a:solidFill>
                          <a:srgbClr val="FF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a:solidFill>
                            <a:srgbClr val="000000"/>
                          </a:solidFill>
                          <a:latin typeface="Arial"/>
                        </a:rPr>
                        <a:t>4</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rgbClr val="FF0000"/>
                          </a:solidFill>
                          <a:latin typeface="Arial"/>
                        </a:rPr>
                        <a:t>0</a:t>
                      </a:r>
                      <a:endParaRPr lang="ru-RU" sz="2400" b="1" i="0" u="none" strike="noStrike" dirty="0">
                        <a:solidFill>
                          <a:srgbClr val="FF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23">
                <a:tc>
                  <a:txBody>
                    <a:bodyPr/>
                    <a:lstStyle/>
                    <a:p>
                      <a:pPr algn="ctr" fontAlgn="t"/>
                      <a:r>
                        <a:rPr lang="ru-RU" sz="2100" b="0" i="0" u="none" strike="noStrike" dirty="0">
                          <a:solidFill>
                            <a:srgbClr val="000000"/>
                          </a:solidFill>
                          <a:latin typeface="Arial"/>
                        </a:rPr>
                        <a:t>5</a:t>
                      </a: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1" i="0" u="none" strike="noStrike" dirty="0" smtClean="0">
                          <a:solidFill>
                            <a:srgbClr val="FF0000"/>
                          </a:solidFill>
                          <a:latin typeface="Arial"/>
                        </a:rPr>
                        <a:t>0</a:t>
                      </a:r>
                      <a:endParaRPr lang="ru-RU" sz="2400" b="1" i="0" u="none" strike="noStrike" dirty="0">
                        <a:solidFill>
                          <a:srgbClr val="FF0000"/>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smtClean="0">
                          <a:solidFill>
                            <a:schemeClr val="tx1"/>
                          </a:solidFill>
                          <a:latin typeface="Arial"/>
                        </a:rPr>
                        <a:t>0</a:t>
                      </a:r>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ru-RU" sz="2400" b="0" i="0" u="none" strike="noStrike" dirty="0">
                        <a:solidFill>
                          <a:schemeClr val="tx1"/>
                        </a:solidFill>
                        <a:latin typeface="Arial"/>
                      </a:endParaRPr>
                    </a:p>
                  </a:txBody>
                  <a:tcPr marL="8343" marR="8343" marT="83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ru-RU" smtClean="0"/>
          </a:p>
        </p:txBody>
      </p:sp>
      <p:sp>
        <p:nvSpPr>
          <p:cNvPr id="109571" name="Содержимое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ru-RU" sz="2400" smtClean="0"/>
              <a:t>Оптимальные назначения и их стоимости</a:t>
            </a:r>
          </a:p>
          <a:p>
            <a:r>
              <a:rPr lang="ru-RU" sz="2400" smtClean="0"/>
              <a:t>работа 1 - машине E (стоимость 3) </a:t>
            </a:r>
          </a:p>
          <a:p>
            <a:r>
              <a:rPr lang="ru-RU" sz="2400" smtClean="0"/>
              <a:t>работа 2 - машине B (стоимость 4)</a:t>
            </a:r>
          </a:p>
          <a:p>
            <a:r>
              <a:rPr lang="ru-RU" sz="2400" smtClean="0"/>
              <a:t>работа 3 - машине C (стоимость 2)</a:t>
            </a:r>
          </a:p>
          <a:p>
            <a:r>
              <a:rPr lang="ru-RU" sz="2400" smtClean="0"/>
              <a:t>работа 4 - машине D (стоимость 5)</a:t>
            </a:r>
          </a:p>
          <a:p>
            <a:r>
              <a:rPr lang="ru-RU" sz="2400" smtClean="0"/>
              <a:t>работа 5 - машине A (стоимость 3)</a:t>
            </a:r>
          </a:p>
          <a:p>
            <a:endParaRPr lang="ru-RU" sz="2400" smtClean="0"/>
          </a:p>
          <a:p>
            <a:r>
              <a:rPr lang="ru-RU" sz="2400" smtClean="0"/>
              <a:t>Суммарная стоимость - 17</a:t>
            </a:r>
          </a:p>
          <a:p>
            <a:endParaRPr lang="ru-RU"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Заголовок 1"/>
          <p:cNvSpPr>
            <a:spLocks noGrp="1"/>
          </p:cNvSpPr>
          <p:nvPr>
            <p:ph type="title"/>
          </p:nvPr>
        </p:nvSpPr>
        <p:spPr bwMode="auto">
          <a:xfrm>
            <a:off x="457200" y="274638"/>
            <a:ext cx="8229600" cy="225425"/>
          </a:xfrm>
          <a:noFill/>
          <a:ln>
            <a:miter lim="800000"/>
            <a:headEnd/>
            <a:tailEnd/>
          </a:ln>
        </p:spPr>
        <p:txBody>
          <a:bodyPr vert="horz" wrap="square" lIns="91440" tIns="45720" rIns="91440" bIns="45720" numCol="1" anchor="t" anchorCtr="0" compatLnSpc="1">
            <a:prstTxWarp prst="textNoShape">
              <a:avLst/>
            </a:prstTxWarp>
            <a:normAutofit fontScale="90000"/>
          </a:bodyPr>
          <a:lstStyle/>
          <a:p>
            <a:endParaRPr lang="ru-RU" smtClean="0"/>
          </a:p>
        </p:txBody>
      </p:sp>
      <p:sp>
        <p:nvSpPr>
          <p:cNvPr id="110595" name="Содержимое 2"/>
          <p:cNvSpPr>
            <a:spLocks noGrp="1"/>
          </p:cNvSpPr>
          <p:nvPr>
            <p:ph idx="1"/>
          </p:nvPr>
        </p:nvSpPr>
        <p:spPr bwMode="auto">
          <a:xfrm>
            <a:off x="457200" y="428625"/>
            <a:ext cx="8229600" cy="5697538"/>
          </a:xfrm>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ru-RU" sz="2400" b="1" smtClean="0"/>
              <a:t>Недостатки метода назначений:</a:t>
            </a:r>
          </a:p>
          <a:p>
            <a:pPr>
              <a:buFontTx/>
              <a:buNone/>
            </a:pPr>
            <a:endParaRPr lang="ru-RU" sz="2400" b="1" smtClean="0"/>
          </a:p>
          <a:p>
            <a:pPr>
              <a:buFontTx/>
              <a:buNone/>
            </a:pPr>
            <a:r>
              <a:rPr lang="ru-RU" sz="2400" smtClean="0"/>
              <a:t>Метод решения задачи назначений требует, чтобы количество должностей и кандидатов было равным. </a:t>
            </a:r>
          </a:p>
          <a:p>
            <a:pPr>
              <a:buFontTx/>
              <a:buNone/>
            </a:pPr>
            <a:endParaRPr lang="ru-RU" sz="2400" smtClean="0"/>
          </a:p>
          <a:p>
            <a:pPr>
              <a:buFontTx/>
              <a:buNone/>
            </a:pPr>
            <a:r>
              <a:rPr lang="ru-RU" sz="2400" smtClean="0"/>
              <a:t>Если это условие не выполняется, необходимо увеличить матрицу так, чтобы она стала квадратной.</a:t>
            </a:r>
          </a:p>
          <a:p>
            <a:pPr>
              <a:buFontTx/>
              <a:buNone/>
            </a:pPr>
            <a:r>
              <a:rPr lang="ru-RU" sz="2400" smtClean="0"/>
              <a:t>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ru-RU" smtClean="0"/>
          </a:p>
        </p:txBody>
      </p:sp>
      <p:sp>
        <p:nvSpPr>
          <p:cNvPr id="111619" name="Содержимое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ru-RU" sz="2400" smtClean="0"/>
              <a:t>Например, если 5 работников претендуют на 4 должности, необходимо увеличить матрицу до размера 5*5 за счет введения фиктивной должности.</a:t>
            </a:r>
          </a:p>
          <a:p>
            <a:pPr>
              <a:buFontTx/>
              <a:buNone/>
            </a:pPr>
            <a:endParaRPr lang="ru-RU" sz="2400" smtClean="0"/>
          </a:p>
          <a:p>
            <a:pPr>
              <a:buFontTx/>
              <a:buNone/>
            </a:pPr>
            <a:r>
              <a:rPr lang="ru-RU" sz="2400" smtClean="0"/>
              <a:t> Все значения стоимостей для фиктивной должности должны полагаться равными нулю. </a:t>
            </a:r>
          </a:p>
          <a:p>
            <a:endParaRPr lang="ru-RU"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Заголовок 1"/>
          <p:cNvSpPr>
            <a:spLocks noGrp="1"/>
          </p:cNvSpPr>
          <p:nvPr>
            <p:ph type="title"/>
          </p:nvPr>
        </p:nvSpPr>
        <p:spPr bwMode="auto">
          <a:xfrm>
            <a:off x="457200" y="274638"/>
            <a:ext cx="8229600" cy="82550"/>
          </a:xfrm>
          <a:noFill/>
          <a:ln>
            <a:miter lim="800000"/>
            <a:headEnd/>
            <a:tailEnd/>
          </a:ln>
        </p:spPr>
        <p:txBody>
          <a:bodyPr vert="horz" wrap="square" lIns="91440" tIns="45720" rIns="91440" bIns="45720" numCol="1" anchor="t" anchorCtr="0" compatLnSpc="1">
            <a:prstTxWarp prst="textNoShape">
              <a:avLst/>
            </a:prstTxWarp>
            <a:normAutofit fontScale="90000"/>
          </a:bodyPr>
          <a:lstStyle/>
          <a:p>
            <a:endParaRPr lang="ru-RU" smtClean="0"/>
          </a:p>
        </p:txBody>
      </p:sp>
      <p:sp>
        <p:nvSpPr>
          <p:cNvPr id="112643" name="Содержимое 2"/>
          <p:cNvSpPr>
            <a:spLocks noGrp="1"/>
          </p:cNvSpPr>
          <p:nvPr>
            <p:ph idx="1"/>
          </p:nvPr>
        </p:nvSpPr>
        <p:spPr bwMode="auto">
          <a:xfrm>
            <a:off x="457200" y="785813"/>
            <a:ext cx="8229600" cy="5340350"/>
          </a:xfrm>
          <a:noFill/>
          <a:ln>
            <a:miter lim="800000"/>
            <a:headEnd/>
            <a:tailEnd/>
          </a:ln>
        </p:spPr>
        <p:txBody>
          <a:bodyPr vert="horz" wrap="square" lIns="91440" tIns="45720" rIns="91440" bIns="45720" numCol="1" anchor="t" anchorCtr="0" compatLnSpc="1">
            <a:prstTxWarp prst="textNoShape">
              <a:avLst/>
            </a:prstTxWarp>
          </a:bodyPr>
          <a:lstStyle/>
          <a:p>
            <a:r>
              <a:rPr lang="ru-RU" sz="2400" smtClean="0"/>
              <a:t>Пример. Имеется 4 должности для 5 кандидатов</a:t>
            </a:r>
          </a:p>
          <a:p>
            <a:endParaRPr lang="ru-RU" sz="2400" smtClean="0"/>
          </a:p>
          <a:p>
            <a:pPr>
              <a:buFontTx/>
              <a:buNone/>
            </a:pPr>
            <a:r>
              <a:rPr lang="ru-RU" sz="2400" smtClean="0"/>
              <a:t>Матрица назначений:</a:t>
            </a:r>
          </a:p>
          <a:p>
            <a:endParaRPr lang="ru-RU" smtClean="0"/>
          </a:p>
        </p:txBody>
      </p:sp>
      <p:graphicFrame>
        <p:nvGraphicFramePr>
          <p:cNvPr id="4" name="Таблица 3"/>
          <p:cNvGraphicFramePr>
            <a:graphicFrameLocks noGrp="1"/>
          </p:cNvGraphicFramePr>
          <p:nvPr/>
        </p:nvGraphicFramePr>
        <p:xfrm>
          <a:off x="1524000" y="2279650"/>
          <a:ext cx="6096000" cy="2297638"/>
        </p:xfrm>
        <a:graphic>
          <a:graphicData uri="http://schemas.openxmlformats.org/drawingml/2006/table">
            <a:tbl>
              <a:tblPr/>
              <a:tblGrid>
                <a:gridCol w="1234495"/>
                <a:gridCol w="972301"/>
                <a:gridCol w="972301"/>
                <a:gridCol w="972301"/>
                <a:gridCol w="972301"/>
                <a:gridCol w="972301"/>
              </a:tblGrid>
              <a:tr h="322826">
                <a:tc gridSpan="6">
                  <a:txBody>
                    <a:bodyPr/>
                    <a:lstStyle/>
                    <a:p>
                      <a:pPr algn="ctr" fontAlgn="t"/>
                      <a:r>
                        <a:rPr lang="ru-RU" sz="2100" b="0" i="0" u="none" strike="noStrike">
                          <a:solidFill>
                            <a:srgbClr val="000000"/>
                          </a:solidFill>
                          <a:latin typeface="Arial"/>
                        </a:rPr>
                        <a:t>Должности</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27742">
                <a:tc rowSpan="6">
                  <a:txBody>
                    <a:bodyPr/>
                    <a:lstStyle/>
                    <a:p>
                      <a:pPr algn="ctr" fontAlgn="t"/>
                      <a:r>
                        <a:rPr lang="ru-RU" sz="2100" b="0" i="0" u="none" strike="noStrike">
                          <a:solidFill>
                            <a:srgbClr val="000000"/>
                          </a:solidFill>
                          <a:latin typeface="Arial"/>
                        </a:rPr>
                        <a:t>Канди даты</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 </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1</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2</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3</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4</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7742">
                <a:tc vMerge="1">
                  <a:txBody>
                    <a:bodyPr/>
                    <a:lstStyle/>
                    <a:p>
                      <a:endParaRPr lang="ru-RU"/>
                    </a:p>
                  </a:txBody>
                  <a:tcPr/>
                </a:tc>
                <a:tc>
                  <a:txBody>
                    <a:bodyPr/>
                    <a:lstStyle/>
                    <a:p>
                      <a:pPr algn="ctr" fontAlgn="t"/>
                      <a:r>
                        <a:rPr lang="ru-RU" sz="2100" b="0" i="0" u="none" strike="noStrike">
                          <a:solidFill>
                            <a:srgbClr val="000000"/>
                          </a:solidFill>
                          <a:latin typeface="Arial"/>
                        </a:rPr>
                        <a:t>1</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16</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9</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14</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17</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7742">
                <a:tc vMerge="1">
                  <a:txBody>
                    <a:bodyPr/>
                    <a:lstStyle/>
                    <a:p>
                      <a:endParaRPr lang="ru-RU"/>
                    </a:p>
                  </a:txBody>
                  <a:tcPr/>
                </a:tc>
                <a:tc>
                  <a:txBody>
                    <a:bodyPr/>
                    <a:lstStyle/>
                    <a:p>
                      <a:pPr algn="ctr" fontAlgn="t"/>
                      <a:r>
                        <a:rPr lang="ru-RU" sz="2100" b="0" i="0" u="none" strike="noStrike">
                          <a:solidFill>
                            <a:srgbClr val="000000"/>
                          </a:solidFill>
                          <a:latin typeface="Arial"/>
                        </a:rPr>
                        <a:t>2</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7</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19</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8</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14</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7742">
                <a:tc vMerge="1">
                  <a:txBody>
                    <a:bodyPr/>
                    <a:lstStyle/>
                    <a:p>
                      <a:endParaRPr lang="ru-RU"/>
                    </a:p>
                  </a:txBody>
                  <a:tcPr/>
                </a:tc>
                <a:tc>
                  <a:txBody>
                    <a:bodyPr/>
                    <a:lstStyle/>
                    <a:p>
                      <a:pPr algn="ctr" fontAlgn="t"/>
                      <a:r>
                        <a:rPr lang="ru-RU" sz="2100" b="0" i="0" u="none" strike="noStrike">
                          <a:solidFill>
                            <a:srgbClr val="000000"/>
                          </a:solidFill>
                          <a:latin typeface="Arial"/>
                        </a:rPr>
                        <a:t>3</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15</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6</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9</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10</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7742">
                <a:tc vMerge="1">
                  <a:txBody>
                    <a:bodyPr/>
                    <a:lstStyle/>
                    <a:p>
                      <a:endParaRPr lang="ru-RU"/>
                    </a:p>
                  </a:txBody>
                  <a:tcPr/>
                </a:tc>
                <a:tc>
                  <a:txBody>
                    <a:bodyPr/>
                    <a:lstStyle/>
                    <a:p>
                      <a:pPr algn="ctr" fontAlgn="t"/>
                      <a:r>
                        <a:rPr lang="ru-RU" sz="2100" b="0" i="0" u="none" strike="noStrike">
                          <a:solidFill>
                            <a:srgbClr val="000000"/>
                          </a:solidFill>
                          <a:latin typeface="Arial"/>
                        </a:rPr>
                        <a:t>4</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19</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17</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11</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4</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7742">
                <a:tc vMerge="1">
                  <a:txBody>
                    <a:bodyPr/>
                    <a:lstStyle/>
                    <a:p>
                      <a:endParaRPr lang="ru-RU"/>
                    </a:p>
                  </a:txBody>
                  <a:tcPr/>
                </a:tc>
                <a:tc>
                  <a:txBody>
                    <a:bodyPr/>
                    <a:lstStyle/>
                    <a:p>
                      <a:pPr algn="ctr" fontAlgn="t"/>
                      <a:r>
                        <a:rPr lang="ru-RU" sz="2100" b="0" i="0" u="none" strike="noStrike">
                          <a:solidFill>
                            <a:srgbClr val="000000"/>
                          </a:solidFill>
                          <a:latin typeface="Arial"/>
                        </a:rPr>
                        <a:t>5</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14</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11</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a:solidFill>
                            <a:srgbClr val="000000"/>
                          </a:solidFill>
                          <a:latin typeface="Arial"/>
                        </a:rPr>
                        <a:t>18</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100" b="0" i="0" u="none" strike="noStrike" dirty="0">
                          <a:solidFill>
                            <a:srgbClr val="000000"/>
                          </a:solidFill>
                          <a:latin typeface="Arial"/>
                        </a:rPr>
                        <a:t>16</a:t>
                      </a:r>
                    </a:p>
                  </a:txBody>
                  <a:tcPr marL="8194" marR="8194" marT="81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Заголовок 1"/>
          <p:cNvSpPr>
            <a:spLocks noGrp="1"/>
          </p:cNvSpPr>
          <p:nvPr>
            <p:ph type="title"/>
          </p:nvPr>
        </p:nvSpPr>
        <p:spPr bwMode="auto">
          <a:xfrm>
            <a:off x="457200" y="274638"/>
            <a:ext cx="8229600" cy="153987"/>
          </a:xfrm>
          <a:noFill/>
          <a:ln>
            <a:miter lim="800000"/>
            <a:headEnd/>
            <a:tailEnd/>
          </a:ln>
        </p:spPr>
        <p:txBody>
          <a:bodyPr vert="horz" wrap="square" lIns="91440" tIns="45720" rIns="91440" bIns="45720" numCol="1" anchor="t" anchorCtr="0" compatLnSpc="1">
            <a:prstTxWarp prst="textNoShape">
              <a:avLst/>
            </a:prstTxWarp>
            <a:normAutofit fontScale="90000"/>
          </a:bodyPr>
          <a:lstStyle/>
          <a:p>
            <a:endParaRPr lang="ru-RU" smtClean="0"/>
          </a:p>
        </p:txBody>
      </p:sp>
      <p:sp>
        <p:nvSpPr>
          <p:cNvPr id="113667" name="Содержимое 2"/>
          <p:cNvSpPr>
            <a:spLocks noGrp="1"/>
          </p:cNvSpPr>
          <p:nvPr>
            <p:ph idx="1"/>
          </p:nvPr>
        </p:nvSpPr>
        <p:spPr bwMode="auto">
          <a:xfrm>
            <a:off x="457200" y="714375"/>
            <a:ext cx="8229600" cy="5411788"/>
          </a:xfrm>
          <a:noFill/>
          <a:ln>
            <a:miter lim="800000"/>
            <a:headEnd/>
            <a:tailEnd/>
          </a:ln>
        </p:spPr>
        <p:txBody>
          <a:bodyPr vert="horz" wrap="square" lIns="91440" tIns="45720" rIns="91440" bIns="45720" numCol="1" anchor="t" anchorCtr="0" compatLnSpc="1">
            <a:prstTxWarp prst="textNoShape">
              <a:avLst/>
            </a:prstTxWarp>
          </a:bodyPr>
          <a:lstStyle/>
          <a:p>
            <a:r>
              <a:rPr lang="ru-RU" sz="2400" smtClean="0"/>
              <a:t>Расширенная матрица назначений </a:t>
            </a:r>
          </a:p>
        </p:txBody>
      </p:sp>
      <p:graphicFrame>
        <p:nvGraphicFramePr>
          <p:cNvPr id="4" name="Таблица 3"/>
          <p:cNvGraphicFramePr>
            <a:graphicFrameLocks noGrp="1"/>
          </p:cNvGraphicFramePr>
          <p:nvPr/>
        </p:nvGraphicFramePr>
        <p:xfrm>
          <a:off x="1524000" y="2374900"/>
          <a:ext cx="5424263" cy="2465562"/>
        </p:xfrm>
        <a:graphic>
          <a:graphicData uri="http://schemas.openxmlformats.org/drawingml/2006/table">
            <a:tbl>
              <a:tblPr/>
              <a:tblGrid>
                <a:gridCol w="1011455"/>
                <a:gridCol w="611432"/>
                <a:gridCol w="832952"/>
                <a:gridCol w="736842"/>
                <a:gridCol w="800916"/>
                <a:gridCol w="704805"/>
                <a:gridCol w="725861"/>
              </a:tblGrid>
              <a:tr h="297255">
                <a:tc gridSpan="6">
                  <a:txBody>
                    <a:bodyPr/>
                    <a:lstStyle/>
                    <a:p>
                      <a:pPr algn="ctr" fontAlgn="t"/>
                      <a:r>
                        <a:rPr lang="ru-RU" sz="1900" b="0" i="0" u="none" strike="noStrike" dirty="0">
                          <a:solidFill>
                            <a:srgbClr val="000000"/>
                          </a:solidFill>
                          <a:latin typeface="Arial"/>
                        </a:rPr>
                        <a:t>Должности</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t"/>
                      <a:r>
                        <a:rPr lang="ru-RU" sz="1900" b="0" i="0" u="none" strike="noStrike">
                          <a:solidFill>
                            <a:srgbClr val="000000"/>
                          </a:solidFill>
                          <a:latin typeface="Arial"/>
                        </a:rPr>
                        <a:t> </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1782">
                <a:tc rowSpan="6">
                  <a:txBody>
                    <a:bodyPr/>
                    <a:lstStyle/>
                    <a:p>
                      <a:pPr algn="ctr" fontAlgn="t"/>
                      <a:r>
                        <a:rPr lang="ru-RU" sz="1900" b="0" i="0" u="none" strike="noStrike">
                          <a:solidFill>
                            <a:srgbClr val="000000"/>
                          </a:solidFill>
                          <a:latin typeface="Arial"/>
                        </a:rPr>
                        <a:t>Канди даты</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900" b="0" i="0" u="none" strike="noStrike" dirty="0">
                          <a:solidFill>
                            <a:srgbClr val="000000"/>
                          </a:solidFill>
                          <a:latin typeface="Arial"/>
                        </a:rPr>
                        <a:t> </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900" b="0" i="0" u="none" strike="noStrike" dirty="0">
                          <a:solidFill>
                            <a:srgbClr val="000000"/>
                          </a:solidFill>
                          <a:latin typeface="Arial"/>
                        </a:rPr>
                        <a:t>1</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900" b="0" i="0" u="none" strike="noStrike">
                          <a:solidFill>
                            <a:srgbClr val="000000"/>
                          </a:solidFill>
                          <a:latin typeface="Arial"/>
                        </a:rPr>
                        <a:t>2</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900" b="0" i="0" u="none" strike="noStrike">
                          <a:solidFill>
                            <a:srgbClr val="000000"/>
                          </a:solidFill>
                          <a:latin typeface="Arial"/>
                        </a:rPr>
                        <a:t>3</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900" b="0" i="0" u="none" strike="noStrike">
                          <a:solidFill>
                            <a:srgbClr val="000000"/>
                          </a:solidFill>
                          <a:latin typeface="Arial"/>
                        </a:rPr>
                        <a:t>4</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900" b="0" i="0" u="none" strike="noStrike" dirty="0">
                          <a:solidFill>
                            <a:srgbClr val="000000"/>
                          </a:solidFill>
                          <a:latin typeface="Arial"/>
                        </a:rPr>
                        <a:t>5</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1782">
                <a:tc vMerge="1">
                  <a:txBody>
                    <a:bodyPr/>
                    <a:lstStyle/>
                    <a:p>
                      <a:endParaRPr lang="ru-RU"/>
                    </a:p>
                  </a:txBody>
                  <a:tcPr/>
                </a:tc>
                <a:tc>
                  <a:txBody>
                    <a:bodyPr/>
                    <a:lstStyle/>
                    <a:p>
                      <a:pPr algn="ctr" fontAlgn="t"/>
                      <a:r>
                        <a:rPr lang="ru-RU" sz="1900" b="0" i="0" u="none" strike="noStrike">
                          <a:solidFill>
                            <a:srgbClr val="000000"/>
                          </a:solidFill>
                          <a:latin typeface="Arial"/>
                        </a:rPr>
                        <a:t>1</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16</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9</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14</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17</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0</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1782">
                <a:tc vMerge="1">
                  <a:txBody>
                    <a:bodyPr/>
                    <a:lstStyle/>
                    <a:p>
                      <a:endParaRPr lang="ru-RU"/>
                    </a:p>
                  </a:txBody>
                  <a:tcPr/>
                </a:tc>
                <a:tc>
                  <a:txBody>
                    <a:bodyPr/>
                    <a:lstStyle/>
                    <a:p>
                      <a:pPr algn="ctr" fontAlgn="t"/>
                      <a:r>
                        <a:rPr lang="ru-RU" sz="1900" b="0" i="0" u="none" strike="noStrike">
                          <a:solidFill>
                            <a:srgbClr val="000000"/>
                          </a:solidFill>
                          <a:latin typeface="Arial"/>
                        </a:rPr>
                        <a:t>2</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7</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19</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8</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14</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0</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1782">
                <a:tc vMerge="1">
                  <a:txBody>
                    <a:bodyPr/>
                    <a:lstStyle/>
                    <a:p>
                      <a:endParaRPr lang="ru-RU"/>
                    </a:p>
                  </a:txBody>
                  <a:tcPr/>
                </a:tc>
                <a:tc>
                  <a:txBody>
                    <a:bodyPr/>
                    <a:lstStyle/>
                    <a:p>
                      <a:pPr algn="ctr" fontAlgn="t"/>
                      <a:r>
                        <a:rPr lang="ru-RU" sz="1900" b="0" i="0" u="none" strike="noStrike">
                          <a:solidFill>
                            <a:srgbClr val="000000"/>
                          </a:solidFill>
                          <a:latin typeface="Arial"/>
                        </a:rPr>
                        <a:t>3</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15</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6</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9</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10</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0</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1782">
                <a:tc vMerge="1">
                  <a:txBody>
                    <a:bodyPr/>
                    <a:lstStyle/>
                    <a:p>
                      <a:endParaRPr lang="ru-RU"/>
                    </a:p>
                  </a:txBody>
                  <a:tcPr/>
                </a:tc>
                <a:tc>
                  <a:txBody>
                    <a:bodyPr/>
                    <a:lstStyle/>
                    <a:p>
                      <a:pPr algn="ctr" fontAlgn="t"/>
                      <a:r>
                        <a:rPr lang="ru-RU" sz="1900" b="0" i="0" u="none" strike="noStrike">
                          <a:solidFill>
                            <a:srgbClr val="000000"/>
                          </a:solidFill>
                          <a:latin typeface="Arial"/>
                        </a:rPr>
                        <a:t>4</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19</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17</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11</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4</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0</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1782">
                <a:tc vMerge="1">
                  <a:txBody>
                    <a:bodyPr/>
                    <a:lstStyle/>
                    <a:p>
                      <a:endParaRPr lang="ru-RU"/>
                    </a:p>
                  </a:txBody>
                  <a:tcPr/>
                </a:tc>
                <a:tc>
                  <a:txBody>
                    <a:bodyPr/>
                    <a:lstStyle/>
                    <a:p>
                      <a:pPr algn="ctr" fontAlgn="t"/>
                      <a:r>
                        <a:rPr lang="ru-RU" sz="1900" b="0" i="0" u="none" strike="noStrike">
                          <a:solidFill>
                            <a:srgbClr val="000000"/>
                          </a:solidFill>
                          <a:latin typeface="Arial"/>
                        </a:rPr>
                        <a:t>5</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14</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11</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18</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16</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0</a:t>
                      </a:r>
                    </a:p>
                  </a:txBody>
                  <a:tcPr marL="7545" marR="7545" marT="754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Заголовок 1"/>
          <p:cNvSpPr>
            <a:spLocks noGrp="1"/>
          </p:cNvSpPr>
          <p:nvPr>
            <p:ph type="title"/>
          </p:nvPr>
        </p:nvSpPr>
        <p:spPr bwMode="auto">
          <a:xfrm>
            <a:off x="457200" y="274638"/>
            <a:ext cx="8229600" cy="153987"/>
          </a:xfrm>
          <a:noFill/>
          <a:ln>
            <a:miter lim="800000"/>
            <a:headEnd/>
            <a:tailEnd/>
          </a:ln>
        </p:spPr>
        <p:txBody>
          <a:bodyPr vert="horz" wrap="square" lIns="91440" tIns="45720" rIns="91440" bIns="45720" numCol="1" anchor="t" anchorCtr="0" compatLnSpc="1">
            <a:prstTxWarp prst="textNoShape">
              <a:avLst/>
            </a:prstTxWarp>
            <a:normAutofit fontScale="90000"/>
          </a:bodyPr>
          <a:lstStyle/>
          <a:p>
            <a:endParaRPr lang="ru-RU" smtClean="0"/>
          </a:p>
        </p:txBody>
      </p:sp>
      <p:sp>
        <p:nvSpPr>
          <p:cNvPr id="114691" name="Содержимое 2"/>
          <p:cNvSpPr>
            <a:spLocks noGrp="1"/>
          </p:cNvSpPr>
          <p:nvPr>
            <p:ph idx="1"/>
          </p:nvPr>
        </p:nvSpPr>
        <p:spPr bwMode="auto">
          <a:xfrm>
            <a:off x="503238" y="765175"/>
            <a:ext cx="8229600" cy="5340350"/>
          </a:xfrm>
          <a:noFill/>
          <a:ln>
            <a:miter lim="800000"/>
            <a:headEnd/>
            <a:tailEnd/>
          </a:ln>
        </p:spPr>
        <p:txBody>
          <a:bodyPr vert="horz" wrap="square" lIns="91440" tIns="45720" rIns="91440" bIns="45720" numCol="1" anchor="t" anchorCtr="0" compatLnSpc="1">
            <a:prstTxWarp prst="textNoShape">
              <a:avLst/>
            </a:prstTxWarp>
          </a:bodyPr>
          <a:lstStyle/>
          <a:p>
            <a:r>
              <a:rPr lang="ru-RU" sz="2400" smtClean="0"/>
              <a:t>Пример. Имеется 6 должностей для 4 кандидатов</a:t>
            </a:r>
          </a:p>
          <a:p>
            <a:endParaRPr lang="ru-RU" sz="2400" smtClean="0"/>
          </a:p>
          <a:p>
            <a:pPr>
              <a:buFontTx/>
              <a:buNone/>
            </a:pPr>
            <a:r>
              <a:rPr lang="ru-RU" sz="2400" smtClean="0"/>
              <a:t>Матрица назначений:</a:t>
            </a:r>
          </a:p>
          <a:p>
            <a:endParaRPr lang="ru-RU" sz="2400" smtClean="0"/>
          </a:p>
        </p:txBody>
      </p:sp>
      <p:graphicFrame>
        <p:nvGraphicFramePr>
          <p:cNvPr id="4" name="Таблица 3"/>
          <p:cNvGraphicFramePr>
            <a:graphicFrameLocks noGrp="1"/>
          </p:cNvGraphicFramePr>
          <p:nvPr/>
        </p:nvGraphicFramePr>
        <p:xfrm>
          <a:off x="1524000" y="2286000"/>
          <a:ext cx="6095998" cy="2242098"/>
        </p:xfrm>
        <a:graphic>
          <a:graphicData uri="http://schemas.openxmlformats.org/drawingml/2006/table">
            <a:tbl>
              <a:tblPr/>
              <a:tblGrid>
                <a:gridCol w="943305"/>
                <a:gridCol w="742956"/>
                <a:gridCol w="742956"/>
                <a:gridCol w="742956"/>
                <a:gridCol w="742956"/>
                <a:gridCol w="742956"/>
                <a:gridCol w="717913"/>
                <a:gridCol w="720000"/>
              </a:tblGrid>
              <a:tr h="381373">
                <a:tc gridSpan="6">
                  <a:txBody>
                    <a:bodyPr/>
                    <a:lstStyle/>
                    <a:p>
                      <a:pPr algn="ctr" fontAlgn="t"/>
                      <a:r>
                        <a:rPr lang="ru-RU" sz="2400" b="0" i="0" u="none" strike="noStrike" dirty="0">
                          <a:solidFill>
                            <a:srgbClr val="000000"/>
                          </a:solidFill>
                          <a:latin typeface="Arial"/>
                        </a:rPr>
                        <a:t>Должности</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t"/>
                      <a:r>
                        <a:rPr lang="ru-RU" sz="2400" b="0" i="0" u="none" strike="noStrike">
                          <a:solidFill>
                            <a:srgbClr val="000000"/>
                          </a:solidFill>
                          <a:latin typeface="Arial"/>
                        </a:rPr>
                        <a:t> </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 </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325">
                <a:tc rowSpan="5">
                  <a:txBody>
                    <a:bodyPr/>
                    <a:lstStyle/>
                    <a:p>
                      <a:pPr algn="ctr" fontAlgn="t"/>
                      <a:r>
                        <a:rPr lang="ru-RU" sz="2000" b="0" i="0" u="none" strike="noStrike" dirty="0" err="1">
                          <a:solidFill>
                            <a:srgbClr val="000000"/>
                          </a:solidFill>
                          <a:latin typeface="Arial"/>
                        </a:rPr>
                        <a:t>Канди</a:t>
                      </a:r>
                      <a:r>
                        <a:rPr lang="ru-RU" sz="2000" b="0" i="0" u="none" strike="noStrike" dirty="0">
                          <a:solidFill>
                            <a:srgbClr val="000000"/>
                          </a:solidFill>
                          <a:latin typeface="Arial"/>
                        </a:rPr>
                        <a:t> даты</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t"/>
                      <a:r>
                        <a:rPr lang="ru-RU" sz="2400" b="0" i="0" u="none" strike="noStrike" dirty="0">
                          <a:solidFill>
                            <a:srgbClr val="000000"/>
                          </a:solidFill>
                          <a:latin typeface="Arial"/>
                        </a:rPr>
                        <a:t> </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2</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3</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4</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5</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6</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325">
                <a:tc vMerge="1">
                  <a:txBody>
                    <a:bodyPr/>
                    <a:lstStyle/>
                    <a:p>
                      <a:endParaRPr lang="ru-RU"/>
                    </a:p>
                  </a:txBody>
                  <a:tcPr/>
                </a:tc>
                <a:tc>
                  <a:txBody>
                    <a:bodyPr/>
                    <a:lstStyle/>
                    <a:p>
                      <a:pPr algn="ctr" fontAlgn="t"/>
                      <a:r>
                        <a:rPr lang="ru-RU" sz="2400" b="0" i="0" u="none" strike="noStrike" dirty="0">
                          <a:solidFill>
                            <a:srgbClr val="000000"/>
                          </a:solidFill>
                          <a:latin typeface="Arial"/>
                        </a:rPr>
                        <a:t>1</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16</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9</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14</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17</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8</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11</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325">
                <a:tc vMerge="1">
                  <a:txBody>
                    <a:bodyPr/>
                    <a:lstStyle/>
                    <a:p>
                      <a:endParaRPr lang="ru-RU"/>
                    </a:p>
                  </a:txBody>
                  <a:tcPr/>
                </a:tc>
                <a:tc>
                  <a:txBody>
                    <a:bodyPr/>
                    <a:lstStyle/>
                    <a:p>
                      <a:pPr algn="ctr" fontAlgn="t"/>
                      <a:r>
                        <a:rPr lang="ru-RU" sz="2400" b="0" i="0" u="none" strike="noStrike" dirty="0">
                          <a:solidFill>
                            <a:srgbClr val="000000"/>
                          </a:solidFill>
                          <a:latin typeface="Arial"/>
                        </a:rPr>
                        <a:t>2</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7</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19</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8</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14</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13</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18</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325">
                <a:tc vMerge="1">
                  <a:txBody>
                    <a:bodyPr/>
                    <a:lstStyle/>
                    <a:p>
                      <a:endParaRPr lang="ru-RU"/>
                    </a:p>
                  </a:txBody>
                  <a:tcPr/>
                </a:tc>
                <a:tc>
                  <a:txBody>
                    <a:bodyPr/>
                    <a:lstStyle/>
                    <a:p>
                      <a:pPr algn="ctr" fontAlgn="t"/>
                      <a:r>
                        <a:rPr lang="ru-RU" sz="2400" b="0" i="0" u="none" strike="noStrike">
                          <a:solidFill>
                            <a:srgbClr val="000000"/>
                          </a:solidFill>
                          <a:latin typeface="Arial"/>
                        </a:rPr>
                        <a:t>3</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15</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6</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9</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10</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17</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5</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325">
                <a:tc vMerge="1">
                  <a:txBody>
                    <a:bodyPr/>
                    <a:lstStyle/>
                    <a:p>
                      <a:endParaRPr lang="ru-RU"/>
                    </a:p>
                  </a:txBody>
                  <a:tcPr/>
                </a:tc>
                <a:tc>
                  <a:txBody>
                    <a:bodyPr/>
                    <a:lstStyle/>
                    <a:p>
                      <a:pPr algn="ctr" fontAlgn="t"/>
                      <a:r>
                        <a:rPr lang="ru-RU" sz="2400" b="0" i="0" u="none" strike="noStrike">
                          <a:solidFill>
                            <a:srgbClr val="000000"/>
                          </a:solidFill>
                          <a:latin typeface="Arial"/>
                        </a:rPr>
                        <a:t>4</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19</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17</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11</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4</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9</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14</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Заголовок 1"/>
          <p:cNvSpPr>
            <a:spLocks noGrp="1"/>
          </p:cNvSpPr>
          <p:nvPr>
            <p:ph type="title"/>
          </p:nvPr>
        </p:nvSpPr>
        <p:spPr bwMode="auto">
          <a:xfrm>
            <a:off x="457200" y="274638"/>
            <a:ext cx="8229600" cy="225425"/>
          </a:xfrm>
          <a:noFill/>
          <a:ln>
            <a:miter lim="800000"/>
            <a:headEnd/>
            <a:tailEnd/>
          </a:ln>
        </p:spPr>
        <p:txBody>
          <a:bodyPr vert="horz" wrap="square" lIns="91440" tIns="45720" rIns="91440" bIns="45720" numCol="1" anchor="t" anchorCtr="0" compatLnSpc="1">
            <a:prstTxWarp prst="textNoShape">
              <a:avLst/>
            </a:prstTxWarp>
            <a:normAutofit fontScale="90000"/>
          </a:bodyPr>
          <a:lstStyle/>
          <a:p>
            <a:endParaRPr lang="ru-RU" smtClean="0"/>
          </a:p>
        </p:txBody>
      </p:sp>
      <p:sp>
        <p:nvSpPr>
          <p:cNvPr id="115715" name="Содержимое 2"/>
          <p:cNvSpPr>
            <a:spLocks noGrp="1"/>
          </p:cNvSpPr>
          <p:nvPr>
            <p:ph idx="1"/>
          </p:nvPr>
        </p:nvSpPr>
        <p:spPr bwMode="auto">
          <a:xfrm>
            <a:off x="457200" y="1285875"/>
            <a:ext cx="8229600" cy="4840288"/>
          </a:xfrm>
          <a:noFill/>
          <a:ln>
            <a:miter lim="800000"/>
            <a:headEnd/>
            <a:tailEnd/>
          </a:ln>
        </p:spPr>
        <p:txBody>
          <a:bodyPr vert="horz" wrap="square" lIns="91440" tIns="45720" rIns="91440" bIns="45720" numCol="1" anchor="t" anchorCtr="0" compatLnSpc="1">
            <a:prstTxWarp prst="textNoShape">
              <a:avLst/>
            </a:prstTxWarp>
          </a:bodyPr>
          <a:lstStyle/>
          <a:p>
            <a:r>
              <a:rPr lang="ru-RU" sz="2400" smtClean="0"/>
              <a:t>Расширенная матрица назначений </a:t>
            </a:r>
          </a:p>
          <a:p>
            <a:endParaRPr lang="ru-RU" b="1" smtClean="0"/>
          </a:p>
        </p:txBody>
      </p:sp>
      <p:graphicFrame>
        <p:nvGraphicFramePr>
          <p:cNvPr id="4" name="Таблица 3"/>
          <p:cNvGraphicFramePr>
            <a:graphicFrameLocks noGrp="1"/>
          </p:cNvGraphicFramePr>
          <p:nvPr/>
        </p:nvGraphicFramePr>
        <p:xfrm>
          <a:off x="1655676" y="1988840"/>
          <a:ext cx="5472609" cy="2977160"/>
        </p:xfrm>
        <a:graphic>
          <a:graphicData uri="http://schemas.openxmlformats.org/drawingml/2006/table">
            <a:tbl>
              <a:tblPr/>
              <a:tblGrid>
                <a:gridCol w="526120"/>
                <a:gridCol w="596269"/>
                <a:gridCol w="736567"/>
                <a:gridCol w="736567"/>
                <a:gridCol w="701493"/>
                <a:gridCol w="666418"/>
                <a:gridCol w="666418"/>
                <a:gridCol w="842757"/>
              </a:tblGrid>
              <a:tr h="372145">
                <a:tc gridSpan="8">
                  <a:txBody>
                    <a:bodyPr/>
                    <a:lstStyle/>
                    <a:p>
                      <a:pPr algn="ctr" fontAlgn="t"/>
                      <a:r>
                        <a:rPr lang="ru-RU" sz="2400" b="0" i="0" u="none" strike="noStrike" dirty="0" smtClean="0">
                          <a:solidFill>
                            <a:srgbClr val="000000"/>
                          </a:solidFill>
                          <a:latin typeface="Arial"/>
                        </a:rPr>
                        <a:t>Должности</a:t>
                      </a:r>
                      <a:r>
                        <a:rPr lang="ru-RU" sz="2400" b="0" i="0" u="none" strike="noStrike" dirty="0">
                          <a:solidFill>
                            <a:srgbClr val="000000"/>
                          </a:solidFill>
                          <a:latin typeface="Arial"/>
                        </a:rPr>
                        <a:t> </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fontAlgn="t"/>
                      <a:endParaRPr lang="ru-RU" sz="2400" b="0" i="0" u="none" strike="noStrike" dirty="0">
                        <a:solidFill>
                          <a:srgbClr val="000000"/>
                        </a:solidFill>
                        <a:latin typeface="Arial"/>
                      </a:endParaRP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t"/>
                      <a:endParaRPr lang="ru-RU" sz="2400" b="0" i="0" u="none" strike="noStrike" dirty="0">
                        <a:solidFill>
                          <a:srgbClr val="000000"/>
                        </a:solidFill>
                        <a:latin typeface="Arial"/>
                      </a:endParaRP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419">
                <a:tc rowSpan="5">
                  <a:txBody>
                    <a:bodyPr/>
                    <a:lstStyle/>
                    <a:p>
                      <a:pPr algn="ctr" fontAlgn="t"/>
                      <a:r>
                        <a:rPr lang="ru-RU" sz="2400" b="0" i="0" u="none" strike="noStrike" dirty="0" smtClean="0">
                          <a:solidFill>
                            <a:srgbClr val="000000"/>
                          </a:solidFill>
                          <a:latin typeface="Arial"/>
                        </a:rPr>
                        <a:t>Кандидаты</a:t>
                      </a:r>
                      <a:endParaRPr lang="ru-RU" sz="2400" b="0" i="0" u="none" strike="noStrike" dirty="0">
                        <a:solidFill>
                          <a:srgbClr val="000000"/>
                        </a:solidFill>
                        <a:latin typeface="Arial"/>
                      </a:endParaRPr>
                    </a:p>
                  </a:txBody>
                  <a:tcPr marL="6385" marR="6385" marT="6385" marB="0" vert="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t"/>
                      <a:r>
                        <a:rPr lang="ru-RU" sz="2400" b="0" i="0" u="none" strike="noStrike">
                          <a:solidFill>
                            <a:srgbClr val="000000"/>
                          </a:solidFill>
                          <a:latin typeface="Arial"/>
                        </a:rPr>
                        <a:t> </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2</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3</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4</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5</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6</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419">
                <a:tc vMerge="1">
                  <a:txBody>
                    <a:bodyPr/>
                    <a:lstStyle/>
                    <a:p>
                      <a:endParaRPr lang="ru-RU"/>
                    </a:p>
                  </a:txBody>
                  <a:tcPr/>
                </a:tc>
                <a:tc>
                  <a:txBody>
                    <a:bodyPr/>
                    <a:lstStyle/>
                    <a:p>
                      <a:pPr algn="ctr" fontAlgn="t"/>
                      <a:r>
                        <a:rPr lang="ru-RU" sz="2400" b="0" i="0" u="none" strike="noStrike">
                          <a:solidFill>
                            <a:srgbClr val="000000"/>
                          </a:solidFill>
                          <a:latin typeface="Arial"/>
                        </a:rPr>
                        <a:t>1</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16</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9</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14</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17</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8</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11</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419">
                <a:tc vMerge="1">
                  <a:txBody>
                    <a:bodyPr/>
                    <a:lstStyle/>
                    <a:p>
                      <a:endParaRPr lang="ru-RU"/>
                    </a:p>
                  </a:txBody>
                  <a:tcPr/>
                </a:tc>
                <a:tc>
                  <a:txBody>
                    <a:bodyPr/>
                    <a:lstStyle/>
                    <a:p>
                      <a:pPr algn="ctr" fontAlgn="t"/>
                      <a:r>
                        <a:rPr lang="ru-RU" sz="2400" b="0" i="0" u="none" strike="noStrike">
                          <a:solidFill>
                            <a:srgbClr val="000000"/>
                          </a:solidFill>
                          <a:latin typeface="Arial"/>
                        </a:rPr>
                        <a:t>2</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7</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19</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8</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14</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13</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18</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419">
                <a:tc vMerge="1">
                  <a:txBody>
                    <a:bodyPr/>
                    <a:lstStyle/>
                    <a:p>
                      <a:endParaRPr lang="ru-RU"/>
                    </a:p>
                  </a:txBody>
                  <a:tcPr/>
                </a:tc>
                <a:tc>
                  <a:txBody>
                    <a:bodyPr/>
                    <a:lstStyle/>
                    <a:p>
                      <a:pPr algn="ctr" fontAlgn="t"/>
                      <a:r>
                        <a:rPr lang="ru-RU" sz="2400" b="0" i="0" u="none" strike="noStrike" dirty="0">
                          <a:solidFill>
                            <a:srgbClr val="000000"/>
                          </a:solidFill>
                          <a:latin typeface="Arial"/>
                        </a:rPr>
                        <a:t>3</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15</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6</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9</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10</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17</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5</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419">
                <a:tc vMerge="1">
                  <a:txBody>
                    <a:bodyPr/>
                    <a:lstStyle/>
                    <a:p>
                      <a:endParaRPr lang="ru-RU"/>
                    </a:p>
                  </a:txBody>
                  <a:tcPr/>
                </a:tc>
                <a:tc>
                  <a:txBody>
                    <a:bodyPr/>
                    <a:lstStyle/>
                    <a:p>
                      <a:pPr algn="ctr" fontAlgn="t"/>
                      <a:r>
                        <a:rPr lang="ru-RU" sz="2400" b="0" i="0" u="none" strike="noStrike" dirty="0">
                          <a:solidFill>
                            <a:srgbClr val="000000"/>
                          </a:solidFill>
                          <a:latin typeface="Arial"/>
                        </a:rPr>
                        <a:t>4</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19</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17</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11</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4</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9</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14</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419">
                <a:tc>
                  <a:txBody>
                    <a:bodyPr/>
                    <a:lstStyle/>
                    <a:p>
                      <a:pPr algn="l" fontAlgn="t"/>
                      <a:r>
                        <a:rPr lang="ru-RU" sz="2400" b="0" i="0" u="none" strike="noStrike">
                          <a:solidFill>
                            <a:srgbClr val="000000"/>
                          </a:solidFill>
                          <a:latin typeface="Arial"/>
                        </a:rPr>
                        <a:t> </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t"/>
                      <a:r>
                        <a:rPr lang="ru-RU" sz="2400" b="0" i="0" u="none" strike="noStrike">
                          <a:solidFill>
                            <a:srgbClr val="000000"/>
                          </a:solidFill>
                          <a:latin typeface="Arial"/>
                        </a:rPr>
                        <a:t>5</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0</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0</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0</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0</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0</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0</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419">
                <a:tc>
                  <a:txBody>
                    <a:bodyPr/>
                    <a:lstStyle/>
                    <a:p>
                      <a:pPr algn="l" fontAlgn="t"/>
                      <a:r>
                        <a:rPr lang="ru-RU" sz="2400" b="0" i="0" u="none" strike="noStrike">
                          <a:solidFill>
                            <a:srgbClr val="000000"/>
                          </a:solidFill>
                          <a:latin typeface="Arial"/>
                        </a:rPr>
                        <a:t> </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6</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a:rPr>
                        <a:t>0</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0</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0</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0</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0</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a:rPr>
                        <a:t>0</a:t>
                      </a:r>
                    </a:p>
                  </a:txBody>
                  <a:tcPr marL="6385" marR="6385" marT="63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Заголовок 1"/>
          <p:cNvSpPr>
            <a:spLocks noGrp="1"/>
          </p:cNvSpPr>
          <p:nvPr>
            <p:ph type="title"/>
          </p:nvPr>
        </p:nvSpPr>
        <p:spPr bwMode="auto">
          <a:xfrm>
            <a:off x="457200" y="274638"/>
            <a:ext cx="8229600" cy="296862"/>
          </a:xfrm>
          <a:noFill/>
          <a:ln>
            <a:miter lim="800000"/>
            <a:headEnd/>
            <a:tailEnd/>
          </a:ln>
        </p:spPr>
        <p:txBody>
          <a:bodyPr vert="horz" wrap="square" lIns="91440" tIns="45720" rIns="91440" bIns="45720" numCol="1" anchor="t" anchorCtr="0" compatLnSpc="1">
            <a:prstTxWarp prst="textNoShape">
              <a:avLst/>
            </a:prstTxWarp>
            <a:normAutofit fontScale="90000"/>
          </a:bodyPr>
          <a:lstStyle/>
          <a:p>
            <a:endParaRPr lang="ru-RU" smtClean="0"/>
          </a:p>
        </p:txBody>
      </p:sp>
      <p:sp>
        <p:nvSpPr>
          <p:cNvPr id="116739" name="Содержимое 2"/>
          <p:cNvSpPr>
            <a:spLocks noGrp="1"/>
          </p:cNvSpPr>
          <p:nvPr>
            <p:ph idx="1"/>
          </p:nvPr>
        </p:nvSpPr>
        <p:spPr bwMode="auto">
          <a:xfrm>
            <a:off x="457200" y="714375"/>
            <a:ext cx="8229600" cy="5411788"/>
          </a:xfrm>
          <a:noFill/>
          <a:ln>
            <a:miter lim="800000"/>
            <a:headEnd/>
            <a:tailEnd/>
          </a:ln>
        </p:spPr>
        <p:txBody>
          <a:bodyPr vert="horz" wrap="square" lIns="91440" tIns="45720" rIns="91440" bIns="45720" numCol="1" anchor="t" anchorCtr="0" compatLnSpc="1">
            <a:prstTxWarp prst="textNoShape">
              <a:avLst/>
            </a:prstTxWarp>
          </a:bodyPr>
          <a:lstStyle/>
          <a:p>
            <a:r>
              <a:rPr lang="ru-RU" sz="2400" b="1" smtClean="0"/>
              <a:t>Пример.</a:t>
            </a:r>
            <a:r>
              <a:rPr lang="ru-RU" sz="2400" smtClean="0"/>
              <a:t> Назначить четыре из пяти должностей пятерым работникам таким образом, чтобы минимизировать стоимость.</a:t>
            </a:r>
          </a:p>
        </p:txBody>
      </p:sp>
      <p:graphicFrame>
        <p:nvGraphicFramePr>
          <p:cNvPr id="5" name="Таблица 4"/>
          <p:cNvGraphicFramePr>
            <a:graphicFrameLocks noGrp="1"/>
          </p:cNvGraphicFramePr>
          <p:nvPr/>
        </p:nvGraphicFramePr>
        <p:xfrm>
          <a:off x="928688" y="2857500"/>
          <a:ext cx="6643735" cy="2251710"/>
        </p:xfrm>
        <a:graphic>
          <a:graphicData uri="http://schemas.openxmlformats.org/drawingml/2006/table">
            <a:tbl>
              <a:tblPr/>
              <a:tblGrid>
                <a:gridCol w="949105"/>
                <a:gridCol w="949105"/>
                <a:gridCol w="949105"/>
                <a:gridCol w="949105"/>
                <a:gridCol w="949105"/>
                <a:gridCol w="949105"/>
                <a:gridCol w="949105"/>
              </a:tblGrid>
              <a:tr h="190500">
                <a:tc gridSpan="7">
                  <a:txBody>
                    <a:bodyPr/>
                    <a:lstStyle/>
                    <a:p>
                      <a:pPr algn="ctr" fontAlgn="t"/>
                      <a:r>
                        <a:rPr lang="ru-RU" sz="2400" b="0" i="0" u="none" strike="noStrike" dirty="0">
                          <a:solidFill>
                            <a:srgbClr val="000000"/>
                          </a:solidFill>
                          <a:latin typeface="Arial" pitchFamily="34" charset="0"/>
                          <a:cs typeface="Arial" pitchFamily="34" charset="0"/>
                        </a:rPr>
                        <a:t>Должности</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90500">
                <a:tc rowSpan="5">
                  <a:txBody>
                    <a:bodyPr/>
                    <a:lstStyle/>
                    <a:p>
                      <a:pPr algn="l" fontAlgn="t"/>
                      <a:r>
                        <a:rPr lang="ru-RU" sz="2400" b="0" i="0" u="none" strike="noStrike" dirty="0">
                          <a:solidFill>
                            <a:srgbClr val="000000"/>
                          </a:solidFill>
                          <a:latin typeface="Arial" pitchFamily="34" charset="0"/>
                          <a:cs typeface="Arial" pitchFamily="34" charset="0"/>
                        </a:rPr>
                        <a:t> </a:t>
                      </a:r>
                    </a:p>
                    <a:p>
                      <a:pPr algn="l" fontAlgn="t"/>
                      <a:r>
                        <a:rPr lang="ru-RU" sz="2400" b="0" i="0" u="none" strike="noStrike" dirty="0" smtClean="0">
                          <a:solidFill>
                            <a:srgbClr val="000000"/>
                          </a:solidFill>
                          <a:latin typeface="Arial" pitchFamily="34" charset="0"/>
                          <a:cs typeface="Arial" pitchFamily="34" charset="0"/>
                        </a:rPr>
                        <a:t>  Кандидаты</a:t>
                      </a:r>
                      <a:endParaRPr lang="ru-RU" sz="2400" b="0" i="0" u="none" strike="noStrike" dirty="0">
                        <a:solidFill>
                          <a:srgbClr val="000000"/>
                        </a:solidFill>
                        <a:latin typeface="Arial" pitchFamily="34" charset="0"/>
                        <a:cs typeface="Arial" pitchFamily="34" charset="0"/>
                      </a:endParaRPr>
                    </a:p>
                    <a:p>
                      <a:pPr algn="l" fontAlgn="t"/>
                      <a:r>
                        <a:rPr lang="ru-RU" sz="2400" b="0" i="0" u="none" strike="noStrike" dirty="0">
                          <a:solidFill>
                            <a:srgbClr val="000000"/>
                          </a:solidFill>
                          <a:latin typeface="Arial" pitchFamily="34" charset="0"/>
                          <a:cs typeface="Arial" pitchFamily="34" charset="0"/>
                        </a:rPr>
                        <a:t> </a:t>
                      </a:r>
                    </a:p>
                    <a:p>
                      <a:pPr algn="l" fontAlgn="t"/>
                      <a:r>
                        <a:rPr lang="ru-RU" sz="2400" b="0" i="0" u="none" strike="noStrike" dirty="0">
                          <a:solidFill>
                            <a:srgbClr val="000000"/>
                          </a:solidFill>
                          <a:latin typeface="Arial" pitchFamily="34" charset="0"/>
                          <a:cs typeface="Arial" pitchFamily="34" charset="0"/>
                        </a:rPr>
                        <a:t> </a:t>
                      </a:r>
                    </a:p>
                  </a:txBody>
                  <a:tcPr marL="9525" marR="9525" marT="9525" marB="0" vert="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pitchFamily="34" charset="0"/>
                          <a:cs typeface="Arial" pitchFamily="34" charset="0"/>
                        </a:rPr>
                        <a:t>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pitchFamily="34" charset="0"/>
                          <a:cs typeface="Arial" pitchFamily="34" charset="0"/>
                        </a:rPr>
                        <a:t>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pitchFamily="34" charset="0"/>
                          <a:cs typeface="Arial" pitchFamily="34" charset="0"/>
                        </a:rPr>
                        <a:t>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pitchFamily="34" charset="0"/>
                          <a:cs typeface="Arial" pitchFamily="34" charset="0"/>
                        </a:rPr>
                        <a:t>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vMerge="1">
                  <a:txBody>
                    <a:bodyPr/>
                    <a:lstStyle/>
                    <a:p>
                      <a:pPr algn="l" fontAlgn="t"/>
                      <a:endParaRPr lang="ru-RU" sz="2400" b="0" i="0" u="none" strike="noStrike" dirty="0">
                        <a:solidFill>
                          <a:srgbClr val="000000"/>
                        </a:solidFill>
                        <a:latin typeface="Arial" pitchFamily="34" charset="0"/>
                        <a:cs typeface="Arial"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pitchFamily="34" charset="0"/>
                          <a:cs typeface="Arial" pitchFamily="34" charset="0"/>
                        </a:rPr>
                        <a:t>19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21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vMerge="1">
                  <a:txBody>
                    <a:bodyPr/>
                    <a:lstStyle/>
                    <a:p>
                      <a:pPr algn="l" fontAlgn="t"/>
                      <a:endParaRPr lang="ru-RU" sz="2400" b="0" i="0" u="none" strike="noStrike" dirty="0">
                        <a:solidFill>
                          <a:srgbClr val="000000"/>
                        </a:solidFill>
                        <a:latin typeface="Arial" pitchFamily="34" charset="0"/>
                        <a:cs typeface="Arial"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pitchFamily="34" charset="0"/>
                          <a:cs typeface="Arial" pitchFamily="34" charset="0"/>
                        </a:rPr>
                        <a:t>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pitchFamily="34" charset="0"/>
                          <a:cs typeface="Arial" pitchFamily="34" charset="0"/>
                        </a:rPr>
                        <a:t>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11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pitchFamily="34" charset="0"/>
                          <a:cs typeface="Arial" pitchFamily="34" charset="0"/>
                        </a:rPr>
                        <a:t>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vMerge="1">
                  <a:txBody>
                    <a:bodyPr/>
                    <a:lstStyle/>
                    <a:p>
                      <a:pPr algn="l" fontAlgn="t"/>
                      <a:endParaRPr lang="ru-RU" sz="2400" b="0" i="0" u="none" strike="noStrike" dirty="0">
                        <a:solidFill>
                          <a:srgbClr val="000000"/>
                        </a:solidFill>
                        <a:latin typeface="Arial" pitchFamily="34" charset="0"/>
                        <a:cs typeface="Arial"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pitchFamily="34" charset="0"/>
                          <a:cs typeface="Arial" pitchFamily="34" charset="0"/>
                        </a:rPr>
                        <a:t>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pitchFamily="34" charset="0"/>
                          <a:cs typeface="Arial" pitchFamily="34" charset="0"/>
                        </a:rPr>
                        <a:t>19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10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vMerge="1">
                  <a:txBody>
                    <a:bodyPr/>
                    <a:lstStyle/>
                    <a:p>
                      <a:pPr algn="l" fontAlgn="t"/>
                      <a:endParaRPr lang="ru-RU" sz="2400" b="0" i="0" u="none" strike="noStrike" dirty="0">
                        <a:solidFill>
                          <a:srgbClr val="000000"/>
                        </a:solidFill>
                        <a:latin typeface="Arial" pitchFamily="34" charset="0"/>
                        <a:cs typeface="Arial"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pitchFamily="34" charset="0"/>
                          <a:cs typeface="Arial" pitchFamily="34" charset="0"/>
                        </a:rPr>
                        <a:t>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pitchFamily="34" charset="0"/>
                          <a:cs typeface="Arial" pitchFamily="34" charset="0"/>
                        </a:rPr>
                        <a:t>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pitchFamily="34" charset="0"/>
                          <a:cs typeface="Arial" pitchFamily="34" charset="0"/>
                        </a:rPr>
                        <a:t>22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a:solidFill>
                            <a:srgbClr val="000000"/>
                          </a:solidFill>
                          <a:latin typeface="Arial" pitchFamily="34" charset="0"/>
                          <a:cs typeface="Arial" pitchFamily="34" charset="0"/>
                        </a:rPr>
                        <a:t>12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23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400" b="0" i="0" u="none" strike="noStrike" dirty="0">
                          <a:solidFill>
                            <a:srgbClr val="000000"/>
                          </a:solidFill>
                          <a:latin typeface="Arial" pitchFamily="34" charset="0"/>
                          <a:cs typeface="Arial" pitchFamily="34" charset="0"/>
                        </a:rPr>
                        <a:t>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5B0A5706-4099-4BE9-A4EC-6CE542CF2EEF}" type="slidenum">
              <a:rPr lang="ru-RU" smtClean="0"/>
              <a:pPr/>
              <a:t>61</a:t>
            </a:fld>
            <a:endParaRPr lang="ru-RU"/>
          </a:p>
        </p:txBody>
      </p:sp>
      <p:sp>
        <p:nvSpPr>
          <p:cNvPr id="3" name="Прямоугольник 2"/>
          <p:cNvSpPr/>
          <p:nvPr/>
        </p:nvSpPr>
        <p:spPr>
          <a:xfrm>
            <a:off x="285720" y="285728"/>
            <a:ext cx="8643998" cy="5016758"/>
          </a:xfrm>
          <a:prstGeom prst="rect">
            <a:avLst/>
          </a:prstGeom>
        </p:spPr>
        <p:txBody>
          <a:bodyPr wrap="square">
            <a:spAutoFit/>
          </a:bodyPr>
          <a:lstStyle/>
          <a:p>
            <a:pPr lvl="0"/>
            <a:r>
              <a:rPr lang="ru-RU" sz="3200" b="1" dirty="0" smtClean="0">
                <a:solidFill>
                  <a:prstClr val="black"/>
                </a:solidFill>
                <a:latin typeface="Times New Roman" pitchFamily="18" charset="0"/>
                <a:cs typeface="Times New Roman" pitchFamily="18" charset="0"/>
              </a:rPr>
              <a:t>Графический метод решения задач ЛП</a:t>
            </a:r>
          </a:p>
          <a:p>
            <a:pPr lvl="0"/>
            <a:endParaRPr lang="ru-RU" sz="3200" b="1" dirty="0" smtClean="0">
              <a:solidFill>
                <a:prstClr val="black"/>
              </a:solidFill>
              <a:latin typeface="Times New Roman" pitchFamily="18" charset="0"/>
              <a:cs typeface="Times New Roman" pitchFamily="18" charset="0"/>
            </a:endParaRPr>
          </a:p>
          <a:p>
            <a:pPr lvl="0"/>
            <a:r>
              <a:rPr lang="ru-RU" sz="3200" dirty="0" smtClean="0">
                <a:solidFill>
                  <a:prstClr val="black"/>
                </a:solidFill>
                <a:latin typeface="Times New Roman" pitchFamily="18" charset="0"/>
                <a:cs typeface="Times New Roman" pitchFamily="18" charset="0"/>
              </a:rPr>
              <a:t>Задачи линейного программирования, содержащие две переменные, имеют простую и наглядную графическую интерпретацию. </a:t>
            </a:r>
          </a:p>
          <a:p>
            <a:pPr lvl="0"/>
            <a:endParaRPr lang="ru-RU" sz="3200" dirty="0" smtClean="0">
              <a:solidFill>
                <a:prstClr val="black"/>
              </a:solidFill>
              <a:latin typeface="Times New Roman" pitchFamily="18" charset="0"/>
              <a:cs typeface="Times New Roman" pitchFamily="18" charset="0"/>
            </a:endParaRPr>
          </a:p>
          <a:p>
            <a:pPr lvl="0"/>
            <a:r>
              <a:rPr lang="ru-RU" sz="3200" dirty="0" smtClean="0">
                <a:solidFill>
                  <a:prstClr val="black"/>
                </a:solidFill>
                <a:latin typeface="Times New Roman" pitchFamily="18" charset="0"/>
                <a:cs typeface="Times New Roman" pitchFamily="18" charset="0"/>
              </a:rPr>
              <a:t>Целевая функция представляет собой семейство прямых линий, а система ограничений(ОДР), – выпуклый многоугольник на плоскости.  </a:t>
            </a:r>
            <a:endParaRPr lang="en-US" sz="3200" i="1" dirty="0" smtClean="0">
              <a:latin typeface="Times New Roman" pitchFamily="18" charset="0"/>
              <a:cs typeface="Times New Roman" pitchFamily="18" charset="0"/>
            </a:endParaRPr>
          </a:p>
          <a:p>
            <a:pPr lvl="0"/>
            <a:endParaRPr lang="ru-RU" sz="3200" dirty="0" smtClean="0">
              <a:solidFill>
                <a:prstClr val="black"/>
              </a:solidFill>
              <a:latin typeface="Times New Roman" pitchFamily="18" charset="0"/>
              <a:cs typeface="Times New Roman"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457200" y="690526"/>
            <a:ext cx="8229600" cy="5435638"/>
          </a:xfrm>
        </p:spPr>
        <p:txBody>
          <a:bodyPr/>
          <a:lstStyle/>
          <a:p>
            <a:r>
              <a:rPr lang="ru-RU" dirty="0" smtClean="0"/>
              <a:t>Рассмотрим задачу 2-х переменных</a:t>
            </a:r>
            <a:endParaRPr lang="ru-RU" dirty="0"/>
          </a:p>
        </p:txBody>
      </p:sp>
      <p:graphicFrame>
        <p:nvGraphicFramePr>
          <p:cNvPr id="199683" name="Object 14"/>
          <p:cNvGraphicFramePr>
            <a:graphicFrameLocks noChangeAspect="1"/>
          </p:cNvGraphicFramePr>
          <p:nvPr/>
        </p:nvGraphicFramePr>
        <p:xfrm>
          <a:off x="2416176" y="2732088"/>
          <a:ext cx="3287728" cy="2211189"/>
        </p:xfrm>
        <a:graphic>
          <a:graphicData uri="http://schemas.openxmlformats.org/presentationml/2006/ole">
            <p:oleObj spid="_x0000_s4106" name="Equation" r:id="rId3" imgW="1459866" imgH="939392" progId="">
              <p:embed/>
            </p:oleObj>
          </a:graphicData>
        </a:graphic>
      </p:graphicFrame>
      <p:graphicFrame>
        <p:nvGraphicFramePr>
          <p:cNvPr id="199684" name="Object 16"/>
          <p:cNvGraphicFramePr>
            <a:graphicFrameLocks noChangeAspect="1"/>
          </p:cNvGraphicFramePr>
          <p:nvPr/>
        </p:nvGraphicFramePr>
        <p:xfrm>
          <a:off x="2381220" y="1749402"/>
          <a:ext cx="3495302" cy="511182"/>
        </p:xfrm>
        <a:graphic>
          <a:graphicData uri="http://schemas.openxmlformats.org/presentationml/2006/ole">
            <p:oleObj spid="_x0000_s4107" name="Формула" r:id="rId4" imgW="1625600" imgH="241300" progId="Equation.3">
              <p:embed/>
            </p:oleObj>
          </a:graphicData>
        </a:graphic>
      </p:graphicFrame>
      <p:graphicFrame>
        <p:nvGraphicFramePr>
          <p:cNvPr id="199685" name="Object 19"/>
          <p:cNvGraphicFramePr>
            <a:graphicFrameLocks noChangeAspect="1"/>
          </p:cNvGraphicFramePr>
          <p:nvPr/>
        </p:nvGraphicFramePr>
        <p:xfrm>
          <a:off x="2928915" y="5327676"/>
          <a:ext cx="891894" cy="474669"/>
        </p:xfrm>
        <a:graphic>
          <a:graphicData uri="http://schemas.openxmlformats.org/presentationml/2006/ole">
            <p:oleObj spid="_x0000_s4108" name="Формула" r:id="rId5" imgW="444307" imgH="241195" progId="Equation.3">
              <p:embed/>
            </p:oleObj>
          </a:graphicData>
        </a:graphic>
      </p:graphicFrame>
      <p:graphicFrame>
        <p:nvGraphicFramePr>
          <p:cNvPr id="199686" name="Object 21"/>
          <p:cNvGraphicFramePr>
            <a:graphicFrameLocks noChangeAspect="1"/>
          </p:cNvGraphicFramePr>
          <p:nvPr/>
        </p:nvGraphicFramePr>
        <p:xfrm>
          <a:off x="4462460" y="5327676"/>
          <a:ext cx="891895" cy="455017"/>
        </p:xfrm>
        <a:graphic>
          <a:graphicData uri="http://schemas.openxmlformats.org/presentationml/2006/ole">
            <p:oleObj spid="_x0000_s4109" name="Формула" r:id="rId6" imgW="469696" imgH="241195" progId="Equation.3">
              <p:embed/>
            </p:oleObj>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p:cNvSpPr>
            <a:spLocks noGrp="1" noChangeArrowheads="1"/>
          </p:cNvSpPr>
          <p:nvPr>
            <p:ph type="body" sz="half" idx="1"/>
          </p:nvPr>
        </p:nvSpPr>
        <p:spPr bwMode="auto">
          <a:xfrm>
            <a:off x="0" y="1600200"/>
            <a:ext cx="9144000" cy="1108075"/>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ctr" eaLnBrk="1" hangingPunct="1">
              <a:buFontTx/>
              <a:buNone/>
            </a:pPr>
            <a:r>
              <a:rPr lang="ru-RU" sz="2800" smtClean="0">
                <a:solidFill>
                  <a:schemeClr val="bg1"/>
                </a:solidFill>
              </a:rPr>
              <a:t>Найти минимальное решение функции </a:t>
            </a:r>
          </a:p>
          <a:p>
            <a:pPr algn="ctr" eaLnBrk="1" hangingPunct="1">
              <a:buFontTx/>
              <a:buNone/>
            </a:pPr>
            <a:endParaRPr lang="ru-RU" sz="2800" smtClean="0">
              <a:solidFill>
                <a:schemeClr val="bg1"/>
              </a:solidFill>
            </a:endParaRPr>
          </a:p>
        </p:txBody>
      </p:sp>
      <p:graphicFrame>
        <p:nvGraphicFramePr>
          <p:cNvPr id="100355" name="Object 14"/>
          <p:cNvGraphicFramePr>
            <a:graphicFrameLocks noGrp="1" noChangeAspect="1"/>
          </p:cNvGraphicFramePr>
          <p:nvPr>
            <p:ph sz="quarter" idx="2"/>
          </p:nvPr>
        </p:nvGraphicFramePr>
        <p:xfrm>
          <a:off x="1835150" y="1949450"/>
          <a:ext cx="4248150" cy="2774950"/>
        </p:xfrm>
        <a:graphic>
          <a:graphicData uri="http://schemas.openxmlformats.org/presentationml/2006/ole">
            <p:oleObj spid="_x0000_s5130" name="Формула" r:id="rId3" imgW="1727200" imgH="1079500" progId="Equation.3">
              <p:embed/>
            </p:oleObj>
          </a:graphicData>
        </a:graphic>
      </p:graphicFrame>
      <p:sp>
        <p:nvSpPr>
          <p:cNvPr id="100356" name="Rectangle 17"/>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ru-RU"/>
          </a:p>
        </p:txBody>
      </p:sp>
      <p:graphicFrame>
        <p:nvGraphicFramePr>
          <p:cNvPr id="100357" name="Object 16"/>
          <p:cNvGraphicFramePr>
            <a:graphicFrameLocks noChangeAspect="1"/>
          </p:cNvGraphicFramePr>
          <p:nvPr/>
        </p:nvGraphicFramePr>
        <p:xfrm>
          <a:off x="2411413" y="808038"/>
          <a:ext cx="3744912" cy="547687"/>
        </p:xfrm>
        <a:graphic>
          <a:graphicData uri="http://schemas.openxmlformats.org/presentationml/2006/ole">
            <p:oleObj spid="_x0000_s5131" name="Формула" r:id="rId4" imgW="1625600" imgH="241300" progId="Equation.3">
              <p:embed/>
            </p:oleObj>
          </a:graphicData>
        </a:graphic>
      </p:graphicFrame>
      <p:sp>
        <p:nvSpPr>
          <p:cNvPr id="100358" name="Rectangle 20"/>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ru-RU"/>
          </a:p>
        </p:txBody>
      </p:sp>
      <p:graphicFrame>
        <p:nvGraphicFramePr>
          <p:cNvPr id="100359" name="Object 19"/>
          <p:cNvGraphicFramePr>
            <a:graphicFrameLocks noChangeAspect="1"/>
          </p:cNvGraphicFramePr>
          <p:nvPr/>
        </p:nvGraphicFramePr>
        <p:xfrm>
          <a:off x="7164388" y="2420938"/>
          <a:ext cx="936625" cy="498475"/>
        </p:xfrm>
        <a:graphic>
          <a:graphicData uri="http://schemas.openxmlformats.org/presentationml/2006/ole">
            <p:oleObj spid="_x0000_s5132" name="Формула" r:id="rId5" imgW="444307" imgH="241195" progId="Equation.3">
              <p:embed/>
            </p:oleObj>
          </a:graphicData>
        </a:graphic>
      </p:graphicFrame>
      <p:sp>
        <p:nvSpPr>
          <p:cNvPr id="100360" name="Rectangle 22"/>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ru-RU"/>
          </a:p>
        </p:txBody>
      </p:sp>
      <p:graphicFrame>
        <p:nvGraphicFramePr>
          <p:cNvPr id="100361" name="Object 21"/>
          <p:cNvGraphicFramePr>
            <a:graphicFrameLocks noChangeAspect="1"/>
          </p:cNvGraphicFramePr>
          <p:nvPr/>
        </p:nvGraphicFramePr>
        <p:xfrm>
          <a:off x="7235825" y="3573463"/>
          <a:ext cx="936625" cy="477837"/>
        </p:xfrm>
        <a:graphic>
          <a:graphicData uri="http://schemas.openxmlformats.org/presentationml/2006/ole">
            <p:oleObj spid="_x0000_s5133" name="Формула" r:id="rId6" imgW="469696" imgH="241195" progId="Equation.3">
              <p:embed/>
            </p:oleObj>
          </a:graphicData>
        </a:graphic>
      </p:graphicFrame>
    </p:spTree>
  </p:cSld>
  <p:clrMapOvr>
    <a:masterClrMapping/>
  </p:clrMapOvr>
  <p:transition advClick="0"/>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457200" y="142830"/>
            <a:ext cx="8229600" cy="5983333"/>
          </a:xfrm>
        </p:spPr>
        <p:txBody>
          <a:bodyPr/>
          <a:lstStyle/>
          <a:p>
            <a:r>
              <a:rPr lang="ru-RU" dirty="0" smtClean="0"/>
              <a:t>Алгоритм графического метода:</a:t>
            </a:r>
          </a:p>
          <a:p>
            <a:endParaRPr lang="en-US" sz="2400" dirty="0" smtClean="0"/>
          </a:p>
          <a:p>
            <a:r>
              <a:rPr lang="ru-RU" sz="2400" dirty="0" smtClean="0"/>
              <a:t>1. Строим прямые, уравнения которых получаются в результате замены в ограничениях знаков неравенств на знаки равенств.</a:t>
            </a:r>
          </a:p>
          <a:p>
            <a:r>
              <a:rPr lang="ru-RU" sz="2400" dirty="0" smtClean="0"/>
              <a:t>2. Находим полуплоскости, определяемые каждым из ограничений задачи.</a:t>
            </a:r>
          </a:p>
          <a:p>
            <a:r>
              <a:rPr lang="ru-RU" sz="2400" dirty="0" smtClean="0"/>
              <a:t>3. Находим область, удовлетворяющую все неравенства системы ограничений (многоугольник решений).</a:t>
            </a:r>
          </a:p>
          <a:p>
            <a:r>
              <a:rPr lang="ru-RU" sz="2400" dirty="0" smtClean="0"/>
              <a:t>4. Строим вектор                ,где        – </a:t>
            </a:r>
            <a:r>
              <a:rPr lang="ru-RU" sz="2400" dirty="0" err="1" smtClean="0"/>
              <a:t>коэфф.целевой</a:t>
            </a:r>
            <a:r>
              <a:rPr lang="ru-RU" sz="2400" dirty="0" smtClean="0"/>
              <a:t> функции.</a:t>
            </a:r>
          </a:p>
          <a:p>
            <a:r>
              <a:rPr lang="ru-RU" sz="2400" dirty="0" smtClean="0"/>
              <a:t>5. Строим линию </a:t>
            </a:r>
            <a:r>
              <a:rPr lang="en-US" sz="2400" dirty="0" smtClean="0"/>
              <a:t>c</a:t>
            </a:r>
            <a:r>
              <a:rPr lang="en-US" sz="2400" baseline="-25000" dirty="0" smtClean="0"/>
              <a:t>1</a:t>
            </a:r>
            <a:r>
              <a:rPr lang="en-US" sz="2400" dirty="0" smtClean="0"/>
              <a:t>x</a:t>
            </a:r>
            <a:r>
              <a:rPr lang="en-US" sz="2400" baseline="-25000" dirty="0" smtClean="0"/>
              <a:t>1</a:t>
            </a:r>
            <a:r>
              <a:rPr lang="en-US" sz="2400" dirty="0" smtClean="0"/>
              <a:t>+c</a:t>
            </a:r>
            <a:r>
              <a:rPr lang="en-US" sz="2400" baseline="-25000" dirty="0" smtClean="0"/>
              <a:t>2</a:t>
            </a:r>
            <a:r>
              <a:rPr lang="en-US" sz="2400" dirty="0" smtClean="0"/>
              <a:t>x</a:t>
            </a:r>
            <a:r>
              <a:rPr lang="en-US" sz="2400" baseline="-25000" dirty="0" smtClean="0"/>
              <a:t>2 </a:t>
            </a:r>
            <a:r>
              <a:rPr lang="en-US" sz="2400" dirty="0" smtClean="0"/>
              <a:t>= 0</a:t>
            </a:r>
            <a:endParaRPr lang="ru-RU" sz="2400" dirty="0"/>
          </a:p>
        </p:txBody>
      </p:sp>
      <p:graphicFrame>
        <p:nvGraphicFramePr>
          <p:cNvPr id="201730" name="Object 15"/>
          <p:cNvGraphicFramePr>
            <a:graphicFrameLocks noChangeAspect="1"/>
          </p:cNvGraphicFramePr>
          <p:nvPr/>
        </p:nvGraphicFramePr>
        <p:xfrm>
          <a:off x="3403584" y="4268799"/>
          <a:ext cx="1147758" cy="467293"/>
        </p:xfrm>
        <a:graphic>
          <a:graphicData uri="http://schemas.openxmlformats.org/presentationml/2006/ole">
            <p:oleObj spid="_x0000_s6150" name="Формула" r:id="rId3" imgW="812447" imgH="266584" progId="Equation.3">
              <p:embed/>
            </p:oleObj>
          </a:graphicData>
        </a:graphic>
      </p:graphicFrame>
      <p:graphicFrame>
        <p:nvGraphicFramePr>
          <p:cNvPr id="201731" name="Object 15"/>
          <p:cNvGraphicFramePr>
            <a:graphicFrameLocks noChangeAspect="1"/>
          </p:cNvGraphicFramePr>
          <p:nvPr/>
        </p:nvGraphicFramePr>
        <p:xfrm>
          <a:off x="5302260" y="4268799"/>
          <a:ext cx="547695" cy="461062"/>
        </p:xfrm>
        <a:graphic>
          <a:graphicData uri="http://schemas.openxmlformats.org/presentationml/2006/ole">
            <p:oleObj spid="_x0000_s6151" name="Equation" r:id="rId4" imgW="317087" imgH="215619" progId="">
              <p:embed/>
            </p:oleObj>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727038"/>
            <a:ext cx="8229600" cy="5399125"/>
          </a:xfrm>
        </p:spPr>
        <p:txBody>
          <a:bodyPr/>
          <a:lstStyle/>
          <a:p>
            <a:pPr eaLnBrk="1" hangingPunct="1">
              <a:lnSpc>
                <a:spcPct val="90000"/>
              </a:lnSpc>
              <a:buFontTx/>
              <a:buNone/>
            </a:pPr>
            <a:r>
              <a:rPr lang="en-US" sz="2400" dirty="0" smtClean="0"/>
              <a:t>6. </a:t>
            </a:r>
            <a:r>
              <a:rPr lang="ru-RU" sz="2400" dirty="0" smtClean="0"/>
              <a:t>Передвигаем параллельно самой себе в направлении</a:t>
            </a:r>
            <a:r>
              <a:rPr lang="en-US" sz="2400" dirty="0" smtClean="0"/>
              <a:t> </a:t>
            </a:r>
            <a:r>
              <a:rPr lang="ru-RU" sz="2400" dirty="0" smtClean="0"/>
              <a:t>вектора  </a:t>
            </a:r>
          </a:p>
          <a:p>
            <a:pPr eaLnBrk="1" hangingPunct="1">
              <a:lnSpc>
                <a:spcPct val="90000"/>
              </a:lnSpc>
              <a:buFontTx/>
              <a:buNone/>
            </a:pPr>
            <a:endParaRPr lang="ru-RU" sz="2400" dirty="0" smtClean="0"/>
          </a:p>
          <a:p>
            <a:pPr eaLnBrk="1" hangingPunct="1">
              <a:buFontTx/>
              <a:buNone/>
            </a:pPr>
            <a:r>
              <a:rPr lang="ru-RU" sz="2400" dirty="0" smtClean="0"/>
              <a:t>Первая встретившаяся вершина точка - </a:t>
            </a:r>
            <a:r>
              <a:rPr lang="ru-RU" sz="2400" dirty="0" err="1" smtClean="0"/>
              <a:t>точка</a:t>
            </a:r>
            <a:r>
              <a:rPr lang="ru-RU" sz="2400" dirty="0" smtClean="0"/>
              <a:t> </a:t>
            </a:r>
            <a:r>
              <a:rPr lang="en-US" sz="2400" dirty="0" smtClean="0"/>
              <a:t>min</a:t>
            </a:r>
            <a:r>
              <a:rPr lang="ru-RU" sz="2400" dirty="0" smtClean="0"/>
              <a:t>. Находим ее координаты и вычисляем значение целевой функции в этой точке           .</a:t>
            </a:r>
          </a:p>
          <a:p>
            <a:pPr eaLnBrk="1" hangingPunct="1">
              <a:buFontTx/>
              <a:buNone/>
            </a:pPr>
            <a:r>
              <a:rPr lang="ru-RU" sz="2400" dirty="0" smtClean="0"/>
              <a:t>   </a:t>
            </a:r>
          </a:p>
          <a:p>
            <a:pPr eaLnBrk="1" hangingPunct="1">
              <a:buFontTx/>
              <a:buNone/>
            </a:pPr>
            <a:r>
              <a:rPr lang="ru-RU" sz="2400" dirty="0" smtClean="0"/>
              <a:t>Последняя встретившаяся вершина является точкой максимума функции. </a:t>
            </a:r>
          </a:p>
          <a:p>
            <a:pPr eaLnBrk="1" hangingPunct="1">
              <a:buFontTx/>
              <a:buNone/>
            </a:pPr>
            <a:r>
              <a:rPr lang="ru-RU" sz="2400" dirty="0" smtClean="0"/>
              <a:t> Находим ее координаты и вычисляем значение целевой функции в этой точке</a:t>
            </a:r>
          </a:p>
          <a:p>
            <a:pPr eaLnBrk="1" hangingPunct="1">
              <a:lnSpc>
                <a:spcPct val="90000"/>
              </a:lnSpc>
              <a:buFontTx/>
              <a:buNone/>
            </a:pPr>
            <a:endParaRPr lang="ru-RU" dirty="0" smtClean="0"/>
          </a:p>
          <a:p>
            <a:endParaRPr lang="ru-RU" dirty="0"/>
          </a:p>
        </p:txBody>
      </p:sp>
      <p:graphicFrame>
        <p:nvGraphicFramePr>
          <p:cNvPr id="200707" name="Object 15"/>
          <p:cNvGraphicFramePr>
            <a:graphicFrameLocks noChangeAspect="1"/>
          </p:cNvGraphicFramePr>
          <p:nvPr/>
        </p:nvGraphicFramePr>
        <p:xfrm>
          <a:off x="3987792" y="945789"/>
          <a:ext cx="1435728" cy="584535"/>
        </p:xfrm>
        <a:graphic>
          <a:graphicData uri="http://schemas.openxmlformats.org/presentationml/2006/ole">
            <p:oleObj spid="_x0000_s7176" name="Формула" r:id="rId3" imgW="812447" imgH="266584" progId="Equation.3">
              <p:embed/>
            </p:oleObj>
          </a:graphicData>
        </a:graphic>
      </p:graphicFrame>
      <p:graphicFrame>
        <p:nvGraphicFramePr>
          <p:cNvPr id="200709" name="Object 15"/>
          <p:cNvGraphicFramePr>
            <a:graphicFrameLocks noChangeAspect="1"/>
          </p:cNvGraphicFramePr>
          <p:nvPr/>
        </p:nvGraphicFramePr>
        <p:xfrm>
          <a:off x="5302260" y="2479662"/>
          <a:ext cx="763588" cy="690563"/>
        </p:xfrm>
        <a:graphic>
          <a:graphicData uri="http://schemas.openxmlformats.org/presentationml/2006/ole">
            <p:oleObj spid="_x0000_s7177" name="Equation" r:id="rId4" imgW="279279" imgH="241195" progId="">
              <p:embed/>
            </p:oleObj>
          </a:graphicData>
        </a:graphic>
      </p:graphicFrame>
      <p:graphicFrame>
        <p:nvGraphicFramePr>
          <p:cNvPr id="200710" name="Object 15"/>
          <p:cNvGraphicFramePr>
            <a:graphicFrameLocks noChangeAspect="1"/>
          </p:cNvGraphicFramePr>
          <p:nvPr/>
        </p:nvGraphicFramePr>
        <p:xfrm>
          <a:off x="5192721" y="4524390"/>
          <a:ext cx="728874" cy="747738"/>
        </p:xfrm>
        <a:graphic>
          <a:graphicData uri="http://schemas.openxmlformats.org/presentationml/2006/ole">
            <p:oleObj spid="_x0000_s7178" name="Equation" r:id="rId5" imgW="291973" imgH="241195" progId="">
              <p:embed/>
            </p:oleObj>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Заголовок 1"/>
          <p:cNvSpPr>
            <a:spLocks noGrp="1"/>
          </p:cNvSpPr>
          <p:nvPr>
            <p:ph type="title"/>
          </p:nvPr>
        </p:nvSpPr>
        <p:spPr>
          <a:xfrm>
            <a:off x="457200" y="277813"/>
            <a:ext cx="8229600" cy="650875"/>
          </a:xfrm>
        </p:spPr>
        <p:txBody>
          <a:bodyPr/>
          <a:lstStyle/>
          <a:p>
            <a:pPr eaLnBrk="1" hangingPunct="1"/>
            <a:endParaRPr lang="ru-RU" sz="3200" dirty="0" smtClean="0"/>
          </a:p>
        </p:txBody>
      </p:sp>
      <p:sp>
        <p:nvSpPr>
          <p:cNvPr id="43011" name="Содержимое 2"/>
          <p:cNvSpPr>
            <a:spLocks noGrp="1"/>
          </p:cNvSpPr>
          <p:nvPr>
            <p:ph idx="1"/>
          </p:nvPr>
        </p:nvSpPr>
        <p:spPr>
          <a:xfrm>
            <a:off x="428625" y="434934"/>
            <a:ext cx="8229600" cy="6208754"/>
          </a:xfrm>
        </p:spPr>
        <p:txBody>
          <a:bodyPr/>
          <a:lstStyle/>
          <a:p>
            <a:pPr eaLnBrk="1" hangingPunct="1">
              <a:buFont typeface="Arial" pitchFamily="34" charset="0"/>
              <a:buNone/>
            </a:pPr>
            <a:r>
              <a:rPr lang="ru-RU" sz="2400" u="sng" dirty="0" smtClean="0">
                <a:cs typeface="Times New Roman" pitchFamily="18" charset="0"/>
              </a:rPr>
              <a:t>Пример.</a:t>
            </a:r>
            <a:r>
              <a:rPr lang="ru-RU" sz="2400" dirty="0" smtClean="0">
                <a:cs typeface="Times New Roman" pitchFamily="18" charset="0"/>
              </a:rPr>
              <a:t>  Решить ЗЛП графическим методом</a:t>
            </a:r>
          </a:p>
          <a:p>
            <a:pPr eaLnBrk="1" hangingPunct="1">
              <a:buFont typeface="Arial" pitchFamily="34" charset="0"/>
              <a:buNone/>
            </a:pPr>
            <a:r>
              <a:rPr lang="ru-RU" sz="2400" dirty="0" smtClean="0">
                <a:cs typeface="Times New Roman" pitchFamily="18" charset="0"/>
              </a:rPr>
              <a:t>               </a:t>
            </a:r>
          </a:p>
          <a:p>
            <a:pPr eaLnBrk="1" hangingPunct="1">
              <a:buFont typeface="Arial" pitchFamily="34" charset="0"/>
              <a:buNone/>
            </a:pPr>
            <a:r>
              <a:rPr lang="ru-RU" sz="2400" dirty="0" smtClean="0">
                <a:cs typeface="Times New Roman" pitchFamily="18" charset="0"/>
              </a:rPr>
              <a:t>                                                        </a:t>
            </a:r>
          </a:p>
          <a:p>
            <a:pPr eaLnBrk="1" hangingPunct="1"/>
            <a:endParaRPr lang="ru-RU" sz="2400" dirty="0" smtClean="0">
              <a:cs typeface="Times New Roman" pitchFamily="18" charset="0"/>
            </a:endParaRPr>
          </a:p>
          <a:p>
            <a:pPr eaLnBrk="1" hangingPunct="1">
              <a:buFont typeface="Arial" pitchFamily="34" charset="0"/>
              <a:buNone/>
            </a:pPr>
            <a:r>
              <a:rPr lang="ru-RU" sz="2400" dirty="0" smtClean="0">
                <a:cs typeface="Times New Roman" pitchFamily="18" charset="0"/>
              </a:rPr>
              <a:t>                                                                       </a:t>
            </a:r>
          </a:p>
          <a:p>
            <a:pPr eaLnBrk="1" hangingPunct="1"/>
            <a:endParaRPr lang="ru-RU" sz="2400" dirty="0" smtClean="0">
              <a:cs typeface="Times New Roman" pitchFamily="18" charset="0"/>
            </a:endParaRPr>
          </a:p>
          <a:p>
            <a:pPr eaLnBrk="1" hangingPunct="1"/>
            <a:endParaRPr lang="ru-RU" sz="2400" b="1" dirty="0" smtClean="0">
              <a:cs typeface="Times New Roman" pitchFamily="18" charset="0"/>
            </a:endParaRPr>
          </a:p>
          <a:p>
            <a:pPr eaLnBrk="1" hangingPunct="1"/>
            <a:endParaRPr lang="ru-RU" sz="2400" b="1" dirty="0" smtClean="0">
              <a:cs typeface="Times New Roman" pitchFamily="18" charset="0"/>
            </a:endParaRPr>
          </a:p>
        </p:txBody>
      </p:sp>
      <p:sp>
        <p:nvSpPr>
          <p:cNvPr id="43012" name="Rectangle 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p>
        </p:txBody>
      </p:sp>
      <p:pic>
        <p:nvPicPr>
          <p:cNvPr id="43013"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089116" y="1603350"/>
            <a:ext cx="4286250" cy="419100"/>
          </a:xfrm>
          <a:prstGeom prst="rect">
            <a:avLst/>
          </a:prstGeom>
          <a:noFill/>
          <a:ln w="9525">
            <a:noFill/>
            <a:miter lim="800000"/>
            <a:headEnd/>
            <a:tailEnd/>
          </a:ln>
        </p:spPr>
      </p:pic>
      <p:sp>
        <p:nvSpPr>
          <p:cNvPr id="43014" name="Rectangle 6"/>
          <p:cNvSpPr>
            <a:spLocks noChangeArrowheads="1"/>
          </p:cNvSpPr>
          <p:nvPr/>
        </p:nvSpPr>
        <p:spPr bwMode="auto">
          <a:xfrm>
            <a:off x="0" y="857250"/>
            <a:ext cx="9144000" cy="461963"/>
          </a:xfrm>
          <a:prstGeom prst="rect">
            <a:avLst/>
          </a:prstGeom>
          <a:noFill/>
          <a:ln w="9525">
            <a:noFill/>
            <a:miter lim="800000"/>
            <a:headEnd/>
            <a:tailEnd/>
          </a:ln>
        </p:spPr>
        <p:txBody>
          <a:bodyPr anchor="ctr">
            <a:spAutoFit/>
          </a:bodyPr>
          <a:lstStyle/>
          <a:p>
            <a:pPr eaLnBrk="0" hangingPunct="0"/>
            <a:endParaRPr lang="ru-RU"/>
          </a:p>
        </p:txBody>
      </p:sp>
      <p:sp>
        <p:nvSpPr>
          <p:cNvPr id="43015" name="Rectangle 8"/>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p>
        </p:txBody>
      </p:sp>
      <p:sp>
        <p:nvSpPr>
          <p:cNvPr id="43017" name="Rectangle 1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p>
        </p:txBody>
      </p:sp>
      <p:sp>
        <p:nvSpPr>
          <p:cNvPr id="43019" name="Rectangle 12"/>
          <p:cNvSpPr>
            <a:spLocks noChangeArrowheads="1"/>
          </p:cNvSpPr>
          <p:nvPr/>
        </p:nvSpPr>
        <p:spPr bwMode="auto">
          <a:xfrm>
            <a:off x="0" y="857250"/>
            <a:ext cx="9144000" cy="457200"/>
          </a:xfrm>
          <a:prstGeom prst="rect">
            <a:avLst/>
          </a:prstGeom>
          <a:noFill/>
          <a:ln w="9525">
            <a:noFill/>
            <a:miter lim="800000"/>
            <a:headEnd/>
            <a:tailEnd/>
          </a:ln>
        </p:spPr>
        <p:txBody>
          <a:bodyPr wrap="none" anchor="ctr">
            <a:spAutoFit/>
          </a:bodyPr>
          <a:lstStyle/>
          <a:p>
            <a:pPr eaLnBrk="0" hangingPunct="0"/>
            <a:endParaRPr lang="ru-RU"/>
          </a:p>
        </p:txBody>
      </p:sp>
      <p:sp>
        <p:nvSpPr>
          <p:cNvPr id="43020" name="Rectangle 1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43021" name="Rectangle 1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p>
        </p:txBody>
      </p:sp>
      <p:pic>
        <p:nvPicPr>
          <p:cNvPr id="43022" name="Picture 1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892402" y="2589201"/>
            <a:ext cx="3067050" cy="2038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Заголовок 1"/>
          <p:cNvSpPr>
            <a:spLocks noGrp="1"/>
          </p:cNvSpPr>
          <p:nvPr>
            <p:ph type="title"/>
          </p:nvPr>
        </p:nvSpPr>
        <p:spPr>
          <a:xfrm>
            <a:off x="457200" y="214313"/>
            <a:ext cx="8229600" cy="500062"/>
          </a:xfrm>
        </p:spPr>
        <p:txBody>
          <a:bodyPr rtlCol="0">
            <a:normAutofit fontScale="90000"/>
          </a:bodyPr>
          <a:lstStyle/>
          <a:p>
            <a:pPr eaLnBrk="1" fontAlgn="auto" hangingPunct="1">
              <a:spcAft>
                <a:spcPts val="0"/>
              </a:spcAft>
              <a:defRPr/>
            </a:pPr>
            <a:endParaRPr lang="ru-RU" sz="3600" dirty="0" smtClean="0"/>
          </a:p>
        </p:txBody>
      </p:sp>
      <p:sp>
        <p:nvSpPr>
          <p:cNvPr id="44035" name="Содержимое 98"/>
          <p:cNvSpPr>
            <a:spLocks noGrp="1"/>
          </p:cNvSpPr>
          <p:nvPr>
            <p:ph idx="1"/>
          </p:nvPr>
        </p:nvSpPr>
        <p:spPr>
          <a:xfrm>
            <a:off x="214313" y="544473"/>
            <a:ext cx="8643937" cy="5742027"/>
          </a:xfrm>
        </p:spPr>
        <p:txBody>
          <a:bodyPr/>
          <a:lstStyle/>
          <a:p>
            <a:pPr eaLnBrk="1" hangingPunct="1">
              <a:buFont typeface="Wingdings" pitchFamily="2" charset="2"/>
              <a:buNone/>
            </a:pPr>
            <a:r>
              <a:rPr lang="ru-RU" sz="2400" dirty="0" smtClean="0">
                <a:cs typeface="Times New Roman" pitchFamily="18" charset="0"/>
              </a:rPr>
              <a:t>Граничные прямые:</a:t>
            </a:r>
          </a:p>
          <a:p>
            <a:pPr eaLnBrk="1" hangingPunct="1">
              <a:buFont typeface="Wingdings" pitchFamily="2" charset="2"/>
              <a:buNone/>
            </a:pPr>
            <a:r>
              <a:rPr lang="ru-RU" sz="2400" b="1" dirty="0" smtClean="0"/>
              <a:t>                              </a:t>
            </a:r>
          </a:p>
        </p:txBody>
      </p:sp>
      <p:cxnSp>
        <p:nvCxnSpPr>
          <p:cNvPr id="5" name="Прямая со стрелкой 4"/>
          <p:cNvCxnSpPr/>
          <p:nvPr/>
        </p:nvCxnSpPr>
        <p:spPr>
          <a:xfrm rot="16200000" flipV="1">
            <a:off x="1928812" y="3643313"/>
            <a:ext cx="4500563" cy="714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flipV="1">
            <a:off x="1714500" y="4714875"/>
            <a:ext cx="6357938" cy="14287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flipV="1">
            <a:off x="2286000" y="2214563"/>
            <a:ext cx="6000750" cy="264318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rot="5400000" flipH="1" flipV="1">
            <a:off x="4107656" y="2178844"/>
            <a:ext cx="3571875" cy="350043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3000375" y="4143375"/>
            <a:ext cx="4214813" cy="7858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flipV="1">
            <a:off x="4214813" y="2786063"/>
            <a:ext cx="2786062" cy="121443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rot="5400000" flipH="1" flipV="1">
            <a:off x="5250656" y="2821782"/>
            <a:ext cx="1785937" cy="17145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Прямая соединительная линия 41"/>
          <p:cNvCxnSpPr/>
          <p:nvPr/>
        </p:nvCxnSpPr>
        <p:spPr>
          <a:xfrm>
            <a:off x="4214813" y="4357688"/>
            <a:ext cx="1071562" cy="21431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rot="5400000">
            <a:off x="4035425" y="4179888"/>
            <a:ext cx="357187"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rot="5400000">
            <a:off x="4178300" y="4179888"/>
            <a:ext cx="500063" cy="15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57"/>
          <p:cNvCxnSpPr/>
          <p:nvPr/>
        </p:nvCxnSpPr>
        <p:spPr>
          <a:xfrm rot="5400000">
            <a:off x="4358482" y="4144169"/>
            <a:ext cx="571500" cy="15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p:nvPr/>
        </p:nvCxnSpPr>
        <p:spPr>
          <a:xfrm rot="5400000">
            <a:off x="4501356" y="4072732"/>
            <a:ext cx="714375"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6" name="Прямая соединительная линия 65"/>
          <p:cNvCxnSpPr/>
          <p:nvPr/>
        </p:nvCxnSpPr>
        <p:spPr>
          <a:xfrm rot="5400000">
            <a:off x="4644232" y="4072731"/>
            <a:ext cx="857250" cy="15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p:cNvCxnSpPr/>
          <p:nvPr/>
        </p:nvCxnSpPr>
        <p:spPr>
          <a:xfrm rot="5400000">
            <a:off x="4822825" y="4037013"/>
            <a:ext cx="928687"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p:cNvCxnSpPr/>
          <p:nvPr/>
        </p:nvCxnSpPr>
        <p:spPr>
          <a:xfrm rot="5400000">
            <a:off x="5072857" y="3856831"/>
            <a:ext cx="857250" cy="15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2" name="Прямая соединительная линия 71"/>
          <p:cNvCxnSpPr/>
          <p:nvPr/>
        </p:nvCxnSpPr>
        <p:spPr>
          <a:xfrm rot="5400000">
            <a:off x="5357813" y="3714750"/>
            <a:ext cx="715962"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6" name="Прямая соединительная линия 75"/>
          <p:cNvCxnSpPr/>
          <p:nvPr/>
        </p:nvCxnSpPr>
        <p:spPr>
          <a:xfrm rot="5400000">
            <a:off x="5643563" y="3571875"/>
            <a:ext cx="573088" cy="15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8" name="Прямая соединительная линия 77"/>
          <p:cNvCxnSpPr/>
          <p:nvPr/>
        </p:nvCxnSpPr>
        <p:spPr>
          <a:xfrm rot="5400000">
            <a:off x="5929313" y="3429000"/>
            <a:ext cx="430212"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0" name="Прямая соединительная линия 79"/>
          <p:cNvCxnSpPr/>
          <p:nvPr/>
        </p:nvCxnSpPr>
        <p:spPr>
          <a:xfrm rot="5400000">
            <a:off x="6179344" y="3250407"/>
            <a:ext cx="358775" cy="15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2" name="Прямая соединительная линия 81"/>
          <p:cNvCxnSpPr/>
          <p:nvPr/>
        </p:nvCxnSpPr>
        <p:spPr>
          <a:xfrm rot="5400000">
            <a:off x="6465887" y="3106738"/>
            <a:ext cx="214313"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4056"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57"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8215313" y="4572000"/>
            <a:ext cx="295275" cy="323850"/>
          </a:xfrm>
          <a:prstGeom prst="rect">
            <a:avLst/>
          </a:prstGeom>
          <a:noFill/>
          <a:ln w="9525">
            <a:noFill/>
            <a:miter lim="800000"/>
            <a:headEnd/>
            <a:tailEnd/>
          </a:ln>
        </p:spPr>
      </p:pic>
      <p:sp>
        <p:nvSpPr>
          <p:cNvPr id="44058"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59"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714750" y="1285875"/>
            <a:ext cx="295275" cy="323850"/>
          </a:xfrm>
          <a:prstGeom prst="rect">
            <a:avLst/>
          </a:prstGeom>
          <a:noFill/>
          <a:ln w="9525">
            <a:noFill/>
            <a:miter lim="800000"/>
            <a:headEnd/>
            <a:tailEnd/>
          </a:ln>
        </p:spPr>
      </p:pic>
      <p:sp>
        <p:nvSpPr>
          <p:cNvPr id="44060"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61"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4000500" y="4786313"/>
            <a:ext cx="171450" cy="323850"/>
          </a:xfrm>
          <a:prstGeom prst="rect">
            <a:avLst/>
          </a:prstGeom>
          <a:noFill/>
          <a:ln w="9525">
            <a:noFill/>
            <a:miter lim="800000"/>
            <a:headEnd/>
            <a:tailEnd/>
          </a:ln>
        </p:spPr>
      </p:pic>
      <p:cxnSp>
        <p:nvCxnSpPr>
          <p:cNvPr id="92" name="Прямая соединительная линия 91"/>
          <p:cNvCxnSpPr/>
          <p:nvPr/>
        </p:nvCxnSpPr>
        <p:spPr>
          <a:xfrm rot="16200000" flipH="1">
            <a:off x="2536031" y="3750470"/>
            <a:ext cx="3000375" cy="164306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6" name="Прямая со стрелкой 95"/>
          <p:cNvCxnSpPr/>
          <p:nvPr/>
        </p:nvCxnSpPr>
        <p:spPr>
          <a:xfrm flipV="1">
            <a:off x="4786313" y="5357813"/>
            <a:ext cx="857250" cy="500062"/>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98" name="Прямая со стрелкой 97"/>
          <p:cNvCxnSpPr/>
          <p:nvPr/>
        </p:nvCxnSpPr>
        <p:spPr>
          <a:xfrm rot="10800000" flipV="1">
            <a:off x="2428875" y="3143250"/>
            <a:ext cx="857250" cy="428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44065" name="Rectangle 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66" name="Picture 7"/>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6858000" y="2500313"/>
            <a:ext cx="180975" cy="323850"/>
          </a:xfrm>
          <a:prstGeom prst="rect">
            <a:avLst/>
          </a:prstGeom>
          <a:noFill/>
          <a:ln w="9525">
            <a:noFill/>
            <a:miter lim="800000"/>
            <a:headEnd/>
            <a:tailEnd/>
          </a:ln>
        </p:spPr>
      </p:pic>
      <p:sp>
        <p:nvSpPr>
          <p:cNvPr id="44067" name="Rectangle 1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68" name="Picture 9"/>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5214938" y="4500563"/>
            <a:ext cx="200025" cy="323850"/>
          </a:xfrm>
          <a:prstGeom prst="rect">
            <a:avLst/>
          </a:prstGeom>
          <a:noFill/>
          <a:ln w="9525">
            <a:noFill/>
            <a:miter lim="800000"/>
            <a:headEnd/>
            <a:tailEnd/>
          </a:ln>
        </p:spPr>
      </p:pic>
      <p:sp>
        <p:nvSpPr>
          <p:cNvPr id="44069" name="Rectangle 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70" name="Picture 11"/>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4143375" y="4357688"/>
            <a:ext cx="171450" cy="323850"/>
          </a:xfrm>
          <a:prstGeom prst="rect">
            <a:avLst/>
          </a:prstGeom>
          <a:noFill/>
          <a:ln w="9525">
            <a:noFill/>
            <a:miter lim="800000"/>
            <a:headEnd/>
            <a:tailEnd/>
          </a:ln>
        </p:spPr>
      </p:pic>
      <p:sp>
        <p:nvSpPr>
          <p:cNvPr id="44071" name="Rectangle 1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72" name="Picture 13"/>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4143375" y="3714750"/>
            <a:ext cx="209550" cy="323850"/>
          </a:xfrm>
          <a:prstGeom prst="rect">
            <a:avLst/>
          </a:prstGeom>
          <a:noFill/>
          <a:ln w="9525">
            <a:noFill/>
            <a:miter lim="800000"/>
            <a:headEnd/>
            <a:tailEnd/>
          </a:ln>
        </p:spPr>
      </p:pic>
      <p:sp>
        <p:nvSpPr>
          <p:cNvPr id="44073" name="Rectangle 1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74" name="Picture 15"/>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8072438" y="1928813"/>
            <a:ext cx="295275" cy="323850"/>
          </a:xfrm>
          <a:prstGeom prst="rect">
            <a:avLst/>
          </a:prstGeom>
          <a:noFill/>
          <a:ln w="9525">
            <a:noFill/>
            <a:miter lim="800000"/>
            <a:headEnd/>
            <a:tailEnd/>
          </a:ln>
        </p:spPr>
      </p:pic>
      <p:sp>
        <p:nvSpPr>
          <p:cNvPr id="44075" name="Rectangle 1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76" name="Picture 17"/>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6643688" y="4929188"/>
            <a:ext cx="723900" cy="323850"/>
          </a:xfrm>
          <a:prstGeom prst="rect">
            <a:avLst/>
          </a:prstGeom>
          <a:noFill/>
          <a:ln w="9525">
            <a:noFill/>
            <a:miter lim="800000"/>
            <a:headEnd/>
            <a:tailEnd/>
          </a:ln>
        </p:spPr>
      </p:pic>
      <p:sp>
        <p:nvSpPr>
          <p:cNvPr id="44077" name="Rectangle 2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44078" name="Rectangle 2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79" name="Picture 21"/>
          <p:cNvPicPr>
            <a:picLocks noChangeAspect="1" noChangeArrowheads="1"/>
          </p:cNvPicPr>
          <p:nvPr/>
        </p:nvPicPr>
        <p:blipFill>
          <a:blip r:embed="rId11">
            <a:clrChange>
              <a:clrFrom>
                <a:srgbClr val="FFFFFF"/>
              </a:clrFrom>
              <a:clrTo>
                <a:srgbClr val="FFFFFF">
                  <a:alpha val="0"/>
                </a:srgbClr>
              </a:clrTo>
            </a:clrChange>
          </a:blip>
          <a:srcRect/>
          <a:stretch>
            <a:fillRect/>
          </a:stretch>
        </p:blipFill>
        <p:spPr bwMode="auto">
          <a:xfrm>
            <a:off x="7358063" y="1857375"/>
            <a:ext cx="295275" cy="323850"/>
          </a:xfrm>
          <a:prstGeom prst="rect">
            <a:avLst/>
          </a:prstGeom>
          <a:noFill/>
          <a:ln w="9525">
            <a:noFill/>
            <a:miter lim="800000"/>
            <a:headEnd/>
            <a:tailEnd/>
          </a:ln>
        </p:spPr>
      </p:pic>
      <p:sp>
        <p:nvSpPr>
          <p:cNvPr id="44080" name="Rectangle 2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81" name="Picture 23"/>
          <p:cNvPicPr>
            <a:picLocks noChangeAspect="1" noChangeArrowheads="1"/>
          </p:cNvPicPr>
          <p:nvPr/>
        </p:nvPicPr>
        <p:blipFill>
          <a:blip r:embed="rId12">
            <a:clrChange>
              <a:clrFrom>
                <a:srgbClr val="FFFFFF"/>
              </a:clrFrom>
              <a:clrTo>
                <a:srgbClr val="FFFFFF">
                  <a:alpha val="0"/>
                </a:srgbClr>
              </a:clrTo>
            </a:clrChange>
          </a:blip>
          <a:srcRect/>
          <a:stretch>
            <a:fillRect/>
          </a:stretch>
        </p:blipFill>
        <p:spPr bwMode="auto">
          <a:xfrm>
            <a:off x="4857750" y="5786438"/>
            <a:ext cx="685800" cy="323850"/>
          </a:xfrm>
          <a:prstGeom prst="rect">
            <a:avLst/>
          </a:prstGeom>
          <a:noFill/>
          <a:ln w="9525">
            <a:noFill/>
            <a:miter lim="800000"/>
            <a:headEnd/>
            <a:tailEnd/>
          </a:ln>
        </p:spPr>
      </p:pic>
      <p:sp>
        <p:nvSpPr>
          <p:cNvPr id="44082" name="Rectangle 2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83" name="Picture 25"/>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5643563" y="5214938"/>
            <a:ext cx="542925" cy="295275"/>
          </a:xfrm>
          <a:prstGeom prst="rect">
            <a:avLst/>
          </a:prstGeom>
          <a:noFill/>
          <a:ln w="9525">
            <a:noFill/>
            <a:miter lim="800000"/>
            <a:headEnd/>
            <a:tailEnd/>
          </a:ln>
        </p:spPr>
      </p:pic>
      <p:sp>
        <p:nvSpPr>
          <p:cNvPr id="44084" name="Rectangle 2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85" name="Picture 27"/>
          <p:cNvPicPr>
            <a:picLocks noChangeAspect="1" noChangeArrowheads="1"/>
          </p:cNvPicPr>
          <p:nvPr/>
        </p:nvPicPr>
        <p:blipFill>
          <a:blip r:embed="rId14">
            <a:clrChange>
              <a:clrFrom>
                <a:srgbClr val="FFFFFF"/>
              </a:clrFrom>
              <a:clrTo>
                <a:srgbClr val="FFFFFF">
                  <a:alpha val="0"/>
                </a:srgbClr>
              </a:clrTo>
            </a:clrChange>
          </a:blip>
          <a:srcRect/>
          <a:stretch>
            <a:fillRect/>
          </a:stretch>
        </p:blipFill>
        <p:spPr bwMode="auto">
          <a:xfrm>
            <a:off x="1928813" y="3429000"/>
            <a:ext cx="495300" cy="295275"/>
          </a:xfrm>
          <a:prstGeom prst="rect">
            <a:avLst/>
          </a:prstGeom>
          <a:noFill/>
          <a:ln w="9525">
            <a:noFill/>
            <a:miter lim="800000"/>
            <a:headEnd/>
            <a:tailEnd/>
          </a:ln>
        </p:spPr>
      </p:pic>
      <p:sp>
        <p:nvSpPr>
          <p:cNvPr id="44086" name="Rectangle 30"/>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p>
        </p:txBody>
      </p:sp>
      <p:sp>
        <p:nvSpPr>
          <p:cNvPr id="44087" name="Rectangle 31"/>
          <p:cNvSpPr>
            <a:spLocks noChangeArrowheads="1"/>
          </p:cNvSpPr>
          <p:nvPr/>
        </p:nvSpPr>
        <p:spPr bwMode="auto">
          <a:xfrm>
            <a:off x="0" y="2343150"/>
            <a:ext cx="9144000" cy="457200"/>
          </a:xfrm>
          <a:prstGeom prst="rect">
            <a:avLst/>
          </a:prstGeom>
          <a:noFill/>
          <a:ln w="9525">
            <a:noFill/>
            <a:miter lim="800000"/>
            <a:headEnd/>
            <a:tailEnd/>
          </a:ln>
        </p:spPr>
        <p:txBody>
          <a:bodyPr wrap="none" anchor="ctr">
            <a:spAutoFit/>
          </a:bodyPr>
          <a:lstStyle/>
          <a:p>
            <a:pPr eaLnBrk="0" hangingPunct="0"/>
            <a:endParaRPr lang="ru-RU"/>
          </a:p>
        </p:txBody>
      </p:sp>
      <p:pic>
        <p:nvPicPr>
          <p:cNvPr id="44089" name="Picture 32"/>
          <p:cNvPicPr>
            <a:picLocks noChangeAspect="1" noChangeArrowheads="1"/>
          </p:cNvPicPr>
          <p:nvPr/>
        </p:nvPicPr>
        <p:blipFill>
          <a:blip r:embed="rId15">
            <a:clrChange>
              <a:clrFrom>
                <a:srgbClr val="FFFFFF"/>
              </a:clrFrom>
              <a:clrTo>
                <a:srgbClr val="FFFFFF">
                  <a:alpha val="0"/>
                </a:srgbClr>
              </a:clrTo>
            </a:clrChange>
          </a:blip>
          <a:srcRect/>
          <a:stretch>
            <a:fillRect/>
          </a:stretch>
        </p:blipFill>
        <p:spPr bwMode="auto">
          <a:xfrm>
            <a:off x="-430281" y="1165194"/>
            <a:ext cx="4162426" cy="1743075"/>
          </a:xfrm>
          <a:prstGeom prst="rect">
            <a:avLst/>
          </a:prstGeom>
          <a:noFill/>
          <a:ln w="9525">
            <a:noFill/>
            <a:miter lim="800000"/>
            <a:headEnd/>
            <a:tailEnd/>
          </a:ln>
        </p:spPr>
      </p:pic>
      <p:sp>
        <p:nvSpPr>
          <p:cNvPr id="44090" name="Rectangle 34"/>
          <p:cNvSpPr>
            <a:spLocks noChangeArrowheads="1"/>
          </p:cNvSpPr>
          <p:nvPr/>
        </p:nvSpPr>
        <p:spPr bwMode="auto">
          <a:xfrm>
            <a:off x="0" y="2200275"/>
            <a:ext cx="9144000" cy="457200"/>
          </a:xfrm>
          <a:prstGeom prst="rect">
            <a:avLst/>
          </a:prstGeom>
          <a:noFill/>
          <a:ln w="9525">
            <a:noFill/>
            <a:miter lim="800000"/>
            <a:headEnd/>
            <a:tailEnd/>
          </a:ln>
        </p:spPr>
        <p:txBody>
          <a:bodyPr wrap="none" anchor="ctr">
            <a:spAutoFit/>
          </a:bodyPr>
          <a:lstStyle/>
          <a:p>
            <a:pPr eaLnBrk="0" hangingPunct="0"/>
            <a:endParaRPr lang="ru-RU"/>
          </a:p>
        </p:txBody>
      </p:sp>
      <p:sp>
        <p:nvSpPr>
          <p:cNvPr id="44091" name="Rectangle 6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92" name="Picture 59"/>
          <p:cNvPicPr>
            <a:picLocks noChangeAspect="1" noChangeArrowheads="1"/>
          </p:cNvPicPr>
          <p:nvPr/>
        </p:nvPicPr>
        <p:blipFill>
          <a:blip r:embed="rId16">
            <a:clrChange>
              <a:clrFrom>
                <a:srgbClr val="FFFFFF"/>
              </a:clrFrom>
              <a:clrTo>
                <a:srgbClr val="FFFFFF">
                  <a:alpha val="0"/>
                </a:srgbClr>
              </a:clrTo>
            </a:clrChange>
          </a:blip>
          <a:srcRect/>
          <a:stretch>
            <a:fillRect/>
          </a:stretch>
        </p:blipFill>
        <p:spPr bwMode="auto">
          <a:xfrm>
            <a:off x="7000875" y="2357438"/>
            <a:ext cx="142875" cy="714375"/>
          </a:xfrm>
          <a:prstGeom prst="rect">
            <a:avLst/>
          </a:prstGeom>
          <a:noFill/>
          <a:ln w="9525">
            <a:noFill/>
            <a:miter lim="800000"/>
            <a:headEnd/>
            <a:tailEnd/>
          </a:ln>
        </p:spPr>
      </p:pic>
      <p:sp>
        <p:nvSpPr>
          <p:cNvPr id="44093" name="Rectangle 6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44094" name="Picture 61"/>
          <p:cNvPicPr>
            <a:picLocks noChangeAspect="1" noChangeArrowheads="1"/>
          </p:cNvPicPr>
          <p:nvPr/>
        </p:nvPicPr>
        <p:blipFill>
          <a:blip r:embed="rId16">
            <a:clrChange>
              <a:clrFrom>
                <a:srgbClr val="FFFFFF"/>
              </a:clrFrom>
              <a:clrTo>
                <a:srgbClr val="FFFFFF">
                  <a:alpha val="0"/>
                </a:srgbClr>
              </a:clrTo>
            </a:clrChange>
          </a:blip>
          <a:srcRect/>
          <a:stretch>
            <a:fillRect/>
          </a:stretch>
        </p:blipFill>
        <p:spPr bwMode="auto">
          <a:xfrm>
            <a:off x="4143375" y="3929063"/>
            <a:ext cx="171450" cy="714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Заголовок 1"/>
          <p:cNvSpPr>
            <a:spLocks noGrp="1"/>
          </p:cNvSpPr>
          <p:nvPr>
            <p:ph type="title"/>
          </p:nvPr>
        </p:nvSpPr>
        <p:spPr>
          <a:xfrm>
            <a:off x="357188" y="142875"/>
            <a:ext cx="8329612" cy="571500"/>
          </a:xfrm>
        </p:spPr>
        <p:txBody>
          <a:bodyPr rtlCol="0">
            <a:normAutofit fontScale="90000"/>
          </a:bodyPr>
          <a:lstStyle/>
          <a:p>
            <a:pPr eaLnBrk="1" fontAlgn="auto" hangingPunct="1">
              <a:spcAft>
                <a:spcPts val="0"/>
              </a:spcAft>
              <a:defRPr/>
            </a:pPr>
            <a:endParaRPr lang="ru-RU" sz="3600" dirty="0" smtClean="0"/>
          </a:p>
        </p:txBody>
      </p:sp>
      <p:sp>
        <p:nvSpPr>
          <p:cNvPr id="45059" name="Содержимое 2"/>
          <p:cNvSpPr>
            <a:spLocks noGrp="1"/>
          </p:cNvSpPr>
          <p:nvPr>
            <p:ph idx="1"/>
          </p:nvPr>
        </p:nvSpPr>
        <p:spPr>
          <a:xfrm>
            <a:off x="214313" y="507960"/>
            <a:ext cx="8786812" cy="5992853"/>
          </a:xfrm>
        </p:spPr>
        <p:txBody>
          <a:bodyPr rtlCol="0">
            <a:normAutofit/>
          </a:bodyPr>
          <a:lstStyle/>
          <a:p>
            <a:pPr eaLnBrk="1" fontAlgn="auto" hangingPunct="1">
              <a:spcAft>
                <a:spcPts val="0"/>
              </a:spcAft>
              <a:buFont typeface="Wingdings" pitchFamily="2" charset="2"/>
              <a:buNone/>
              <a:defRPr/>
            </a:pPr>
            <a:r>
              <a:rPr lang="ru-RU" sz="2400" dirty="0" smtClean="0">
                <a:cs typeface="Times New Roman" pitchFamily="18" charset="0"/>
              </a:rPr>
              <a:t>минимальная точка – </a:t>
            </a:r>
            <a:r>
              <a:rPr lang="ru-RU" sz="2400" i="1" dirty="0" smtClean="0">
                <a:cs typeface="Times New Roman" pitchFamily="18" charset="0"/>
              </a:rPr>
              <a:t>С, </a:t>
            </a:r>
          </a:p>
          <a:p>
            <a:pPr eaLnBrk="1" fontAlgn="auto" hangingPunct="1">
              <a:spcAft>
                <a:spcPts val="0"/>
              </a:spcAft>
              <a:buFont typeface="Wingdings" pitchFamily="2" charset="2"/>
              <a:buNone/>
              <a:defRPr/>
            </a:pPr>
            <a:endParaRPr lang="ru-RU" sz="2400" dirty="0" smtClean="0">
              <a:cs typeface="Times New Roman" pitchFamily="18" charset="0"/>
            </a:endParaRPr>
          </a:p>
          <a:p>
            <a:pPr eaLnBrk="1" fontAlgn="auto" hangingPunct="1">
              <a:spcAft>
                <a:spcPts val="0"/>
              </a:spcAft>
              <a:buFont typeface="Wingdings" pitchFamily="2" charset="2"/>
              <a:buNone/>
              <a:defRPr/>
            </a:pPr>
            <a:endParaRPr lang="ru-RU" sz="2400" dirty="0" smtClean="0">
              <a:cs typeface="Times New Roman" pitchFamily="18" charset="0"/>
            </a:endParaRPr>
          </a:p>
          <a:p>
            <a:pPr eaLnBrk="1" fontAlgn="auto" hangingPunct="1">
              <a:spcAft>
                <a:spcPts val="0"/>
              </a:spcAft>
              <a:buNone/>
              <a:defRPr/>
            </a:pPr>
            <a:r>
              <a:rPr lang="ru-RU" sz="2400" dirty="0" smtClean="0">
                <a:cs typeface="Times New Roman" pitchFamily="18" charset="0"/>
              </a:rPr>
              <a:t>максимальная точка – </a:t>
            </a:r>
            <a:r>
              <a:rPr lang="ru-RU" sz="2400" i="1" dirty="0" smtClean="0">
                <a:cs typeface="Times New Roman" pitchFamily="18" charset="0"/>
              </a:rPr>
              <a:t>А,</a:t>
            </a:r>
            <a:r>
              <a:rPr lang="ru-RU" sz="2400" dirty="0" smtClean="0">
                <a:cs typeface="Times New Roman" pitchFamily="18" charset="0"/>
              </a:rPr>
              <a:t> найдем координаты точки </a:t>
            </a:r>
            <a:r>
              <a:rPr lang="ru-RU" sz="2400" i="1" dirty="0" smtClean="0">
                <a:cs typeface="Times New Roman" pitchFamily="18" charset="0"/>
              </a:rPr>
              <a:t>А </a:t>
            </a:r>
            <a:r>
              <a:rPr lang="ru-RU" sz="2400" dirty="0" smtClean="0">
                <a:cs typeface="Times New Roman" pitchFamily="18" charset="0"/>
              </a:rPr>
              <a:t>решив систему уравнений </a:t>
            </a:r>
          </a:p>
          <a:p>
            <a:pPr eaLnBrk="1" fontAlgn="auto" hangingPunct="1">
              <a:spcAft>
                <a:spcPts val="0"/>
              </a:spcAft>
              <a:buFont typeface="Wingdings" pitchFamily="2" charset="2"/>
              <a:buNone/>
              <a:defRPr/>
            </a:pPr>
            <a:r>
              <a:rPr lang="ru-RU" sz="2400" dirty="0" smtClean="0">
                <a:cs typeface="Times New Roman" pitchFamily="18" charset="0"/>
              </a:rPr>
              <a:t>                                                                               </a:t>
            </a:r>
          </a:p>
          <a:p>
            <a:pPr eaLnBrk="1" fontAlgn="auto" hangingPunct="1">
              <a:spcAft>
                <a:spcPts val="0"/>
              </a:spcAft>
              <a:buFont typeface="Wingdings" pitchFamily="2" charset="2"/>
              <a:buNone/>
              <a:defRPr/>
            </a:pPr>
            <a:r>
              <a:rPr lang="ru-RU" sz="2400" dirty="0" smtClean="0">
                <a:cs typeface="Times New Roman" pitchFamily="18" charset="0"/>
              </a:rPr>
              <a:t>                                                  </a:t>
            </a:r>
          </a:p>
        </p:txBody>
      </p:sp>
      <p:sp>
        <p:nvSpPr>
          <p:cNvPr id="45060" name="Rectangle 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p>
        </p:txBody>
      </p:sp>
      <p:sp>
        <p:nvSpPr>
          <p:cNvPr id="45063" name="Rectangle 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45065" name="Rectangle 1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45067" name="Rectangle 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45069" name="Rectangle 1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45071" name="Rectangle 1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45073" name="Rectangle 1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45074" name="Rectangle 2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45075" name="Rectangle 2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p>
        </p:txBody>
      </p:sp>
      <p:sp>
        <p:nvSpPr>
          <p:cNvPr id="45078" name="Rectangle 2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p>
        </p:txBody>
      </p:sp>
      <p:sp>
        <p:nvSpPr>
          <p:cNvPr id="45080" name="Rectangle 26"/>
          <p:cNvSpPr>
            <a:spLocks noChangeArrowheads="1"/>
          </p:cNvSpPr>
          <p:nvPr/>
        </p:nvSpPr>
        <p:spPr bwMode="auto">
          <a:xfrm>
            <a:off x="0" y="876300"/>
            <a:ext cx="9144000" cy="457200"/>
          </a:xfrm>
          <a:prstGeom prst="rect">
            <a:avLst/>
          </a:prstGeom>
          <a:noFill/>
          <a:ln w="9525">
            <a:noFill/>
            <a:miter lim="800000"/>
            <a:headEnd/>
            <a:tailEnd/>
          </a:ln>
        </p:spPr>
        <p:txBody>
          <a:bodyPr wrap="none" anchor="ctr">
            <a:spAutoFit/>
          </a:bodyPr>
          <a:lstStyle/>
          <a:p>
            <a:pPr eaLnBrk="0" hangingPunct="0"/>
            <a:endParaRPr lang="ru-RU"/>
          </a:p>
        </p:txBody>
      </p:sp>
      <p:sp>
        <p:nvSpPr>
          <p:cNvPr id="45081" name="Rectangle 2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202754" name="Object 4"/>
          <p:cNvGraphicFramePr>
            <a:graphicFrameLocks noChangeAspect="1"/>
          </p:cNvGraphicFramePr>
          <p:nvPr/>
        </p:nvGraphicFramePr>
        <p:xfrm>
          <a:off x="701622" y="4159260"/>
          <a:ext cx="3599558" cy="1014421"/>
        </p:xfrm>
        <a:graphic>
          <a:graphicData uri="http://schemas.openxmlformats.org/presentationml/2006/ole">
            <p:oleObj spid="_x0000_s8204" name="Equation" r:id="rId4" imgW="1396394" imgH="393529" progId="">
              <p:embed/>
            </p:oleObj>
          </a:graphicData>
        </a:graphic>
      </p:graphicFrame>
      <p:graphicFrame>
        <p:nvGraphicFramePr>
          <p:cNvPr id="202755" name="Object 4"/>
          <p:cNvGraphicFramePr>
            <a:graphicFrameLocks noChangeAspect="1"/>
          </p:cNvGraphicFramePr>
          <p:nvPr/>
        </p:nvGraphicFramePr>
        <p:xfrm>
          <a:off x="3147993" y="2881305"/>
          <a:ext cx="1686487" cy="819151"/>
        </p:xfrm>
        <a:graphic>
          <a:graphicData uri="http://schemas.openxmlformats.org/presentationml/2006/ole">
            <p:oleObj spid="_x0000_s8205" name="Equation" r:id="rId5" imgW="888614" imgH="431613" progId="">
              <p:embed/>
            </p:oleObj>
          </a:graphicData>
        </a:graphic>
      </p:graphicFrame>
      <p:graphicFrame>
        <p:nvGraphicFramePr>
          <p:cNvPr id="202756" name="Object 4"/>
          <p:cNvGraphicFramePr>
            <a:graphicFrameLocks noChangeAspect="1"/>
          </p:cNvGraphicFramePr>
          <p:nvPr/>
        </p:nvGraphicFramePr>
        <p:xfrm>
          <a:off x="3841740" y="544473"/>
          <a:ext cx="1101086" cy="458786"/>
        </p:xfrm>
        <a:graphic>
          <a:graphicData uri="http://schemas.openxmlformats.org/presentationml/2006/ole">
            <p:oleObj spid="_x0000_s8206" name="Equation" r:id="rId6" imgW="609336" imgH="253890" progId="">
              <p:embed/>
            </p:oleObj>
          </a:graphicData>
        </a:graphic>
      </p:graphicFrame>
      <p:graphicFrame>
        <p:nvGraphicFramePr>
          <p:cNvPr id="202757" name="Object 4"/>
          <p:cNvGraphicFramePr>
            <a:graphicFrameLocks noChangeAspect="1"/>
          </p:cNvGraphicFramePr>
          <p:nvPr/>
        </p:nvGraphicFramePr>
        <p:xfrm>
          <a:off x="409518" y="1128681"/>
          <a:ext cx="2289580" cy="474669"/>
        </p:xfrm>
        <a:graphic>
          <a:graphicData uri="http://schemas.openxmlformats.org/presentationml/2006/ole">
            <p:oleObj spid="_x0000_s8207" name="Equation" r:id="rId7" imgW="1040948" imgH="215806" progId="">
              <p:embed/>
            </p:oleObj>
          </a:graphicData>
        </a:graphic>
      </p:graphicFrame>
      <p:graphicFrame>
        <p:nvGraphicFramePr>
          <p:cNvPr id="202758" name="Object 4"/>
          <p:cNvGraphicFramePr>
            <a:graphicFrameLocks noChangeAspect="1"/>
          </p:cNvGraphicFramePr>
          <p:nvPr/>
        </p:nvGraphicFramePr>
        <p:xfrm>
          <a:off x="519057" y="2771766"/>
          <a:ext cx="2065685" cy="957269"/>
        </p:xfrm>
        <a:graphic>
          <a:graphicData uri="http://schemas.openxmlformats.org/presentationml/2006/ole">
            <p:oleObj spid="_x0000_s8208" name="Equation" r:id="rId8" imgW="1040948" imgH="482391" progId="">
              <p:embed/>
            </p:oleObj>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96809"/>
          </a:xfrm>
        </p:spPr>
        <p:txBody>
          <a:bodyPr>
            <a:normAutofit fontScale="90000"/>
          </a:bodyPr>
          <a:lstStyle/>
          <a:p>
            <a:endParaRPr lang="ru-RU" dirty="0"/>
          </a:p>
        </p:txBody>
      </p:sp>
      <p:sp>
        <p:nvSpPr>
          <p:cNvPr id="3" name="Содержимое 2"/>
          <p:cNvSpPr>
            <a:spLocks noGrp="1"/>
          </p:cNvSpPr>
          <p:nvPr>
            <p:ph idx="1"/>
          </p:nvPr>
        </p:nvSpPr>
        <p:spPr>
          <a:xfrm>
            <a:off x="457200" y="763552"/>
            <a:ext cx="8229600" cy="5362612"/>
          </a:xfrm>
        </p:spPr>
        <p:txBody>
          <a:bodyPr/>
          <a:lstStyle/>
          <a:p>
            <a:pPr>
              <a:buNone/>
            </a:pPr>
            <a:r>
              <a:rPr lang="ru-RU" sz="2400" b="1" dirty="0" smtClean="0"/>
              <a:t>Пример. </a:t>
            </a:r>
          </a:p>
          <a:p>
            <a:pPr>
              <a:buNone/>
            </a:pPr>
            <a:r>
              <a:rPr lang="ru-RU" sz="2800" dirty="0" smtClean="0"/>
              <a:t>На мебельной фабрике из стандартных листов фанеры необходимо вырезать заготовки трех видов в количестве, соответственно равных 24, 31 и 18 штук. </a:t>
            </a:r>
          </a:p>
          <a:p>
            <a:pPr>
              <a:buNone/>
            </a:pPr>
            <a:r>
              <a:rPr lang="ru-RU" sz="2800" dirty="0" smtClean="0"/>
              <a:t>Каждый лист фанеры может быть разрезан на заготовки двумя способами. </a:t>
            </a:r>
          </a:p>
          <a:p>
            <a:endParaRPr lang="ru-RU"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r>
              <a:rPr lang="ru-RU" sz="2400" dirty="0" smtClean="0"/>
              <a:t>Определить, сколько листов фанеры и каким способом нужно раскроить так, чтобы было получено не менее нужного числа заготовок при минимальных отходах.</a:t>
            </a:r>
          </a:p>
          <a:p>
            <a:endParaRPr lang="ru-RU" dirty="0"/>
          </a:p>
        </p:txBody>
      </p:sp>
      <p:graphicFrame>
        <p:nvGraphicFramePr>
          <p:cNvPr id="5" name="Таблица 4"/>
          <p:cNvGraphicFramePr>
            <a:graphicFrameLocks noGrp="1"/>
          </p:cNvGraphicFramePr>
          <p:nvPr/>
        </p:nvGraphicFramePr>
        <p:xfrm>
          <a:off x="1249317" y="909603"/>
          <a:ext cx="5769053" cy="3114675"/>
        </p:xfrm>
        <a:graphic>
          <a:graphicData uri="http://schemas.openxmlformats.org/drawingml/2006/table">
            <a:tbl>
              <a:tblPr/>
              <a:tblGrid>
                <a:gridCol w="2680141"/>
                <a:gridCol w="1398463"/>
                <a:gridCol w="1690449"/>
              </a:tblGrid>
              <a:tr h="400050">
                <a:tc>
                  <a:txBody>
                    <a:bodyPr/>
                    <a:lstStyle/>
                    <a:p>
                      <a:pPr algn="ctr" fontAlgn="t"/>
                      <a:r>
                        <a:rPr lang="ru-RU" sz="2000" b="0" i="1" u="none" strike="noStrike" dirty="0">
                          <a:solidFill>
                            <a:srgbClr val="000000"/>
                          </a:solidFill>
                          <a:latin typeface="+mn-lt"/>
                        </a:rPr>
                        <a:t>Вид заготовки</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t"/>
                      <a:r>
                        <a:rPr lang="ru-RU" sz="2000" b="0" i="1" u="none" strike="noStrike" dirty="0">
                          <a:solidFill>
                            <a:srgbClr val="000000"/>
                          </a:solidFill>
                          <a:latin typeface="+mn-lt"/>
                        </a:rPr>
                        <a:t>Количество заготовок(</a:t>
                      </a:r>
                      <a:r>
                        <a:rPr lang="ru-RU" sz="2000" b="0" i="1" u="none" strike="noStrike" dirty="0" err="1">
                          <a:solidFill>
                            <a:srgbClr val="000000"/>
                          </a:solidFill>
                          <a:latin typeface="+mn-lt"/>
                        </a:rPr>
                        <a:t>шт</a:t>
                      </a:r>
                      <a:r>
                        <a:rPr lang="ru-RU" sz="2000" b="0" i="1" u="none" strike="noStrike" dirty="0">
                          <a:solidFill>
                            <a:srgbClr val="000000"/>
                          </a:solidFill>
                          <a:latin typeface="+mn-lt"/>
                        </a:rPr>
                        <a:t>) при </a:t>
                      </a:r>
                      <a:r>
                        <a:rPr lang="ru-RU" sz="2000" b="0" i="1" u="none" strike="noStrike" dirty="0" smtClean="0">
                          <a:solidFill>
                            <a:srgbClr val="000000"/>
                          </a:solidFill>
                          <a:latin typeface="+mn-lt"/>
                        </a:rPr>
                        <a:t>раскрое </a:t>
                      </a:r>
                      <a:r>
                        <a:rPr lang="ru-RU" sz="2000" b="0" i="1" u="none" strike="noStrike" dirty="0">
                          <a:solidFill>
                            <a:srgbClr val="000000"/>
                          </a:solidFill>
                          <a:latin typeface="+mn-lt"/>
                        </a:rPr>
                        <a:t>по способу</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r>
              <a:tr h="200025">
                <a:tc>
                  <a:txBody>
                    <a:bodyPr/>
                    <a:lstStyle/>
                    <a:p>
                      <a:pPr algn="l" fontAlgn="t"/>
                      <a:r>
                        <a:rPr lang="ru-RU" sz="2000" b="0" i="0" u="none" strike="noStrike" dirty="0">
                          <a:solidFill>
                            <a:srgbClr val="000000"/>
                          </a:solidFill>
                          <a:latin typeface="+mn-lt"/>
                        </a:rPr>
                        <a:t> </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000" b="0" i="1" u="none" strike="noStrike">
                          <a:solidFill>
                            <a:srgbClr val="000000"/>
                          </a:solidFill>
                          <a:latin typeface="+mn-lt"/>
                        </a:rPr>
                        <a:t>1</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000" b="0" i="1" u="none" strike="noStrike">
                          <a:solidFill>
                            <a:srgbClr val="000000"/>
                          </a:solidFill>
                          <a:latin typeface="+mn-lt"/>
                        </a:rPr>
                        <a:t>2</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0025">
                <a:tc>
                  <a:txBody>
                    <a:bodyPr/>
                    <a:lstStyle/>
                    <a:p>
                      <a:pPr algn="ctr" fontAlgn="t"/>
                      <a:r>
                        <a:rPr lang="ru-RU" sz="2000" b="0" i="1" u="none" strike="noStrike" dirty="0">
                          <a:solidFill>
                            <a:srgbClr val="000000"/>
                          </a:solidFill>
                          <a:latin typeface="+mn-lt"/>
                        </a:rPr>
                        <a:t>1</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000" b="0" i="1" u="none" strike="noStrike" dirty="0">
                          <a:solidFill>
                            <a:srgbClr val="000000"/>
                          </a:solidFill>
                          <a:latin typeface="+mn-lt"/>
                        </a:rPr>
                        <a:t>2</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000" b="0" i="1" u="none" strike="noStrike">
                          <a:solidFill>
                            <a:srgbClr val="000000"/>
                          </a:solidFill>
                          <a:latin typeface="+mn-lt"/>
                        </a:rPr>
                        <a:t>6</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0025">
                <a:tc>
                  <a:txBody>
                    <a:bodyPr/>
                    <a:lstStyle/>
                    <a:p>
                      <a:pPr algn="ctr" fontAlgn="t"/>
                      <a:r>
                        <a:rPr lang="ru-RU" sz="2000" b="0" i="1" u="none" strike="noStrike">
                          <a:solidFill>
                            <a:srgbClr val="000000"/>
                          </a:solidFill>
                          <a:latin typeface="+mn-lt"/>
                        </a:rPr>
                        <a:t>2</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000" b="0" i="1" u="none" strike="noStrike" dirty="0">
                          <a:solidFill>
                            <a:srgbClr val="000000"/>
                          </a:solidFill>
                          <a:latin typeface="+mn-lt"/>
                        </a:rPr>
                        <a:t>5</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000" b="0" i="1" u="none" strike="noStrike">
                          <a:solidFill>
                            <a:srgbClr val="000000"/>
                          </a:solidFill>
                          <a:latin typeface="+mn-lt"/>
                        </a:rPr>
                        <a:t>4</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0025">
                <a:tc>
                  <a:txBody>
                    <a:bodyPr/>
                    <a:lstStyle/>
                    <a:p>
                      <a:pPr algn="ctr" fontAlgn="t"/>
                      <a:r>
                        <a:rPr lang="ru-RU" sz="2000" b="0" i="1" u="none" strike="noStrike">
                          <a:solidFill>
                            <a:srgbClr val="000000"/>
                          </a:solidFill>
                          <a:latin typeface="+mn-lt"/>
                        </a:rPr>
                        <a:t>3</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000" b="0" i="1" u="none" strike="noStrike" dirty="0">
                          <a:solidFill>
                            <a:srgbClr val="000000"/>
                          </a:solidFill>
                          <a:latin typeface="+mn-lt"/>
                        </a:rPr>
                        <a:t>2</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000" b="0" i="1" u="none" strike="noStrike" dirty="0">
                          <a:solidFill>
                            <a:srgbClr val="000000"/>
                          </a:solidFill>
                          <a:latin typeface="+mn-lt"/>
                        </a:rPr>
                        <a:t>3</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8150">
                <a:tc>
                  <a:txBody>
                    <a:bodyPr/>
                    <a:lstStyle/>
                    <a:p>
                      <a:pPr algn="ctr" fontAlgn="t"/>
                      <a:r>
                        <a:rPr lang="ru-RU" sz="2000" b="0" i="1" u="none" strike="noStrike">
                          <a:solidFill>
                            <a:srgbClr val="000000"/>
                          </a:solidFill>
                          <a:latin typeface="+mn-lt"/>
                        </a:rPr>
                        <a:t>Величина отходов (см</a:t>
                      </a:r>
                      <a:r>
                        <a:rPr lang="ru-RU" sz="2000" b="0" i="1" u="none" strike="noStrike" baseline="30000">
                          <a:solidFill>
                            <a:srgbClr val="000000"/>
                          </a:solidFill>
                          <a:latin typeface="+mn-lt"/>
                        </a:rPr>
                        <a:t>3</a:t>
                      </a:r>
                      <a:r>
                        <a:rPr lang="ru-RU" sz="2000" b="0" i="1" u="none" strike="noStrike">
                          <a:solidFill>
                            <a:srgbClr val="000000"/>
                          </a:solidFill>
                          <a:latin typeface="+mn-lt"/>
                        </a:rPr>
                        <a:t>)</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000" b="0" i="1" u="none" strike="noStrike">
                          <a:solidFill>
                            <a:srgbClr val="000000"/>
                          </a:solidFill>
                          <a:latin typeface="+mn-lt"/>
                        </a:rPr>
                        <a:t>12</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2000" b="0" i="1" u="none" strike="noStrike" dirty="0">
                          <a:solidFill>
                            <a:srgbClr val="000000"/>
                          </a:solidFill>
                          <a:latin typeface="+mn-lt"/>
                        </a:rPr>
                        <a:t>16</a:t>
                      </a:r>
                    </a:p>
                  </a:txBody>
                  <a:tcPr marL="9525" marR="9525" marT="66675" marB="6667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000" dirty="0" smtClean="0"/>
              <a:t>Решение задач ЛП  с помощью надстройки  "Поиск решения"</a:t>
            </a:r>
            <a:endParaRPr lang="ru-RU" sz="4000" dirty="0"/>
          </a:p>
        </p:txBody>
      </p:sp>
      <p:sp>
        <p:nvSpPr>
          <p:cNvPr id="3" name="Содержимое 2"/>
          <p:cNvSpPr>
            <a:spLocks noGrp="1"/>
          </p:cNvSpPr>
          <p:nvPr>
            <p:ph idx="1"/>
          </p:nvPr>
        </p:nvSpPr>
        <p:spPr>
          <a:xfrm>
            <a:off x="457200" y="1981200"/>
            <a:ext cx="8229600" cy="4144963"/>
          </a:xfrm>
        </p:spPr>
        <p:txBody>
          <a:bodyPr/>
          <a:lstStyle/>
          <a:p>
            <a:r>
              <a:rPr lang="ru-RU" dirty="0" smtClean="0"/>
              <a:t>Пример. Решить задачу ЛП </a:t>
            </a:r>
          </a:p>
          <a:p>
            <a:pPr>
              <a:buNone/>
            </a:pPr>
            <a:endParaRPr lang="ru-RU" dirty="0"/>
          </a:p>
        </p:txBody>
      </p:sp>
      <p:sp>
        <p:nvSpPr>
          <p:cNvPr id="4" name="Номер слайда 3"/>
          <p:cNvSpPr>
            <a:spLocks noGrp="1"/>
          </p:cNvSpPr>
          <p:nvPr>
            <p:ph type="sldNum" sz="quarter" idx="12"/>
          </p:nvPr>
        </p:nvSpPr>
        <p:spPr/>
        <p:txBody>
          <a:bodyPr/>
          <a:lstStyle/>
          <a:p>
            <a:pPr>
              <a:defRPr/>
            </a:pPr>
            <a:fld id="{9FA54B76-332A-4B1A-BAC4-DFF552A91F83}" type="slidenum">
              <a:rPr lang="ru-RU" smtClean="0"/>
              <a:pPr>
                <a:defRPr/>
              </a:pPr>
              <a:t>71</a:t>
            </a:fld>
            <a:endParaRPr lang="ru-RU"/>
          </a:p>
        </p:txBody>
      </p:sp>
      <p:graphicFrame>
        <p:nvGraphicFramePr>
          <p:cNvPr id="94212" name="Object 4"/>
          <p:cNvGraphicFramePr>
            <a:graphicFrameLocks noChangeAspect="1"/>
          </p:cNvGraphicFramePr>
          <p:nvPr/>
        </p:nvGraphicFramePr>
        <p:xfrm>
          <a:off x="609600" y="2819400"/>
          <a:ext cx="6713538" cy="708025"/>
        </p:xfrm>
        <a:graphic>
          <a:graphicData uri="http://schemas.openxmlformats.org/presentationml/2006/ole">
            <p:oleObj spid="_x0000_s90114" name="Equation" r:id="rId4" imgW="2158920" imgH="228600" progId="">
              <p:embed/>
            </p:oleObj>
          </a:graphicData>
        </a:graphic>
      </p:graphicFrame>
      <p:graphicFrame>
        <p:nvGraphicFramePr>
          <p:cNvPr id="94213" name="Object 5"/>
          <p:cNvGraphicFramePr>
            <a:graphicFrameLocks noChangeAspect="1"/>
          </p:cNvGraphicFramePr>
          <p:nvPr/>
        </p:nvGraphicFramePr>
        <p:xfrm>
          <a:off x="762000" y="3886200"/>
          <a:ext cx="4462462" cy="2203450"/>
        </p:xfrm>
        <a:graphic>
          <a:graphicData uri="http://schemas.openxmlformats.org/presentationml/2006/ole">
            <p:oleObj spid="_x0000_s90115" name="Equation" r:id="rId5" imgW="1434960" imgH="711000" progId="">
              <p:embed/>
            </p:oleObj>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3562"/>
          </a:xfrm>
        </p:spPr>
        <p:txBody>
          <a:bodyPr>
            <a:normAutofit fontScale="90000"/>
          </a:bodyPr>
          <a:lstStyle/>
          <a:p>
            <a:endParaRPr lang="ru-RU" dirty="0"/>
          </a:p>
        </p:txBody>
      </p:sp>
      <p:sp>
        <p:nvSpPr>
          <p:cNvPr id="3" name="Содержимое 2"/>
          <p:cNvSpPr>
            <a:spLocks noGrp="1"/>
          </p:cNvSpPr>
          <p:nvPr>
            <p:ph idx="1"/>
          </p:nvPr>
        </p:nvSpPr>
        <p:spPr>
          <a:xfrm>
            <a:off x="457200" y="990600"/>
            <a:ext cx="8229600" cy="5135563"/>
          </a:xfrm>
        </p:spPr>
        <p:txBody>
          <a:bodyPr/>
          <a:lstStyle/>
          <a:p>
            <a:r>
              <a:rPr lang="ru-RU" dirty="0" smtClean="0"/>
              <a:t>1. Математическую формулировку задачи необходимо оформить в виде таблицы, отражающей основные зависимости.</a:t>
            </a:r>
          </a:p>
          <a:p>
            <a:endParaRPr lang="ru-RU" dirty="0"/>
          </a:p>
        </p:txBody>
      </p:sp>
      <p:sp>
        <p:nvSpPr>
          <p:cNvPr id="4" name="Номер слайда 3"/>
          <p:cNvSpPr>
            <a:spLocks noGrp="1"/>
          </p:cNvSpPr>
          <p:nvPr>
            <p:ph type="sldNum" sz="quarter" idx="12"/>
          </p:nvPr>
        </p:nvSpPr>
        <p:spPr/>
        <p:txBody>
          <a:bodyPr/>
          <a:lstStyle/>
          <a:p>
            <a:pPr>
              <a:defRPr/>
            </a:pPr>
            <a:fld id="{9FA54B76-332A-4B1A-BAC4-DFF552A91F83}" type="slidenum">
              <a:rPr lang="ru-RU" smtClean="0"/>
              <a:pPr>
                <a:defRPr/>
              </a:pPr>
              <a:t>72</a:t>
            </a:fld>
            <a:endParaRPr lang="ru-RU"/>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10000"/>
          </a:bodyPr>
          <a:lstStyle/>
          <a:p>
            <a:endParaRPr lang="ru-RU" dirty="0" smtClean="0"/>
          </a:p>
          <a:p>
            <a:endParaRPr lang="ru-RU" dirty="0" smtClean="0"/>
          </a:p>
          <a:p>
            <a:endParaRPr lang="ru-RU" dirty="0" smtClean="0"/>
          </a:p>
          <a:p>
            <a:endParaRPr lang="ru-RU" dirty="0" smtClean="0"/>
          </a:p>
          <a:p>
            <a:endParaRPr lang="ru-RU" dirty="0" smtClean="0"/>
          </a:p>
          <a:p>
            <a:pPr>
              <a:lnSpc>
                <a:spcPct val="150000"/>
              </a:lnSpc>
            </a:pPr>
            <a:r>
              <a:rPr lang="ru-RU" sz="2800" dirty="0" smtClean="0"/>
              <a:t>Е2 = СУММПРОИЗВ(А2</a:t>
            </a:r>
            <a:r>
              <a:rPr lang="en-US" sz="2800" dirty="0" smtClean="0"/>
              <a:t>:</a:t>
            </a:r>
            <a:r>
              <a:rPr lang="ru-RU" sz="2800" dirty="0" smtClean="0"/>
              <a:t>С2</a:t>
            </a:r>
            <a:r>
              <a:rPr lang="en-US" sz="2800" dirty="0" smtClean="0"/>
              <a:t>;</a:t>
            </a:r>
            <a:r>
              <a:rPr lang="ru-RU" sz="2800" dirty="0" smtClean="0"/>
              <a:t>А7</a:t>
            </a:r>
            <a:r>
              <a:rPr lang="en-US" sz="2800" dirty="0" smtClean="0"/>
              <a:t>:</a:t>
            </a:r>
            <a:r>
              <a:rPr lang="ru-RU" sz="2800" dirty="0" smtClean="0"/>
              <a:t>С7</a:t>
            </a:r>
            <a:r>
              <a:rPr lang="en-US" sz="2800" dirty="0" smtClean="0"/>
              <a:t>)</a:t>
            </a:r>
            <a:r>
              <a:rPr lang="ru-RU" sz="2800" dirty="0" smtClean="0"/>
              <a:t> </a:t>
            </a:r>
          </a:p>
          <a:p>
            <a:pPr>
              <a:lnSpc>
                <a:spcPct val="150000"/>
              </a:lnSpc>
            </a:pPr>
            <a:r>
              <a:rPr lang="ru-RU" sz="2800" dirty="0" smtClean="0"/>
              <a:t>Е3 = СУММПРОИЗВ(А3</a:t>
            </a:r>
            <a:r>
              <a:rPr lang="en-US" sz="2800" dirty="0" smtClean="0"/>
              <a:t>:</a:t>
            </a:r>
            <a:r>
              <a:rPr lang="ru-RU" sz="2800" dirty="0" smtClean="0"/>
              <a:t>С3</a:t>
            </a:r>
            <a:r>
              <a:rPr lang="en-US" sz="2800" dirty="0" smtClean="0"/>
              <a:t>;</a:t>
            </a:r>
            <a:r>
              <a:rPr lang="ru-RU" sz="2800" dirty="0" smtClean="0"/>
              <a:t>А7</a:t>
            </a:r>
            <a:r>
              <a:rPr lang="en-US" sz="2800" dirty="0" smtClean="0"/>
              <a:t>:</a:t>
            </a:r>
            <a:r>
              <a:rPr lang="ru-RU" sz="2800" dirty="0" smtClean="0"/>
              <a:t>С7</a:t>
            </a:r>
            <a:r>
              <a:rPr lang="en-US" sz="2800" dirty="0" smtClean="0"/>
              <a:t>)</a:t>
            </a:r>
            <a:endParaRPr lang="ru-RU" sz="2800" dirty="0" smtClean="0"/>
          </a:p>
          <a:p>
            <a:pPr>
              <a:lnSpc>
                <a:spcPct val="150000"/>
              </a:lnSpc>
            </a:pPr>
            <a:r>
              <a:rPr lang="ru-RU" sz="2800" dirty="0" smtClean="0"/>
              <a:t>Е10 = СУММПРОИЗВ(А10</a:t>
            </a:r>
            <a:r>
              <a:rPr lang="en-US" sz="2800" dirty="0" smtClean="0"/>
              <a:t>:</a:t>
            </a:r>
            <a:r>
              <a:rPr lang="ru-RU" sz="2800" dirty="0" smtClean="0"/>
              <a:t>С10</a:t>
            </a:r>
            <a:r>
              <a:rPr lang="en-US" sz="2800" dirty="0" smtClean="0"/>
              <a:t>;</a:t>
            </a:r>
            <a:r>
              <a:rPr lang="ru-RU" sz="2800" dirty="0" smtClean="0"/>
              <a:t>А7</a:t>
            </a:r>
            <a:r>
              <a:rPr lang="en-US" sz="2800" dirty="0" smtClean="0"/>
              <a:t>:</a:t>
            </a:r>
            <a:r>
              <a:rPr lang="ru-RU" sz="2800" dirty="0" smtClean="0"/>
              <a:t>С7</a:t>
            </a:r>
            <a:r>
              <a:rPr lang="en-US" sz="2800" dirty="0" smtClean="0"/>
              <a:t>)</a:t>
            </a:r>
            <a:endParaRPr lang="ru-RU" sz="2800" dirty="0" smtClean="0"/>
          </a:p>
          <a:p>
            <a:endParaRPr lang="ru-RU" dirty="0" smtClean="0"/>
          </a:p>
          <a:p>
            <a:endParaRPr lang="ru-RU" dirty="0" smtClean="0"/>
          </a:p>
        </p:txBody>
      </p:sp>
      <p:sp>
        <p:nvSpPr>
          <p:cNvPr id="4" name="Номер слайда 3"/>
          <p:cNvSpPr>
            <a:spLocks noGrp="1"/>
          </p:cNvSpPr>
          <p:nvPr>
            <p:ph type="sldNum" sz="quarter" idx="12"/>
          </p:nvPr>
        </p:nvSpPr>
        <p:spPr/>
        <p:txBody>
          <a:bodyPr/>
          <a:lstStyle/>
          <a:p>
            <a:pPr>
              <a:defRPr/>
            </a:pPr>
            <a:fld id="{9FA54B76-332A-4B1A-BAC4-DFF552A91F83}" type="slidenum">
              <a:rPr lang="ru-RU" smtClean="0"/>
              <a:pPr>
                <a:defRPr/>
              </a:pPr>
              <a:t>73</a:t>
            </a:fld>
            <a:endParaRPr lang="ru-RU"/>
          </a:p>
        </p:txBody>
      </p:sp>
      <p:graphicFrame>
        <p:nvGraphicFramePr>
          <p:cNvPr id="6" name="Таблица 5"/>
          <p:cNvGraphicFramePr>
            <a:graphicFrameLocks noGrp="1"/>
          </p:cNvGraphicFramePr>
          <p:nvPr/>
        </p:nvGraphicFramePr>
        <p:xfrm>
          <a:off x="304800" y="228600"/>
          <a:ext cx="8382000" cy="4161285"/>
        </p:xfrm>
        <a:graphic>
          <a:graphicData uri="http://schemas.openxmlformats.org/drawingml/2006/table">
            <a:tbl>
              <a:tblPr/>
              <a:tblGrid>
                <a:gridCol w="411071"/>
                <a:gridCol w="1355251"/>
                <a:gridCol w="1355251"/>
                <a:gridCol w="1355251"/>
                <a:gridCol w="1652848"/>
                <a:gridCol w="2252328"/>
              </a:tblGrid>
              <a:tr h="289306">
                <a:tc>
                  <a:txBody>
                    <a:bodyPr/>
                    <a:lstStyle/>
                    <a:p>
                      <a:pPr algn="ctr" fontAlgn="b"/>
                      <a:r>
                        <a:rPr lang="ru-RU" sz="2000" b="0" i="0" u="none" strike="noStrike" dirty="0">
                          <a:latin typeface="Arial Cyr"/>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a:latin typeface="Arial Cyr"/>
                        </a:rPr>
                        <a:t>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a:latin typeface="Arial Cyr"/>
                        </a:rPr>
                        <a:t>В</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a:latin typeface="Arial Cyr"/>
                        </a:rPr>
                        <a:t>С</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en-US" sz="2000" b="0" i="0" u="none" strike="noStrike">
                          <a:latin typeface="Arial Cyr"/>
                        </a:rPr>
                        <a:t>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en-US" sz="2000" b="0" i="0" u="none" strike="noStrike">
                          <a:latin typeface="Arial Cyr"/>
                        </a:rPr>
                        <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r>
              <a:tr h="578612">
                <a:tc>
                  <a:txBody>
                    <a:bodyPr/>
                    <a:lstStyle/>
                    <a:p>
                      <a:pPr algn="ctr" fontAlgn="b"/>
                      <a:r>
                        <a:rPr lang="ru-RU" sz="2000" b="0" i="0" u="none" strike="noStrike">
                          <a:latin typeface="Arial Cyr"/>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gridSpan="3">
                  <a:txBody>
                    <a:bodyPr/>
                    <a:lstStyle/>
                    <a:p>
                      <a:pPr algn="ctr" fontAlgn="b"/>
                      <a:r>
                        <a:rPr lang="ru-RU" sz="2000" b="0" i="0" u="none" strike="noStrike" dirty="0">
                          <a:latin typeface="Arial Cyr"/>
                        </a:rPr>
                        <a:t>коэффициенты матрицы ограничений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hMerge="1">
                  <a:txBody>
                    <a:bodyPr/>
                    <a:lstStyle/>
                    <a:p>
                      <a:endParaRPr lang="ru-RU"/>
                    </a:p>
                  </a:txBody>
                  <a:tcPr/>
                </a:tc>
                <a:tc hMerge="1">
                  <a:txBody>
                    <a:bodyPr/>
                    <a:lstStyle/>
                    <a:p>
                      <a:endParaRPr lang="ru-RU"/>
                    </a:p>
                  </a:txBody>
                  <a:tcPr/>
                </a:tc>
                <a:tc>
                  <a:txBody>
                    <a:bodyPr/>
                    <a:lstStyle/>
                    <a:p>
                      <a:pPr algn="ctr" fontAlgn="b"/>
                      <a:r>
                        <a:rPr lang="ru-RU" sz="2000" b="0" i="0" u="none" strike="noStrike" dirty="0">
                          <a:latin typeface="Arial Cyr"/>
                        </a:rPr>
                        <a:t>вектор ресурсов</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ru-RU" sz="2000" b="0" i="0" u="none" strike="noStrike">
                          <a:latin typeface="Arial Cyr"/>
                        </a:rPr>
                        <a:t>произведение </a:t>
                      </a:r>
                      <a:r>
                        <a:rPr lang="en-US" sz="2000" b="0" i="0" u="none" strike="noStrike">
                          <a:latin typeface="Arial Cyr"/>
                        </a:rPr>
                        <a: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r>
              <a:tr h="360765">
                <a:tc>
                  <a:txBody>
                    <a:bodyPr/>
                    <a:lstStyle/>
                    <a:p>
                      <a:pPr algn="ctr" fontAlgn="b"/>
                      <a:r>
                        <a:rPr lang="ru-RU" sz="2000" b="0" i="0" u="none" strike="noStrike">
                          <a:latin typeface="Arial Cyr"/>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a:latin typeface="Arial Cyr"/>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ru-RU" sz="2000" b="0" i="0" u="none" strike="noStrike">
                          <a:latin typeface="Arial Cyr"/>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r>
              <a:tr h="360765">
                <a:tc>
                  <a:txBody>
                    <a:bodyPr/>
                    <a:lstStyle/>
                    <a:p>
                      <a:pPr algn="ctr" fontAlgn="b"/>
                      <a:r>
                        <a:rPr lang="ru-RU" sz="2000" b="0" i="0" u="none" strike="noStrike">
                          <a:latin typeface="Arial Cyr"/>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a:latin typeface="Arial Cyr"/>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ru-RU" sz="2000" b="0" i="0" u="none" strike="noStrike">
                          <a:latin typeface="Arial Cyr"/>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r>
              <a:tr h="360765">
                <a:tc>
                  <a:txBody>
                    <a:bodyPr/>
                    <a:lstStyle/>
                    <a:p>
                      <a:pPr algn="ctr" fontAlgn="b"/>
                      <a:r>
                        <a:rPr lang="ru-RU" sz="2000" b="0" i="0" u="none" strike="noStrike">
                          <a:latin typeface="Arial Cyr"/>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endParaRPr lang="ru-RU" sz="2000" b="0" i="0" u="none" strike="noStrike">
                        <a:latin typeface="Arial Cyr"/>
                      </a:endParaRP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2000" b="0" i="0" u="none" strike="noStrike">
                        <a:latin typeface="Arial Cyr"/>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2000" b="0" i="0" u="none" strike="noStrike">
                        <a:latin typeface="Arial Cyr"/>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2000" b="0" i="0" u="none" strike="noStrike">
                        <a:latin typeface="Arial Cyr"/>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2000" b="0" i="0" u="none" strike="noStrike">
                        <a:latin typeface="Arial Cyr"/>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r>
              <a:tr h="360765">
                <a:tc>
                  <a:txBody>
                    <a:bodyPr/>
                    <a:lstStyle/>
                    <a:p>
                      <a:pPr algn="ctr" fontAlgn="b"/>
                      <a:r>
                        <a:rPr lang="ru-RU" sz="2000" b="0" i="0" u="none" strike="noStrike">
                          <a:latin typeface="Arial Cyr"/>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gridSpan="3">
                  <a:txBody>
                    <a:bodyPr/>
                    <a:lstStyle/>
                    <a:p>
                      <a:pPr algn="ctr" fontAlgn="b"/>
                      <a:r>
                        <a:rPr lang="ru-RU" sz="2000" b="0" i="0" u="none" strike="noStrike">
                          <a:latin typeface="Arial Cyr"/>
                        </a:rPr>
                        <a:t>вектор решений</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ru-RU"/>
                    </a:p>
                  </a:txBody>
                  <a:tcPr/>
                </a:tc>
                <a:tc hMerge="1">
                  <a:txBody>
                    <a:bodyPr/>
                    <a:lstStyle/>
                    <a:p>
                      <a:endParaRPr lang="ru-RU"/>
                    </a:p>
                  </a:txBody>
                  <a:tcPr/>
                </a:tc>
                <a:tc>
                  <a:txBody>
                    <a:bodyPr/>
                    <a:lstStyle/>
                    <a:p>
                      <a:pPr algn="l" fontAlgn="b"/>
                      <a:endParaRPr lang="ru-RU" sz="2000" b="0" i="0" u="none" strike="noStrike">
                        <a:latin typeface="Arial Cyr"/>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2000" b="0" i="0" u="none" strike="noStrike">
                        <a:latin typeface="Arial Cyr"/>
                      </a:endParaRPr>
                    </a:p>
                  </a:txBody>
                  <a:tcPr marL="0" marR="0" marT="0" marB="0" anchor="b">
                    <a:lnL>
                      <a:noFill/>
                    </a:lnL>
                    <a:lnR>
                      <a:noFill/>
                    </a:lnR>
                    <a:lnT>
                      <a:noFill/>
                    </a:lnT>
                    <a:lnB>
                      <a:noFill/>
                    </a:lnB>
                  </a:tcPr>
                </a:tc>
              </a:tr>
              <a:tr h="360765">
                <a:tc>
                  <a:txBody>
                    <a:bodyPr/>
                    <a:lstStyle/>
                    <a:p>
                      <a:pPr algn="ctr" fontAlgn="b"/>
                      <a:r>
                        <a:rPr lang="ru-RU" sz="2000" b="0" i="0" u="none" strike="noStrike">
                          <a:latin typeface="Arial Cyr"/>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dirty="0">
                          <a:latin typeface="Arial Cyr"/>
                        </a:rPr>
                        <a:t>х1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ru-RU" sz="2000" b="0" i="0" u="none" strike="noStrike">
                          <a:latin typeface="Arial Cyr"/>
                        </a:rPr>
                        <a:t>х2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ru-RU" sz="2000" b="0" i="0" u="none" strike="noStrike">
                          <a:latin typeface="Arial Cyr"/>
                        </a:rPr>
                        <a:t>х3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endParaRPr lang="ru-RU" sz="2000" b="0" i="0" u="none" strike="noStrike">
                        <a:latin typeface="Arial Cyr"/>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2000" b="0" i="0" u="none" strike="noStrike">
                        <a:latin typeface="Arial Cyr"/>
                      </a:endParaRPr>
                    </a:p>
                  </a:txBody>
                  <a:tcPr marL="0" marR="0" marT="0" marB="0" anchor="b">
                    <a:lnL>
                      <a:noFill/>
                    </a:lnL>
                    <a:lnR>
                      <a:noFill/>
                    </a:lnR>
                    <a:lnT>
                      <a:noFill/>
                    </a:lnT>
                    <a:lnB>
                      <a:noFill/>
                    </a:lnB>
                  </a:tcPr>
                </a:tc>
              </a:tr>
              <a:tr h="360765">
                <a:tc>
                  <a:txBody>
                    <a:bodyPr/>
                    <a:lstStyle/>
                    <a:p>
                      <a:pPr algn="ctr" fontAlgn="b"/>
                      <a:r>
                        <a:rPr lang="ru-RU" sz="2000" b="0" i="0" u="none" strike="noStrike">
                          <a:latin typeface="Arial Cyr"/>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a:latin typeface="Arial Cyr"/>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ru-RU" sz="2000" b="0" i="0" u="none" strike="noStrike">
                          <a:latin typeface="Arial Cyr"/>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ru-RU" sz="2000" b="0" i="0" u="none" strike="noStrike">
                          <a:latin typeface="Arial Cyr"/>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endParaRPr lang="ru-RU" sz="2000" b="0" i="0" u="none" strike="noStrike">
                        <a:latin typeface="Arial Cyr"/>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2000" b="0" i="0" u="none" strike="noStrike">
                        <a:latin typeface="Arial Cyr"/>
                      </a:endParaRPr>
                    </a:p>
                  </a:txBody>
                  <a:tcPr marL="0" marR="0" marT="0" marB="0" anchor="b">
                    <a:lnL>
                      <a:noFill/>
                    </a:lnL>
                    <a:lnR>
                      <a:noFill/>
                    </a:lnR>
                    <a:lnT>
                      <a:noFill/>
                    </a:lnT>
                    <a:lnB>
                      <a:noFill/>
                    </a:lnB>
                  </a:tcPr>
                </a:tc>
              </a:tr>
              <a:tr h="360765">
                <a:tc>
                  <a:txBody>
                    <a:bodyPr/>
                    <a:lstStyle/>
                    <a:p>
                      <a:pPr algn="ctr" fontAlgn="b"/>
                      <a:r>
                        <a:rPr lang="ru-RU" sz="2000" b="0" i="0" u="none" strike="noStrike">
                          <a:latin typeface="Arial Cyr"/>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endParaRPr lang="ru-RU" sz="2000" b="0" i="0" u="none" strike="noStrike">
                        <a:latin typeface="Arial Cyr"/>
                      </a:endParaRP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2000" b="0" i="0" u="none" strike="noStrike">
                        <a:latin typeface="Arial Cyr"/>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2000" b="0" i="0" u="none" strike="noStrike">
                        <a:latin typeface="Arial Cyr"/>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2000" b="0" i="0" u="none" strike="noStrike">
                        <a:latin typeface="Arial Cyr"/>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2000" b="0" i="0" u="none" strike="noStrike">
                        <a:latin typeface="Arial Cyr"/>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r>
              <a:tr h="360765">
                <a:tc>
                  <a:txBody>
                    <a:bodyPr/>
                    <a:lstStyle/>
                    <a:p>
                      <a:pPr algn="ctr" fontAlgn="b"/>
                      <a:r>
                        <a:rPr lang="ru-RU" sz="2000" b="0" i="0" u="none" strike="noStrike">
                          <a:latin typeface="Arial Cyr"/>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gridSpan="3">
                  <a:txBody>
                    <a:bodyPr/>
                    <a:lstStyle/>
                    <a:p>
                      <a:pPr algn="ctr" fontAlgn="b"/>
                      <a:r>
                        <a:rPr lang="ru-RU" sz="2000" b="0" i="0" u="none" strike="noStrike">
                          <a:latin typeface="Arial Cyr"/>
                        </a:rPr>
                        <a:t>коэффициенты целевой функции</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hMerge="1">
                  <a:txBody>
                    <a:bodyPr/>
                    <a:lstStyle/>
                    <a:p>
                      <a:endParaRPr lang="ru-RU"/>
                    </a:p>
                  </a:txBody>
                  <a:tcPr/>
                </a:tc>
                <a:tc hMerge="1">
                  <a:txBody>
                    <a:bodyPr/>
                    <a:lstStyle/>
                    <a:p>
                      <a:endParaRPr lang="ru-RU"/>
                    </a:p>
                  </a:txBody>
                  <a:tcPr/>
                </a:tc>
                <a:tc gridSpan="2">
                  <a:txBody>
                    <a:bodyPr/>
                    <a:lstStyle/>
                    <a:p>
                      <a:pPr algn="ctr" fontAlgn="b"/>
                      <a:r>
                        <a:rPr lang="ru-RU" sz="2000" b="0" i="0" u="none" strike="noStrike">
                          <a:latin typeface="Arial Cyr"/>
                        </a:rPr>
                        <a:t>Значение целевой функции</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ru-RU"/>
                    </a:p>
                  </a:txBody>
                  <a:tcPr/>
                </a:tc>
              </a:tr>
              <a:tr h="360765">
                <a:tc>
                  <a:txBody>
                    <a:bodyPr/>
                    <a:lstStyle/>
                    <a:p>
                      <a:pPr algn="ctr" fontAlgn="b"/>
                      <a:r>
                        <a:rPr lang="ru-RU" sz="2000" b="0" i="0" u="none" strike="noStrike">
                          <a:latin typeface="Arial Cyr"/>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a:latin typeface="Arial Cyr"/>
                        </a:rPr>
                        <a:t>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1,95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2,87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gridSpan="2">
                  <a:txBody>
                    <a:bodyPr/>
                    <a:lstStyle/>
                    <a:p>
                      <a:pPr algn="ctr" fontAlgn="b"/>
                      <a:r>
                        <a:rPr lang="ru-RU" sz="2000" b="0" i="0" u="none" strike="noStrike" dirty="0">
                          <a:latin typeface="Arial Cyr"/>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ru-RU"/>
                    </a:p>
                  </a:txBody>
                  <a:tcPr/>
                </a:tc>
              </a:tr>
            </a:tbl>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1162"/>
          </a:xfrm>
        </p:spPr>
        <p:txBody>
          <a:bodyPr>
            <a:normAutofit fontScale="90000"/>
          </a:bodyPr>
          <a:lstStyle/>
          <a:p>
            <a:endParaRPr lang="ru-RU" dirty="0"/>
          </a:p>
        </p:txBody>
      </p:sp>
      <p:sp>
        <p:nvSpPr>
          <p:cNvPr id="4" name="Номер слайда 3"/>
          <p:cNvSpPr>
            <a:spLocks noGrp="1"/>
          </p:cNvSpPr>
          <p:nvPr>
            <p:ph type="sldNum" sz="quarter" idx="12"/>
          </p:nvPr>
        </p:nvSpPr>
        <p:spPr/>
        <p:txBody>
          <a:bodyPr/>
          <a:lstStyle/>
          <a:p>
            <a:pPr>
              <a:defRPr/>
            </a:pPr>
            <a:fld id="{9FA54B76-332A-4B1A-BAC4-DFF552A91F83}" type="slidenum">
              <a:rPr lang="ru-RU" smtClean="0"/>
              <a:pPr>
                <a:defRPr/>
              </a:pPr>
              <a:t>74</a:t>
            </a:fld>
            <a:endParaRPr lang="ru-RU"/>
          </a:p>
        </p:txBody>
      </p:sp>
      <p:sp>
        <p:nvSpPr>
          <p:cNvPr id="6" name="Содержимое 5"/>
          <p:cNvSpPr>
            <a:spLocks noGrp="1"/>
          </p:cNvSpPr>
          <p:nvPr>
            <p:ph idx="1"/>
          </p:nvPr>
        </p:nvSpPr>
        <p:spPr>
          <a:xfrm>
            <a:off x="304800" y="914400"/>
            <a:ext cx="8610600" cy="5211763"/>
          </a:xfrm>
        </p:spPr>
        <p:txBody>
          <a:bodyPr/>
          <a:lstStyle/>
          <a:p>
            <a:r>
              <a:rPr lang="ru-RU" dirty="0" smtClean="0"/>
              <a:t>2. Вызов надстройки «Поиск решения»:</a:t>
            </a:r>
          </a:p>
          <a:p>
            <a:pPr>
              <a:buNone/>
            </a:pPr>
            <a:r>
              <a:rPr lang="ru-RU" dirty="0" smtClean="0"/>
              <a:t>              Данные - Поиск решения</a:t>
            </a:r>
          </a:p>
          <a:p>
            <a:pPr>
              <a:buNone/>
            </a:pPr>
            <a:endParaRPr lang="ru-RU" dirty="0" smtClean="0"/>
          </a:p>
          <a:p>
            <a:pPr>
              <a:buNone/>
            </a:pPr>
            <a:r>
              <a:rPr lang="ru-RU" dirty="0" smtClean="0"/>
              <a:t>Настройка пакета: параметры – надстройки – перейти – «</a:t>
            </a:r>
            <a:r>
              <a:rPr lang="en-US" dirty="0" smtClean="0"/>
              <a:t>v</a:t>
            </a:r>
            <a:r>
              <a:rPr lang="ru-RU" dirty="0" smtClean="0"/>
              <a:t>» поиск решения - о</a:t>
            </a:r>
            <a:r>
              <a:rPr lang="en-US" dirty="0" smtClean="0"/>
              <a:t>k</a:t>
            </a:r>
            <a:endParaRPr lang="ru-RU"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6362"/>
          </a:xfrm>
        </p:spPr>
        <p:txBody>
          <a:bodyPr>
            <a:normAutofit fontScale="90000"/>
          </a:bodyPr>
          <a:lstStyle/>
          <a:p>
            <a:endParaRPr lang="ru-RU" dirty="0"/>
          </a:p>
        </p:txBody>
      </p:sp>
      <p:sp>
        <p:nvSpPr>
          <p:cNvPr id="3" name="Содержимое 2"/>
          <p:cNvSpPr>
            <a:spLocks noGrp="1"/>
          </p:cNvSpPr>
          <p:nvPr>
            <p:ph idx="1"/>
          </p:nvPr>
        </p:nvSpPr>
        <p:spPr>
          <a:xfrm>
            <a:off x="228600" y="381000"/>
            <a:ext cx="8686800" cy="5745163"/>
          </a:xfrm>
        </p:spPr>
        <p:txBody>
          <a:bodyPr/>
          <a:lstStyle/>
          <a:p>
            <a:pPr>
              <a:buNone/>
            </a:pPr>
            <a:r>
              <a:rPr lang="ru-RU" sz="2800" dirty="0" smtClean="0"/>
              <a:t>Целевая ячейка = значение целевой функции </a:t>
            </a:r>
          </a:p>
          <a:p>
            <a:pPr>
              <a:buNone/>
            </a:pPr>
            <a:r>
              <a:rPr lang="ru-RU" sz="2800" dirty="0" smtClean="0"/>
              <a:t>Изменяя ячейки = вектор решений</a:t>
            </a:r>
          </a:p>
          <a:p>
            <a:pPr>
              <a:buNone/>
            </a:pPr>
            <a:r>
              <a:rPr lang="ru-RU" sz="2800" dirty="0" smtClean="0"/>
              <a:t>Равной (</a:t>
            </a:r>
            <a:r>
              <a:rPr lang="en-US" sz="2800" dirty="0" err="1" smtClean="0"/>
              <a:t>min,max</a:t>
            </a:r>
            <a:r>
              <a:rPr lang="en-US" sz="2800" dirty="0" smtClean="0"/>
              <a:t>)</a:t>
            </a:r>
            <a:endParaRPr lang="ru-RU" sz="2800" dirty="0"/>
          </a:p>
        </p:txBody>
      </p:sp>
      <p:sp>
        <p:nvSpPr>
          <p:cNvPr id="4" name="Номер слайда 3"/>
          <p:cNvSpPr>
            <a:spLocks noGrp="1"/>
          </p:cNvSpPr>
          <p:nvPr>
            <p:ph type="sldNum" sz="quarter" idx="12"/>
          </p:nvPr>
        </p:nvSpPr>
        <p:spPr/>
        <p:txBody>
          <a:bodyPr/>
          <a:lstStyle/>
          <a:p>
            <a:pPr>
              <a:defRPr/>
            </a:pPr>
            <a:fld id="{9FA54B76-332A-4B1A-BAC4-DFF552A91F83}" type="slidenum">
              <a:rPr lang="ru-RU" smtClean="0"/>
              <a:pPr>
                <a:defRPr/>
              </a:pPr>
              <a:t>75</a:t>
            </a:fld>
            <a:endParaRPr lang="ru-RU"/>
          </a:p>
        </p:txBody>
      </p:sp>
      <p:pic>
        <p:nvPicPr>
          <p:cNvPr id="100354" name="Picture 2"/>
          <p:cNvPicPr>
            <a:picLocks noChangeAspect="1" noChangeArrowheads="1"/>
          </p:cNvPicPr>
          <p:nvPr/>
        </p:nvPicPr>
        <p:blipFill>
          <a:blip r:embed="rId2"/>
          <a:srcRect/>
          <a:stretch>
            <a:fillRect/>
          </a:stretch>
        </p:blipFill>
        <p:spPr bwMode="auto">
          <a:xfrm>
            <a:off x="381000" y="1905000"/>
            <a:ext cx="8436611" cy="4953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229600" cy="5668963"/>
          </a:xfrm>
        </p:spPr>
        <p:txBody>
          <a:bodyPr/>
          <a:lstStyle/>
          <a:p>
            <a:r>
              <a:rPr lang="ru-RU" dirty="0" smtClean="0"/>
              <a:t>Добавление ограничения</a:t>
            </a:r>
          </a:p>
          <a:p>
            <a:r>
              <a:rPr lang="ru-RU" dirty="0" smtClean="0"/>
              <a:t>Ссылка на ячейку = столбец АХ</a:t>
            </a:r>
          </a:p>
          <a:p>
            <a:r>
              <a:rPr lang="ru-RU" dirty="0" smtClean="0"/>
              <a:t>Ограничение = вектор ресурсов</a:t>
            </a:r>
            <a:endParaRPr lang="ru-RU" dirty="0"/>
          </a:p>
        </p:txBody>
      </p:sp>
      <p:sp>
        <p:nvSpPr>
          <p:cNvPr id="4" name="Номер слайда 3"/>
          <p:cNvSpPr>
            <a:spLocks noGrp="1"/>
          </p:cNvSpPr>
          <p:nvPr>
            <p:ph type="sldNum" sz="quarter" idx="12"/>
          </p:nvPr>
        </p:nvSpPr>
        <p:spPr/>
        <p:txBody>
          <a:bodyPr/>
          <a:lstStyle/>
          <a:p>
            <a:pPr>
              <a:defRPr/>
            </a:pPr>
            <a:fld id="{9FA54B76-332A-4B1A-BAC4-DFF552A91F83}" type="slidenum">
              <a:rPr lang="ru-RU" smtClean="0"/>
              <a:pPr>
                <a:defRPr/>
              </a:pPr>
              <a:t>76</a:t>
            </a:fld>
            <a:endParaRPr lang="ru-RU"/>
          </a:p>
        </p:txBody>
      </p:sp>
      <p:pic>
        <p:nvPicPr>
          <p:cNvPr id="101378" name="Picture 2"/>
          <p:cNvPicPr>
            <a:picLocks noChangeAspect="1" noChangeArrowheads="1"/>
          </p:cNvPicPr>
          <p:nvPr/>
        </p:nvPicPr>
        <p:blipFill>
          <a:blip r:embed="rId2"/>
          <a:srcRect/>
          <a:stretch>
            <a:fillRect/>
          </a:stretch>
        </p:blipFill>
        <p:spPr bwMode="auto">
          <a:xfrm>
            <a:off x="609600" y="2362200"/>
            <a:ext cx="7772400" cy="25589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sp>
        <p:nvSpPr>
          <p:cNvPr id="4" name="Номер слайда 3"/>
          <p:cNvSpPr>
            <a:spLocks noGrp="1"/>
          </p:cNvSpPr>
          <p:nvPr>
            <p:ph type="sldNum" sz="quarter" idx="12"/>
          </p:nvPr>
        </p:nvSpPr>
        <p:spPr/>
        <p:txBody>
          <a:bodyPr/>
          <a:lstStyle/>
          <a:p>
            <a:pPr>
              <a:defRPr/>
            </a:pPr>
            <a:fld id="{9FA54B76-332A-4B1A-BAC4-DFF552A91F83}" type="slidenum">
              <a:rPr lang="ru-RU" smtClean="0"/>
              <a:pPr>
                <a:defRPr/>
              </a:pPr>
              <a:t>77</a:t>
            </a:fld>
            <a:endParaRPr lang="ru-RU"/>
          </a:p>
        </p:txBody>
      </p:sp>
      <p:pic>
        <p:nvPicPr>
          <p:cNvPr id="102403" name="Picture 3"/>
          <p:cNvPicPr>
            <a:picLocks noChangeAspect="1" noChangeArrowheads="1"/>
          </p:cNvPicPr>
          <p:nvPr/>
        </p:nvPicPr>
        <p:blipFill>
          <a:blip r:embed="rId2"/>
          <a:srcRect/>
          <a:stretch>
            <a:fillRect/>
          </a:stretch>
        </p:blipFill>
        <p:spPr bwMode="auto">
          <a:xfrm>
            <a:off x="333722" y="1295400"/>
            <a:ext cx="8810278" cy="487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5592763"/>
          </a:xfrm>
        </p:spPr>
        <p:txBody>
          <a:bodyPr/>
          <a:lstStyle/>
          <a:p>
            <a:r>
              <a:rPr lang="ru-RU" dirty="0" smtClean="0"/>
              <a:t>Если          , то      параметры        </a:t>
            </a:r>
          </a:p>
          <a:p>
            <a:pPr>
              <a:buNone/>
            </a:pPr>
            <a:r>
              <a:rPr lang="ru-RU" dirty="0" smtClean="0"/>
              <a:t>   «</a:t>
            </a:r>
            <a:r>
              <a:rPr lang="en-US" dirty="0" smtClean="0"/>
              <a:t>v</a:t>
            </a:r>
            <a:r>
              <a:rPr lang="ru-RU" dirty="0" smtClean="0"/>
              <a:t>» неотрицательные значения       </a:t>
            </a:r>
            <a:r>
              <a:rPr lang="en-US" dirty="0" smtClean="0"/>
              <a:t>ok</a:t>
            </a:r>
            <a:endParaRPr lang="ru-RU" dirty="0"/>
          </a:p>
        </p:txBody>
      </p:sp>
      <p:sp>
        <p:nvSpPr>
          <p:cNvPr id="4" name="Номер слайда 3"/>
          <p:cNvSpPr>
            <a:spLocks noGrp="1"/>
          </p:cNvSpPr>
          <p:nvPr>
            <p:ph type="sldNum" sz="quarter" idx="12"/>
          </p:nvPr>
        </p:nvSpPr>
        <p:spPr/>
        <p:txBody>
          <a:bodyPr/>
          <a:lstStyle/>
          <a:p>
            <a:pPr>
              <a:defRPr/>
            </a:pPr>
            <a:fld id="{9FA54B76-332A-4B1A-BAC4-DFF552A91F83}" type="slidenum">
              <a:rPr lang="ru-RU" smtClean="0"/>
              <a:pPr>
                <a:defRPr/>
              </a:pPr>
              <a:t>78</a:t>
            </a:fld>
            <a:endParaRPr lang="ru-RU"/>
          </a:p>
        </p:txBody>
      </p:sp>
      <p:graphicFrame>
        <p:nvGraphicFramePr>
          <p:cNvPr id="103426" name="Object 2"/>
          <p:cNvGraphicFramePr>
            <a:graphicFrameLocks noChangeAspect="1"/>
          </p:cNvGraphicFramePr>
          <p:nvPr/>
        </p:nvGraphicFramePr>
        <p:xfrm>
          <a:off x="1828800" y="533400"/>
          <a:ext cx="1066800" cy="640080"/>
        </p:xfrm>
        <a:graphic>
          <a:graphicData uri="http://schemas.openxmlformats.org/presentationml/2006/ole">
            <p:oleObj spid="_x0000_s91138" name="Equation" r:id="rId3" imgW="380880" imgH="228600" progId="">
              <p:embed/>
            </p:oleObj>
          </a:graphicData>
        </a:graphic>
      </p:graphicFrame>
      <p:cxnSp>
        <p:nvCxnSpPr>
          <p:cNvPr id="7" name="Прямая со стрелкой 6"/>
          <p:cNvCxnSpPr/>
          <p:nvPr/>
        </p:nvCxnSpPr>
        <p:spPr>
          <a:xfrm>
            <a:off x="3657600" y="838200"/>
            <a:ext cx="4572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6553200" y="838200"/>
            <a:ext cx="4572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3427" name="Picture 3"/>
          <p:cNvPicPr>
            <a:picLocks noChangeAspect="1" noChangeArrowheads="1"/>
          </p:cNvPicPr>
          <p:nvPr/>
        </p:nvPicPr>
        <p:blipFill>
          <a:blip r:embed="rId4"/>
          <a:srcRect/>
          <a:stretch>
            <a:fillRect/>
          </a:stretch>
        </p:blipFill>
        <p:spPr bwMode="auto">
          <a:xfrm>
            <a:off x="838200" y="1828800"/>
            <a:ext cx="7144706" cy="4800600"/>
          </a:xfrm>
          <a:prstGeom prst="rect">
            <a:avLst/>
          </a:prstGeom>
          <a:noFill/>
          <a:ln w="9525">
            <a:noFill/>
            <a:miter lim="800000"/>
            <a:headEnd/>
            <a:tailEnd/>
          </a:ln>
          <a:effectLst/>
        </p:spPr>
      </p:pic>
      <p:cxnSp>
        <p:nvCxnSpPr>
          <p:cNvPr id="11" name="Прямая со стрелкой 10"/>
          <p:cNvCxnSpPr/>
          <p:nvPr/>
        </p:nvCxnSpPr>
        <p:spPr>
          <a:xfrm>
            <a:off x="7086600" y="1447800"/>
            <a:ext cx="4572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en-US" dirty="0" smtClean="0"/>
              <a:t>3. </a:t>
            </a:r>
            <a:r>
              <a:rPr lang="ru-RU" dirty="0" smtClean="0"/>
              <a:t>Выполнить</a:t>
            </a:r>
            <a:endParaRPr lang="ru-RU" dirty="0"/>
          </a:p>
        </p:txBody>
      </p:sp>
      <p:sp>
        <p:nvSpPr>
          <p:cNvPr id="4" name="Номер слайда 3"/>
          <p:cNvSpPr>
            <a:spLocks noGrp="1"/>
          </p:cNvSpPr>
          <p:nvPr>
            <p:ph type="sldNum" sz="quarter" idx="12"/>
          </p:nvPr>
        </p:nvSpPr>
        <p:spPr/>
        <p:txBody>
          <a:bodyPr/>
          <a:lstStyle/>
          <a:p>
            <a:pPr>
              <a:defRPr/>
            </a:pPr>
            <a:fld id="{9FA54B76-332A-4B1A-BAC4-DFF552A91F83}" type="slidenum">
              <a:rPr lang="ru-RU" smtClean="0"/>
              <a:pPr>
                <a:defRPr/>
              </a:pPr>
              <a:t>79</a:t>
            </a:fld>
            <a:endParaRPr lang="ru-RU"/>
          </a:p>
        </p:txBody>
      </p:sp>
      <p:pic>
        <p:nvPicPr>
          <p:cNvPr id="104450" name="Picture 2"/>
          <p:cNvPicPr>
            <a:picLocks noChangeAspect="1" noChangeArrowheads="1"/>
          </p:cNvPicPr>
          <p:nvPr/>
        </p:nvPicPr>
        <p:blipFill>
          <a:blip r:embed="rId2"/>
          <a:srcRect/>
          <a:stretch>
            <a:fillRect/>
          </a:stretch>
        </p:blipFill>
        <p:spPr bwMode="auto">
          <a:xfrm>
            <a:off x="457199" y="2286000"/>
            <a:ext cx="8607213" cy="350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5" name="Содержимое 4"/>
          <p:cNvGraphicFramePr>
            <a:graphicFrameLocks noGrp="1"/>
          </p:cNvGraphicFramePr>
          <p:nvPr>
            <p:ph idx="1"/>
          </p:nvPr>
        </p:nvGraphicFramePr>
        <p:xfrm>
          <a:off x="228600" y="1524000"/>
          <a:ext cx="8610599" cy="4101863"/>
        </p:xfrm>
        <a:graphic>
          <a:graphicData uri="http://schemas.openxmlformats.org/drawingml/2006/table">
            <a:tbl>
              <a:tblPr/>
              <a:tblGrid>
                <a:gridCol w="422282"/>
                <a:gridCol w="1392212"/>
                <a:gridCol w="1392212"/>
                <a:gridCol w="1392212"/>
                <a:gridCol w="1697926"/>
                <a:gridCol w="2313755"/>
              </a:tblGrid>
              <a:tr h="149111">
                <a:tc>
                  <a:txBody>
                    <a:bodyPr/>
                    <a:lstStyle/>
                    <a:p>
                      <a:pPr algn="ctr" fontAlgn="b"/>
                      <a:r>
                        <a:rPr lang="ru-RU" sz="2000" b="0" i="0" u="none" strike="noStrike" dirty="0">
                          <a:latin typeface="Arial Cyr"/>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a:latin typeface="Arial Cyr"/>
                        </a:rPr>
                        <a:t>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a:latin typeface="Arial Cyr"/>
                        </a:rPr>
                        <a:t>В</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a:latin typeface="Arial Cyr"/>
                        </a:rPr>
                        <a:t>С</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en-US" sz="2000" b="0" i="0" u="none" strike="noStrike">
                          <a:latin typeface="Arial Cyr"/>
                        </a:rPr>
                        <a:t>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en-US" sz="2000" b="0" i="0" u="none" strike="noStrike">
                          <a:latin typeface="Arial Cyr"/>
                        </a:rPr>
                        <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r>
              <a:tr h="350849">
                <a:tc>
                  <a:txBody>
                    <a:bodyPr/>
                    <a:lstStyle/>
                    <a:p>
                      <a:pPr algn="ctr" fontAlgn="b"/>
                      <a:r>
                        <a:rPr lang="ru-RU" sz="2000" b="0" i="0" u="none" strike="noStrike">
                          <a:latin typeface="Arial Cyr"/>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gridSpan="3">
                  <a:txBody>
                    <a:bodyPr/>
                    <a:lstStyle/>
                    <a:p>
                      <a:pPr algn="ctr" fontAlgn="b"/>
                      <a:r>
                        <a:rPr lang="ru-RU" sz="2000" b="0" i="0" u="none" strike="noStrike">
                          <a:latin typeface="Arial Cyr"/>
                        </a:rPr>
                        <a:t>коэффициенты матрицы ограничений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hMerge="1">
                  <a:txBody>
                    <a:bodyPr/>
                    <a:lstStyle/>
                    <a:p>
                      <a:endParaRPr lang="ru-RU"/>
                    </a:p>
                  </a:txBody>
                  <a:tcPr/>
                </a:tc>
                <a:tc hMerge="1">
                  <a:txBody>
                    <a:bodyPr/>
                    <a:lstStyle/>
                    <a:p>
                      <a:endParaRPr lang="ru-RU"/>
                    </a:p>
                  </a:txBody>
                  <a:tcPr/>
                </a:tc>
                <a:tc>
                  <a:txBody>
                    <a:bodyPr/>
                    <a:lstStyle/>
                    <a:p>
                      <a:pPr algn="ctr" fontAlgn="b"/>
                      <a:r>
                        <a:rPr lang="ru-RU" sz="2000" b="0" i="0" u="none" strike="noStrike" dirty="0">
                          <a:latin typeface="Arial Cyr"/>
                        </a:rPr>
                        <a:t>вектор ресурсов</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ru-RU" sz="2000" b="0" i="0" u="none" strike="noStrike">
                          <a:latin typeface="Arial Cyr"/>
                        </a:rPr>
                        <a:t>произведение </a:t>
                      </a:r>
                      <a:r>
                        <a:rPr lang="en-US" sz="2000" b="0" i="0" u="none" strike="noStrike">
                          <a:latin typeface="Arial Cyr"/>
                        </a:rPr>
                        <a: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r>
              <a:tr h="350849">
                <a:tc>
                  <a:txBody>
                    <a:bodyPr/>
                    <a:lstStyle/>
                    <a:p>
                      <a:pPr algn="ctr" fontAlgn="b"/>
                      <a:r>
                        <a:rPr lang="ru-RU" sz="2000" b="0" i="0" u="none" strike="noStrike">
                          <a:latin typeface="Arial Cyr"/>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a:latin typeface="Arial Cyr"/>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ru-RU" sz="2000" b="0" i="0" u="none" strike="noStrike">
                          <a:latin typeface="Arial Cyr"/>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r>
              <a:tr h="350849">
                <a:tc>
                  <a:txBody>
                    <a:bodyPr/>
                    <a:lstStyle/>
                    <a:p>
                      <a:pPr algn="ctr" fontAlgn="b"/>
                      <a:r>
                        <a:rPr lang="ru-RU" sz="2000" b="0" i="0" u="none" strike="noStrike">
                          <a:latin typeface="Arial Cyr"/>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dirty="0">
                          <a:latin typeface="Arial Cyr"/>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ru-RU" sz="2000" b="0" i="0" u="none" strike="noStrike">
                          <a:latin typeface="Arial Cyr"/>
                        </a:rPr>
                        <a:t>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r>
              <a:tr h="350849">
                <a:tc>
                  <a:txBody>
                    <a:bodyPr/>
                    <a:lstStyle/>
                    <a:p>
                      <a:pPr algn="ctr" fontAlgn="b"/>
                      <a:r>
                        <a:rPr lang="ru-RU" sz="2000" b="0" i="0" u="none" strike="noStrike">
                          <a:latin typeface="Arial Cyr"/>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endParaRPr lang="ru-RU" sz="2000" b="0" i="0" u="none" strike="noStrike">
                        <a:latin typeface="Arial Cyr"/>
                      </a:endParaRP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2000" b="0" i="0" u="none" strike="noStrike">
                        <a:latin typeface="Arial Cyr"/>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2000" b="0" i="0" u="none" strike="noStrike">
                        <a:latin typeface="Arial Cyr"/>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2000" b="0" i="0" u="none" strike="noStrike">
                        <a:latin typeface="Arial Cyr"/>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2000" b="0" i="0" u="none" strike="noStrike">
                        <a:latin typeface="Arial Cyr"/>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r>
              <a:tr h="350849">
                <a:tc>
                  <a:txBody>
                    <a:bodyPr/>
                    <a:lstStyle/>
                    <a:p>
                      <a:pPr algn="ctr" fontAlgn="b"/>
                      <a:r>
                        <a:rPr lang="ru-RU" sz="2000" b="0" i="0" u="none" strike="noStrike">
                          <a:latin typeface="Arial Cyr"/>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gridSpan="3">
                  <a:txBody>
                    <a:bodyPr/>
                    <a:lstStyle/>
                    <a:p>
                      <a:pPr algn="ctr" fontAlgn="b"/>
                      <a:r>
                        <a:rPr lang="ru-RU" sz="2000" b="0" i="0" u="none" strike="noStrike">
                          <a:latin typeface="Arial Cyr"/>
                        </a:rPr>
                        <a:t>вектор решений</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ru-RU"/>
                    </a:p>
                  </a:txBody>
                  <a:tcPr/>
                </a:tc>
                <a:tc hMerge="1">
                  <a:txBody>
                    <a:bodyPr/>
                    <a:lstStyle/>
                    <a:p>
                      <a:endParaRPr lang="ru-RU"/>
                    </a:p>
                  </a:txBody>
                  <a:tcPr/>
                </a:tc>
                <a:tc>
                  <a:txBody>
                    <a:bodyPr/>
                    <a:lstStyle/>
                    <a:p>
                      <a:pPr algn="l" fontAlgn="b"/>
                      <a:endParaRPr lang="ru-RU" sz="2000" b="0" i="0" u="none" strike="noStrike">
                        <a:latin typeface="Arial Cyr"/>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2000" b="0" i="0" u="none" strike="noStrike">
                        <a:latin typeface="Arial Cyr"/>
                      </a:endParaRPr>
                    </a:p>
                  </a:txBody>
                  <a:tcPr marL="0" marR="0" marT="0" marB="0" anchor="b">
                    <a:lnL>
                      <a:noFill/>
                    </a:lnL>
                    <a:lnR>
                      <a:noFill/>
                    </a:lnR>
                    <a:lnT>
                      <a:noFill/>
                    </a:lnT>
                    <a:lnB>
                      <a:noFill/>
                    </a:lnB>
                  </a:tcPr>
                </a:tc>
              </a:tr>
              <a:tr h="350849">
                <a:tc>
                  <a:txBody>
                    <a:bodyPr/>
                    <a:lstStyle/>
                    <a:p>
                      <a:pPr algn="ctr" fontAlgn="b"/>
                      <a:r>
                        <a:rPr lang="ru-RU" sz="2000" b="0" i="0" u="none" strike="noStrike">
                          <a:latin typeface="Arial Cyr"/>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a:latin typeface="Arial Cyr"/>
                        </a:rPr>
                        <a:t>х1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ru-RU" sz="2000" b="0" i="0" u="none" strike="noStrike">
                          <a:latin typeface="Arial Cyr"/>
                        </a:rPr>
                        <a:t>х2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ru-RU" sz="2000" b="0" i="0" u="none" strike="noStrike">
                          <a:latin typeface="Arial Cyr"/>
                        </a:rPr>
                        <a:t>х3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endParaRPr lang="ru-RU" sz="2000" b="0" i="0" u="none" strike="noStrike">
                        <a:latin typeface="Arial Cyr"/>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2000" b="0" i="0" u="none" strike="noStrike">
                        <a:latin typeface="Arial Cyr"/>
                      </a:endParaRPr>
                    </a:p>
                  </a:txBody>
                  <a:tcPr marL="0" marR="0" marT="0" marB="0" anchor="b">
                    <a:lnL>
                      <a:noFill/>
                    </a:lnL>
                    <a:lnR>
                      <a:noFill/>
                    </a:lnR>
                    <a:lnT>
                      <a:noFill/>
                    </a:lnT>
                    <a:lnB>
                      <a:noFill/>
                    </a:lnB>
                  </a:tcPr>
                </a:tc>
              </a:tr>
              <a:tr h="350849">
                <a:tc>
                  <a:txBody>
                    <a:bodyPr/>
                    <a:lstStyle/>
                    <a:p>
                      <a:pPr algn="ctr" fontAlgn="b"/>
                      <a:r>
                        <a:rPr lang="ru-RU" sz="2000" b="0" i="0" u="none" strike="noStrike">
                          <a:latin typeface="Arial Cyr"/>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marL="0" algn="ctr" defTabSz="914400" rtl="0" eaLnBrk="1" fontAlgn="b" latinLnBrk="0" hangingPunct="1"/>
                      <a:r>
                        <a:rPr lang="ru-RU" sz="2400" b="1" i="0" u="none" strike="noStrike" kern="1200" dirty="0">
                          <a:solidFill>
                            <a:srgbClr val="002060"/>
                          </a:solidFill>
                          <a:latin typeface="Arial Cyr"/>
                          <a:ea typeface="+mn-ea"/>
                          <a:cs typeface="+mn-cs"/>
                        </a:rPr>
                        <a:t>0,38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marL="0" algn="ctr" defTabSz="914400" rtl="0" eaLnBrk="1" fontAlgn="b" latinLnBrk="0" hangingPunct="1"/>
                      <a:r>
                        <a:rPr lang="ru-RU" sz="2400" b="1" i="0" u="none" strike="noStrike" kern="1200" dirty="0">
                          <a:solidFill>
                            <a:srgbClr val="002060"/>
                          </a:solidFill>
                          <a:latin typeface="Arial Cyr"/>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marL="0" algn="ctr" defTabSz="914400" rtl="0" eaLnBrk="1" fontAlgn="b" latinLnBrk="0" hangingPunct="1"/>
                      <a:r>
                        <a:rPr lang="ru-RU" sz="2400" b="1" i="0" u="none" strike="noStrike" kern="1200" dirty="0">
                          <a:solidFill>
                            <a:srgbClr val="002060"/>
                          </a:solidFill>
                          <a:latin typeface="Arial Cyr"/>
                          <a:ea typeface="+mn-ea"/>
                          <a:cs typeface="+mn-cs"/>
                        </a:rPr>
                        <a:t>3,85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endParaRPr lang="ru-RU" sz="2000" b="0" i="0" u="none" strike="noStrike">
                        <a:latin typeface="Arial Cyr"/>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2000" b="0" i="0" u="none" strike="noStrike">
                        <a:latin typeface="Arial Cyr"/>
                      </a:endParaRPr>
                    </a:p>
                  </a:txBody>
                  <a:tcPr marL="0" marR="0" marT="0" marB="0" anchor="b">
                    <a:lnL>
                      <a:noFill/>
                    </a:lnL>
                    <a:lnR>
                      <a:noFill/>
                    </a:lnR>
                    <a:lnT>
                      <a:noFill/>
                    </a:lnT>
                    <a:lnB>
                      <a:noFill/>
                    </a:lnB>
                  </a:tcPr>
                </a:tc>
              </a:tr>
              <a:tr h="350849">
                <a:tc>
                  <a:txBody>
                    <a:bodyPr/>
                    <a:lstStyle/>
                    <a:p>
                      <a:pPr algn="ctr" fontAlgn="b"/>
                      <a:r>
                        <a:rPr lang="ru-RU" sz="2000" b="0" i="0" u="none" strike="noStrike">
                          <a:latin typeface="Arial Cyr"/>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endParaRPr lang="ru-RU" sz="2000" b="0" i="0" u="none" strike="noStrike">
                        <a:latin typeface="Arial Cyr"/>
                      </a:endParaRP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2000" b="0" i="0" u="none" strike="noStrike">
                        <a:latin typeface="Arial Cyr"/>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2000" b="0" i="0" u="none" strike="noStrike">
                        <a:latin typeface="Arial Cyr"/>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2000" b="0" i="0" u="none" strike="noStrike">
                        <a:latin typeface="Arial Cyr"/>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2000" b="0" i="0" u="none" strike="noStrike">
                        <a:latin typeface="Arial Cyr"/>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r>
              <a:tr h="350849">
                <a:tc>
                  <a:txBody>
                    <a:bodyPr/>
                    <a:lstStyle/>
                    <a:p>
                      <a:pPr algn="ctr" fontAlgn="b"/>
                      <a:r>
                        <a:rPr lang="ru-RU" sz="2000" b="0" i="0" u="none" strike="noStrike">
                          <a:latin typeface="Arial Cyr"/>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gridSpan="3">
                  <a:txBody>
                    <a:bodyPr/>
                    <a:lstStyle/>
                    <a:p>
                      <a:pPr algn="ctr" fontAlgn="b"/>
                      <a:r>
                        <a:rPr lang="ru-RU" sz="2000" b="0" i="0" u="none" strike="noStrike">
                          <a:latin typeface="Arial Cyr"/>
                        </a:rPr>
                        <a:t>коэффициенты целевой функции</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hMerge="1">
                  <a:txBody>
                    <a:bodyPr/>
                    <a:lstStyle/>
                    <a:p>
                      <a:endParaRPr lang="ru-RU"/>
                    </a:p>
                  </a:txBody>
                  <a:tcPr/>
                </a:tc>
                <a:tc hMerge="1">
                  <a:txBody>
                    <a:bodyPr/>
                    <a:lstStyle/>
                    <a:p>
                      <a:endParaRPr lang="ru-RU"/>
                    </a:p>
                  </a:txBody>
                  <a:tcPr/>
                </a:tc>
                <a:tc gridSpan="2">
                  <a:txBody>
                    <a:bodyPr/>
                    <a:lstStyle/>
                    <a:p>
                      <a:pPr algn="ctr" fontAlgn="b"/>
                      <a:r>
                        <a:rPr lang="ru-RU" sz="2000" b="0" i="0" u="none" strike="noStrike">
                          <a:latin typeface="Arial Cyr"/>
                        </a:rPr>
                        <a:t>Значение целевой функции</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ru-RU"/>
                    </a:p>
                  </a:txBody>
                  <a:tcPr/>
                </a:tc>
              </a:tr>
              <a:tr h="350849">
                <a:tc>
                  <a:txBody>
                    <a:bodyPr/>
                    <a:lstStyle/>
                    <a:p>
                      <a:pPr algn="ctr" fontAlgn="b"/>
                      <a:r>
                        <a:rPr lang="ru-RU" sz="2000" b="0" i="0" u="none" strike="noStrike">
                          <a:latin typeface="Arial Cyr"/>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ru-RU" sz="2000" b="0" i="0" u="none" strike="noStrike">
                          <a:latin typeface="Arial Cyr"/>
                        </a:rPr>
                        <a:t>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1,95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ctr" fontAlgn="b"/>
                      <a:r>
                        <a:rPr lang="ru-RU" sz="2000" b="0" i="0" u="none" strike="noStrike">
                          <a:latin typeface="Arial Cyr"/>
                        </a:rPr>
                        <a:t>2,87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gridSpan="2">
                  <a:txBody>
                    <a:bodyPr/>
                    <a:lstStyle/>
                    <a:p>
                      <a:pPr algn="ctr" fontAlgn="b"/>
                      <a:r>
                        <a:rPr lang="ru-RU" sz="2400" b="1" i="0" u="none" strike="noStrike" dirty="0">
                          <a:solidFill>
                            <a:srgbClr val="002060"/>
                          </a:solidFill>
                          <a:latin typeface="Arial Cyr"/>
                        </a:rPr>
                        <a:t>11,88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ru-RU"/>
                    </a:p>
                  </a:txBody>
                  <a:tcPr/>
                </a:tc>
              </a:tr>
            </a:tbl>
          </a:graphicData>
        </a:graphic>
      </p:graphicFrame>
      <p:sp>
        <p:nvSpPr>
          <p:cNvPr id="4" name="Номер слайда 3"/>
          <p:cNvSpPr>
            <a:spLocks noGrp="1"/>
          </p:cNvSpPr>
          <p:nvPr>
            <p:ph type="sldNum" sz="quarter" idx="12"/>
          </p:nvPr>
        </p:nvSpPr>
        <p:spPr/>
        <p:txBody>
          <a:bodyPr/>
          <a:lstStyle/>
          <a:p>
            <a:pPr>
              <a:defRPr/>
            </a:pPr>
            <a:fld id="{9FA54B76-332A-4B1A-BAC4-DFF552A91F83}" type="slidenum">
              <a:rPr lang="ru-RU" smtClean="0"/>
              <a:pPr>
                <a:defRPr/>
              </a:pPr>
              <a:t>80</a:t>
            </a:fld>
            <a:endParaRPr lang="ru-RU"/>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GENSWF_SLIDE_TITLE" val="Физические модели"/>
  <p:tag name="GENSWF_ADVANCE_TIME" val="0.00"/>
  <p:tag name="ISPRING_SLIDE_INDENT_LEVEL" val="0"/>
  <p:tag name="ISPRING_PRESENTER_ID" val="{F3A905E7-0CF6-4B8B-92FB-CC4D661E5C30}"/>
  <p:tag name="ISPRING_CUSTOM_TIMING_USED" val="0"/>
</p:tagLst>
</file>

<file path=ppt/tags/tag2.xml><?xml version="1.0" encoding="utf-8"?>
<p:tagLst xmlns:a="http://schemas.openxmlformats.org/drawingml/2006/main" xmlns:r="http://schemas.openxmlformats.org/officeDocument/2006/relationships" xmlns:p="http://schemas.openxmlformats.org/presentationml/2006/main">
  <p:tag name="GENSWF_SLIDE_TITLE" val="Физические модели"/>
  <p:tag name="GENSWF_ADVANCE_TIME" val="0.00"/>
  <p:tag name="ISPRING_SLIDE_INDENT_LEVEL" val="0"/>
  <p:tag name="ISPRING_PRESENTER_ID" val="{F3A905E7-0CF6-4B8B-92FB-CC4D661E5C3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SLIDE_TITLE" val="Физические модели"/>
  <p:tag name="GENSWF_ADVANCE_TIME" val="0.00"/>
  <p:tag name="ISPRING_SLIDE_INDENT_LEVEL" val="0"/>
  <p:tag name="ISPRING_PRESENTER_ID" val="{F3A905E7-0CF6-4B8B-92FB-CC4D661E5C3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GENSWF_SLIDE_TITLE" val="Физические модели"/>
  <p:tag name="GENSWF_ADVANCE_TIME" val="0.00"/>
  <p:tag name="ISPRING_SLIDE_INDENT_LEVEL" val="0"/>
  <p:tag name="ISPRING_PRESENTER_ID" val="{F3A905E7-0CF6-4B8B-92FB-CC4D661E5C30}"/>
  <p:tag name="ISPRING_CUSTOM_TIMING_USED" val="0"/>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735</TotalTime>
  <Words>3223</Words>
  <Application>Microsoft Office PowerPoint</Application>
  <PresentationFormat>Экран (4:3)</PresentationFormat>
  <Paragraphs>1001</Paragraphs>
  <Slides>80</Slides>
  <Notes>6</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80</vt:i4>
      </vt:variant>
    </vt:vector>
  </HeadingPairs>
  <TitlesOfParts>
    <vt:vector size="83" baseType="lpstr">
      <vt:lpstr>Тема Office</vt:lpstr>
      <vt:lpstr>Equation</vt:lpstr>
      <vt:lpstr>Формула</vt:lpstr>
      <vt:lpstr>Задачи принятия решений в условиях определенности</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Пример</vt:lpstr>
      <vt:lpstr>Определить сколько лисиц и песцов следует выращивать на звероферме чтобы прибыль от реализации была максимальной.</vt:lpstr>
      <vt:lpstr>Слайд 30</vt:lpstr>
      <vt:lpstr>Слайд 31</vt:lpstr>
      <vt:lpstr>Слайд 32</vt:lpstr>
      <vt:lpstr>Слайд 33</vt:lpstr>
      <vt:lpstr>Пример.</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Решение задач ЛП  с помощью надстройки  "Поиск решения"</vt:lpstr>
      <vt:lpstr>Слайд 72</vt:lpstr>
      <vt:lpstr>Слайд 73</vt:lpstr>
      <vt:lpstr>Слайд 74</vt:lpstr>
      <vt:lpstr>Слайд 75</vt:lpstr>
      <vt:lpstr>Слайд 76</vt:lpstr>
      <vt:lpstr>Слайд 77</vt:lpstr>
      <vt:lpstr>Слайд 78</vt:lpstr>
      <vt:lpstr>Слайд 79</vt:lpstr>
      <vt:lpstr>Слайд 80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Задачи принятия решений в условиях неопределенности</dc:title>
  <dc:creator>Виталий</dc:creator>
  <cp:lastModifiedBy>DIS</cp:lastModifiedBy>
  <cp:revision>103</cp:revision>
  <dcterms:created xsi:type="dcterms:W3CDTF">2017-02-20T06:01:23Z</dcterms:created>
  <dcterms:modified xsi:type="dcterms:W3CDTF">2017-04-03T03:54:17Z</dcterms:modified>
</cp:coreProperties>
</file>