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4" r:id="rId23"/>
    <p:sldId id="285" r:id="rId24"/>
    <p:sldId id="286" r:id="rId25"/>
    <p:sldId id="280" r:id="rId26"/>
    <p:sldId id="281" r:id="rId27"/>
    <p:sldId id="282" r:id="rId28"/>
    <p:sldId id="28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VSc31rzN5ywTvB6oW6ka3Q==" hashData="0SVgRk1wY4ZPHrl+w7NOcDqDcgs="/>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106" d="100"/>
          <a:sy n="106" d="100"/>
        </p:scale>
        <p:origin x="-166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4A0320-D719-4199-854C-BF88D4AD77A5}" type="datetimeFigureOut">
              <a:rPr lang="ru-RU" smtClean="0"/>
              <a:pPr/>
              <a:t>08.05.2023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FD6354-AF4C-44B6-A234-96D15889AE88}" type="slidenum">
              <a:rPr lang="ru-RU" smtClean="0"/>
              <a:pPr/>
              <a:t>‹#›</a:t>
            </a:fld>
            <a:endParaRPr lang="ru-RU"/>
          </a:p>
        </p:txBody>
      </p:sp>
    </p:spTree>
    <p:extLst>
      <p:ext uri="{BB962C8B-B14F-4D97-AF65-F5344CB8AC3E}">
        <p14:creationId xmlns:p14="http://schemas.microsoft.com/office/powerpoint/2010/main" xmlns="" val="2718166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ln>
            <a:miter lim="800000"/>
            <a:headEnd/>
            <a:tailEnd/>
          </a:ln>
        </p:spPr>
        <p:txBody>
          <a:bodyPr/>
          <a:lstStyle/>
          <a:p>
            <a:pPr>
              <a:defRPr/>
            </a:pPr>
            <a:fld id="{D64112A4-D32C-4979-88C2-EF6EA4F64BC0}" type="slidenum">
              <a:rPr lang="en-US" altLang="ru-RU" smtClean="0">
                <a:latin typeface="Arial" pitchFamily="34" charset="0"/>
              </a:rPr>
              <a:pPr>
                <a:defRPr/>
              </a:pPr>
              <a:t>1</a:t>
            </a:fld>
            <a:endParaRPr lang="en-US" altLang="ru-RU" smtClean="0">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ru-RU" alt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2E7439D-E561-4A4E-86BB-11EF6E933951}"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7DB35-0D2B-44C9-B421-1196043AFF5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65BB061-648B-4629-89DB-82548628ABAC}"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E5CF149-4FF8-4827-8349-6E03C7FDFEB2}" type="datetime1">
              <a:rPr lang="ru-RU" smtClean="0"/>
              <a:pPr/>
              <a:t>08.05.2023</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BE29698-9FA6-42D1-BEB4-7FE8B680BEEF}" type="datetime1">
              <a:rPr lang="ru-RU" smtClean="0"/>
              <a:pPr/>
              <a:t>08.05.2023</a:t>
            </a:fld>
            <a:endParaRPr lang="ru-RU"/>
          </a:p>
        </p:txBody>
      </p:sp>
      <p:sp>
        <p:nvSpPr>
          <p:cNvPr id="8" name="Нижний колонтитул 7"/>
          <p:cNvSpPr>
            <a:spLocks noGrp="1"/>
          </p:cNvSpPr>
          <p:nvPr>
            <p:ph type="ftr" sz="quarter" idx="11"/>
          </p:nvPr>
        </p:nvSpPr>
        <p:spPr/>
        <p:txBody>
          <a:bodyPr/>
          <a:lstStyle/>
          <a:p>
            <a:r>
              <a:rPr lang="ru-RU" smtClean="0"/>
              <a:t>Арнаут М.Н.</a:t>
            </a:r>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978D17C-A788-45BE-93F9-3625E6FDA403}" type="datetime1">
              <a:rPr lang="ru-RU" smtClean="0"/>
              <a:pPr/>
              <a:t>08.05.2023</a:t>
            </a:fld>
            <a:endParaRPr lang="ru-RU"/>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97EADBD-EF58-42B6-94E7-8147D7E863B3}" type="datetime1">
              <a:rPr lang="ru-RU" smtClean="0"/>
              <a:pPr/>
              <a:t>08.05.2023</a:t>
            </a:fld>
            <a:endParaRPr lang="ru-RU"/>
          </a:p>
        </p:txBody>
      </p:sp>
      <p:sp>
        <p:nvSpPr>
          <p:cNvPr id="3" name="Нижний колонтитул 2"/>
          <p:cNvSpPr>
            <a:spLocks noGrp="1"/>
          </p:cNvSpPr>
          <p:nvPr>
            <p:ph type="ftr" sz="quarter" idx="11"/>
          </p:nvPr>
        </p:nvSpPr>
        <p:spPr/>
        <p:txBody>
          <a:bodyPr/>
          <a:lstStyle/>
          <a:p>
            <a:r>
              <a:rPr lang="ru-RU" smtClean="0"/>
              <a:t>Арнаут М.Н.</a:t>
            </a:r>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077C1FF-7F6F-4FD5-934E-E44CEA7804A2}" type="datetime1">
              <a:rPr lang="ru-RU" smtClean="0"/>
              <a:pPr/>
              <a:t>08.05.2023</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572F745-6EF5-41A6-9850-633B4CECC23C}" type="datetime1">
              <a:rPr lang="ru-RU" smtClean="0"/>
              <a:pPr/>
              <a:t>08.05.2023</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98084D-06B4-4527-A13A-071D246B5261}"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F927512-00C4-407A-A0F8-F4A5E945B162}"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6DD968-78B9-45ED-85BE-6853D04DABE2}" type="datetime1">
              <a:rPr lang="ru-RU" smtClean="0"/>
              <a:pPr/>
              <a:t>08.05.2023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Арнаут М.Н.</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85720" y="1916832"/>
            <a:ext cx="8605620" cy="2971800"/>
          </a:xfrm>
        </p:spPr>
        <p:txBody>
          <a:bodyPr/>
          <a:lstStyle/>
          <a:p>
            <a:pPr algn="l">
              <a:defRPr/>
            </a:pPr>
            <a:r>
              <a:rPr lang="ru-RU" altLang="ru-RU"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Тема 7: Учет финансовых результатов и отчетность</a:t>
            </a:r>
            <a:endParaRPr lang="ru-RU" alt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angle 5"/>
          <p:cNvSpPr txBox="1">
            <a:spLocks noChangeArrowheads="1"/>
          </p:cNvSpPr>
          <p:nvPr/>
        </p:nvSpPr>
        <p:spPr bwMode="auto">
          <a:xfrm>
            <a:off x="0" y="152400"/>
            <a:ext cx="8991600" cy="1052513"/>
          </a:xfrm>
          <a:prstGeom prst="rect">
            <a:avLst/>
          </a:prstGeom>
          <a:noFill/>
          <a:ln>
            <a:noFill/>
          </a:ln>
          <a:effectLst/>
          <a:extLst/>
        </p:spPr>
        <p:txBody>
          <a:bodyPr anchor="ctr"/>
          <a:lstStyle>
            <a:lvl1pPr algn="r" rtl="0" fontAlgn="base">
              <a:spcBef>
                <a:spcPct val="0"/>
              </a:spcBef>
              <a:spcAft>
                <a:spcPct val="0"/>
              </a:spcAft>
              <a:defRPr sz="3600">
                <a:solidFill>
                  <a:schemeClr val="bg1"/>
                </a:solidFill>
                <a:latin typeface="+mj-lt"/>
                <a:ea typeface="+mj-ea"/>
                <a:cs typeface="+mj-cs"/>
              </a:defRPr>
            </a:lvl1pPr>
            <a:lvl2pPr algn="l" rtl="0" fontAlgn="base">
              <a:spcBef>
                <a:spcPct val="0"/>
              </a:spcBef>
              <a:spcAft>
                <a:spcPct val="0"/>
              </a:spcAft>
              <a:defRPr sz="4400">
                <a:solidFill>
                  <a:schemeClr val="tx1"/>
                </a:solidFill>
                <a:latin typeface="Microsoft Sans Serif" pitchFamily="34" charset="0"/>
              </a:defRPr>
            </a:lvl2pPr>
            <a:lvl3pPr algn="l" rtl="0" fontAlgn="base">
              <a:spcBef>
                <a:spcPct val="0"/>
              </a:spcBef>
              <a:spcAft>
                <a:spcPct val="0"/>
              </a:spcAft>
              <a:defRPr sz="4400">
                <a:solidFill>
                  <a:schemeClr val="tx1"/>
                </a:solidFill>
                <a:latin typeface="Microsoft Sans Serif" pitchFamily="34" charset="0"/>
              </a:defRPr>
            </a:lvl3pPr>
            <a:lvl4pPr algn="l" rtl="0" fontAlgn="base">
              <a:spcBef>
                <a:spcPct val="0"/>
              </a:spcBef>
              <a:spcAft>
                <a:spcPct val="0"/>
              </a:spcAft>
              <a:defRPr sz="4400">
                <a:solidFill>
                  <a:schemeClr val="tx1"/>
                </a:solidFill>
                <a:latin typeface="Microsoft Sans Serif" pitchFamily="34" charset="0"/>
              </a:defRPr>
            </a:lvl4pPr>
            <a:lvl5pPr algn="l" rtl="0" fontAlgn="base">
              <a:spcBef>
                <a:spcPct val="0"/>
              </a:spcBef>
              <a:spcAft>
                <a:spcPct val="0"/>
              </a:spcAft>
              <a:defRPr sz="4400">
                <a:solidFill>
                  <a:schemeClr val="tx1"/>
                </a:solidFill>
                <a:latin typeface="Microsoft Sans Serif" pitchFamily="34" charset="0"/>
              </a:defRPr>
            </a:lvl5pPr>
            <a:lvl6pPr marL="457200" algn="l" rtl="0" fontAlgn="base">
              <a:spcBef>
                <a:spcPct val="0"/>
              </a:spcBef>
              <a:spcAft>
                <a:spcPct val="0"/>
              </a:spcAft>
              <a:defRPr sz="4400">
                <a:solidFill>
                  <a:schemeClr val="tx1"/>
                </a:solidFill>
                <a:latin typeface="Microsoft Sans Serif" pitchFamily="34" charset="0"/>
              </a:defRPr>
            </a:lvl6pPr>
            <a:lvl7pPr marL="914400" algn="l" rtl="0" fontAlgn="base">
              <a:spcBef>
                <a:spcPct val="0"/>
              </a:spcBef>
              <a:spcAft>
                <a:spcPct val="0"/>
              </a:spcAft>
              <a:defRPr sz="4400">
                <a:solidFill>
                  <a:schemeClr val="tx1"/>
                </a:solidFill>
                <a:latin typeface="Microsoft Sans Serif" pitchFamily="34" charset="0"/>
              </a:defRPr>
            </a:lvl7pPr>
            <a:lvl8pPr marL="1371600" algn="l" rtl="0" fontAlgn="base">
              <a:spcBef>
                <a:spcPct val="0"/>
              </a:spcBef>
              <a:spcAft>
                <a:spcPct val="0"/>
              </a:spcAft>
              <a:defRPr sz="4400">
                <a:solidFill>
                  <a:schemeClr val="tx1"/>
                </a:solidFill>
                <a:latin typeface="Microsoft Sans Serif" pitchFamily="34" charset="0"/>
              </a:defRPr>
            </a:lvl8pPr>
            <a:lvl9pPr marL="1828800" algn="l" rtl="0" fontAlgn="base">
              <a:spcBef>
                <a:spcPct val="0"/>
              </a:spcBef>
              <a:spcAft>
                <a:spcPct val="0"/>
              </a:spcAft>
              <a:defRPr sz="4400">
                <a:solidFill>
                  <a:schemeClr val="tx1"/>
                </a:solidFill>
                <a:latin typeface="Microsoft Sans Serif" pitchFamily="34" charset="0"/>
              </a:defRPr>
            </a:lvl9pPr>
          </a:lstStyle>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Кафедра экономики и управления </a:t>
            </a:r>
          </a:p>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Арнаут Марина Николаевна</a:t>
            </a:r>
            <a:endParaRPr lang="ru-RU" altLang="ru-RU" sz="2600" b="1" kern="0" dirty="0">
              <a:solidFill>
                <a:schemeClr val="tx1"/>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Tree>
    <p:extLst>
      <p:ext uri="{BB962C8B-B14F-4D97-AF65-F5344CB8AC3E}">
        <p14:creationId xmlns:p14="http://schemas.microsoft.com/office/powerpoint/2010/main" xmlns="" val="2438724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latin typeface="Times New Roman" pitchFamily="18" charset="0"/>
                <a:cs typeface="Times New Roman" pitchFamily="18" charset="0"/>
              </a:rPr>
              <a:t>Раздел 4 плана счетов: </a:t>
            </a:r>
            <a:br>
              <a:rPr lang="ru-RU" sz="3600" b="1" dirty="0" smtClean="0">
                <a:latin typeface="Times New Roman" pitchFamily="18" charset="0"/>
                <a:cs typeface="Times New Roman" pitchFamily="18" charset="0"/>
              </a:rPr>
            </a:br>
            <a:r>
              <a:rPr lang="ru-RU" sz="3600" b="1" dirty="0" smtClean="0">
                <a:latin typeface="Times New Roman" pitchFamily="18" charset="0"/>
                <a:cs typeface="Times New Roman" pitchFamily="18" charset="0"/>
              </a:rPr>
              <a:t>Финансовый результат</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857364"/>
            <a:ext cx="8429684" cy="4043378"/>
          </a:xfrm>
        </p:spPr>
        <p:txBody>
          <a:bodyPr>
            <a:normAutofit lnSpcReduction="10000"/>
          </a:bodyPr>
          <a:lstStyle/>
          <a:p>
            <a:r>
              <a:rPr lang="ru-RU" sz="2600" dirty="0" smtClean="0">
                <a:latin typeface="Times New Roman" pitchFamily="18" charset="0"/>
                <a:cs typeface="Times New Roman" pitchFamily="18" charset="0"/>
              </a:rPr>
              <a:t>Счет 040100000 «Финансовый результат</a:t>
            </a:r>
          </a:p>
          <a:p>
            <a:pPr>
              <a:buNone/>
            </a:pPr>
            <a:r>
              <a:rPr lang="ru-RU" sz="2600" dirty="0" smtClean="0">
                <a:latin typeface="Times New Roman" pitchFamily="18" charset="0"/>
                <a:cs typeface="Times New Roman" pitchFamily="18" charset="0"/>
              </a:rPr>
              <a:t>экономического субъекта»</a:t>
            </a:r>
          </a:p>
          <a:p>
            <a:r>
              <a:rPr lang="ru-RU" sz="2600" dirty="0" smtClean="0">
                <a:latin typeface="Times New Roman" pitchFamily="18" charset="0"/>
                <a:cs typeface="Times New Roman" pitchFamily="18" charset="0"/>
              </a:rPr>
              <a:t>Счет 040110000 «Доходы текущего финансового года»</a:t>
            </a:r>
          </a:p>
          <a:p>
            <a:r>
              <a:rPr lang="ru-RU" sz="2600" dirty="0" smtClean="0">
                <a:latin typeface="Times New Roman" pitchFamily="18" charset="0"/>
                <a:cs typeface="Times New Roman" pitchFamily="18" charset="0"/>
              </a:rPr>
              <a:t>Счет 040120000 «Расходы текущего финансового года»</a:t>
            </a:r>
          </a:p>
          <a:p>
            <a:r>
              <a:rPr lang="ru-RU" sz="2600" dirty="0" smtClean="0">
                <a:latin typeface="Times New Roman" pitchFamily="18" charset="0"/>
                <a:cs typeface="Times New Roman" pitchFamily="18" charset="0"/>
              </a:rPr>
              <a:t>Счет 040130000 «Финансовый результат прошлых</a:t>
            </a:r>
          </a:p>
          <a:p>
            <a:pPr>
              <a:buNone/>
            </a:pPr>
            <a:r>
              <a:rPr lang="ru-RU" sz="2600" dirty="0" smtClean="0">
                <a:latin typeface="Times New Roman" pitchFamily="18" charset="0"/>
                <a:cs typeface="Times New Roman" pitchFamily="18" charset="0"/>
              </a:rPr>
              <a:t>отчетных периодов»</a:t>
            </a:r>
          </a:p>
          <a:p>
            <a:r>
              <a:rPr lang="ru-RU" sz="2600" dirty="0" smtClean="0">
                <a:latin typeface="Times New Roman" pitchFamily="18" charset="0"/>
                <a:cs typeface="Times New Roman" pitchFamily="18" charset="0"/>
              </a:rPr>
              <a:t>Счет 040140000 «Доходы будущих периодов»</a:t>
            </a:r>
          </a:p>
          <a:p>
            <a:r>
              <a:rPr lang="ru-RU" sz="2600" dirty="0" smtClean="0">
                <a:latin typeface="Times New Roman" pitchFamily="18" charset="0"/>
                <a:cs typeface="Times New Roman" pitchFamily="18" charset="0"/>
              </a:rPr>
              <a:t>Счет 040150000 «Расходы будущих периодов»</a:t>
            </a:r>
          </a:p>
          <a:p>
            <a:r>
              <a:rPr lang="ru-RU" sz="2600" dirty="0" smtClean="0">
                <a:latin typeface="Times New Roman" pitchFamily="18" charset="0"/>
                <a:cs typeface="Times New Roman" pitchFamily="18" charset="0"/>
              </a:rPr>
              <a:t>Счет 040160000 «Резервы предстоящих расходов»</a:t>
            </a:r>
          </a:p>
        </p:txBody>
      </p:sp>
      <p:sp>
        <p:nvSpPr>
          <p:cNvPr id="4" name="Номер слайда 3"/>
          <p:cNvSpPr>
            <a:spLocks noGrp="1"/>
          </p:cNvSpPr>
          <p:nvPr>
            <p:ph type="sldNum" sz="quarter" idx="12"/>
          </p:nvPr>
        </p:nvSpPr>
        <p:spPr/>
        <p:txBody>
          <a:bodyPr/>
          <a:lstStyle/>
          <a:p>
            <a:fld id="{725C68B6-61C2-468F-89AB-4B9F7531AA68}" type="slidenum">
              <a:rPr lang="ru-RU" smtClean="0"/>
              <a:pPr/>
              <a:t>2</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latin typeface="Times New Roman" pitchFamily="18" charset="0"/>
                <a:cs typeface="Times New Roman" pitchFamily="18" charset="0"/>
              </a:rPr>
              <a:t>Счет 040100000 «Финансовый результат</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экономического субъекта»</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2000240"/>
            <a:ext cx="8229600" cy="2786082"/>
          </a:xfrm>
        </p:spPr>
        <p:txBody>
          <a:bodyPr>
            <a:normAutofit lnSpcReduction="10000"/>
          </a:bodyPr>
          <a:lstStyle/>
          <a:p>
            <a:r>
              <a:rPr lang="ru-RU" sz="2600" dirty="0" smtClean="0">
                <a:latin typeface="Times New Roman" pitchFamily="18" charset="0"/>
                <a:cs typeface="Times New Roman" pitchFamily="18" charset="0"/>
              </a:rPr>
              <a:t>Предназначен для обобщения информации о результатах финансовой деятельности бюджетных учреждений за текущий финансовый год и за прошлые финансовые периоды</a:t>
            </a:r>
          </a:p>
          <a:p>
            <a:endParaRPr lang="ru-RU" sz="2600" dirty="0" smtClean="0">
              <a:latin typeface="Times New Roman" pitchFamily="18" charset="0"/>
              <a:cs typeface="Times New Roman" pitchFamily="18" charset="0"/>
            </a:endParaRPr>
          </a:p>
          <a:p>
            <a:r>
              <a:rPr lang="ru-RU" sz="2600" dirty="0" smtClean="0">
                <a:latin typeface="Times New Roman" pitchFamily="18" charset="0"/>
                <a:cs typeface="Times New Roman" pitchFamily="18" charset="0"/>
              </a:rPr>
              <a:t>Учет операций ведется в Журнале по прочим операциям.</a:t>
            </a:r>
          </a:p>
          <a:p>
            <a:endParaRPr lang="ru-RU" sz="2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66" y="214290"/>
            <a:ext cx="8729634" cy="1143000"/>
          </a:xfrm>
        </p:spPr>
        <p:txBody>
          <a:bodyPr>
            <a:noAutofit/>
          </a:bodyPr>
          <a:lstStyle/>
          <a:p>
            <a:r>
              <a:rPr lang="ru-RU" sz="2600" dirty="0" smtClean="0">
                <a:latin typeface="Times New Roman" pitchFamily="18" charset="0"/>
                <a:cs typeface="Times New Roman" pitchFamily="18" charset="0"/>
              </a:rPr>
              <a:t>Счет 040110000 «Доходы текущего финансового года»,</a:t>
            </a:r>
            <a:br>
              <a:rPr lang="ru-RU" sz="2600" dirty="0" smtClean="0">
                <a:latin typeface="Times New Roman" pitchFamily="18" charset="0"/>
                <a:cs typeface="Times New Roman" pitchFamily="18" charset="0"/>
              </a:rPr>
            </a:br>
            <a:r>
              <a:rPr lang="ru-RU" sz="2600" dirty="0" smtClean="0">
                <a:latin typeface="Times New Roman" pitchFamily="18" charset="0"/>
                <a:cs typeface="Times New Roman" pitchFamily="18" charset="0"/>
              </a:rPr>
              <a:t>Счет 040120000 «Расходы текущего финансового года»</a:t>
            </a:r>
          </a:p>
        </p:txBody>
      </p:sp>
      <p:sp>
        <p:nvSpPr>
          <p:cNvPr id="3" name="Содержимое 2"/>
          <p:cNvSpPr>
            <a:spLocks noGrp="1"/>
          </p:cNvSpPr>
          <p:nvPr>
            <p:ph idx="1"/>
          </p:nvPr>
        </p:nvSpPr>
        <p:spPr>
          <a:xfrm>
            <a:off x="557242" y="1285860"/>
            <a:ext cx="8229600" cy="4525963"/>
          </a:xfrm>
        </p:spPr>
        <p:txBody>
          <a:bodyPr>
            <a:noAutofit/>
          </a:bodyPr>
          <a:lstStyle/>
          <a:p>
            <a:r>
              <a:rPr lang="ru-RU" sz="1600" dirty="0" smtClean="0">
                <a:latin typeface="Times New Roman" pitchFamily="18" charset="0"/>
                <a:cs typeface="Times New Roman" pitchFamily="18" charset="0"/>
              </a:rPr>
              <a:t>Счета предназначены для учета учреждением </a:t>
            </a:r>
            <a:r>
              <a:rPr lang="ru-RU" sz="1600" b="1" i="1" dirty="0" smtClean="0">
                <a:latin typeface="Times New Roman" pitchFamily="18" charset="0"/>
                <a:cs typeface="Times New Roman" pitchFamily="18" charset="0"/>
              </a:rPr>
              <a:t>по методу начисления </a:t>
            </a:r>
            <a:r>
              <a:rPr lang="ru-RU" sz="1600" dirty="0" smtClean="0">
                <a:latin typeface="Times New Roman" pitchFamily="18" charset="0"/>
                <a:cs typeface="Times New Roman" pitchFamily="18" charset="0"/>
              </a:rPr>
              <a:t>финансового результата текущей деятельности учреждения.</a:t>
            </a:r>
          </a:p>
          <a:p>
            <a:r>
              <a:rPr lang="ru-RU" sz="1600" dirty="0" smtClean="0">
                <a:latin typeface="Times New Roman" pitchFamily="18" charset="0"/>
                <a:cs typeface="Times New Roman" pitchFamily="18" charset="0"/>
              </a:rPr>
              <a:t>Финансовый результат текущей деятельности определяется как разница между начисленными доходами и начисленными расходами учреждения за отчетный период. Суммы начисленных доходов учреждения сопоставляются с суммами начисленных расходов, при этом кредитовый остаток по указанным выше счетам отражает положительный результат, дебетовый - отрицательный.</a:t>
            </a:r>
          </a:p>
          <a:p>
            <a:r>
              <a:rPr lang="ru-RU" sz="1600" dirty="0" smtClean="0">
                <a:latin typeface="Times New Roman" pitchFamily="18" charset="0"/>
                <a:cs typeface="Times New Roman" pitchFamily="18" charset="0"/>
              </a:rPr>
              <a:t>При завершении финансового года суммы начисленных доходов и признанных расходов по методу начисления, отраженные на соответствующих счетах финансового результата текущего финансового года, закрываются на финансовый результат прошлых отчетных периодов</a:t>
            </a:r>
          </a:p>
          <a:p>
            <a:r>
              <a:rPr lang="ru-RU" sz="1600" dirty="0" smtClean="0">
                <a:latin typeface="Times New Roman" pitchFamily="18" charset="0"/>
                <a:cs typeface="Times New Roman" pitchFamily="18" charset="0"/>
              </a:rPr>
              <a:t>Для определения финансового результата деятельности учреждения доходы и расходы группируются по видам доходов (расходов) в разрезе кодов классификации операций сектора государственного управления.</a:t>
            </a:r>
          </a:p>
          <a:p>
            <a:r>
              <a:rPr lang="ru-RU" sz="1600" dirty="0" smtClean="0">
                <a:latin typeface="Times New Roman" pitchFamily="18" charset="0"/>
                <a:cs typeface="Times New Roman" pitchFamily="18" charset="0"/>
              </a:rPr>
              <a:t>Формирование раздельного учета по видам доходов (расходов) на счетах финансового результата текущего финансового года, в том числе для целей налогового (управленческого) учета, осуществляется в порядке, установленном главным администратором средств бюджета, органом, осуществляющим функции и полномочия учредителя, актом учреждения, принимаемым при формировании учетной политики учреждения.</a:t>
            </a: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4</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66" y="-24"/>
            <a:ext cx="8229600" cy="571504"/>
          </a:xfrm>
        </p:spPr>
        <p:txBody>
          <a:bodyPr>
            <a:noAutofit/>
          </a:bodyPr>
          <a:lstStyle/>
          <a:p>
            <a:r>
              <a:rPr lang="ru-RU" sz="2600" dirty="0" smtClean="0">
                <a:latin typeface="Times New Roman" pitchFamily="18" charset="0"/>
                <a:cs typeface="Times New Roman" pitchFamily="18" charset="0"/>
              </a:rPr>
              <a:t>Операции по начислению доходов: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428596" y="571480"/>
            <a:ext cx="8429684" cy="6000768"/>
          </a:xfrm>
        </p:spPr>
        <p:txBody>
          <a:bodyPr>
            <a:noAutofit/>
          </a:bodyPr>
          <a:lstStyle/>
          <a:p>
            <a:pPr>
              <a:buNone/>
            </a:pPr>
            <a:r>
              <a:rPr lang="ru-RU" sz="1500" dirty="0" smtClean="0">
                <a:latin typeface="Times New Roman" pitchFamily="18" charset="0"/>
                <a:cs typeface="Times New Roman" pitchFamily="18" charset="0"/>
              </a:rPr>
              <a:t>признание доходов:</a:t>
            </a:r>
          </a:p>
          <a:p>
            <a:r>
              <a:rPr lang="ru-RU" sz="1500" dirty="0" smtClean="0">
                <a:latin typeface="Times New Roman" pitchFamily="18" charset="0"/>
                <a:cs typeface="Times New Roman" pitchFamily="18" charset="0"/>
              </a:rPr>
              <a:t>дебет соответствующих счетов аналитического учета счетов 010000000 «Нефинансовые активы», 020000000 «Финансовые активы», 030000000 «Обязательства»</a:t>
            </a:r>
          </a:p>
          <a:p>
            <a:r>
              <a:rPr lang="ru-RU" sz="1500" dirty="0" smtClean="0">
                <a:latin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a:t>
            </a:r>
          </a:p>
          <a:p>
            <a:pPr>
              <a:buNone/>
            </a:pPr>
            <a:r>
              <a:rPr lang="ru-RU" sz="1500" dirty="0" smtClean="0">
                <a:latin typeface="Times New Roman" pitchFamily="18" charset="0"/>
                <a:cs typeface="Times New Roman" pitchFamily="18" charset="0"/>
              </a:rPr>
              <a:t>начисление доходов от реализации товаров:</a:t>
            </a:r>
          </a:p>
          <a:p>
            <a:r>
              <a:rPr lang="ru-RU" sz="1500" dirty="0" smtClean="0">
                <a:latin typeface="Times New Roman" pitchFamily="18" charset="0"/>
                <a:cs typeface="Times New Roman" pitchFamily="18" charset="0"/>
              </a:rPr>
              <a:t>дебет счета 020531560 «Расчеты по доходам от оказания платных услуг (работ)»</a:t>
            </a:r>
          </a:p>
          <a:p>
            <a:r>
              <a:rPr lang="ru-RU" sz="1500" dirty="0" smtClean="0">
                <a:latin typeface="Times New Roman" pitchFamily="18" charset="0"/>
                <a:cs typeface="Times New Roman" pitchFamily="18" charset="0"/>
              </a:rPr>
              <a:t>кредит счета 040110131 «Доходы от оказания платных услуг (работ)» </a:t>
            </a:r>
          </a:p>
          <a:p>
            <a:pPr>
              <a:buNone/>
            </a:pPr>
            <a:r>
              <a:rPr lang="ru-RU" sz="1500" dirty="0" smtClean="0">
                <a:latin typeface="Times New Roman" pitchFamily="18" charset="0"/>
                <a:cs typeface="Times New Roman" pitchFamily="18" charset="0"/>
              </a:rPr>
              <a:t>начисление доходов от реализации готовой продукции:</a:t>
            </a:r>
          </a:p>
          <a:p>
            <a:r>
              <a:rPr lang="ru-RU" sz="1500" dirty="0" smtClean="0">
                <a:latin typeface="Times New Roman" pitchFamily="18" charset="0"/>
                <a:cs typeface="Times New Roman" pitchFamily="18" charset="0"/>
              </a:rPr>
              <a:t>дебет счета 020531560 «Увеличение дебиторской задолженности по доходам от оказания платных услуг (работ)»</a:t>
            </a:r>
          </a:p>
          <a:p>
            <a:r>
              <a:rPr lang="ru-RU" sz="1500" dirty="0" smtClean="0">
                <a:latin typeface="Times New Roman" pitchFamily="18" charset="0"/>
                <a:cs typeface="Times New Roman" pitchFamily="18" charset="0"/>
              </a:rPr>
              <a:t>кредит счета 040110131 «Доходы от оказания платных услуг (работ)»</a:t>
            </a:r>
          </a:p>
          <a:p>
            <a:pPr marL="0" indent="0">
              <a:buNone/>
            </a:pPr>
            <a:r>
              <a:rPr lang="ru-RU" sz="1500" dirty="0" smtClean="0">
                <a:latin typeface="Times New Roman" pitchFamily="18" charset="0"/>
                <a:cs typeface="Times New Roman" pitchFamily="18" charset="0"/>
              </a:rPr>
              <a:t>начисление доходов от реализации работ, услуг, осуществляемых учреждением в рамках разрешенных согласно Уставу бюджетного учреждения видов деятельности:</a:t>
            </a:r>
          </a:p>
          <a:p>
            <a:r>
              <a:rPr lang="ru-RU" sz="1500" dirty="0" smtClean="0">
                <a:latin typeface="Times New Roman" pitchFamily="18" charset="0"/>
                <a:cs typeface="Times New Roman" pitchFamily="18" charset="0"/>
              </a:rPr>
              <a:t>дебет соответствующих счетов аналитического учета счета 020530000 «Расчеты по доходам от оказания платных услуг (работ), компенсаций затрат»</a:t>
            </a:r>
          </a:p>
          <a:p>
            <a:r>
              <a:rPr lang="ru-RU" sz="1500" dirty="0" smtClean="0">
                <a:latin typeface="Times New Roman" pitchFamily="18" charset="0"/>
                <a:cs typeface="Times New Roman" pitchFamily="18" charset="0"/>
              </a:rPr>
              <a:t>кредит счета соответствующих счетов аналитического учета счета 040110130 «Доходы от оказания платных услуг (работ), компенсаций затрат»</a:t>
            </a:r>
          </a:p>
          <a:p>
            <a:pPr marL="0" indent="0">
              <a:buNone/>
            </a:pPr>
            <a:r>
              <a:rPr lang="ru-RU" sz="1500" dirty="0" smtClean="0">
                <a:latin typeface="Times New Roman" pitchFamily="18" charset="0"/>
                <a:cs typeface="Times New Roman" pitchFamily="18" charset="0"/>
              </a:rPr>
              <a:t>начисление доходов от реализации основных средств, нематериальных активов, материальных запасов:</a:t>
            </a:r>
          </a:p>
          <a:p>
            <a:r>
              <a:rPr lang="ru-RU" sz="1500" dirty="0" smtClean="0">
                <a:latin typeface="Times New Roman" pitchFamily="18" charset="0"/>
                <a:cs typeface="Times New Roman" pitchFamily="18" charset="0"/>
              </a:rPr>
              <a:t>дебет соответствующих счетов аналитического учета счета 220570000 «Расчеты по доходам от операций с активами»</a:t>
            </a:r>
          </a:p>
          <a:p>
            <a:r>
              <a:rPr lang="ru-RU" sz="1500" dirty="0" smtClean="0">
                <a:latin typeface="Times New Roman" pitchFamily="18" charset="0"/>
                <a:cs typeface="Times New Roman" pitchFamily="18" charset="0"/>
              </a:rPr>
              <a:t>кредит счета 240110172 «Доходы от операций с активами»</a:t>
            </a:r>
          </a:p>
          <a:p>
            <a:endParaRPr lang="ru-RU" sz="15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5</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900"/>
            <a:ext cx="8229600" cy="785818"/>
          </a:xfrm>
        </p:spPr>
        <p:txBody>
          <a:bodyPr>
            <a:noAutofit/>
          </a:bodyPr>
          <a:lstStyle/>
          <a:p>
            <a:r>
              <a:rPr lang="ru-RU" sz="2600" dirty="0" smtClean="0">
                <a:latin typeface="Times New Roman" pitchFamily="18" charset="0"/>
                <a:cs typeface="Times New Roman" pitchFamily="18" charset="0"/>
              </a:rPr>
              <a:t>Операции по начислению доходов: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500042"/>
            <a:ext cx="8572560" cy="6215106"/>
          </a:xfrm>
        </p:spPr>
        <p:txBody>
          <a:bodyPr>
            <a:noAutofit/>
          </a:bodyPr>
          <a:lstStyle/>
          <a:p>
            <a:pPr marL="0" indent="0">
              <a:buNone/>
            </a:pPr>
            <a:r>
              <a:rPr lang="ru-RU" sz="1400" dirty="0" smtClean="0">
                <a:latin typeface="Times New Roman" pitchFamily="18" charset="0"/>
                <a:cs typeface="Times New Roman" pitchFamily="18" charset="0"/>
              </a:rPr>
              <a:t>начисление в соответствии с отчетом о выполнении государственного (муниципального) задания доходов текущего финансового года:</a:t>
            </a:r>
          </a:p>
          <a:p>
            <a:r>
              <a:rPr lang="ru-RU" sz="1400" dirty="0" smtClean="0">
                <a:latin typeface="Times New Roman" pitchFamily="18" charset="0"/>
                <a:cs typeface="Times New Roman" pitchFamily="18" charset="0"/>
              </a:rPr>
              <a:t>дебет счета 440140131 «Доходы будущих периодов от оказания платных услуг (работ)»</a:t>
            </a:r>
          </a:p>
          <a:p>
            <a:r>
              <a:rPr lang="ru-RU" sz="1400" dirty="0" smtClean="0">
                <a:latin typeface="Times New Roman" pitchFamily="18" charset="0"/>
                <a:cs typeface="Times New Roman" pitchFamily="18" charset="0"/>
              </a:rPr>
              <a:t>кредит счета 440110131 «Доходы текущего финансового года от оказания платных услуг (работ)»</a:t>
            </a:r>
          </a:p>
          <a:p>
            <a:pPr>
              <a:buNone/>
            </a:pPr>
            <a:r>
              <a:rPr lang="ru-RU" sz="1400" dirty="0" smtClean="0">
                <a:latin typeface="Times New Roman" pitchFamily="18" charset="0"/>
                <a:cs typeface="Times New Roman" pitchFamily="18" charset="0"/>
              </a:rPr>
              <a:t>принятие к учету неучтенных объектов нефинансовых активов, выявленных при инвентаризации:</a:t>
            </a:r>
          </a:p>
          <a:p>
            <a:r>
              <a:rPr lang="ru-RU" sz="1400" dirty="0" smtClean="0">
                <a:latin typeface="Times New Roman" pitchFamily="18" charset="0"/>
                <a:cs typeface="Times New Roman" pitchFamily="18" charset="0"/>
              </a:rPr>
              <a:t>дебет соответствующих счетов аналитического учета счета 010000000 «Нефинансовые активы»</a:t>
            </a:r>
          </a:p>
          <a:p>
            <a:r>
              <a:rPr lang="ru-RU" sz="1400" dirty="0" smtClean="0">
                <a:latin typeface="Times New Roman" pitchFamily="18" charset="0"/>
                <a:cs typeface="Times New Roman" pitchFamily="18" charset="0"/>
              </a:rPr>
              <a:t>кредит счета 040110199 «Прочие </a:t>
            </a:r>
            <a:r>
              <a:rPr lang="ru-RU" sz="1400" dirty="0" err="1" smtClean="0">
                <a:latin typeface="Times New Roman" pitchFamily="18" charset="0"/>
                <a:cs typeface="Times New Roman" pitchFamily="18" charset="0"/>
              </a:rPr>
              <a:t>неденежные</a:t>
            </a:r>
            <a:r>
              <a:rPr lang="ru-RU" sz="1400" dirty="0" smtClean="0">
                <a:latin typeface="Times New Roman" pitchFamily="18" charset="0"/>
                <a:cs typeface="Times New Roman" pitchFamily="18" charset="0"/>
              </a:rPr>
              <a:t> безвозмездные поступления»</a:t>
            </a:r>
          </a:p>
          <a:p>
            <a:pPr marL="0" indent="0">
              <a:buNone/>
            </a:pPr>
            <a:r>
              <a:rPr lang="ru-RU" sz="1400" dirty="0" smtClean="0">
                <a:latin typeface="Times New Roman" pitchFamily="18" charset="0"/>
                <a:cs typeface="Times New Roman" pitchFamily="18" charset="0"/>
              </a:rPr>
              <a:t>принятие к учету объектов имущества, за исключением денежных средств, полученных бюджетным учреждением в виде дара, пожертвования: </a:t>
            </a:r>
          </a:p>
          <a:p>
            <a:r>
              <a:rPr lang="ru-RU" sz="1400" dirty="0" smtClean="0">
                <a:latin typeface="Times New Roman" pitchFamily="18" charset="0"/>
                <a:cs typeface="Times New Roman" pitchFamily="18" charset="0"/>
              </a:rPr>
              <a:t>дебет соответствующих счетов аналитического учета счетов 210000000 «Нефинансовые активы», 220000000 «Финансовые активы»</a:t>
            </a:r>
          </a:p>
          <a:p>
            <a:r>
              <a:rPr lang="ru-RU" sz="1400" dirty="0" smtClean="0">
                <a:latin typeface="Times New Roman" pitchFamily="18" charset="0"/>
                <a:cs typeface="Times New Roman" pitchFamily="18" charset="0"/>
              </a:rPr>
              <a:t>кредит соответствующих счетов аналитического учета счета 240110100 «Доходы экономического субъекта», 040140100 «Доходы будущих периодов экономического субъекта»</a:t>
            </a:r>
          </a:p>
          <a:p>
            <a:pPr marL="0" indent="0">
              <a:buNone/>
            </a:pPr>
            <a:r>
              <a:rPr lang="ru-RU" sz="1400" dirty="0" smtClean="0">
                <a:latin typeface="Times New Roman" pitchFamily="18" charset="0"/>
                <a:cs typeface="Times New Roman" pitchFamily="18" charset="0"/>
              </a:rPr>
              <a:t>начисление задолженности по причиненным имуществу учреждения, за исключением денежных средств, ущербам:</a:t>
            </a:r>
          </a:p>
          <a:p>
            <a:r>
              <a:rPr lang="ru-RU" sz="1400" dirty="0" smtClean="0">
                <a:latin typeface="Times New Roman" pitchFamily="18" charset="0"/>
                <a:cs typeface="Times New Roman" pitchFamily="18" charset="0"/>
              </a:rPr>
              <a:t>дебет соответствующих счетов аналитического учета счета 020900000 «Расчеты по ущербу и иным доходам»</a:t>
            </a:r>
          </a:p>
          <a:p>
            <a:r>
              <a:rPr lang="ru-RU" sz="1400" dirty="0" smtClean="0">
                <a:latin typeface="Times New Roman" pitchFamily="18" charset="0"/>
                <a:cs typeface="Times New Roman" pitchFamily="18" charset="0"/>
              </a:rPr>
              <a:t>кредит счета 040110172 «Доходы от операций с активами»</a:t>
            </a:r>
          </a:p>
          <a:p>
            <a:pPr marL="0" indent="0">
              <a:buNone/>
            </a:pPr>
            <a:r>
              <a:rPr lang="ru-RU" sz="1400" dirty="0" smtClean="0">
                <a:latin typeface="Times New Roman" pitchFamily="18" charset="0"/>
                <a:cs typeface="Times New Roman" pitchFamily="18" charset="0"/>
              </a:rPr>
              <a:t>начисление доходов в сумме кредиторской задолженности, списанной с балансового учета в связи с отсутствием требований кредитора в период срока исковой давности:</a:t>
            </a:r>
          </a:p>
          <a:p>
            <a:r>
              <a:rPr lang="ru-RU" sz="1400" dirty="0" smtClean="0">
                <a:latin typeface="Times New Roman" pitchFamily="18" charset="0"/>
                <a:cs typeface="Times New Roman" pitchFamily="18" charset="0"/>
              </a:rPr>
              <a:t>дебет соответствующих счетов аналитического учета счетов 020500000 «Расчеты по доходам», 020800000 «Расчеты с подотчетными лицами», 020900000 «Расчеты по ущербу и иным доходам», 030100000 «Расчеты с кредиторами по долговым обязательствам»; 030200000 «Расчеты по принятым обязательствам», 030402000 «Расчеты с депонентами», с одновременным отражением указанной суммы на </a:t>
            </a:r>
            <a:r>
              <a:rPr lang="ru-RU" sz="1400" dirty="0" err="1" smtClean="0">
                <a:latin typeface="Times New Roman" pitchFamily="18" charset="0"/>
                <a:cs typeface="Times New Roman" pitchFamily="18" charset="0"/>
              </a:rPr>
              <a:t>забалансовом</a:t>
            </a:r>
            <a:r>
              <a:rPr lang="ru-RU" sz="1400" dirty="0" smtClean="0">
                <a:latin typeface="Times New Roman" pitchFamily="18" charset="0"/>
                <a:cs typeface="Times New Roman" pitchFamily="18" charset="0"/>
              </a:rPr>
              <a:t> счете 20 «Задолженность, невостребованная кредитором»</a:t>
            </a:r>
          </a:p>
          <a:p>
            <a:r>
              <a:rPr lang="ru-RU" sz="1400" dirty="0" smtClean="0">
                <a:latin typeface="Times New Roman" pitchFamily="18" charset="0"/>
                <a:cs typeface="Times New Roman" pitchFamily="18" charset="0"/>
              </a:rPr>
              <a:t>кредит счета 040110173 «Чрезвычайные доходы от операций с активами»</a:t>
            </a:r>
          </a:p>
          <a:p>
            <a:endParaRPr lang="ru-RU" sz="1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6</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600" dirty="0" smtClean="0">
                <a:latin typeface="Times New Roman" pitchFamily="18" charset="0"/>
                <a:cs typeface="Times New Roman" pitchFamily="18" charset="0"/>
              </a:rPr>
              <a:t>Операции по начислению налогов, объектом налогообложения для которых являются доходы (прибыль) учреждения:</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643050"/>
            <a:ext cx="8229600" cy="3143272"/>
          </a:xfrm>
        </p:spPr>
        <p:txBody>
          <a:bodyPr>
            <a:noAutofit/>
          </a:bodyPr>
          <a:lstStyle/>
          <a:p>
            <a:pPr marL="0" indent="0">
              <a:buNone/>
            </a:pPr>
            <a:r>
              <a:rPr lang="ru-RU" sz="1600" b="1" i="1" dirty="0" smtClean="0">
                <a:latin typeface="Times New Roman" pitchFamily="18" charset="0"/>
                <a:cs typeface="Times New Roman" pitchFamily="18" charset="0"/>
              </a:rPr>
              <a:t>начисление налога на добавленную стоимость </a:t>
            </a:r>
            <a:r>
              <a:rPr lang="ru-RU" sz="1600" dirty="0" smtClean="0">
                <a:latin typeface="Times New Roman" pitchFamily="18" charset="0"/>
                <a:cs typeface="Times New Roman" pitchFamily="18" charset="0"/>
              </a:rPr>
              <a:t>по доходам от произведенных продаж, выполненных работ, оказанных услуг, облагаемых в соответствии с налоговым законодательством Российской Федерации налогом на добавленную стоимость:</a:t>
            </a:r>
          </a:p>
          <a:p>
            <a:r>
              <a:rPr lang="ru-RU" sz="1600" dirty="0" smtClean="0">
                <a:latin typeface="Times New Roman" pitchFamily="18" charset="0"/>
                <a:cs typeface="Times New Roman" pitchFamily="18" charset="0"/>
              </a:rPr>
              <a:t>дебет соответствующих счетов аналитического учета счета 240110000 «Доходы текущего финансового года»</a:t>
            </a:r>
          </a:p>
          <a:p>
            <a:r>
              <a:rPr lang="ru-RU" sz="1600" dirty="0" smtClean="0">
                <a:latin typeface="Times New Roman" pitchFamily="18" charset="0"/>
                <a:cs typeface="Times New Roman" pitchFamily="18" charset="0"/>
              </a:rPr>
              <a:t>кредит счета 230304730 «Увеличение кредиторской задолженности по налогу на добавленную стоимость»</a:t>
            </a:r>
          </a:p>
          <a:p>
            <a:endParaRPr lang="ru-RU" sz="1600" dirty="0" smtClean="0">
              <a:latin typeface="Times New Roman" pitchFamily="18" charset="0"/>
              <a:cs typeface="Times New Roman" pitchFamily="18" charset="0"/>
            </a:endParaRPr>
          </a:p>
          <a:p>
            <a:pPr marL="0" indent="0">
              <a:buNone/>
            </a:pPr>
            <a:r>
              <a:rPr lang="ru-RU" sz="1600" b="1" i="1" dirty="0" smtClean="0">
                <a:latin typeface="Times New Roman" pitchFamily="18" charset="0"/>
                <a:cs typeface="Times New Roman" pitchFamily="18" charset="0"/>
              </a:rPr>
              <a:t>начисление налога на прибыль </a:t>
            </a:r>
            <a:r>
              <a:rPr lang="ru-RU" sz="1600" dirty="0" smtClean="0">
                <a:latin typeface="Times New Roman" pitchFamily="18" charset="0"/>
                <a:cs typeface="Times New Roman" pitchFamily="18" charset="0"/>
              </a:rPr>
              <a:t>организаций, исчисленного по результатам налогового (отчетного) периода, подлежащего уплате в бюджет:</a:t>
            </a:r>
          </a:p>
          <a:p>
            <a:r>
              <a:rPr lang="ru-RU" sz="1600" dirty="0" smtClean="0">
                <a:latin typeface="Times New Roman" pitchFamily="18" charset="0"/>
                <a:cs typeface="Times New Roman" pitchFamily="18" charset="0"/>
              </a:rPr>
              <a:t>дебет соответствующих счетов аналитического учета счета 240110000 «Доходы текущего финансового года»</a:t>
            </a:r>
          </a:p>
          <a:p>
            <a:r>
              <a:rPr lang="ru-RU" sz="1600" dirty="0" smtClean="0">
                <a:latin typeface="Times New Roman" pitchFamily="18" charset="0"/>
                <a:cs typeface="Times New Roman" pitchFamily="18" charset="0"/>
              </a:rPr>
              <a:t>кредит счета 230303730 «Увеличение кредиторской задолженности по налогу на прибыль организаций»</a:t>
            </a: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7</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229600" cy="928694"/>
          </a:xfrm>
        </p:spPr>
        <p:txBody>
          <a:bodyPr>
            <a:noAutofit/>
          </a:bodyPr>
          <a:lstStyle/>
          <a:p>
            <a:r>
              <a:rPr lang="ru-RU" sz="2600" dirty="0" smtClean="0">
                <a:latin typeface="Times New Roman" pitchFamily="18" charset="0"/>
                <a:cs typeface="Times New Roman" pitchFamily="18" charset="0"/>
              </a:rPr>
              <a:t>Операции по дебету соответствующих счетов аналитического учета счета 040110000 «Доходы текущего финансового года»: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1357298"/>
            <a:ext cx="8572560" cy="5214974"/>
          </a:xfrm>
        </p:spPr>
        <p:txBody>
          <a:bodyPr>
            <a:noAutofit/>
          </a:bodyPr>
          <a:lstStyle/>
          <a:p>
            <a:pPr marL="0" indent="0">
              <a:buNone/>
            </a:pPr>
            <a:r>
              <a:rPr lang="ru-RU" sz="1600" dirty="0" smtClean="0">
                <a:latin typeface="Times New Roman" pitchFamily="18" charset="0"/>
                <a:cs typeface="Times New Roman" pitchFamily="18" charset="0"/>
              </a:rPr>
              <a:t>отнесение на уменьшение финансового результата бюджетного учреждения суммы дебиторской задолженности по доходам, признанной нереальной к взысканию:</a:t>
            </a:r>
          </a:p>
          <a:p>
            <a:pPr marL="0" indent="179388"/>
            <a:r>
              <a:rPr lang="ru-RU" sz="1600" dirty="0" smtClean="0">
                <a:latin typeface="Times New Roman" pitchFamily="18" charset="0"/>
                <a:cs typeface="Times New Roman" pitchFamily="18" charset="0"/>
              </a:rPr>
              <a:t>дебет счета 040110173 «Чрезвычайные доходы от операций с активами» </a:t>
            </a:r>
          </a:p>
          <a:p>
            <a:pPr marL="0" indent="179388">
              <a:spcAft>
                <a:spcPts val="600"/>
              </a:spcAft>
            </a:pPr>
            <a:r>
              <a:rPr lang="ru-RU" sz="1600" dirty="0" smtClean="0">
                <a:latin typeface="Times New Roman" pitchFamily="18" charset="0"/>
                <a:cs typeface="Times New Roman" pitchFamily="18" charset="0"/>
              </a:rPr>
              <a:t>кредит соответствующих счетов аналитического учета счетов 020500000 «Расчеты по доходам», 020900000 «Расчеты по ущербу и иным доходам» с одновременным отражением указанной суммы на </a:t>
            </a:r>
            <a:r>
              <a:rPr lang="ru-RU" sz="1600" dirty="0" err="1" smtClean="0">
                <a:latin typeface="Times New Roman" pitchFamily="18" charset="0"/>
                <a:cs typeface="Times New Roman" pitchFamily="18" charset="0"/>
              </a:rPr>
              <a:t>забалансовом</a:t>
            </a:r>
            <a:r>
              <a:rPr lang="ru-RU" sz="1600" dirty="0" smtClean="0">
                <a:latin typeface="Times New Roman" pitchFamily="18" charset="0"/>
                <a:cs typeface="Times New Roman" pitchFamily="18" charset="0"/>
              </a:rPr>
              <a:t> счете 04 «Сомнительная задолженность»</a:t>
            </a:r>
          </a:p>
          <a:p>
            <a:pPr marL="0" indent="0">
              <a:buNone/>
            </a:pPr>
            <a:r>
              <a:rPr lang="ru-RU" sz="1600" dirty="0" smtClean="0">
                <a:latin typeface="Times New Roman" pitchFamily="18" charset="0"/>
                <a:cs typeface="Times New Roman" pitchFamily="18" charset="0"/>
              </a:rPr>
              <a:t>отнесение остаточной стоимости </a:t>
            </a:r>
            <a:r>
              <a:rPr lang="ru-RU" sz="1600" dirty="0" err="1" smtClean="0">
                <a:latin typeface="Times New Roman" pitchFamily="18" charset="0"/>
                <a:cs typeface="Times New Roman" pitchFamily="18" charset="0"/>
              </a:rPr>
              <a:t>непроизведенных</a:t>
            </a:r>
            <a:r>
              <a:rPr lang="ru-RU" sz="1600" dirty="0" smtClean="0">
                <a:latin typeface="Times New Roman" pitchFamily="18" charset="0"/>
                <a:cs typeface="Times New Roman" pitchFamily="18" charset="0"/>
              </a:rPr>
              <a:t> активов, остаточной стоимости основных средств, нематериальных активов, фактической стоимости материальных запасов, балансовой стоимости финансовых активов, реализованных бюджетным учреждением:  </a:t>
            </a:r>
          </a:p>
          <a:p>
            <a:pPr marL="0" indent="179388"/>
            <a:r>
              <a:rPr lang="ru-RU" sz="1600" dirty="0" smtClean="0">
                <a:latin typeface="Times New Roman" pitchFamily="18" charset="0"/>
                <a:cs typeface="Times New Roman" pitchFamily="18" charset="0"/>
              </a:rPr>
              <a:t>дебет счета 040110172 «Доходы от операций с активами» </a:t>
            </a:r>
          </a:p>
          <a:p>
            <a:pPr marL="0" indent="179388">
              <a:spcAft>
                <a:spcPts val="600"/>
              </a:spcAft>
            </a:pPr>
            <a:r>
              <a:rPr lang="ru-RU" sz="1600" dirty="0" smtClean="0">
                <a:latin typeface="Times New Roman" pitchFamily="18" charset="0"/>
                <a:cs typeface="Times New Roman" pitchFamily="18" charset="0"/>
              </a:rPr>
              <a:t>кредит соответствующих счетов аналитического учета счетов 010000000 «Нефинансовые активы», 020000000 «Финансовые активы»</a:t>
            </a:r>
          </a:p>
          <a:p>
            <a:pPr marL="0" indent="0">
              <a:buNone/>
            </a:pPr>
            <a:r>
              <a:rPr lang="ru-RU" sz="1600" dirty="0" smtClean="0">
                <a:latin typeface="Times New Roman" pitchFamily="18" charset="0"/>
                <a:cs typeface="Times New Roman" pitchFamily="18" charset="0"/>
              </a:rPr>
              <a:t>отнесение расходов, связанных с реализацией объектов нефинансовых активов на уменьшение финансового результата бюджетного учреждения:</a:t>
            </a:r>
          </a:p>
          <a:p>
            <a:pPr marL="0" indent="179388"/>
            <a:r>
              <a:rPr lang="ru-RU" sz="1600" dirty="0" smtClean="0">
                <a:latin typeface="Times New Roman" pitchFamily="18" charset="0"/>
                <a:cs typeface="Times New Roman" pitchFamily="18" charset="0"/>
              </a:rPr>
              <a:t>дебет счета 040110172 «Доходы от операций с активами», по дебету счета 040110131 «Доходы от оказания платных услуг (работ)», в части реализации готовой продукции, товаров </a:t>
            </a:r>
          </a:p>
          <a:p>
            <a:pPr marL="0" indent="179388"/>
            <a:r>
              <a:rPr lang="ru-RU" sz="1600" dirty="0" smtClean="0">
                <a:latin typeface="Times New Roman" pitchFamily="18" charset="0"/>
                <a:cs typeface="Times New Roman" pitchFamily="18" charset="0"/>
              </a:rPr>
              <a:t>кредит счета 240120200 «Расходы текущего финансового года»</a:t>
            </a:r>
          </a:p>
        </p:txBody>
      </p:sp>
      <p:sp>
        <p:nvSpPr>
          <p:cNvPr id="4" name="Номер слайда 3"/>
          <p:cNvSpPr>
            <a:spLocks noGrp="1"/>
          </p:cNvSpPr>
          <p:nvPr>
            <p:ph type="sldNum" sz="quarter" idx="12"/>
          </p:nvPr>
        </p:nvSpPr>
        <p:spPr/>
        <p:txBody>
          <a:bodyPr/>
          <a:lstStyle/>
          <a:p>
            <a:fld id="{725C68B6-61C2-468F-89AB-4B9F7531AA68}" type="slidenum">
              <a:rPr lang="ru-RU" smtClean="0"/>
              <a:pPr/>
              <a:t>8</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229600" cy="928694"/>
          </a:xfrm>
        </p:spPr>
        <p:txBody>
          <a:bodyPr>
            <a:noAutofit/>
          </a:bodyPr>
          <a:lstStyle/>
          <a:p>
            <a:r>
              <a:rPr lang="ru-RU" sz="2600" dirty="0" smtClean="0">
                <a:latin typeface="Times New Roman" pitchFamily="18" charset="0"/>
                <a:cs typeface="Times New Roman" pitchFamily="18" charset="0"/>
              </a:rPr>
              <a:t>Операции по дебету соответствующих счетов аналитического учета счета 040110000 «Доходы текущего финансового года»: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428736"/>
            <a:ext cx="8572560" cy="4286280"/>
          </a:xfrm>
        </p:spPr>
        <p:txBody>
          <a:bodyPr>
            <a:noAutofit/>
          </a:bodyPr>
          <a:lstStyle/>
          <a:p>
            <a:pPr marL="0" indent="0">
              <a:buNone/>
            </a:pPr>
            <a:r>
              <a:rPr lang="ru-RU" sz="1600" dirty="0" smtClean="0">
                <a:latin typeface="Times New Roman" pitchFamily="18" charset="0"/>
                <a:cs typeface="Times New Roman" pitchFamily="18" charset="0"/>
              </a:rPr>
              <a:t>отнесение себестоимости выполненных бюджетным учреждением работ, оказанных услуг, на уменьшение финансового результата бюджетного учреждения от оказания платных услуг (работ):</a:t>
            </a:r>
          </a:p>
          <a:p>
            <a:pPr marL="0" indent="268288"/>
            <a:r>
              <a:rPr lang="ru-RU" sz="1600" dirty="0" smtClean="0">
                <a:latin typeface="Times New Roman" pitchFamily="18" charset="0"/>
                <a:cs typeface="Times New Roman" pitchFamily="18" charset="0"/>
              </a:rPr>
              <a:t>расходов) дебет соответствующих счетов аналитического учета счета 040110130 «Доходы от оказания платных услуг»</a:t>
            </a:r>
          </a:p>
          <a:p>
            <a:pPr marL="0" indent="268288"/>
            <a:r>
              <a:rPr lang="ru-RU" sz="1600" dirty="0" smtClean="0">
                <a:latin typeface="Times New Roman" pitchFamily="18" charset="0"/>
                <a:cs typeface="Times New Roman" pitchFamily="18" charset="0"/>
              </a:rPr>
              <a:t>кредит счета 010960200 «Прямые затраты на изготовление готовой продукции, выполнение работ, оказание услуг» (по видам </a:t>
            </a:r>
          </a:p>
          <a:p>
            <a:pPr marL="0" indent="268288"/>
            <a:endParaRPr lang="ru-RU" sz="1600" dirty="0" smtClean="0">
              <a:latin typeface="Times New Roman" pitchFamily="18" charset="0"/>
              <a:cs typeface="Times New Roman" pitchFamily="18" charset="0"/>
            </a:endParaRPr>
          </a:p>
          <a:p>
            <a:pPr marL="0" indent="0">
              <a:buNone/>
            </a:pPr>
            <a:r>
              <a:rPr lang="ru-RU" sz="1600" dirty="0" smtClean="0">
                <a:latin typeface="Times New Roman" pitchFamily="18" charset="0"/>
                <a:cs typeface="Times New Roman" pitchFamily="18" charset="0"/>
              </a:rPr>
              <a:t>отнесение на уменьшение финансового результата бюджетного учреждения суммы кредиторской задолженности по возврату в доход бюджета бюджетной системы Российской Федерации остатков неиспользованных субсидий, предоставленных бюджетным учреждениям на иные цели, на осуществление капитальных вложений в случае выявления по результатам последующего государственного (муниципального) финансового контроля нарушений порядка использования указанных субсидий:</a:t>
            </a:r>
          </a:p>
          <a:p>
            <a:pPr marL="0" indent="268288"/>
            <a:r>
              <a:rPr lang="ru-RU" sz="1600" dirty="0" smtClean="0">
                <a:latin typeface="Times New Roman" pitchFamily="18" charset="0"/>
                <a:cs typeface="Times New Roman" pitchFamily="18" charset="0"/>
              </a:rPr>
              <a:t>дебет соответствующих счетов аналитического учета счета 040110100 «Доходы экономического субъекта», 040140100 «Доходы будущих периодов» </a:t>
            </a:r>
          </a:p>
          <a:p>
            <a:pPr marL="0" indent="268288"/>
            <a:r>
              <a:rPr lang="ru-RU" sz="1600" dirty="0" smtClean="0">
                <a:latin typeface="Times New Roman" pitchFamily="18" charset="0"/>
                <a:cs typeface="Times New Roman" pitchFamily="18" charset="0"/>
              </a:rPr>
              <a:t>кредит счета 030305730 «Увеличение кредиторской задолженности по прочим платежам в бюджет» (530305730, 630305730)</a:t>
            </a: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9</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511156"/>
          </a:xfrm>
        </p:spPr>
        <p:txBody>
          <a:bodyPr>
            <a:noAutofit/>
          </a:bodyPr>
          <a:lstStyle/>
          <a:p>
            <a:r>
              <a:rPr lang="ru-RU" sz="3200" dirty="0" smtClean="0">
                <a:latin typeface="Times New Roman" pitchFamily="18" charset="0"/>
                <a:cs typeface="Times New Roman" pitchFamily="18" charset="0"/>
              </a:rPr>
              <a:t>Операции с расходами: основные проводки </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714356"/>
            <a:ext cx="8229600" cy="5411807"/>
          </a:xfrm>
        </p:spPr>
        <p:txBody>
          <a:bodyPr>
            <a:noAutofit/>
          </a:bodyPr>
          <a:lstStyle/>
          <a:p>
            <a:pPr marL="0" indent="0">
              <a:buNone/>
            </a:pPr>
            <a:r>
              <a:rPr lang="ru-RU" sz="1400" dirty="0" smtClean="0">
                <a:latin typeface="Times New Roman" pitchFamily="18" charset="0"/>
                <a:cs typeface="Times New Roman" pitchFamily="18" charset="0"/>
              </a:rPr>
              <a:t>начисление расходов бюджетного учреждения, источником финансового обеспечения которых являлись субсидии на иные цели (пожертвования, гранты), с отнесением на финансовый результат текущего финансового года:</a:t>
            </a:r>
          </a:p>
          <a:p>
            <a:r>
              <a:rPr lang="ru-RU" sz="14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счетов 010000000 «Нефинансовые активы»: 010100000 «Основные средства», в части объектов основных средств, стоимостью до 10000 рублей включительно, введенных в эксплуатацию; 010400000 «Амортизация», 010500000 «Материальные запасы», 010980000 «Общехозяйственные расходы», 020800000 «Расчеты с подотчетными лицами», 021012660 «Расчеты по НДС по приобретенным материальным ценностям, работам, услугам» в части НДС уплаченного учреждением, невозмещаемого из бюджета, 030100000 «Расчеты с кредиторами по долговым обязательствам», 030200000 «Расчеты по принятым обязательствам», 030300000 «Расчеты по платежам в бюджеты»</a:t>
            </a:r>
          </a:p>
          <a:p>
            <a:pPr marL="0" indent="0">
              <a:buNone/>
            </a:pPr>
            <a:r>
              <a:rPr lang="ru-RU" sz="1400" dirty="0" smtClean="0">
                <a:latin typeface="Times New Roman" pitchFamily="18" charset="0"/>
                <a:cs typeface="Times New Roman" pitchFamily="18" charset="0"/>
              </a:rPr>
              <a:t>начисление расходов бюджетного учреждения, источником финансового обеспечения которых являлась субсидия на выполнение государственного задания, не формирующих себестоимость работ, услуг (готовой продукции), оказываемых бюджетным учреждением в рамках государственного (муниципального) задания, с отнесением на финансовый результат текущего финансового года:</a:t>
            </a:r>
          </a:p>
          <a:p>
            <a:r>
              <a:rPr lang="ru-RU" sz="1400" dirty="0" smtClean="0">
                <a:latin typeface="Times New Roman" pitchFamily="18" charset="0"/>
                <a:cs typeface="Times New Roman" pitchFamily="18" charset="0"/>
              </a:rPr>
              <a:t>дебет соответствующих счетов аналитического учета счета 440120200 «Расходы экономического субъекта»</a:t>
            </a:r>
          </a:p>
          <a:p>
            <a:pPr>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счета 410980000 «Общехозяйственные расходы», 420800000 «Расчеты с подотчетными лицами», 021012660 «Расчеты по НДС по приобретенным материальным ценностям, работам, услугам» в части НДС, уплаченного учреждением, невозмещаемого из бюджета, 430200000 «Расчеты по принятым обязательствам», 430300000 "Расчеты по платежам в бюджеты» (430302730,430305730,430306730 - 430308730,430310730 - 430313730)</a:t>
            </a:r>
          </a:p>
        </p:txBody>
      </p:sp>
      <p:sp>
        <p:nvSpPr>
          <p:cNvPr id="4" name="Номер слайда 3"/>
          <p:cNvSpPr>
            <a:spLocks noGrp="1"/>
          </p:cNvSpPr>
          <p:nvPr>
            <p:ph type="sldNum" sz="quarter" idx="12"/>
          </p:nvPr>
        </p:nvSpPr>
        <p:spPr/>
        <p:txBody>
          <a:bodyPr/>
          <a:lstStyle/>
          <a:p>
            <a:fld id="{725C68B6-61C2-468F-89AB-4B9F7531AA68}" type="slidenum">
              <a:rPr lang="ru-RU" smtClean="0"/>
              <a:pPr/>
              <a:t>10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14"/>
            <a:ext cx="8229600" cy="511156"/>
          </a:xfrm>
        </p:spPr>
        <p:txBody>
          <a:bodyPr>
            <a:noAutofit/>
          </a:bodyPr>
          <a:lstStyle/>
          <a:p>
            <a:r>
              <a:rPr lang="ru-RU" sz="3200" dirty="0" smtClean="0">
                <a:latin typeface="Times New Roman" pitchFamily="18" charset="0"/>
                <a:cs typeface="Times New Roman" pitchFamily="18" charset="0"/>
              </a:rPr>
              <a:t>Операции с расходами: основные проводки </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571480"/>
            <a:ext cx="8429684" cy="5411807"/>
          </a:xfrm>
        </p:spPr>
        <p:txBody>
          <a:bodyPr>
            <a:noAutofit/>
          </a:bodyPr>
          <a:lstStyle/>
          <a:p>
            <a:pPr marL="0" indent="0">
              <a:buNone/>
            </a:pPr>
            <a:r>
              <a:rPr lang="ru-RU" sz="1300" dirty="0" smtClean="0">
                <a:latin typeface="Times New Roman" pitchFamily="18" charset="0"/>
                <a:cs typeface="Times New Roman" pitchFamily="18" charset="0"/>
              </a:rPr>
              <a:t>отнесение общехозяйственных расходов, в части не распределяемых на себестоимость готовой продукции (выполненных работ, оказанных услуг), на финансовый результат текущего финансового года:</a:t>
            </a:r>
          </a:p>
          <a:p>
            <a:pPr marL="0" indent="268288"/>
            <a:r>
              <a:rPr lang="ru-RU" sz="13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счета 010980200 «Общехозяйственные расходы учреждений»</a:t>
            </a:r>
          </a:p>
          <a:p>
            <a:pPr marL="0" indent="0">
              <a:buNone/>
            </a:pPr>
            <a:r>
              <a:rPr lang="ru-RU" sz="1300" dirty="0" smtClean="0">
                <a:latin typeface="Times New Roman" pitchFamily="18" charset="0"/>
                <a:cs typeface="Times New Roman" pitchFamily="18" charset="0"/>
              </a:rPr>
              <a:t>отнесение себестоимости выполненных работ, оказанных услуг, оказанных (реализованных) заказчикам (потребителям):</a:t>
            </a:r>
          </a:p>
          <a:p>
            <a:pPr marL="0" indent="268288"/>
            <a:r>
              <a:rPr lang="ru-RU" sz="1300" dirty="0" smtClean="0">
                <a:latin typeface="Times New Roman" pitchFamily="18" charset="0"/>
                <a:cs typeface="Times New Roman" pitchFamily="18" charset="0"/>
              </a:rPr>
              <a:t>дебет соответствующих счетов аналитического учета счета 040110130 «Доходы от оказания платных услуг»</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счета 010960000 «Себестоимость готовой продукции, работ, услуг»</a:t>
            </a:r>
          </a:p>
          <a:p>
            <a:pPr marL="0" indent="0">
              <a:buNone/>
            </a:pPr>
            <a:r>
              <a:rPr lang="ru-RU" sz="1300" dirty="0" smtClean="0">
                <a:latin typeface="Times New Roman" pitchFamily="18" charset="0"/>
                <a:cs typeface="Times New Roman" pitchFamily="18" charset="0"/>
              </a:rPr>
              <a:t>отнесение на уменьшение финансового результата бюджетного учреждения суммы дебиторской задолженности по расходам, признанной в соответствии с законодательством Российской Федерации нереальной к взысканию:</a:t>
            </a:r>
          </a:p>
          <a:p>
            <a:pPr marL="0" indent="268288"/>
            <a:r>
              <a:rPr lang="ru-RU" sz="1300" dirty="0" smtClean="0">
                <a:latin typeface="Times New Roman" pitchFamily="18" charset="0"/>
                <a:cs typeface="Times New Roman" pitchFamily="18" charset="0"/>
              </a:rPr>
              <a:t>дебет счета 040120273 «Чрезвычайные расходы по операциями с активами»</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счетов 020600000 «Расчеты по выданным авансам», 020800000 «Расчеты с подотчетными лицами», с одновременным отражением указанной суммы на </a:t>
            </a:r>
            <a:r>
              <a:rPr lang="ru-RU" sz="1300" dirty="0" err="1" smtClean="0">
                <a:latin typeface="Times New Roman" pitchFamily="18" charset="0"/>
                <a:cs typeface="Times New Roman" pitchFamily="18" charset="0"/>
              </a:rPr>
              <a:t>забалансовом</a:t>
            </a:r>
            <a:r>
              <a:rPr lang="ru-RU" sz="1300" dirty="0" smtClean="0">
                <a:latin typeface="Times New Roman" pitchFamily="18" charset="0"/>
                <a:cs typeface="Times New Roman" pitchFamily="18" charset="0"/>
              </a:rPr>
              <a:t> счете 04 «Сомнительная задолженность»</a:t>
            </a:r>
          </a:p>
          <a:p>
            <a:pPr marL="0" indent="0">
              <a:buNone/>
            </a:pPr>
            <a:r>
              <a:rPr lang="ru-RU" sz="1300" dirty="0" smtClean="0">
                <a:latin typeface="Times New Roman" pitchFamily="18" charset="0"/>
                <a:cs typeface="Times New Roman" pitchFamily="18" charset="0"/>
              </a:rPr>
              <a:t>отнесение на уменьшение финансового результата бюджетного учреждения стоимости </a:t>
            </a:r>
            <a:r>
              <a:rPr lang="ru-RU" sz="1300" dirty="0" err="1" smtClean="0">
                <a:latin typeface="Times New Roman" pitchFamily="18" charset="0"/>
                <a:cs typeface="Times New Roman" pitchFamily="18" charset="0"/>
              </a:rPr>
              <a:t>непроизведенного</a:t>
            </a:r>
            <a:r>
              <a:rPr lang="ru-RU" sz="1300" dirty="0" smtClean="0">
                <a:latin typeface="Times New Roman" pitchFamily="18" charset="0"/>
                <a:cs typeface="Times New Roman" pitchFamily="18" charset="0"/>
              </a:rPr>
              <a:t> актива, остаточной стоимости основного средства (нематериального актива), фактической стоимости материального запаса, по которому принято решение о списании в связи с его уничтожением, повреждением вследствие форс-мажорных обстоятельств (природных явлений, стихийных бедствий и </a:t>
            </a:r>
            <a:r>
              <a:rPr lang="ru-RU" sz="1300" dirty="0" err="1" smtClean="0">
                <a:latin typeface="Times New Roman" pitchFamily="18" charset="0"/>
                <a:cs typeface="Times New Roman" pitchFamily="18" charset="0"/>
              </a:rPr>
              <a:t>т.д</a:t>
            </a:r>
            <a:r>
              <a:rPr lang="ru-RU" sz="1300" dirty="0" smtClean="0">
                <a:latin typeface="Times New Roman" pitchFamily="18" charset="0"/>
                <a:cs typeface="Times New Roman" pitchFamily="18" charset="0"/>
              </a:rPr>
              <a:t>):</a:t>
            </a:r>
          </a:p>
          <a:p>
            <a:pPr marL="0" indent="268288"/>
            <a:r>
              <a:rPr lang="ru-RU" sz="1300" dirty="0" smtClean="0">
                <a:latin typeface="Times New Roman" pitchFamily="18" charset="0"/>
                <a:cs typeface="Times New Roman" pitchFamily="18" charset="0"/>
              </a:rPr>
              <a:t>дебет счета 040120273 «Чрезвычайные расходы по операциями с активами»</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счета 010000000 «Нефинансовые активы»</a:t>
            </a:r>
          </a:p>
          <a:p>
            <a:pPr marL="0" indent="0">
              <a:buNone/>
            </a:pPr>
            <a:r>
              <a:rPr lang="ru-RU" sz="1300" dirty="0" smtClean="0">
                <a:latin typeface="Times New Roman" pitchFamily="18" charset="0"/>
                <a:cs typeface="Times New Roman" pitchFamily="18" charset="0"/>
              </a:rPr>
              <a:t>отнесение расходов бюджетного учреждения, произведенных ранее и учитываемых в составе расходов будущих периодов, на финансовый результат текущего финансового года:</a:t>
            </a:r>
          </a:p>
          <a:p>
            <a:pPr marL="0" indent="268288"/>
            <a:r>
              <a:rPr lang="ru-RU" sz="13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L="0" indent="268288"/>
            <a:r>
              <a:rPr lang="ru-RU" sz="1300" dirty="0" smtClean="0">
                <a:latin typeface="Times New Roman" pitchFamily="18" charset="0"/>
                <a:cs typeface="Times New Roman" pitchFamily="18" charset="0"/>
              </a:rPr>
              <a:t>кредит соответствующих счетов аналитического учета счета 040150000 «Расходы будущих периодов»</a:t>
            </a:r>
          </a:p>
        </p:txBody>
      </p:sp>
      <p:sp>
        <p:nvSpPr>
          <p:cNvPr id="4" name="Номер слайда 3"/>
          <p:cNvSpPr>
            <a:spLocks noGrp="1"/>
          </p:cNvSpPr>
          <p:nvPr>
            <p:ph type="sldNum" sz="quarter" idx="12"/>
          </p:nvPr>
        </p:nvSpPr>
        <p:spPr/>
        <p:txBody>
          <a:bodyPr/>
          <a:lstStyle/>
          <a:p>
            <a:fld id="{725C68B6-61C2-468F-89AB-4B9F7531AA68}" type="slidenum">
              <a:rPr lang="ru-RU" smtClean="0"/>
              <a:pPr/>
              <a:t>11</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4"/>
            <a:ext cx="9144000" cy="857256"/>
          </a:xfrm>
        </p:spPr>
        <p:txBody>
          <a:bodyPr>
            <a:noAutofit/>
          </a:bodyPr>
          <a:lstStyle/>
          <a:p>
            <a:r>
              <a:rPr lang="ru-RU" sz="2200" b="1" dirty="0" smtClean="0">
                <a:latin typeface="Times New Roman" pitchFamily="18" charset="0"/>
                <a:cs typeface="Times New Roman" pitchFamily="18" charset="0"/>
              </a:rPr>
              <a:t>Сумма положительной (отрицательной) курсовой разницы отражается:</a:t>
            </a:r>
            <a:endParaRPr lang="ru-RU" sz="2200" b="1" dirty="0">
              <a:latin typeface="Times New Roman" pitchFamily="18" charset="0"/>
              <a:cs typeface="Times New Roman" pitchFamily="18" charset="0"/>
            </a:endParaRPr>
          </a:p>
        </p:txBody>
      </p:sp>
      <p:sp>
        <p:nvSpPr>
          <p:cNvPr id="3" name="Содержимое 2"/>
          <p:cNvSpPr>
            <a:spLocks noGrp="1"/>
          </p:cNvSpPr>
          <p:nvPr>
            <p:ph idx="1"/>
          </p:nvPr>
        </p:nvSpPr>
        <p:spPr>
          <a:xfrm>
            <a:off x="428596" y="785794"/>
            <a:ext cx="8229600" cy="2000264"/>
          </a:xfrm>
        </p:spPr>
        <p:txBody>
          <a:bodyPr>
            <a:normAutofit lnSpcReduction="10000"/>
          </a:bodyPr>
          <a:lstStyle/>
          <a:p>
            <a:r>
              <a:rPr lang="ru-RU" sz="1800" dirty="0" smtClean="0">
                <a:latin typeface="Times New Roman" pitchFamily="18" charset="0"/>
                <a:cs typeface="Times New Roman" pitchFamily="18" charset="0"/>
              </a:rPr>
              <a:t>дебет (кредит) соответствующих счетов аналитического учета счетов 010000000 «Нефинансовые активы», 020000000 «Финансовые активы»</a:t>
            </a:r>
          </a:p>
          <a:p>
            <a:pPr>
              <a:spcAft>
                <a:spcPts val="1200"/>
              </a:spcAft>
            </a:pPr>
            <a:r>
              <a:rPr lang="ru-RU" sz="1800" dirty="0" smtClean="0">
                <a:latin typeface="Times New Roman" pitchFamily="18" charset="0"/>
                <a:cs typeface="Times New Roman" pitchFamily="18" charset="0"/>
              </a:rPr>
              <a:t>кредит (дебет) счета 040110171 «Доходы от переоценки активов»</a:t>
            </a:r>
          </a:p>
          <a:p>
            <a:r>
              <a:rPr lang="ru-RU" sz="1800" dirty="0" smtClean="0">
                <a:latin typeface="Times New Roman" pitchFamily="18" charset="0"/>
                <a:cs typeface="Times New Roman" pitchFamily="18" charset="0"/>
              </a:rPr>
              <a:t>дебет (кредит) счета 040110171 «Доходы от переоценки активов»</a:t>
            </a:r>
          </a:p>
          <a:p>
            <a:r>
              <a:rPr lang="ru-RU" sz="1800" dirty="0" smtClean="0">
                <a:latin typeface="Times New Roman" pitchFamily="18" charset="0"/>
                <a:cs typeface="Times New Roman" pitchFamily="18" charset="0"/>
              </a:rPr>
              <a:t>кредит (дебет) соответствующих счетов аналитического учета счета 030000000 «Обязательства».</a:t>
            </a:r>
          </a:p>
        </p:txBody>
      </p:sp>
      <p:sp>
        <p:nvSpPr>
          <p:cNvPr id="4" name="Номер слайда 3"/>
          <p:cNvSpPr>
            <a:spLocks noGrp="1"/>
          </p:cNvSpPr>
          <p:nvPr>
            <p:ph type="sldNum" sz="quarter" idx="12"/>
          </p:nvPr>
        </p:nvSpPr>
        <p:spPr/>
        <p:txBody>
          <a:bodyPr/>
          <a:lstStyle/>
          <a:p>
            <a:fld id="{725C68B6-61C2-468F-89AB-4B9F7531AA68}" type="slidenum">
              <a:rPr lang="ru-RU" smtClean="0"/>
              <a:pPr/>
              <a:t>12</a:t>
            </a:fld>
            <a:endParaRPr lang="ru-RU"/>
          </a:p>
        </p:txBody>
      </p:sp>
      <p:sp>
        <p:nvSpPr>
          <p:cNvPr id="1025" name="Rectangle 1"/>
          <p:cNvSpPr>
            <a:spLocks noChangeArrowheads="1"/>
          </p:cNvSpPr>
          <p:nvPr/>
        </p:nvSpPr>
        <p:spPr bwMode="auto">
          <a:xfrm>
            <a:off x="428596" y="3337442"/>
            <a:ext cx="857256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58775" defTabSz="914400" rtl="0" eaLnBrk="0" fontAlgn="base" latinLnBrk="0" hangingPunct="0">
              <a:lnSpc>
                <a:spcPct val="100000"/>
              </a:lnSpc>
              <a:spcBef>
                <a:spcPts val="60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дебет соответствующих счетов аналитического учета счета 040110100 «Доходы экономического субъекта»</a:t>
            </a:r>
          </a:p>
          <a:p>
            <a:pPr marR="0" lvl="0" indent="358775" defTabSz="914400" rtl="0" eaLnBrk="0" fontAlgn="base" latinLnBrk="0" hangingPunct="0">
              <a:lnSpc>
                <a:spcPct val="100000"/>
              </a:lnSpc>
              <a:spcBef>
                <a:spcPct val="0"/>
              </a:spcBef>
              <a:spcAft>
                <a:spcPts val="60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 счета 040130000 «Финансовый результат прошлых отчетных периодов» (в части дебетового остатка)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58775" algn="just" defTabSz="914400" rtl="0" eaLnBrk="0" fontAlgn="base" latinLnBrk="0" hangingPunct="0">
              <a:lnSpc>
                <a:spcPct val="100000"/>
              </a:lnSpc>
              <a:spcBef>
                <a:spcPts val="60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дебет счета 040130000 «Финансовый результат прошлых отчетных периодов»</a:t>
            </a:r>
          </a:p>
          <a:p>
            <a:pPr marR="0" lvl="0" indent="358775"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 (в части кредитового остатка)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58775" algn="just" defTabSz="914400" rtl="0" eaLnBrk="0" fontAlgn="base" latinLnBrk="0" hangingPunct="0">
              <a:lnSpc>
                <a:spcPct val="100000"/>
              </a:lnSpc>
              <a:spcBef>
                <a:spcPts val="60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R="0" lvl="0" indent="358775" algn="just" defTabSz="914400" rtl="0" eaLnBrk="0" fontAlgn="base" latinLnBrk="0" hangingPunct="0">
              <a:lnSpc>
                <a:spcPct val="100000"/>
              </a:lnSpc>
              <a:spcBef>
                <a:spcPct val="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 счета 040130000 «Финансовый результат прошлых отчетных периодов»</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Заголовок 1"/>
          <p:cNvSpPr txBox="1">
            <a:spLocks/>
          </p:cNvSpPr>
          <p:nvPr/>
        </p:nvSpPr>
        <p:spPr>
          <a:xfrm>
            <a:off x="357190" y="2643190"/>
            <a:ext cx="8786842" cy="642934"/>
          </a:xfrm>
          <a:prstGeom prst="rect">
            <a:avLst/>
          </a:prstGeom>
        </p:spPr>
        <p:txBody>
          <a:bodyPr vert="horz" lIns="91440" tIns="45720" rIns="91440" bIns="45720" rtlCol="0" anchor="ctr">
            <a:noAutofit/>
          </a:bodyPr>
          <a:lstStyle/>
          <a:p>
            <a:pPr lvl="0" algn="ctr">
              <a:spcBef>
                <a:spcPct val="0"/>
              </a:spcBef>
            </a:pPr>
            <a:r>
              <a:rPr lang="ru-RU" sz="2200" b="1" dirty="0" smtClean="0">
                <a:latin typeface="Times New Roman" pitchFamily="18" charset="0"/>
                <a:ea typeface="+mj-ea"/>
                <a:cs typeface="Times New Roman" pitchFamily="18" charset="0"/>
              </a:rPr>
              <a:t>Заключение счетов текущего финансового года отражается:</a:t>
            </a:r>
          </a:p>
        </p:txBody>
      </p:sp>
      <p:sp>
        <p:nvSpPr>
          <p:cNvPr id="7" name="Нижний колонтитул 6"/>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latin typeface="Times New Roman" pitchFamily="18" charset="0"/>
                <a:cs typeface="Times New Roman" pitchFamily="18" charset="0"/>
              </a:rPr>
              <a:t>Счет 040130000 «Финансовый результат прошлых отчетных периодов»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557242" y="1743076"/>
            <a:ext cx="8229600" cy="3543312"/>
          </a:xfrm>
        </p:spPr>
        <p:txBody>
          <a:bodyPr>
            <a:normAutofit/>
          </a:bodyPr>
          <a:lstStyle/>
          <a:p>
            <a:r>
              <a:rPr lang="ru-RU" sz="2400" dirty="0" smtClean="0">
                <a:latin typeface="Times New Roman" pitchFamily="18" charset="0"/>
                <a:cs typeface="Times New Roman" pitchFamily="18" charset="0"/>
              </a:rPr>
              <a:t>Счет предназначен для учета финансового результата учреждения прошлых отчетных периодов.</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Учреждение вправе в рамках формирования учетной политики устанавливать дополнительные коды вида синтетического счета в целях осуществления аналитического учета финансовых результатов, например, по годам их формирования.</a:t>
            </a:r>
          </a:p>
          <a:p>
            <a:endParaRPr lang="ru-RU"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62"/>
            <a:ext cx="8229600" cy="1143000"/>
          </a:xfrm>
        </p:spPr>
        <p:txBody>
          <a:bodyPr>
            <a:noAutofit/>
          </a:bodyPr>
          <a:lstStyle/>
          <a:p>
            <a:r>
              <a:rPr lang="ru-RU" sz="2800" dirty="0" smtClean="0">
                <a:latin typeface="Times New Roman" pitchFamily="18" charset="0"/>
                <a:cs typeface="Times New Roman" pitchFamily="18" charset="0"/>
              </a:rPr>
              <a:t>Счет 040130000 «Финансовый результат прошлых отчетных периодов»: основные проводки</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1000108"/>
            <a:ext cx="8643998" cy="5643602"/>
          </a:xfrm>
        </p:spPr>
        <p:txBody>
          <a:bodyPr>
            <a:noAutofit/>
          </a:bodyPr>
          <a:lstStyle/>
          <a:p>
            <a:pPr>
              <a:buNone/>
            </a:pPr>
            <a:r>
              <a:rPr lang="ru-RU" sz="1400" dirty="0" smtClean="0">
                <a:latin typeface="Times New Roman" pitchFamily="18" charset="0"/>
                <a:cs typeface="Times New Roman" pitchFamily="18" charset="0"/>
              </a:rPr>
              <a:t>Операции при заключении счетов текущего финансового года учреждений:</a:t>
            </a:r>
          </a:p>
          <a:p>
            <a:r>
              <a:rPr lang="ru-RU" sz="1400" dirty="0" smtClean="0">
                <a:latin typeface="Times New Roman" pitchFamily="18" charset="0"/>
                <a:cs typeface="Times New Roman" pitchFamily="18" charset="0"/>
              </a:rPr>
              <a:t>дебет (кредит) счета 040130000 «Финансовый результат прошлых отчетных периодов»</a:t>
            </a:r>
          </a:p>
          <a:p>
            <a:pPr>
              <a:spcAft>
                <a:spcPts val="600"/>
              </a:spcAft>
            </a:pPr>
            <a:r>
              <a:rPr lang="ru-RU" sz="1400" dirty="0" smtClean="0">
                <a:latin typeface="Times New Roman" pitchFamily="18" charset="0"/>
                <a:cs typeface="Times New Roman" pitchFamily="18" charset="0"/>
              </a:rPr>
              <a:t>кредит (дебет) соответствующих счетов аналитического учета счетов 030404000 «Внутриведомственные расчеты», 040120200 «Расходы экономического субъекта»</a:t>
            </a:r>
          </a:p>
          <a:p>
            <a:pPr marL="0" indent="0">
              <a:buNone/>
            </a:pPr>
            <a:r>
              <a:rPr lang="ru-RU" sz="1400" dirty="0" smtClean="0">
                <a:latin typeface="Times New Roman" pitchFamily="18" charset="0"/>
                <a:cs typeface="Times New Roman" pitchFamily="18" charset="0"/>
              </a:rPr>
              <a:t>Суммы уценки (</a:t>
            </a:r>
            <a:r>
              <a:rPr lang="ru-RU" sz="1400" dirty="0" err="1" smtClean="0">
                <a:latin typeface="Times New Roman" pitchFamily="18" charset="0"/>
                <a:cs typeface="Times New Roman" pitchFamily="18" charset="0"/>
              </a:rPr>
              <a:t>дооценки</a:t>
            </a:r>
            <a:r>
              <a:rPr lang="ru-RU" sz="1400" dirty="0" smtClean="0">
                <a:latin typeface="Times New Roman" pitchFamily="18" charset="0"/>
                <a:cs typeface="Times New Roman" pitchFamily="18" charset="0"/>
              </a:rPr>
              <a:t>) стоимости объектов нефинансовых активов, полученные в результате переоценки, отражаются в </a:t>
            </a:r>
            <a:r>
              <a:rPr lang="ru-RU" sz="1400" dirty="0" err="1" smtClean="0">
                <a:latin typeface="Times New Roman" pitchFamily="18" charset="0"/>
                <a:cs typeface="Times New Roman" pitchFamily="18" charset="0"/>
              </a:rPr>
              <a:t>межотчетный</a:t>
            </a:r>
            <a:r>
              <a:rPr lang="ru-RU" sz="1400" dirty="0" smtClean="0">
                <a:latin typeface="Times New Roman" pitchFamily="18" charset="0"/>
                <a:cs typeface="Times New Roman" pitchFamily="18" charset="0"/>
              </a:rPr>
              <a:t> период:</a:t>
            </a:r>
          </a:p>
          <a:p>
            <a:r>
              <a:rPr lang="ru-RU" sz="1400" dirty="0" smtClean="0">
                <a:latin typeface="Times New Roman" pitchFamily="18" charset="0"/>
                <a:cs typeface="Times New Roman" pitchFamily="18" charset="0"/>
              </a:rPr>
              <a:t>дебет (кредит) счета 040130000 «Финансовый результат прошлых отчетных периодов»</a:t>
            </a:r>
          </a:p>
          <a:p>
            <a:pPr>
              <a:spcAft>
                <a:spcPts val="600"/>
              </a:spcAft>
            </a:pPr>
            <a:r>
              <a:rPr lang="ru-RU" sz="1400" dirty="0" smtClean="0">
                <a:latin typeface="Times New Roman" pitchFamily="18" charset="0"/>
                <a:cs typeface="Times New Roman" pitchFamily="18" charset="0"/>
              </a:rPr>
              <a:t>кредит (дебет) соответствующих счетов аналитического учета счета 010100000 «Основные средства»</a:t>
            </a:r>
          </a:p>
          <a:p>
            <a:pPr marL="0" indent="0">
              <a:buNone/>
            </a:pPr>
            <a:r>
              <a:rPr lang="ru-RU" sz="1400" dirty="0" smtClean="0">
                <a:latin typeface="Times New Roman" pitchFamily="18" charset="0"/>
                <a:cs typeface="Times New Roman" pitchFamily="18" charset="0"/>
              </a:rPr>
              <a:t>Суммы уценки (</a:t>
            </a:r>
            <a:r>
              <a:rPr lang="ru-RU" sz="1400" dirty="0" err="1" smtClean="0">
                <a:latin typeface="Times New Roman" pitchFamily="18" charset="0"/>
                <a:cs typeface="Times New Roman" pitchFamily="18" charset="0"/>
              </a:rPr>
              <a:t>дооценки</a:t>
            </a:r>
            <a:r>
              <a:rPr lang="ru-RU" sz="1400" dirty="0" smtClean="0">
                <a:latin typeface="Times New Roman" pitchFamily="18" charset="0"/>
                <a:cs typeface="Times New Roman" pitchFamily="18" charset="0"/>
              </a:rPr>
              <a:t>) начисленной амортизации по объектам нефинансовых активов, полученные в результате переоценки, отражаются в </a:t>
            </a:r>
            <a:r>
              <a:rPr lang="ru-RU" sz="1400" dirty="0" err="1" smtClean="0">
                <a:latin typeface="Times New Roman" pitchFamily="18" charset="0"/>
                <a:cs typeface="Times New Roman" pitchFamily="18" charset="0"/>
              </a:rPr>
              <a:t>межотчетный</a:t>
            </a:r>
            <a:r>
              <a:rPr lang="ru-RU" sz="1400" dirty="0" smtClean="0">
                <a:latin typeface="Times New Roman" pitchFamily="18" charset="0"/>
                <a:cs typeface="Times New Roman" pitchFamily="18" charset="0"/>
              </a:rPr>
              <a:t> период:</a:t>
            </a:r>
          </a:p>
          <a:p>
            <a:r>
              <a:rPr lang="ru-RU" sz="1400" dirty="0" smtClean="0">
                <a:latin typeface="Times New Roman" pitchFamily="18" charset="0"/>
                <a:cs typeface="Times New Roman" pitchFamily="18" charset="0"/>
              </a:rPr>
              <a:t>дебет (кредит) соответствующих счетов аналитического учета счета 010400000 «Амортизация»</a:t>
            </a:r>
          </a:p>
          <a:p>
            <a:pPr>
              <a:spcAft>
                <a:spcPts val="600"/>
              </a:spcAft>
            </a:pPr>
            <a:r>
              <a:rPr lang="ru-RU" sz="1400" dirty="0" smtClean="0">
                <a:latin typeface="Times New Roman" pitchFamily="18" charset="0"/>
                <a:cs typeface="Times New Roman" pitchFamily="18" charset="0"/>
              </a:rPr>
              <a:t>кредит (дебет) соответствующих счетов аналитического учета счета 040130000 «Финансовый результат прошлых отчетных периодов» </a:t>
            </a:r>
          </a:p>
          <a:p>
            <a:pPr>
              <a:buNone/>
            </a:pPr>
            <a:r>
              <a:rPr lang="ru-RU" sz="1400" dirty="0" smtClean="0">
                <a:latin typeface="Times New Roman" pitchFamily="18" charset="0"/>
                <a:cs typeface="Times New Roman" pitchFamily="18" charset="0"/>
              </a:rPr>
              <a:t>Заключение счетов текущего финансового года:</a:t>
            </a:r>
          </a:p>
          <a:p>
            <a:r>
              <a:rPr lang="ru-RU" sz="1400" dirty="0" smtClean="0">
                <a:latin typeface="Times New Roman" pitchFamily="18" charset="0"/>
                <a:cs typeface="Times New Roman" pitchFamily="18" charset="0"/>
              </a:rPr>
              <a:t>дебет соответствующих счетов аналитического учета счета 040130000 «Финансовый результат прошлых отчетных периодов»</a:t>
            </a:r>
          </a:p>
          <a:p>
            <a:r>
              <a:rPr lang="ru-RU" sz="1400" dirty="0" smtClean="0">
                <a:latin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 (в части дебетового остатка) </a:t>
            </a:r>
          </a:p>
          <a:p>
            <a:pPr>
              <a:buNone/>
            </a:pPr>
            <a:r>
              <a:rPr lang="ru-RU" sz="1400" dirty="0" smtClean="0">
                <a:latin typeface="Times New Roman" pitchFamily="18" charset="0"/>
                <a:cs typeface="Times New Roman" pitchFamily="18" charset="0"/>
              </a:rPr>
              <a:t>и </a:t>
            </a:r>
          </a:p>
          <a:p>
            <a:r>
              <a:rPr lang="ru-RU" sz="1400" dirty="0" smtClean="0">
                <a:latin typeface="Times New Roman" pitchFamily="18" charset="0"/>
                <a:cs typeface="Times New Roman" pitchFamily="18" charset="0"/>
              </a:rPr>
              <a:t>дебет соответствующих счетов аналитического учета счета 040110100 «Доходы экономического субъекта» </a:t>
            </a:r>
          </a:p>
          <a:p>
            <a:r>
              <a:rPr lang="ru-RU" sz="1400" dirty="0" smtClean="0">
                <a:latin typeface="Times New Roman" pitchFamily="18" charset="0"/>
                <a:cs typeface="Times New Roman" pitchFamily="18" charset="0"/>
              </a:rPr>
              <a:t>кредит счета 040130000 «Финансовый результат прошлых отчетных периодов» (в части кредитового остатка).</a:t>
            </a:r>
          </a:p>
        </p:txBody>
      </p:sp>
      <p:sp>
        <p:nvSpPr>
          <p:cNvPr id="4" name="Номер слайда 3"/>
          <p:cNvSpPr>
            <a:spLocks noGrp="1"/>
          </p:cNvSpPr>
          <p:nvPr>
            <p:ph type="sldNum" sz="quarter" idx="12"/>
          </p:nvPr>
        </p:nvSpPr>
        <p:spPr/>
        <p:txBody>
          <a:bodyPr/>
          <a:lstStyle/>
          <a:p>
            <a:fld id="{725C68B6-61C2-468F-89AB-4B9F7531AA68}" type="slidenum">
              <a:rPr lang="ru-RU" smtClean="0"/>
              <a:pPr/>
              <a:t>14</a:t>
            </a:fld>
            <a:endParaRPr lang="ru-RU" dirty="0"/>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143000"/>
          </a:xfrm>
        </p:spPr>
        <p:txBody>
          <a:bodyPr>
            <a:normAutofit/>
          </a:bodyPr>
          <a:lstStyle/>
          <a:p>
            <a:r>
              <a:rPr lang="ru-RU" sz="3200" dirty="0" smtClean="0">
                <a:latin typeface="Times New Roman" pitchFamily="18" charset="0"/>
                <a:cs typeface="Times New Roman" pitchFamily="18" charset="0"/>
              </a:rPr>
              <a:t>Счет 040140000 «Доходы будущих периодов»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28596" y="1071546"/>
            <a:ext cx="8229600" cy="5286412"/>
          </a:xfrm>
        </p:spPr>
        <p:txBody>
          <a:bodyPr>
            <a:noAutofit/>
          </a:bodyPr>
          <a:lstStyle/>
          <a:p>
            <a:pPr marL="0" indent="358775">
              <a:buFont typeface="Wingdings" pitchFamily="2" charset="2"/>
              <a:buChar char="Ø"/>
            </a:pPr>
            <a:r>
              <a:rPr lang="ru-RU" sz="1300" dirty="0" smtClean="0">
                <a:latin typeface="Times New Roman" pitchFamily="18" charset="0"/>
                <a:cs typeface="Times New Roman" pitchFamily="18" charset="0"/>
              </a:rPr>
              <a:t>Счет предназначен для учета сумм доходов, начисленных (полученных) в отчетном периоде, но относящихся к будущим отчетным периодам: </a:t>
            </a:r>
          </a:p>
          <a:p>
            <a:r>
              <a:rPr lang="ru-RU" sz="1300" dirty="0" smtClean="0">
                <a:latin typeface="Times New Roman" pitchFamily="18" charset="0"/>
                <a:cs typeface="Times New Roman" pitchFamily="18" charset="0"/>
              </a:rPr>
              <a:t>доходов, начисленных за выполненные и сданные заказчикам отдельные этапы работ, услуг, не относящихся к доходам текущего отчетного периода;</a:t>
            </a:r>
          </a:p>
          <a:p>
            <a:r>
              <a:rPr lang="ru-RU" sz="1300" dirty="0" smtClean="0">
                <a:latin typeface="Times New Roman" pitchFamily="18" charset="0"/>
                <a:cs typeface="Times New Roman" pitchFamily="18" charset="0"/>
              </a:rPr>
              <a:t>доходов, полученных от продукции животноводства (приплод, привес, прирост животных) и земледелия;</a:t>
            </a:r>
          </a:p>
          <a:p>
            <a:r>
              <a:rPr lang="ru-RU" sz="1300" dirty="0" smtClean="0">
                <a:latin typeface="Times New Roman" pitchFamily="18" charset="0"/>
                <a:cs typeface="Times New Roman" pitchFamily="18" charset="0"/>
              </a:rPr>
              <a:t>доходов по месячным, квартальным, годовым абонементам;</a:t>
            </a:r>
          </a:p>
          <a:p>
            <a:r>
              <a:rPr lang="ru-RU" sz="1300" dirty="0" smtClean="0">
                <a:latin typeface="Times New Roman" pitchFamily="18" charset="0"/>
                <a:cs typeface="Times New Roman" pitchFamily="18" charset="0"/>
              </a:rPr>
              <a:t>доходов по соглашениям о предоставлении в очередном финансовом году (годах, следующих за отчетным) безвозмездных перечислениях на условиях предоставление активов: межбюджетных трансфертов, субсидий юридическим лицам, физическим лицам - производителям товаров, работ, услуг, иным физическим лицам;</a:t>
            </a:r>
          </a:p>
          <a:p>
            <a:r>
              <a:rPr lang="ru-RU" sz="1300" dirty="0" smtClean="0">
                <a:latin typeface="Times New Roman" pitchFamily="18" charset="0"/>
                <a:cs typeface="Times New Roman" pitchFamily="18" charset="0"/>
              </a:rPr>
              <a:t>доходов по договорам (соглашениям) о предоставлении грантов;</a:t>
            </a:r>
          </a:p>
          <a:p>
            <a:r>
              <a:rPr lang="ru-RU" sz="1300" dirty="0" smtClean="0">
                <a:latin typeface="Times New Roman" pitchFamily="18" charset="0"/>
                <a:cs typeface="Times New Roman" pitchFamily="18" charset="0"/>
              </a:rPr>
              <a:t>доходов от операций с объектами аренды (предстоящие доходы от предоставления права пользования активом);</a:t>
            </a:r>
          </a:p>
          <a:p>
            <a:r>
              <a:rPr lang="ru-RU" sz="1300" dirty="0" smtClean="0">
                <a:latin typeface="Times New Roman" pitchFamily="18" charset="0"/>
                <a:cs typeface="Times New Roman" pitchFamily="18" charset="0"/>
              </a:rPr>
              <a:t>иных аналогичных доходов.</a:t>
            </a:r>
          </a:p>
          <a:p>
            <a:pPr marL="0" indent="358775">
              <a:spcBef>
                <a:spcPts val="600"/>
              </a:spcBef>
              <a:spcAft>
                <a:spcPts val="600"/>
              </a:spcAft>
              <a:buFont typeface="Wingdings" pitchFamily="2" charset="2"/>
              <a:buChar char="Ø"/>
            </a:pPr>
            <a:r>
              <a:rPr lang="ru-RU" sz="1300" dirty="0" smtClean="0">
                <a:latin typeface="Times New Roman" pitchFamily="18" charset="0"/>
                <a:cs typeface="Times New Roman" pitchFamily="18" charset="0"/>
              </a:rPr>
              <a:t>По кредиту счета отражаются суммы доходов, относящихся к будущим отчетным периодам, а по дебету - суммы доходов, зачисленных на соответствующие счета доходов текущего финансового года при наступлении периода, к которому эти доходы относятся.</a:t>
            </a:r>
          </a:p>
          <a:p>
            <a:pPr>
              <a:buFont typeface="Wingdings" pitchFamily="2" charset="2"/>
              <a:buChar char="Ø"/>
            </a:pPr>
            <a:r>
              <a:rPr lang="ru-RU" sz="1300" dirty="0" smtClean="0">
                <a:latin typeface="Times New Roman" pitchFamily="18" charset="0"/>
                <a:cs typeface="Times New Roman" pitchFamily="18" charset="0"/>
              </a:rPr>
              <a:t>Учет доходов будущих периодов осуществляется по видам доходов (поступлений), предусмотренных сметой (планом финансово-хозяйственной деятельности) учреждения, в разрезе договоров, соглашений.</a:t>
            </a:r>
          </a:p>
          <a:p>
            <a:pPr>
              <a:buNone/>
            </a:pPr>
            <a:endParaRPr lang="ru-RU" sz="1300" dirty="0" smtClean="0">
              <a:latin typeface="Times New Roman" pitchFamily="18" charset="0"/>
              <a:cs typeface="Times New Roman" pitchFamily="18" charset="0"/>
            </a:endParaRPr>
          </a:p>
          <a:p>
            <a:pPr>
              <a:buFont typeface="Wingdings" pitchFamily="2" charset="2"/>
              <a:buChar char="Ø"/>
            </a:pPr>
            <a:r>
              <a:rPr lang="ru-RU" sz="1300" dirty="0" smtClean="0">
                <a:latin typeface="Times New Roman" pitchFamily="18" charset="0"/>
                <a:cs typeface="Times New Roman" pitchFamily="18" charset="0"/>
              </a:rPr>
              <a:t>В рамках формирования учетной политики учреждение вправе устанавливать дополнительные требования к аналитическому учету доходов будущих периодов, в том числе с учетом отраслевых особенностей деятельности учреждения, а также требований налогового законодательства Российской Федерации о раздельном учете доходов (поступлений) учреждения.</a:t>
            </a:r>
          </a:p>
          <a:p>
            <a:endParaRPr lang="ru-RU" sz="13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15</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71414"/>
            <a:ext cx="9001156" cy="571504"/>
          </a:xfrm>
        </p:spPr>
        <p:txBody>
          <a:bodyPr>
            <a:normAutofit/>
          </a:bodyPr>
          <a:lstStyle/>
          <a:p>
            <a:r>
              <a:rPr lang="ru-RU" sz="2400" dirty="0" smtClean="0">
                <a:latin typeface="Times New Roman" pitchFamily="18" charset="0"/>
                <a:cs typeface="Times New Roman" pitchFamily="18" charset="0"/>
              </a:rPr>
              <a:t>Счет 040140000 «Доходы будущих периодов»: основные проводки</a:t>
            </a: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857232"/>
            <a:ext cx="8715436" cy="5429288"/>
          </a:xfrm>
        </p:spPr>
        <p:txBody>
          <a:bodyPr>
            <a:noAutofit/>
          </a:bodyPr>
          <a:lstStyle/>
          <a:p>
            <a:pPr marL="0" indent="0">
              <a:buNone/>
            </a:pPr>
            <a:r>
              <a:rPr lang="ru-RU" sz="1200" dirty="0" smtClean="0">
                <a:latin typeface="Times New Roman" pitchFamily="18" charset="0"/>
                <a:cs typeface="Times New Roman" pitchFamily="18" charset="0"/>
              </a:rPr>
              <a:t>начисление сумм заказчикам в соответствии с долгосрочными договорами и расчетными документами за выполненные и сданные им отдельные этапы работ, услуг:</a:t>
            </a:r>
          </a:p>
          <a:p>
            <a:r>
              <a:rPr lang="ru-RU" sz="1200" dirty="0" smtClean="0">
                <a:latin typeface="Times New Roman" pitchFamily="18" charset="0"/>
                <a:cs typeface="Times New Roman" pitchFamily="18" charset="0"/>
              </a:rPr>
              <a:t>дебет счета 020531560 «Увеличение дебиторской задолженности по доходам от оказания платных работ, услуг»</a:t>
            </a:r>
          </a:p>
          <a:p>
            <a:r>
              <a:rPr lang="ru-RU" sz="1200" dirty="0" smtClean="0">
                <a:latin typeface="Times New Roman" pitchFamily="18" charset="0"/>
                <a:cs typeface="Times New Roman" pitchFamily="18" charset="0"/>
              </a:rPr>
              <a:t>кредит соответствующих счетов аналитического учета счета 040140000 «Доходы будущих периодов»</a:t>
            </a:r>
          </a:p>
          <a:p>
            <a:pPr marL="0" indent="0">
              <a:buNone/>
            </a:pPr>
            <a:r>
              <a:rPr lang="ru-RU" sz="1200" dirty="0" smtClean="0">
                <a:latin typeface="Times New Roman" pitchFamily="18" charset="0"/>
                <a:cs typeface="Times New Roman" pitchFamily="18" charset="0"/>
              </a:rPr>
              <a:t>начисление доходов будущих периодов в сумме субсидий, предоставляемых на условиях при передаче активов на основании соответствующих соглашений (договоров):</a:t>
            </a:r>
          </a:p>
          <a:p>
            <a:r>
              <a:rPr lang="ru-RU" sz="1200" dirty="0" smtClean="0">
                <a:latin typeface="Times New Roman" pitchFamily="18" charset="0"/>
                <a:cs typeface="Times New Roman" pitchFamily="18" charset="0"/>
              </a:rPr>
              <a:t>дебет соответствующих счетов аналитического учета счета 020500000 «Расчеты по доходам»</a:t>
            </a:r>
          </a:p>
          <a:p>
            <a:r>
              <a:rPr lang="ru-RU" sz="1200" dirty="0" smtClean="0">
                <a:latin typeface="Times New Roman" pitchFamily="18" charset="0"/>
                <a:cs typeface="Times New Roman" pitchFamily="18" charset="0"/>
              </a:rPr>
              <a:t>кредит соответствующих счетов аналитического учета счетов 040140000 «Доходы будущих периодов»</a:t>
            </a:r>
          </a:p>
          <a:p>
            <a:pPr marL="0" indent="0">
              <a:buNone/>
            </a:pPr>
            <a:r>
              <a:rPr lang="ru-RU" sz="1200" dirty="0" smtClean="0">
                <a:latin typeface="Times New Roman" pitchFamily="18" charset="0"/>
                <a:cs typeface="Times New Roman" pitchFamily="18" charset="0"/>
              </a:rPr>
              <a:t>начисление в соответствии с отчетом о выполнении государственного (муниципального) задания доходов текущего финансового года:</a:t>
            </a:r>
          </a:p>
          <a:p>
            <a:r>
              <a:rPr lang="ru-RU" sz="1200" dirty="0" smtClean="0">
                <a:latin typeface="Times New Roman" pitchFamily="18" charset="0"/>
                <a:cs typeface="Times New Roman" pitchFamily="18" charset="0"/>
              </a:rPr>
              <a:t>дебет счета 440140131 «Доходы будущих периодов от оказания платных услуг (работ)»</a:t>
            </a:r>
          </a:p>
          <a:p>
            <a:r>
              <a:rPr lang="ru-RU" sz="1200" dirty="0" smtClean="0">
                <a:latin typeface="Times New Roman" pitchFamily="18" charset="0"/>
                <a:cs typeface="Times New Roman" pitchFamily="18" charset="0"/>
              </a:rPr>
              <a:t>кредиту счета 440110131 «Доходы текущего финансового года от оказания платных услуг (работ)»</a:t>
            </a:r>
          </a:p>
          <a:p>
            <a:pPr marL="0" indent="0">
              <a:buNone/>
            </a:pPr>
            <a:r>
              <a:rPr lang="ru-RU" sz="1200" dirty="0" smtClean="0">
                <a:latin typeface="Times New Roman" pitchFamily="18" charset="0"/>
                <a:cs typeface="Times New Roman" pitchFamily="18" charset="0"/>
              </a:rPr>
              <a:t>начисление доходов текущего финансового года по предоставленной бюджетному учреждению субсидии на иные цели в соответствии с отчетом о достижении целевых показателей (о выполнении условия при передаче активов):</a:t>
            </a:r>
          </a:p>
          <a:p>
            <a:r>
              <a:rPr lang="ru-RU" sz="1200" dirty="0" smtClean="0">
                <a:latin typeface="Times New Roman" pitchFamily="18" charset="0"/>
                <a:cs typeface="Times New Roman" pitchFamily="18" charset="0"/>
              </a:rPr>
              <a:t>дебет счетов 540140152 «Доходы будущих периодов от поступлений текущего характера бюджетным и автономным учреждениям от сектора государственного управления», 540140162 «Доходы будущих периодов от поступлений капитального характера бюджетным и автономным учреждениям от сектора государственного управления»</a:t>
            </a:r>
          </a:p>
          <a:p>
            <a:r>
              <a:rPr lang="ru-RU" sz="1200" dirty="0" smtClean="0">
                <a:latin typeface="Times New Roman" pitchFamily="18" charset="0"/>
                <a:cs typeface="Times New Roman" pitchFamily="18" charset="0"/>
              </a:rPr>
              <a:t>кредит счетов 540110152 «Доходы текущего финансового года от поступлений текущего характера бюджетным и автономным учреждениям от сектора государственного управления», 540110162 «Доходы текущего финансового года от поступлений капитального характера бюджетным и автономным учреждениям от сектора государственного управления»</a:t>
            </a:r>
          </a:p>
          <a:p>
            <a:pPr marL="0" indent="0">
              <a:buNone/>
            </a:pPr>
            <a:r>
              <a:rPr lang="ru-RU" sz="1200" dirty="0" smtClean="0">
                <a:latin typeface="Times New Roman" pitchFamily="18" charset="0"/>
                <a:cs typeface="Times New Roman" pitchFamily="18" charset="0"/>
              </a:rPr>
              <a:t>начисление доходов текущего финансового года по предоставленным бюджетному учреждению субсидиям на капитальные вложения в соответствии с отчетом о достижении целевых показателей (о выполнении условия при передаче актива):</a:t>
            </a:r>
          </a:p>
          <a:p>
            <a:r>
              <a:rPr lang="ru-RU" sz="1200" dirty="0" smtClean="0">
                <a:latin typeface="Times New Roman" pitchFamily="18" charset="0"/>
                <a:cs typeface="Times New Roman" pitchFamily="18" charset="0"/>
              </a:rPr>
              <a:t>дебет счета 640140162 «Доходы будущих периодов от поступлений капитального характера бюджетным и автономным учреждениям от сектора государственного управления»</a:t>
            </a:r>
          </a:p>
          <a:p>
            <a:r>
              <a:rPr lang="ru-RU" sz="1200" dirty="0" smtClean="0">
                <a:latin typeface="Times New Roman" pitchFamily="18" charset="0"/>
                <a:cs typeface="Times New Roman" pitchFamily="18" charset="0"/>
              </a:rPr>
              <a:t>кредит счета 640110162 «Доходы текущего финансового года от поступлений капитального характера бюджетным и автономным учреждениям от сектора государственного управления»</a:t>
            </a:r>
            <a:endParaRPr lang="ru-RU" sz="12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16</a:t>
            </a:fld>
            <a:endParaRPr lang="ru-RU"/>
          </a:p>
        </p:txBody>
      </p:sp>
      <p:sp>
        <p:nvSpPr>
          <p:cNvPr id="6" name="Нижний колонтитул 5"/>
          <p:cNvSpPr>
            <a:spLocks noGrp="1"/>
          </p:cNvSpPr>
          <p:nvPr>
            <p:ph type="ftr" sz="quarter" idx="11"/>
          </p:nvPr>
        </p:nvSpPr>
        <p:spPr/>
        <p:txBody>
          <a:bodyPr/>
          <a:lstStyle/>
          <a:p>
            <a:r>
              <a:rPr lang="ru-RU" dirty="0" smtClean="0"/>
              <a:t>Арнаут М.Н.</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71414"/>
            <a:ext cx="9001156" cy="571504"/>
          </a:xfrm>
        </p:spPr>
        <p:txBody>
          <a:bodyPr>
            <a:normAutofit/>
          </a:bodyPr>
          <a:lstStyle/>
          <a:p>
            <a:r>
              <a:rPr lang="ru-RU" sz="2400" dirty="0" smtClean="0">
                <a:latin typeface="Times New Roman" pitchFamily="18" charset="0"/>
                <a:cs typeface="Times New Roman" pitchFamily="18" charset="0"/>
              </a:rPr>
              <a:t>Счет 040140000 «Доходы будущих периодов»: основные проводки</a:t>
            </a: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571480"/>
            <a:ext cx="8715436" cy="5857916"/>
          </a:xfrm>
        </p:spPr>
        <p:txBody>
          <a:bodyPr>
            <a:noAutofit/>
          </a:bodyPr>
          <a:lstStyle/>
          <a:p>
            <a:pPr marL="0" indent="0">
              <a:buNone/>
            </a:pPr>
            <a:r>
              <a:rPr lang="ru-RU" sz="1200" dirty="0" smtClean="0">
                <a:latin typeface="Times New Roman" pitchFamily="18" charset="0"/>
                <a:cs typeface="Times New Roman" pitchFamily="18" charset="0"/>
              </a:rPr>
              <a:t>начисление доходов текущего периода по грантам, иным безвозмездным поступлениям, предоставленным на условиях при передаче активов, в соответствии с отчетом о достижении целевых показателей (о выполнении условия при передаче активов) :</a:t>
            </a:r>
          </a:p>
          <a:p>
            <a:pPr marL="0" indent="268288"/>
            <a:r>
              <a:rPr lang="ru-RU" sz="1200" dirty="0" smtClean="0">
                <a:latin typeface="Times New Roman" pitchFamily="18" charset="0"/>
                <a:cs typeface="Times New Roman" pitchFamily="18" charset="0"/>
              </a:rPr>
              <a:t> дебет соответствующих счетов аналитического учета счета 040140100 «Доходы будущих периодов» (040140150, 040140160) </a:t>
            </a:r>
          </a:p>
          <a:p>
            <a:pPr marL="0" indent="268288">
              <a:spcAft>
                <a:spcPts val="600"/>
              </a:spcAft>
            </a:pPr>
            <a:r>
              <a:rPr lang="ru-RU" sz="1200" dirty="0" smtClean="0">
                <a:latin typeface="Times New Roman" pitchFamily="18" charset="0"/>
                <a:cs typeface="Times New Roman" pitchFamily="18" charset="0"/>
              </a:rPr>
              <a:t> кредит соответствующих счетов аналитического учета счета 040110100 «Доходы будущих периодов» (040110150, 040110160)</a:t>
            </a:r>
          </a:p>
          <a:p>
            <a:pPr marL="0" indent="0"/>
            <a:r>
              <a:rPr lang="ru-RU" sz="1200" dirty="0" smtClean="0">
                <a:latin typeface="Times New Roman" pitchFamily="18" charset="0"/>
                <a:cs typeface="Times New Roman" pitchFamily="18" charset="0"/>
              </a:rPr>
              <a:t>начисление задолженности бюджетными учреждениями по возврату в доход бюджета остатков предоставленных бюджетным учреждениям субсидий на выполнение государственного (муниципального) задания, образовавшихся в связи с </a:t>
            </a:r>
            <a:r>
              <a:rPr lang="ru-RU" sz="1200" dirty="0" err="1" smtClean="0">
                <a:latin typeface="Times New Roman" pitchFamily="18" charset="0"/>
                <a:cs typeface="Times New Roman" pitchFamily="18" charset="0"/>
              </a:rPr>
              <a:t>недостижением</a:t>
            </a:r>
            <a:r>
              <a:rPr lang="ru-RU" sz="1200" dirty="0" smtClean="0">
                <a:latin typeface="Times New Roman" pitchFamily="18" charset="0"/>
                <a:cs typeface="Times New Roman" pitchFamily="18" charset="0"/>
              </a:rPr>
              <a:t> установленных государственным заданием показателей, характеризующих объем государственных (муниципальных) услуг (работ), на основании отчета о выполнении государственного (муниципального) задания, представленного органам, осуществляющим функции и полномочия учредителей в отношении бюджетных учреждений:</a:t>
            </a:r>
          </a:p>
          <a:p>
            <a:pPr marL="0" indent="268288"/>
            <a:r>
              <a:rPr lang="ru-RU" sz="1200" dirty="0" smtClean="0">
                <a:latin typeface="Times New Roman" pitchFamily="18" charset="0"/>
                <a:cs typeface="Times New Roman" pitchFamily="18" charset="0"/>
              </a:rPr>
              <a:t>дебет счета 440140131 «Доходы будущих периодов от оказания платных услуг (работ)»</a:t>
            </a:r>
          </a:p>
          <a:p>
            <a:pPr marL="0" indent="268288">
              <a:spcAft>
                <a:spcPts val="600"/>
              </a:spcAft>
            </a:pPr>
            <a:r>
              <a:rPr lang="ru-RU" sz="1200" dirty="0" smtClean="0">
                <a:latin typeface="Times New Roman" pitchFamily="18" charset="0"/>
                <a:cs typeface="Times New Roman" pitchFamily="18" charset="0"/>
              </a:rPr>
              <a:t>кредит счета 430305000 «Расчеты по прочим платежам в бюджет»</a:t>
            </a:r>
          </a:p>
          <a:p>
            <a:pPr marL="0" indent="0">
              <a:buNone/>
            </a:pPr>
            <a:r>
              <a:rPr lang="ru-RU" sz="1200" dirty="0" smtClean="0">
                <a:latin typeface="Times New Roman" pitchFamily="18" charset="0"/>
                <a:cs typeface="Times New Roman" pitchFamily="18" charset="0"/>
              </a:rPr>
              <a:t>начисление задолженности бюджетными учреждениями по возврату в доход бюджета остатков неизрасходованных средств субсидий:</a:t>
            </a:r>
          </a:p>
          <a:p>
            <a:pPr marL="0" indent="268288"/>
            <a:r>
              <a:rPr lang="ru-RU" sz="1200" dirty="0" smtClean="0">
                <a:latin typeface="Times New Roman" pitchFamily="18" charset="0"/>
                <a:cs typeface="Times New Roman" pitchFamily="18" charset="0"/>
              </a:rPr>
              <a:t>дебет соответствующих счетов аналитического учета счетов 040110100 «Доходы текущего финансового года» 040140100 «Доходы будущих периодов»</a:t>
            </a:r>
          </a:p>
          <a:p>
            <a:pPr marL="0" indent="268288">
              <a:spcAft>
                <a:spcPts val="600"/>
              </a:spcAft>
            </a:pPr>
            <a:r>
              <a:rPr lang="ru-RU" sz="1200" dirty="0" smtClean="0">
                <a:latin typeface="Times New Roman" pitchFamily="18" charset="0"/>
                <a:cs typeface="Times New Roman" pitchFamily="18" charset="0"/>
              </a:rPr>
              <a:t> кредит соответствующих счетов аналитического учета счета 020500000 «Расчеты по доходам»</a:t>
            </a:r>
          </a:p>
          <a:p>
            <a:pPr marL="0" indent="0">
              <a:buNone/>
            </a:pPr>
            <a:r>
              <a:rPr lang="ru-RU" sz="1200" dirty="0" smtClean="0">
                <a:latin typeface="Times New Roman" pitchFamily="18" charset="0"/>
                <a:cs typeface="Times New Roman" pitchFamily="18" charset="0"/>
              </a:rPr>
              <a:t>начисление доходов от аренды имущества бюджетного учреждения, переданного в рамках операционной аренды арендаторам:</a:t>
            </a:r>
          </a:p>
          <a:p>
            <a:pPr marL="0" indent="268288"/>
            <a:r>
              <a:rPr lang="ru-RU" sz="1200" dirty="0" smtClean="0">
                <a:latin typeface="Times New Roman" pitchFamily="18" charset="0"/>
                <a:cs typeface="Times New Roman" pitchFamily="18" charset="0"/>
              </a:rPr>
              <a:t>дебет счета 220521560 «Увеличение дебиторской задолженности по доходам от операционной аренды»</a:t>
            </a:r>
          </a:p>
          <a:p>
            <a:pPr marL="0" indent="268288">
              <a:spcAft>
                <a:spcPts val="600"/>
              </a:spcAft>
            </a:pPr>
            <a:r>
              <a:rPr lang="ru-RU" sz="1200" dirty="0" smtClean="0">
                <a:latin typeface="Times New Roman" pitchFamily="18" charset="0"/>
                <a:cs typeface="Times New Roman" pitchFamily="18" charset="0"/>
              </a:rPr>
              <a:t>кредит счета 240140121 «Доходы будущих периодов от операционной аренды»</a:t>
            </a:r>
          </a:p>
          <a:p>
            <a:pPr marL="0" indent="0">
              <a:buNone/>
            </a:pPr>
            <a:r>
              <a:rPr lang="ru-RU" sz="1200" dirty="0" smtClean="0">
                <a:latin typeface="Times New Roman" pitchFamily="18" charset="0"/>
                <a:cs typeface="Times New Roman" pitchFamily="18" charset="0"/>
              </a:rPr>
              <a:t>начисление доходов от аренды имущества бюджетного учреждения, переданного в рамках </a:t>
            </a:r>
            <a:r>
              <a:rPr lang="ru-RU" sz="1200" dirty="0" err="1" smtClean="0">
                <a:latin typeface="Times New Roman" pitchFamily="18" charset="0"/>
                <a:cs typeface="Times New Roman" pitchFamily="18" charset="0"/>
              </a:rPr>
              <a:t>неоперационной</a:t>
            </a:r>
            <a:r>
              <a:rPr lang="ru-RU" sz="1200" dirty="0" smtClean="0">
                <a:latin typeface="Times New Roman" pitchFamily="18" charset="0"/>
                <a:cs typeface="Times New Roman" pitchFamily="18" charset="0"/>
              </a:rPr>
              <a:t> (финансовой) аренды арендаторам:</a:t>
            </a:r>
          </a:p>
          <a:p>
            <a:pPr marL="0" indent="268288"/>
            <a:r>
              <a:rPr lang="ru-RU" sz="1200" dirty="0" smtClean="0">
                <a:latin typeface="Times New Roman" pitchFamily="18" charset="0"/>
                <a:cs typeface="Times New Roman" pitchFamily="18" charset="0"/>
              </a:rPr>
              <a:t>дебет счета 220522560 «Увеличение дебиторской задолженности по доходам от финансовой аренды» </a:t>
            </a:r>
          </a:p>
          <a:p>
            <a:pPr marL="0" indent="268288">
              <a:spcAft>
                <a:spcPts val="600"/>
              </a:spcAft>
            </a:pPr>
            <a:r>
              <a:rPr lang="ru-RU" sz="1200" dirty="0" smtClean="0">
                <a:latin typeface="Times New Roman" pitchFamily="18" charset="0"/>
                <a:cs typeface="Times New Roman" pitchFamily="18" charset="0"/>
              </a:rPr>
              <a:t>кредит счета 240140122 «Доходы будущих периодов от финансовой аренды»</a:t>
            </a:r>
          </a:p>
          <a:p>
            <a:pPr marL="0" indent="0">
              <a:buNone/>
            </a:pPr>
            <a:r>
              <a:rPr lang="ru-RU" sz="1200" dirty="0" smtClean="0">
                <a:latin typeface="Times New Roman" pitchFamily="18" charset="0"/>
                <a:cs typeface="Times New Roman" pitchFamily="18" charset="0"/>
              </a:rPr>
              <a:t>зачисление в доход текущего отчетного периода доходов будущих периодов: </a:t>
            </a:r>
          </a:p>
          <a:p>
            <a:pPr marL="0" indent="268288"/>
            <a:r>
              <a:rPr lang="ru-RU" sz="1200" dirty="0" smtClean="0">
                <a:latin typeface="Times New Roman" pitchFamily="18" charset="0"/>
                <a:cs typeface="Times New Roman" pitchFamily="18" charset="0"/>
              </a:rPr>
              <a:t>дебет соответствующих счетов аналитического учета счета 040140000 «Доходы будущих периодов»</a:t>
            </a:r>
          </a:p>
          <a:p>
            <a:pPr marL="0" indent="268288"/>
            <a:r>
              <a:rPr lang="ru-RU" sz="1200" dirty="0" smtClean="0">
                <a:latin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a:t>
            </a:r>
          </a:p>
          <a:p>
            <a:pPr marL="0" indent="0"/>
            <a:r>
              <a:rPr lang="ru-RU" sz="1200" dirty="0" smtClean="0">
                <a:latin typeface="Times New Roman" pitchFamily="18" charset="0"/>
                <a:cs typeface="Times New Roman" pitchFamily="18" charset="0"/>
              </a:rPr>
              <a:t> </a:t>
            </a:r>
          </a:p>
        </p:txBody>
      </p:sp>
      <p:sp>
        <p:nvSpPr>
          <p:cNvPr id="4" name="Номер слайда 3"/>
          <p:cNvSpPr>
            <a:spLocks noGrp="1"/>
          </p:cNvSpPr>
          <p:nvPr>
            <p:ph type="sldNum" sz="quarter" idx="12"/>
          </p:nvPr>
        </p:nvSpPr>
        <p:spPr/>
        <p:txBody>
          <a:bodyPr/>
          <a:lstStyle/>
          <a:p>
            <a:fld id="{725C68B6-61C2-468F-89AB-4B9F7531AA68}" type="slidenum">
              <a:rPr lang="ru-RU" smtClean="0"/>
              <a:pPr/>
              <a:t>17</a:t>
            </a:fld>
            <a:endParaRPr lang="ru-RU"/>
          </a:p>
        </p:txBody>
      </p:sp>
      <p:sp>
        <p:nvSpPr>
          <p:cNvPr id="6" name="Нижний колонтитул 5"/>
          <p:cNvSpPr>
            <a:spLocks noGrp="1"/>
          </p:cNvSpPr>
          <p:nvPr>
            <p:ph type="ftr" sz="quarter" idx="11"/>
          </p:nvPr>
        </p:nvSpPr>
        <p:spPr/>
        <p:txBody>
          <a:bodyPr/>
          <a:lstStyle/>
          <a:p>
            <a:r>
              <a:rPr lang="ru-RU" dirty="0" smtClean="0"/>
              <a:t>Арнаут М.Н.</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71462"/>
            <a:ext cx="8643998" cy="1143000"/>
          </a:xfrm>
        </p:spPr>
        <p:txBody>
          <a:bodyPr>
            <a:noAutofit/>
          </a:bodyPr>
          <a:lstStyle/>
          <a:p>
            <a:r>
              <a:rPr lang="ru-RU" sz="3200" dirty="0" smtClean="0">
                <a:latin typeface="Times New Roman" pitchFamily="18" charset="0"/>
                <a:cs typeface="Times New Roman" pitchFamily="18" charset="0"/>
              </a:rPr>
              <a:t>Счет 040150000 «Расходы будущих периодов»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85762" y="1000108"/>
            <a:ext cx="8472518" cy="5214974"/>
          </a:xfrm>
        </p:spPr>
        <p:txBody>
          <a:bodyPr>
            <a:noAutofit/>
          </a:bodyPr>
          <a:lstStyle/>
          <a:p>
            <a:pPr marL="0" indent="0">
              <a:buFont typeface="Wingdings" pitchFamily="2" charset="2"/>
              <a:buChar char="Ø"/>
            </a:pPr>
            <a:r>
              <a:rPr lang="ru-RU" sz="1200" dirty="0" smtClean="0">
                <a:latin typeface="Times New Roman" pitchFamily="18" charset="0"/>
                <a:cs typeface="Times New Roman" pitchFamily="18" charset="0"/>
              </a:rPr>
              <a:t>Счет предназначен для учета сумм расходов, начисленных учреждением в отчетном периоде, но относящихся к будущим отчетным периодам. В частности, на этом счете в случае, когда учреждение не создает соответствующий резерв предстоящих расходов, отражаются расходы, связанные:</a:t>
            </a:r>
          </a:p>
          <a:p>
            <a:r>
              <a:rPr lang="ru-RU" sz="1200" dirty="0" smtClean="0">
                <a:latin typeface="Times New Roman" pitchFamily="18" charset="0"/>
                <a:cs typeface="Times New Roman" pitchFamily="18" charset="0"/>
              </a:rPr>
              <a:t>с подготовительными к производству работами в связи с их сезонным характером;</a:t>
            </a:r>
          </a:p>
          <a:p>
            <a:r>
              <a:rPr lang="ru-RU" sz="1200" dirty="0" smtClean="0">
                <a:latin typeface="Times New Roman" pitchFamily="18" charset="0"/>
                <a:cs typeface="Times New Roman" pitchFamily="18" charset="0"/>
              </a:rPr>
              <a:t>освоением новых производств, установок и агрегатов;</a:t>
            </a:r>
          </a:p>
          <a:p>
            <a:r>
              <a:rPr lang="ru-RU" sz="1200" dirty="0" smtClean="0">
                <a:latin typeface="Times New Roman" pitchFamily="18" charset="0"/>
                <a:cs typeface="Times New Roman" pitchFamily="18" charset="0"/>
              </a:rPr>
              <a:t>рекультивацией земель и осуществлением иных природоохранных мероприятий;</a:t>
            </a:r>
          </a:p>
          <a:p>
            <a:r>
              <a:rPr lang="ru-RU" sz="1200" dirty="0" smtClean="0">
                <a:latin typeface="Times New Roman" pitchFamily="18" charset="0"/>
                <a:cs typeface="Times New Roman" pitchFamily="18" charset="0"/>
              </a:rPr>
              <a:t>со страхованием имущества, гражданской ответственности;</a:t>
            </a:r>
          </a:p>
          <a:p>
            <a:r>
              <a:rPr lang="ru-RU" sz="1200" dirty="0" smtClean="0">
                <a:latin typeface="Times New Roman" pitchFamily="18" charset="0"/>
                <a:cs typeface="Times New Roman" pitchFamily="18" charset="0"/>
              </a:rPr>
              <a:t>выплатой отпускных;</a:t>
            </a:r>
          </a:p>
          <a:p>
            <a:r>
              <a:rPr lang="ru-RU" sz="1200" dirty="0" smtClean="0">
                <a:latin typeface="Times New Roman" pitchFamily="18" charset="0"/>
                <a:cs typeface="Times New Roman" pitchFamily="18" charset="0"/>
              </a:rPr>
              <a:t>добровольным страхованием (пенсионным обеспечением) сотрудников учреждения;</a:t>
            </a:r>
          </a:p>
          <a:p>
            <a:r>
              <a:rPr lang="ru-RU" sz="1200" dirty="0" smtClean="0">
                <a:latin typeface="Times New Roman" pitchFamily="18" charset="0"/>
                <a:cs typeface="Times New Roman" pitchFamily="18" charset="0"/>
              </a:rPr>
              <a:t>приобретением неисключительного права пользования нематериальными активами в течение нескольких отчетных периодов;</a:t>
            </a:r>
          </a:p>
          <a:p>
            <a:r>
              <a:rPr lang="ru-RU" sz="1200" dirty="0" smtClean="0">
                <a:latin typeface="Times New Roman" pitchFamily="18" charset="0"/>
                <a:cs typeface="Times New Roman" pitchFamily="18" charset="0"/>
              </a:rPr>
              <a:t>неравномерно производимым ремонтом основных средств;</a:t>
            </a:r>
          </a:p>
          <a:p>
            <a:pPr>
              <a:spcAft>
                <a:spcPts val="600"/>
              </a:spcAft>
            </a:pPr>
            <a:r>
              <a:rPr lang="ru-RU" sz="1200" dirty="0" smtClean="0">
                <a:latin typeface="Times New Roman" pitchFamily="18" charset="0"/>
                <a:cs typeface="Times New Roman" pitchFamily="18" charset="0"/>
              </a:rPr>
              <a:t>иными аналогичными расходами.</a:t>
            </a:r>
          </a:p>
          <a:p>
            <a:pPr marL="0" indent="0">
              <a:spcAft>
                <a:spcPts val="600"/>
              </a:spcAft>
              <a:buFont typeface="Wingdings" pitchFamily="2" charset="2"/>
              <a:buChar char="Ø"/>
            </a:pPr>
            <a:r>
              <a:rPr lang="ru-RU" sz="1200" dirty="0" smtClean="0">
                <a:latin typeface="Times New Roman" pitchFamily="18" charset="0"/>
                <a:cs typeface="Times New Roman" pitchFamily="18" charset="0"/>
              </a:rPr>
              <a:t>Затраты, произведенные учреждением в отчетном периоде, но относящиеся к следующим отчетным периодам, отражаются по дебету счета как расходы будущих периодов и подлежат отнесению на финансовый результат текущего финансового года (по кредиту счета) в порядке, устанавливаемом учреждением (равномерно, пропорционально объему продукции (работ, услуг) и др.), в течение периода, к которому они относятся.</a:t>
            </a:r>
          </a:p>
          <a:p>
            <a:pPr marL="0" indent="0">
              <a:spcAft>
                <a:spcPts val="600"/>
              </a:spcAft>
              <a:buFont typeface="Wingdings" pitchFamily="2" charset="2"/>
              <a:buChar char="Ø"/>
            </a:pPr>
            <a:r>
              <a:rPr lang="ru-RU" sz="1200" dirty="0" smtClean="0">
                <a:latin typeface="Times New Roman" pitchFamily="18" charset="0"/>
                <a:cs typeface="Times New Roman" pitchFamily="18" charset="0"/>
              </a:rPr>
              <a:t>Учет расходов будущих периодов осуществляется в разрезе видов расходов (выплат), предусмотренных сметой (планом финансово-хозяйственной деятельности) учреждения, по государственным (муниципальным) контрактам (договорам), соглашениям.</a:t>
            </a:r>
          </a:p>
          <a:p>
            <a:pPr marL="0" indent="0">
              <a:spcAft>
                <a:spcPts val="600"/>
              </a:spcAft>
              <a:buFont typeface="Wingdings" pitchFamily="2" charset="2"/>
              <a:buChar char="Ø"/>
            </a:pPr>
            <a:r>
              <a:rPr lang="ru-RU" sz="1200" dirty="0" smtClean="0">
                <a:latin typeface="Times New Roman" pitchFamily="18" charset="0"/>
                <a:cs typeface="Times New Roman" pitchFamily="18" charset="0"/>
              </a:rPr>
              <a:t>В рамках формирования учетной политики учреждение вправе устанавливать дополнительные требования к аналитическому учету расходов будущих периодов, в том числе с учетом отраслевых особенностей деятельности учреждения, а также требований налогового законодательства Российской Федерации о раздельном учете расходов (выплат) учреждения</a:t>
            </a:r>
            <a:endParaRPr lang="ru-RU" sz="1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18</a:t>
            </a:fld>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71422"/>
            <a:ext cx="8643998" cy="1143000"/>
          </a:xfrm>
        </p:spPr>
        <p:txBody>
          <a:bodyPr>
            <a:noAutofit/>
          </a:bodyPr>
          <a:lstStyle/>
          <a:p>
            <a:r>
              <a:rPr lang="ru-RU" sz="3200" dirty="0" smtClean="0">
                <a:latin typeface="Times New Roman" pitchFamily="18" charset="0"/>
                <a:cs typeface="Times New Roman" pitchFamily="18" charset="0"/>
              </a:rPr>
              <a:t>Счет 040150000 «Расходы будущих периодов»: основные проводки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785926"/>
            <a:ext cx="8472518" cy="4143404"/>
          </a:xfrm>
        </p:spPr>
        <p:txBody>
          <a:bodyPr>
            <a:noAutofit/>
          </a:bodyPr>
          <a:lstStyle/>
          <a:p>
            <a:pPr marL="0" indent="0">
              <a:buNone/>
            </a:pPr>
            <a:r>
              <a:rPr lang="ru-RU" sz="1400" dirty="0" smtClean="0">
                <a:latin typeface="Times New Roman" pitchFamily="18" charset="0"/>
                <a:cs typeface="Times New Roman" pitchFamily="18" charset="0"/>
              </a:rPr>
              <a:t>отнесение расходов бюджетного учреждения, произведенных в текущем финансовом году, но относимых к очередным финансовым периодам, на финансовый результат будущих периодов:</a:t>
            </a:r>
          </a:p>
          <a:p>
            <a:pPr marL="0" indent="358775"/>
            <a:r>
              <a:rPr lang="ru-RU" sz="1400" dirty="0" smtClean="0">
                <a:latin typeface="Times New Roman" pitchFamily="18" charset="0"/>
                <a:cs typeface="Times New Roman" pitchFamily="18" charset="0"/>
              </a:rPr>
              <a:t>дебет соответствующих счетов аналитического учета счета 040150000 «Расходы будущих периодов»</a:t>
            </a:r>
          </a:p>
          <a:p>
            <a:pPr marL="0" indent="358775">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счета 030200000 «Расчеты по принятым обязательствам»</a:t>
            </a:r>
          </a:p>
          <a:p>
            <a:pPr marL="0" indent="358775">
              <a:spcAft>
                <a:spcPts val="600"/>
              </a:spcAft>
            </a:pPr>
            <a:endParaRPr lang="ru-RU" sz="1400" dirty="0" smtClean="0">
              <a:latin typeface="Times New Roman" pitchFamily="18" charset="0"/>
              <a:cs typeface="Times New Roman" pitchFamily="18" charset="0"/>
            </a:endParaRPr>
          </a:p>
          <a:p>
            <a:pPr marL="0" indent="0">
              <a:buNone/>
            </a:pPr>
            <a:r>
              <a:rPr lang="ru-RU" sz="1400" dirty="0" smtClean="0">
                <a:latin typeface="Times New Roman" pitchFamily="18" charset="0"/>
                <a:cs typeface="Times New Roman" pitchFamily="18" charset="0"/>
              </a:rPr>
              <a:t>отнесение расходов бюджетного учреждения, произведенных ранее и учитываемых в составе расходов будущих периодов, на финансовый результат текущего финансового года:</a:t>
            </a:r>
          </a:p>
          <a:p>
            <a:pPr marL="0" indent="358775"/>
            <a:r>
              <a:rPr lang="ru-RU" sz="14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 010900000 «Затраты на изготовление готовой продукции, выполнение работ, услуг»</a:t>
            </a:r>
          </a:p>
          <a:p>
            <a:pPr marL="0" indent="358775">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счета 040150000 «Расходы будущих периодов»</a:t>
            </a: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19</a:t>
            </a:fld>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06" y="142852"/>
            <a:ext cx="8929718" cy="714372"/>
          </a:xfrm>
        </p:spPr>
        <p:txBody>
          <a:bodyPr>
            <a:normAutofit/>
          </a:bodyPr>
          <a:lstStyle/>
          <a:p>
            <a:r>
              <a:rPr lang="ru-RU" sz="3200" dirty="0" smtClean="0">
                <a:latin typeface="Times New Roman" pitchFamily="18" charset="0"/>
                <a:cs typeface="Times New Roman" pitchFamily="18" charset="0"/>
              </a:rPr>
              <a:t>Счет 040160000 «Резервы предстоящих расходов»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85762" y="1017589"/>
            <a:ext cx="8472518" cy="5126055"/>
          </a:xfrm>
        </p:spPr>
        <p:txBody>
          <a:bodyPr>
            <a:noAutofit/>
          </a:bodyPr>
          <a:lstStyle/>
          <a:p>
            <a:pPr marL="0" indent="0">
              <a:buFont typeface="Wingdings" pitchFamily="2" charset="2"/>
              <a:buChar char="Ø"/>
            </a:pPr>
            <a:r>
              <a:rPr lang="ru-RU" sz="1200" dirty="0" smtClean="0">
                <a:latin typeface="Times New Roman" pitchFamily="18" charset="0"/>
                <a:cs typeface="Times New Roman" pitchFamily="18" charset="0"/>
              </a:rPr>
              <a:t>Счет предназначен для обобщения информации о состоянии и движении сумм, зарезервированных в целях равномерного включения расходов на финансовый результат учреждения, по обязательствам, неопределенным по величине и (или) времени исполнения:</a:t>
            </a:r>
          </a:p>
          <a:p>
            <a:r>
              <a:rPr lang="ru-RU" sz="1200" dirty="0" smtClean="0">
                <a:latin typeface="Times New Roman" pitchFamily="18" charset="0"/>
                <a:cs typeface="Times New Roman" pitchFamily="18" charset="0"/>
              </a:rPr>
              <a:t>предстоящей оплаты отпусков;</a:t>
            </a:r>
          </a:p>
          <a:p>
            <a:r>
              <a:rPr lang="ru-RU" sz="1200" dirty="0" smtClean="0">
                <a:latin typeface="Times New Roman" pitchFamily="18" charset="0"/>
                <a:cs typeface="Times New Roman" pitchFamily="18" charset="0"/>
              </a:rPr>
              <a:t>предстоящей оплаты по требованию покупателей гарантийного ремонта, текущего обслуживания в случаях, предусмотренных договором поставки;</a:t>
            </a:r>
          </a:p>
          <a:p>
            <a:r>
              <a:rPr lang="ru-RU" sz="1200" dirty="0" smtClean="0">
                <a:latin typeface="Times New Roman" pitchFamily="18" charset="0"/>
                <a:cs typeface="Times New Roman" pitchFamily="18" charset="0"/>
              </a:rPr>
              <a:t>возникающих в силу законодательства Российской Федерации при принятии решения о реструктуризации деятельности учреждения, в том числе создании, изменении структуры (состава) обособленных подразделений учреждения и (или) изменении видов деятельности учреждения, а также при принятии решения о реорганизации либо ликвидации учреждения;</a:t>
            </a:r>
          </a:p>
          <a:p>
            <a:r>
              <a:rPr lang="ru-RU" sz="1200" dirty="0" smtClean="0">
                <a:latin typeface="Times New Roman" pitchFamily="18" charset="0"/>
                <a:cs typeface="Times New Roman" pitchFamily="18" charset="0"/>
              </a:rPr>
              <a:t>возникающих из претензионных требований и исков по результатам фактов хозяйственной жизни;</a:t>
            </a:r>
          </a:p>
          <a:p>
            <a:r>
              <a:rPr lang="ru-RU" sz="1200" dirty="0" smtClean="0">
                <a:latin typeface="Times New Roman" pitchFamily="18" charset="0"/>
                <a:cs typeface="Times New Roman" pitchFamily="18" charset="0"/>
              </a:rPr>
              <a:t>по обязательствам учреждения, возникающим по фактам хозяйственной деятельности (сделкам, операциям), по начислению которых существует на отчетную дату неопределенность по их размеру ввиду отсутствия первичных учетных документов;</a:t>
            </a:r>
          </a:p>
          <a:p>
            <a:r>
              <a:rPr lang="ru-RU" sz="1200" dirty="0" smtClean="0">
                <a:latin typeface="Times New Roman" pitchFamily="18" charset="0"/>
                <a:cs typeface="Times New Roman" pitchFamily="18" charset="0"/>
              </a:rPr>
              <a:t>по иным обязательствам, неопределенным по величине и (или) времени исполнения, в случаях, предусмотренных актом учреждения, принятого при формировании его учетной политики.</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Порядок формирования резервов (виды формируемых резервов, методы оценки обязательств, дата признания в учете и т.д.) устанавливается учреждением в рамках формирования учетной политики.</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Резерв должен использоваться только на покрытие тех затрат, в отношении которых этот резерв был изначально создан.</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Признание в учете расходов, в отношении которых сформирован резерв предстоящих расходов, осуществляется за счет суммы созданного резерва.</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Аналитический учет по счету ведется в </a:t>
            </a:r>
            <a:r>
              <a:rPr lang="ru-RU" sz="1200" dirty="0" err="1" smtClean="0">
                <a:latin typeface="Times New Roman" pitchFamily="18" charset="0"/>
                <a:cs typeface="Times New Roman" pitchFamily="18" charset="0"/>
              </a:rPr>
              <a:t>Многографной</a:t>
            </a:r>
            <a:r>
              <a:rPr lang="ru-RU" sz="1200" dirty="0" smtClean="0">
                <a:latin typeface="Times New Roman" pitchFamily="18" charset="0"/>
                <a:cs typeface="Times New Roman" pitchFamily="18" charset="0"/>
              </a:rPr>
              <a:t> карточке или в Карточке учета средств и расчетов, по видам создаваемых резервов.</a:t>
            </a: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06" y="142852"/>
            <a:ext cx="8929718" cy="714372"/>
          </a:xfrm>
        </p:spPr>
        <p:txBody>
          <a:bodyPr>
            <a:normAutofit fontScale="90000"/>
          </a:bodyPr>
          <a:lstStyle/>
          <a:p>
            <a:r>
              <a:rPr lang="ru-RU" sz="3200" dirty="0" smtClean="0">
                <a:latin typeface="Times New Roman" pitchFamily="18" charset="0"/>
                <a:cs typeface="Times New Roman" pitchFamily="18" charset="0"/>
              </a:rPr>
              <a:t>Счет 040160000 «Резервы предстоящих расходов»: основные проводки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089027"/>
            <a:ext cx="8472518" cy="5340369"/>
          </a:xfrm>
        </p:spPr>
        <p:txBody>
          <a:bodyPr>
            <a:noAutofit/>
          </a:bodyPr>
          <a:lstStyle/>
          <a:p>
            <a:pPr marL="0" indent="0">
              <a:buNone/>
            </a:pPr>
            <a:r>
              <a:rPr lang="ru-RU" sz="1200" dirty="0" smtClean="0">
                <a:latin typeface="Times New Roman" pitchFamily="18" charset="0"/>
                <a:cs typeface="Times New Roman" pitchFamily="18" charset="0"/>
              </a:rPr>
              <a:t>формирование резервов предстоящих расходов на оплату отпусков за фактически отработанное время или компенсаций за неиспользованный отпуск, в том числе при увольнении, включая платежи на обязательное социальное страхование (отложенных обязательств по оплате отпусков за фактически отработанное время), на выплату ежегодного вознаграждения за выслугу лет работникам организации, по обязательствам учреждения, по начислению которых существует на отчетную дату неопределенность по их размеру в виду отсутствия первичных учетных документов (на фактически произведенные расходы, по которым в срок не поступили документы) (на услуги связи, на коммунальные услуги и иные услуги):</a:t>
            </a:r>
          </a:p>
          <a:p>
            <a:pPr marL="0" indent="358775">
              <a:buFont typeface="Wingdings" pitchFamily="2" charset="2"/>
              <a:buChar char="§"/>
            </a:pPr>
            <a:r>
              <a:rPr lang="ru-RU" sz="1200" dirty="0" smtClean="0">
                <a:latin typeface="Times New Roman" pitchFamily="18" charset="0"/>
                <a:cs typeface="Times New Roman" pitchFamily="18" charset="0"/>
              </a:rPr>
              <a:t>  дебет соответствующих счетов аналитического учета счетов 010600000 «Вложения в нефинансовые активы», 010900000 «Затраты на изготовление готовой продукции, выполнение работ, услуг», 040120200 «Расходы экономического субъекта»</a:t>
            </a:r>
          </a:p>
          <a:p>
            <a:pPr marL="0" indent="358775">
              <a:spcAft>
                <a:spcPts val="600"/>
              </a:spcAft>
              <a:buFont typeface="Wingdings" pitchFamily="2" charset="2"/>
              <a:buChar char="§"/>
            </a:pPr>
            <a:r>
              <a:rPr lang="ru-RU" sz="1200" dirty="0" smtClean="0">
                <a:latin typeface="Times New Roman" pitchFamily="18" charset="0"/>
                <a:cs typeface="Times New Roman" pitchFamily="18" charset="0"/>
              </a:rPr>
              <a:t>кредит счета 040160000 «Резервы предстоящих расходов»</a:t>
            </a:r>
          </a:p>
          <a:p>
            <a:pPr marL="0" indent="0">
              <a:buNone/>
            </a:pPr>
            <a:r>
              <a:rPr lang="ru-RU" sz="1200" dirty="0" smtClean="0">
                <a:latin typeface="Times New Roman" pitchFamily="18" charset="0"/>
                <a:cs typeface="Times New Roman" pitchFamily="18" charset="0"/>
              </a:rPr>
              <a:t>формирование суммы резерва в счет предстоящей оплаты по требованию покупателей гарантийного ремонта, текущего обслуживания в случаях, предусмотренных договором поставки:</a:t>
            </a:r>
          </a:p>
          <a:p>
            <a:pPr marL="0" indent="358775">
              <a:buFont typeface="Wingdings" pitchFamily="2" charset="2"/>
              <a:buChar char="§"/>
            </a:pPr>
            <a:r>
              <a:rPr lang="ru-RU" sz="1200" dirty="0" smtClean="0">
                <a:latin typeface="Times New Roman" pitchFamily="18" charset="0"/>
                <a:cs typeface="Times New Roman" pitchFamily="18" charset="0"/>
              </a:rPr>
              <a:t>дебет соответствующих счетов аналитического учета счета 010900000 «Затраты на изготовление готовой продукции, выполнение работ, услуг», 040120200 «Расходы экономического субъекта»</a:t>
            </a:r>
          </a:p>
          <a:p>
            <a:pPr marL="0" indent="358775">
              <a:spcAft>
                <a:spcPts val="600"/>
              </a:spcAft>
              <a:buFont typeface="Wingdings" pitchFamily="2" charset="2"/>
              <a:buChar char="§"/>
            </a:pPr>
            <a:r>
              <a:rPr lang="ru-RU" sz="1200" dirty="0" smtClean="0">
                <a:latin typeface="Times New Roman" pitchFamily="18" charset="0"/>
                <a:cs typeface="Times New Roman" pitchFamily="18" charset="0"/>
              </a:rPr>
              <a:t>кредит счета 040160000 «Резервы предстоящих расходов»</a:t>
            </a:r>
          </a:p>
          <a:p>
            <a:pPr marL="0" indent="0">
              <a:buNone/>
            </a:pPr>
            <a:r>
              <a:rPr lang="ru-RU" sz="1200" dirty="0" smtClean="0">
                <a:latin typeface="Times New Roman" pitchFamily="18" charset="0"/>
                <a:cs typeface="Times New Roman" pitchFamily="18" charset="0"/>
              </a:rPr>
              <a:t>формирование сумм резерва по обязательствам, возникающим в рамках рассмотрения претензий, исков, в том числе при досудебном (внесудебном) рассмотрении (по претензионным разбирательствам):</a:t>
            </a:r>
          </a:p>
          <a:p>
            <a:pPr marL="0" indent="358775">
              <a:buFont typeface="Wingdings" pitchFamily="2" charset="2"/>
              <a:buChar char="§"/>
            </a:pPr>
            <a:r>
              <a:rPr lang="ru-RU" sz="12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L="0" indent="358775">
              <a:spcAft>
                <a:spcPts val="600"/>
              </a:spcAft>
              <a:buFont typeface="Wingdings" pitchFamily="2" charset="2"/>
              <a:buChar char="§"/>
            </a:pPr>
            <a:r>
              <a:rPr lang="ru-RU" sz="1200" dirty="0" smtClean="0">
                <a:latin typeface="Times New Roman" pitchFamily="18" charset="0"/>
                <a:cs typeface="Times New Roman" pitchFamily="18" charset="0"/>
              </a:rPr>
              <a:t>кредит соответствующих счетов аналитического учета счета 040160000 «Резервы предстоящих расходов»</a:t>
            </a:r>
          </a:p>
          <a:p>
            <a:pPr marL="0" indent="0">
              <a:buNone/>
            </a:pPr>
            <a:r>
              <a:rPr lang="ru-RU" sz="1200" dirty="0" smtClean="0">
                <a:latin typeface="Times New Roman" pitchFamily="18" charset="0"/>
                <a:cs typeface="Times New Roman" pitchFamily="18" charset="0"/>
              </a:rPr>
              <a:t>принятие обязательств, на которые был ранее образован резерв (при начислении отпуска (компенсации за неиспользованный отпуск), а также взносов на обязательное социальное страхование; при поступлении расчетных документов по соответствующим обязательствам; при признании претензионных требований, в том числе в досудебном (внесудебном) порядке; по утилизации основных средств, для восстановления последствий, эксплуатации которого начислялся резерв): </a:t>
            </a:r>
          </a:p>
          <a:p>
            <a:pPr marL="0" indent="358775">
              <a:buFont typeface="Wingdings" pitchFamily="2" charset="2"/>
              <a:buChar char="§"/>
            </a:pPr>
            <a:r>
              <a:rPr lang="ru-RU" sz="1200" dirty="0" smtClean="0">
                <a:latin typeface="Times New Roman" pitchFamily="18" charset="0"/>
                <a:cs typeface="Times New Roman" pitchFamily="18" charset="0"/>
              </a:rPr>
              <a:t>дебет соответствующих счетов аналитического учета счета 040160000 «Резервы предстоящих расходов»</a:t>
            </a:r>
          </a:p>
          <a:p>
            <a:pPr marL="0" indent="358775">
              <a:buFont typeface="Wingdings" pitchFamily="2" charset="2"/>
              <a:buChar char="§"/>
            </a:pPr>
            <a:r>
              <a:rPr lang="ru-RU" sz="1200" dirty="0" smtClean="0">
                <a:latin typeface="Times New Roman" pitchFamily="18" charset="0"/>
                <a:cs typeface="Times New Roman" pitchFamily="18" charset="0"/>
              </a:rPr>
              <a:t>кредит соответствующих счетов аналитического учета счетов 030200000 «Расчеты по принятым обязательствам», 030300000 «Расчеты по платежам в бюджеты»</a:t>
            </a:r>
          </a:p>
          <a:p>
            <a:pPr marL="0" indent="358775">
              <a:buFont typeface="Wingdings" pitchFamily="2" charset="2"/>
              <a:buChar char="§"/>
            </a:pPr>
            <a:endParaRPr lang="ru-RU" sz="1200" dirty="0" smtClean="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21</a:t>
            </a:fld>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60390"/>
            <a:ext cx="8229600" cy="582594"/>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принципы составления</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571612"/>
            <a:ext cx="8229600" cy="3500462"/>
          </a:xfrm>
        </p:spPr>
        <p:txBody>
          <a:bodyPr>
            <a:normAutofit/>
          </a:bodyPr>
          <a:lstStyle/>
          <a:p>
            <a:pPr>
              <a:spcAft>
                <a:spcPts val="1200"/>
              </a:spcAft>
              <a:buFont typeface="Wingdings" pitchFamily="2" charset="2"/>
              <a:buChar char="Ø"/>
            </a:pPr>
            <a:r>
              <a:rPr lang="ru-RU" sz="1600" b="1" dirty="0" smtClean="0">
                <a:latin typeface="Times New Roman" pitchFamily="18" charset="0"/>
                <a:cs typeface="Times New Roman" pitchFamily="18" charset="0"/>
              </a:rPr>
              <a:t>Допущения имущественной обособленности. </a:t>
            </a:r>
            <a:r>
              <a:rPr lang="ru-RU" sz="1600" dirty="0" smtClean="0">
                <a:latin typeface="Times New Roman" pitchFamily="18" charset="0"/>
                <a:cs typeface="Times New Roman" pitchFamily="18" charset="0"/>
              </a:rPr>
              <a:t>Это означает, что активы и обязательства учреждения существуют обособленно от активов и обязательств учредителя (собственника имущества) и активов и обязательств иных организаций (собственников имущества)</a:t>
            </a:r>
          </a:p>
          <a:p>
            <a:pPr>
              <a:spcAft>
                <a:spcPts val="1200"/>
              </a:spcAft>
              <a:buFont typeface="Wingdings" pitchFamily="2" charset="2"/>
              <a:buChar char="Ø"/>
            </a:pPr>
            <a:r>
              <a:rPr lang="ru-RU" sz="1600" b="1" dirty="0" smtClean="0">
                <a:latin typeface="Times New Roman" pitchFamily="18" charset="0"/>
                <a:cs typeface="Times New Roman" pitchFamily="18" charset="0"/>
              </a:rPr>
              <a:t>Допущения непрерывности деятельности</a:t>
            </a:r>
            <a:r>
              <a:rPr lang="ru-RU" sz="1600" dirty="0" smtClean="0">
                <a:latin typeface="Times New Roman" pitchFamily="18" charset="0"/>
                <a:cs typeface="Times New Roman" pitchFamily="18" charset="0"/>
              </a:rPr>
              <a:t>. Это означает, что учреждение будет продолжать свою деятельность, выполнять свои полномочия (функции) и обязательства не менее четырех лет начиная с года, за который была сформирована последняя бухгалтерская (бюджетная) отчетность. И учредитель не намерен ликвидировать учреждение или прекратить его деятельность в обозримом будущем</a:t>
            </a:r>
          </a:p>
          <a:p>
            <a:pPr>
              <a:spcAft>
                <a:spcPts val="1200"/>
              </a:spcAft>
              <a:buFont typeface="Wingdings" pitchFamily="2" charset="2"/>
              <a:buChar char="Ø"/>
            </a:pPr>
            <a:r>
              <a:rPr lang="ru-RU" sz="1600" b="1" dirty="0" smtClean="0">
                <a:latin typeface="Times New Roman" pitchFamily="18" charset="0"/>
                <a:cs typeface="Times New Roman" pitchFamily="18" charset="0"/>
              </a:rPr>
              <a:t>Допущения временной определенности фактов хозяйственной жизни. </a:t>
            </a:r>
            <a:r>
              <a:rPr lang="ru-RU" sz="1600" dirty="0" smtClean="0">
                <a:latin typeface="Times New Roman" pitchFamily="18" charset="0"/>
                <a:cs typeface="Times New Roman" pitchFamily="18" charset="0"/>
              </a:rPr>
              <a:t>Это означает, что объекты бухгалтерского учета отражаются в бухгалтерской (бюджетной) отчетности в том отчетном периоде, в котором имели место факты хозяйственной жизни</a:t>
            </a:r>
            <a:endParaRPr lang="ru-RU" sz="16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22</a:t>
            </a:fld>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60390"/>
            <a:ext cx="8229600" cy="582594"/>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требования к предоставляемой информации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714488"/>
            <a:ext cx="8229600" cy="3786214"/>
          </a:xfrm>
        </p:spPr>
        <p:txBody>
          <a:bodyPr>
            <a:noAutofit/>
          </a:bodyPr>
          <a:lstStyle/>
          <a:p>
            <a:pPr>
              <a:spcAft>
                <a:spcPts val="1200"/>
              </a:spcAft>
              <a:buFont typeface="Wingdings" pitchFamily="2" charset="2"/>
              <a:buChar char="Ø"/>
            </a:pPr>
            <a:r>
              <a:rPr lang="ru-RU" sz="1200" b="1" dirty="0" smtClean="0">
                <a:latin typeface="Times New Roman" pitchFamily="18" charset="0"/>
                <a:cs typeface="Times New Roman" pitchFamily="18" charset="0"/>
              </a:rPr>
              <a:t>уместна. </a:t>
            </a:r>
            <a:r>
              <a:rPr lang="ru-RU" sz="1200" dirty="0" smtClean="0">
                <a:latin typeface="Times New Roman" pitchFamily="18" charset="0"/>
                <a:cs typeface="Times New Roman" pitchFamily="18" charset="0"/>
              </a:rPr>
              <a:t>Если она обладает прогностической и (или) подтверждающей ценностью и может повлиять на решения, принимаемые ее пользователями</a:t>
            </a:r>
          </a:p>
          <a:p>
            <a:pPr>
              <a:spcAft>
                <a:spcPts val="1200"/>
              </a:spcAft>
              <a:buFont typeface="Wingdings" pitchFamily="2" charset="2"/>
              <a:buChar char="Ø"/>
            </a:pPr>
            <a:r>
              <a:rPr lang="ru-RU" sz="1200" b="1" dirty="0" smtClean="0">
                <a:latin typeface="Times New Roman" pitchFamily="18" charset="0"/>
                <a:cs typeface="Times New Roman" pitchFamily="18" charset="0"/>
              </a:rPr>
              <a:t>существенна. </a:t>
            </a:r>
            <a:r>
              <a:rPr lang="ru-RU" sz="1200" dirty="0" smtClean="0">
                <a:latin typeface="Times New Roman" pitchFamily="18" charset="0"/>
                <a:cs typeface="Times New Roman" pitchFamily="18" charset="0"/>
              </a:rPr>
              <a:t>Если ее отсутствие или искажение могут оказать влияние на финансовое состояние, движение денежных средств или результаты деятельности учреждения, а также решения учредителя </a:t>
            </a:r>
          </a:p>
          <a:p>
            <a:pPr>
              <a:spcAft>
                <a:spcPts val="1200"/>
              </a:spcAft>
              <a:buFont typeface="Wingdings" pitchFamily="2" charset="2"/>
              <a:buChar char="Ø"/>
            </a:pPr>
            <a:r>
              <a:rPr lang="ru-RU" sz="1200" b="1" dirty="0" smtClean="0">
                <a:latin typeface="Times New Roman" pitchFamily="18" charset="0"/>
                <a:cs typeface="Times New Roman" pitchFamily="18" charset="0"/>
              </a:rPr>
              <a:t>достоверна. </a:t>
            </a:r>
            <a:r>
              <a:rPr lang="ru-RU" sz="1200" dirty="0" smtClean="0">
                <a:latin typeface="Times New Roman" pitchFamily="18" charset="0"/>
                <a:cs typeface="Times New Roman" pitchFamily="18" charset="0"/>
              </a:rPr>
              <a:t>Достоверность информации означает ее полноту, нейтральность и отсутствие существенных ошибок и искажений</a:t>
            </a:r>
          </a:p>
          <a:p>
            <a:pPr>
              <a:spcAft>
                <a:spcPts val="1200"/>
              </a:spcAft>
              <a:buFont typeface="Wingdings" pitchFamily="2" charset="2"/>
              <a:buChar char="Ø"/>
            </a:pPr>
            <a:r>
              <a:rPr lang="ru-RU" sz="1200" b="1" dirty="0" smtClean="0">
                <a:latin typeface="Times New Roman" pitchFamily="18" charset="0"/>
                <a:cs typeface="Times New Roman" pitchFamily="18" charset="0"/>
              </a:rPr>
              <a:t>сопоставима. </a:t>
            </a:r>
            <a:r>
              <a:rPr lang="ru-RU" sz="1200" dirty="0" smtClean="0">
                <a:latin typeface="Times New Roman" pitchFamily="18" charset="0"/>
                <a:cs typeface="Times New Roman" pitchFamily="18" charset="0"/>
              </a:rPr>
              <a:t>Если позволяет идентифицировать сходства и различия между такой информацией и информацией в других отчетах, входящих в состав отчетности</a:t>
            </a:r>
          </a:p>
          <a:p>
            <a:pPr>
              <a:spcAft>
                <a:spcPts val="1200"/>
              </a:spcAft>
              <a:buFont typeface="Wingdings" pitchFamily="2" charset="2"/>
              <a:buChar char="Ø"/>
            </a:pPr>
            <a:r>
              <a:rPr lang="ru-RU" sz="1200" b="1" dirty="0" smtClean="0">
                <a:latin typeface="Times New Roman" pitchFamily="18" charset="0"/>
                <a:cs typeface="Times New Roman" pitchFamily="18" charset="0"/>
              </a:rPr>
              <a:t>своевременна. </a:t>
            </a:r>
            <a:r>
              <a:rPr lang="ru-RU" sz="1200" dirty="0" smtClean="0">
                <a:latin typeface="Times New Roman" pitchFamily="18" charset="0"/>
                <a:cs typeface="Times New Roman" pitchFamily="18" charset="0"/>
              </a:rPr>
              <a:t>Своевременность информации означает, что информация должна быть доступна пользователям отчетности в период, когда она может повлиять на принимаемые ими решения</a:t>
            </a:r>
          </a:p>
          <a:p>
            <a:pPr>
              <a:spcAft>
                <a:spcPts val="1200"/>
              </a:spcAft>
              <a:buFont typeface="Wingdings" pitchFamily="2" charset="2"/>
              <a:buChar char="Ø"/>
            </a:pPr>
            <a:r>
              <a:rPr lang="ru-RU" sz="1200" b="1" dirty="0" smtClean="0">
                <a:latin typeface="Times New Roman" pitchFamily="18" charset="0"/>
                <a:cs typeface="Times New Roman" pitchFamily="18" charset="0"/>
              </a:rPr>
              <a:t>понятна. </a:t>
            </a:r>
            <a:r>
              <a:rPr lang="ru-RU" sz="1200" dirty="0" smtClean="0">
                <a:latin typeface="Times New Roman" pitchFamily="18" charset="0"/>
                <a:cs typeface="Times New Roman" pitchFamily="18" charset="0"/>
              </a:rPr>
              <a:t>Если состав (содержание) и форма ее представления позволяют пользователям отчетности понять ее смысл</a:t>
            </a:r>
          </a:p>
          <a:p>
            <a:pPr>
              <a:spcAft>
                <a:spcPts val="1200"/>
              </a:spcAft>
              <a:buFont typeface="Wingdings" pitchFamily="2" charset="2"/>
              <a:buChar char="Ø"/>
            </a:pPr>
            <a:r>
              <a:rPr lang="ru-RU" sz="1200" b="1" dirty="0" smtClean="0">
                <a:latin typeface="Times New Roman" pitchFamily="18" charset="0"/>
                <a:cs typeface="Times New Roman" pitchFamily="18" charset="0"/>
              </a:rPr>
              <a:t>проверяема и (или) достоверность ее данных возможно подтвердить. </a:t>
            </a:r>
            <a:r>
              <a:rPr lang="ru-RU" sz="1200" dirty="0" smtClean="0">
                <a:latin typeface="Times New Roman" pitchFamily="18" charset="0"/>
                <a:cs typeface="Times New Roman" pitchFamily="18" charset="0"/>
              </a:rPr>
              <a:t>Непосредственное подтверждение информации осуществляется путем прямого подсчета, например, при проведении инвентаризации. Для косвенного подтверждения информации используются формулы, модели и иные аналогичные способы </a:t>
            </a:r>
            <a:endParaRPr lang="ru-RU" sz="1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23</a:t>
            </a:fld>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4"/>
            <a:ext cx="8643998" cy="774720"/>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классификация</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642918"/>
            <a:ext cx="8572560" cy="5929354"/>
          </a:xfrm>
        </p:spPr>
        <p:txBody>
          <a:bodyPr>
            <a:noAutofit/>
          </a:bodyPr>
          <a:lstStyle/>
          <a:p>
            <a:pPr>
              <a:buFont typeface="Wingdings" pitchFamily="2" charset="2"/>
              <a:buChar char="Ø"/>
            </a:pPr>
            <a:r>
              <a:rPr lang="ru-RU" sz="1300" dirty="0" smtClean="0">
                <a:latin typeface="Times New Roman" pitchFamily="18" charset="0"/>
                <a:cs typeface="Times New Roman" pitchFamily="18" charset="0"/>
              </a:rPr>
              <a:t>Бухгалтерская (финансовая) отчетность </a:t>
            </a:r>
            <a:r>
              <a:rPr lang="ru-RU" sz="1300" b="1" i="1" dirty="0" smtClean="0">
                <a:latin typeface="Times New Roman" pitchFamily="18" charset="0"/>
                <a:cs typeface="Times New Roman" pitchFamily="18" charset="0"/>
              </a:rPr>
              <a:t>общего назначения </a:t>
            </a:r>
            <a:r>
              <a:rPr lang="ru-RU" sz="1300" dirty="0" smtClean="0">
                <a:latin typeface="Times New Roman" pitchFamily="18" charset="0"/>
                <a:cs typeface="Times New Roman" pitchFamily="18" charset="0"/>
              </a:rPr>
              <a:t>формируется субъектом отчетности в целях представления пользователям бухгалтерской (финансовой) отчетности, которые не обладают в соответствии с законодательством Российской Федерации правом требовать предоставления отчетности, информации о деятельности субъектов отчетности.</a:t>
            </a:r>
          </a:p>
          <a:p>
            <a:r>
              <a:rPr lang="ru-RU" sz="1300" dirty="0" smtClean="0">
                <a:latin typeface="Times New Roman" pitchFamily="18" charset="0"/>
                <a:cs typeface="Times New Roman" pitchFamily="18" charset="0"/>
              </a:rPr>
              <a:t>В бухгалтерской (финансовой) отчетности общего назначения раскрывается информация о финансовом положении субъекта отчетности (находящихся в его распоряжении активах и принятых им обязательствах), финансовых результатах деятельности (доходах и расходах) и движении денежных средств за отчетный период, а также об использовании за отчетный период денежных средств, государственного (муниципального) имущества при достижении им поставленных целей деятельности по оказанию услуг (выполнению функций (полномочий), для осуществления которых субъект отчетности создан.</a:t>
            </a:r>
          </a:p>
          <a:p>
            <a:r>
              <a:rPr lang="ru-RU" sz="1300" b="1" i="1" dirty="0" smtClean="0">
                <a:latin typeface="Times New Roman" pitchFamily="18" charset="0"/>
                <a:cs typeface="Times New Roman" pitchFamily="18" charset="0"/>
              </a:rPr>
              <a:t>Пользователями бухгалтерской (финансовой) отчетности общего назначения</a:t>
            </a:r>
            <a:r>
              <a:rPr lang="ru-RU" sz="1300" dirty="0" smtClean="0">
                <a:latin typeface="Times New Roman" pitchFamily="18" charset="0"/>
                <a:cs typeface="Times New Roman" pitchFamily="18" charset="0"/>
              </a:rPr>
              <a:t> являются получатели государственных услуг, исполнители государственных (муниципальных) контрактов, кредиторы, инвесторы, заемщики, участники международных договоров, заключенных Российской Федерацией, сотрудники учреждений, иные граждане Российской Федерации и организации, заинтересованные в изучении (использовании) показателей бухгалтерской (финансовой) отчетности общего назначения.</a:t>
            </a:r>
          </a:p>
          <a:p>
            <a:pPr>
              <a:buFont typeface="Wingdings" pitchFamily="2" charset="2"/>
              <a:buChar char="Ø"/>
            </a:pPr>
            <a:r>
              <a:rPr lang="ru-RU" sz="1300" dirty="0" smtClean="0">
                <a:latin typeface="Times New Roman" pitchFamily="18" charset="0"/>
                <a:cs typeface="Times New Roman" pitchFamily="18" charset="0"/>
              </a:rPr>
              <a:t>Бухгалтерская (финансовая) отчетность </a:t>
            </a:r>
            <a:r>
              <a:rPr lang="ru-RU" sz="1300" b="1" i="1" dirty="0" smtClean="0">
                <a:latin typeface="Times New Roman" pitchFamily="18" charset="0"/>
                <a:cs typeface="Times New Roman" pitchFamily="18" charset="0"/>
              </a:rPr>
              <a:t>специального назначения </a:t>
            </a:r>
            <a:r>
              <a:rPr lang="ru-RU" sz="1300" dirty="0" smtClean="0">
                <a:latin typeface="Times New Roman" pitchFamily="18" charset="0"/>
                <a:cs typeface="Times New Roman" pitchFamily="18" charset="0"/>
              </a:rPr>
              <a:t>формируется субъектом отчетности для пользователей, которые в соответствии с законодательством Российской Федерации обладают правом требовать представления с учетом своих потребностей информации о деятельности субъектов отчетности, отличной от представляемой (раскрываемой) в составе бухгалтерской (финансовой) отчетности общего назначения.</a:t>
            </a:r>
          </a:p>
          <a:p>
            <a:r>
              <a:rPr lang="ru-RU" sz="1300" dirty="0" smtClean="0">
                <a:latin typeface="Times New Roman" pitchFamily="18" charset="0"/>
                <a:cs typeface="Times New Roman" pitchFamily="18" charset="0"/>
              </a:rPr>
              <a:t>К </a:t>
            </a:r>
            <a:r>
              <a:rPr lang="ru-RU" sz="1300" b="1" i="1" dirty="0" smtClean="0">
                <a:latin typeface="Times New Roman" pitchFamily="18" charset="0"/>
                <a:cs typeface="Times New Roman" pitchFamily="18" charset="0"/>
              </a:rPr>
              <a:t>пользователям бухгалтерской (финансовой) отчетности специального назначения </a:t>
            </a:r>
            <a:r>
              <a:rPr lang="ru-RU" sz="1300" dirty="0" smtClean="0">
                <a:latin typeface="Times New Roman" pitchFamily="18" charset="0"/>
                <a:cs typeface="Times New Roman" pitchFamily="18" charset="0"/>
              </a:rPr>
              <a:t>относятся Президент Российской Федерации, Правительство Российской Федерации, высшие должностные лица субъектов Российской Федерации, главы муниципальных образований, законодательные (представительные) органы государственной власти и представительные органы муниципальных образований, исполнительные органы государственной власти (исполнительно-распорядительные органы муниципальных образований), финансовые органы, органы государственного (муниципального) финансового контроля Российской Федерации, налоговые органы, органы государственной статистики, руководители субъекта отчетности, иные пользователи бухгалтерской (финансовой) отчетности, заинтересованные в изучении (использовании) показателей бухгалтерской (финансовой) отчетности специального назначения и обладающие в соответствии с законодательством Российской Федерации правом требовать представления с учетом своих потребностей информации о деятельности субъектов отчетности</a:t>
            </a: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24</a:t>
            </a:fld>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82552"/>
            <a:ext cx="8229600" cy="725470"/>
          </a:xfrm>
        </p:spPr>
        <p:txBody>
          <a:bodyPr>
            <a:normAutofit/>
          </a:bodyPr>
          <a:lstStyle/>
          <a:p>
            <a:r>
              <a:rPr lang="ru-RU" sz="3200" dirty="0" smtClean="0">
                <a:latin typeface="Times New Roman" pitchFamily="18" charset="0"/>
                <a:cs typeface="Times New Roman" pitchFamily="18" charset="0"/>
              </a:rPr>
              <a:t>Отчетность бюджетного учреждения: состав </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25</a:t>
            </a:fld>
            <a:endParaRPr lang="ru-RU"/>
          </a:p>
        </p:txBody>
      </p:sp>
      <p:graphicFrame>
        <p:nvGraphicFramePr>
          <p:cNvPr id="12" name="Таблица 11"/>
          <p:cNvGraphicFramePr>
            <a:graphicFrameLocks noGrp="1"/>
          </p:cNvGraphicFramePr>
          <p:nvPr/>
        </p:nvGraphicFramePr>
        <p:xfrm>
          <a:off x="285719" y="571480"/>
          <a:ext cx="8572562" cy="6209370"/>
        </p:xfrm>
        <a:graphic>
          <a:graphicData uri="http://schemas.openxmlformats.org/drawingml/2006/table">
            <a:tbl>
              <a:tblPr/>
              <a:tblGrid>
                <a:gridCol w="5214975"/>
                <a:gridCol w="1000132"/>
                <a:gridCol w="1357322"/>
                <a:gridCol w="1000133"/>
              </a:tblGrid>
              <a:tr h="216670">
                <a:tc rowSpan="2">
                  <a:txBody>
                    <a:bodyPr/>
                    <a:lstStyle/>
                    <a:p>
                      <a:pPr algn="ctr">
                        <a:lnSpc>
                          <a:spcPct val="107000"/>
                        </a:lnSpc>
                        <a:spcAft>
                          <a:spcPts val="0"/>
                        </a:spcAft>
                      </a:pPr>
                      <a:r>
                        <a:rPr lang="ru-RU" sz="1000" dirty="0">
                          <a:latin typeface="Times New Roman"/>
                          <a:ea typeface="Times New Roman"/>
                          <a:cs typeface="Times New Roman"/>
                        </a:rPr>
                        <a:t>Наименование формы</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ru-RU" sz="1000" dirty="0">
                          <a:latin typeface="Times New Roman"/>
                          <a:ea typeface="Times New Roman"/>
                          <a:cs typeface="Times New Roman"/>
                        </a:rPr>
                        <a:t>Код </a:t>
                      </a:r>
                      <a:r>
                        <a:rPr lang="ru-RU" sz="1000" dirty="0" smtClean="0">
                          <a:latin typeface="Times New Roman"/>
                          <a:ea typeface="Times New Roman"/>
                          <a:cs typeface="Times New Roman"/>
                        </a:rPr>
                        <a:t>формы по ОКУД</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lnSpc>
                          <a:spcPct val="107000"/>
                        </a:lnSpc>
                        <a:spcAft>
                          <a:spcPts val="0"/>
                        </a:spcAft>
                      </a:pPr>
                      <a:r>
                        <a:rPr lang="ru-RU" sz="1000">
                          <a:latin typeface="Times New Roman"/>
                          <a:ea typeface="Times New Roman"/>
                          <a:cs typeface="Times New Roman"/>
                        </a:rPr>
                        <a:t>Периодичность представления</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r>
              <a:tr h="298299">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в составе квартальной отчетности</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в составе годовой отчетности</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Баланс</a:t>
                      </a:r>
                      <a:r>
                        <a:rPr lang="ru-RU" sz="1000" dirty="0" smtClean="0">
                          <a:latin typeface="Times New Roman"/>
                          <a:ea typeface="Times New Roman"/>
                          <a:cs typeface="Times New Roman"/>
                        </a:rPr>
                        <a:t> </a:t>
                      </a:r>
                      <a:r>
                        <a:rPr lang="ru-RU" sz="1000" dirty="0">
                          <a:latin typeface="Times New Roman"/>
                          <a:ea typeface="Times New Roman"/>
                          <a:cs typeface="Times New Roman"/>
                        </a:rPr>
                        <a:t>государственного (муниципального) учреждения</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0503730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Справка </a:t>
                      </a:r>
                      <a:r>
                        <a:rPr lang="ru-RU" sz="1000" dirty="0" smtClean="0">
                          <a:solidFill>
                            <a:schemeClr val="tx1"/>
                          </a:solidFill>
                          <a:latin typeface="Times New Roman"/>
                          <a:ea typeface="Times New Roman"/>
                          <a:cs typeface="Times New Roman"/>
                        </a:rPr>
                        <a:t>по </a:t>
                      </a:r>
                      <a:r>
                        <a:rPr lang="ru-RU" sz="1000" dirty="0">
                          <a:solidFill>
                            <a:schemeClr val="tx1"/>
                          </a:solidFill>
                          <a:latin typeface="Times New Roman"/>
                          <a:ea typeface="Times New Roman"/>
                          <a:cs typeface="Times New Roman"/>
                        </a:rPr>
                        <a:t>консолидируемым расчетам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0503725</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98299">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Справка</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по заключению учреждением счетов бухгалтерского учета отчетного финансового года</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0503710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Отчет об </a:t>
                      </a:r>
                      <a:r>
                        <a:rPr lang="ru-RU" sz="1000" dirty="0">
                          <a:solidFill>
                            <a:schemeClr val="tx1"/>
                          </a:solidFill>
                          <a:latin typeface="Times New Roman"/>
                          <a:ea typeface="Times New Roman"/>
                          <a:cs typeface="Times New Roman"/>
                        </a:rPr>
                        <a:t>исполнении учреждением плана его финансово-хозяйственной деятельности</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0503737</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Отчет</a:t>
                      </a:r>
                      <a:r>
                        <a:rPr lang="ru-RU" sz="1000" u="none" strike="noStrike" baseline="0" dirty="0" smtClean="0">
                          <a:solidFill>
                            <a:schemeClr val="tx1"/>
                          </a:solidFill>
                          <a:latin typeface="Times New Roman"/>
                          <a:ea typeface="Times New Roman"/>
                          <a:cs typeface="Times New Roman"/>
                        </a:rPr>
                        <a:t> </a:t>
                      </a:r>
                      <a:r>
                        <a:rPr lang="ru-RU" sz="1000" dirty="0" smtClean="0">
                          <a:solidFill>
                            <a:schemeClr val="tx1"/>
                          </a:solidFill>
                          <a:latin typeface="Times New Roman"/>
                          <a:ea typeface="Times New Roman"/>
                          <a:cs typeface="Times New Roman"/>
                        </a:rPr>
                        <a:t>об </a:t>
                      </a:r>
                      <a:r>
                        <a:rPr lang="ru-RU" sz="1000" dirty="0">
                          <a:solidFill>
                            <a:schemeClr val="tx1"/>
                          </a:solidFill>
                          <a:latin typeface="Times New Roman"/>
                          <a:ea typeface="Times New Roman"/>
                          <a:cs typeface="Times New Roman"/>
                        </a:rPr>
                        <a:t>обязательствах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0503738</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Отчет</a:t>
                      </a:r>
                      <a:r>
                        <a:rPr lang="ru-RU" sz="1000" u="none" strike="noStrike" baseline="0" dirty="0" smtClean="0">
                          <a:solidFill>
                            <a:schemeClr val="tx1"/>
                          </a:solidFill>
                          <a:latin typeface="Times New Roman"/>
                          <a:ea typeface="Times New Roman"/>
                          <a:cs typeface="Times New Roman"/>
                        </a:rPr>
                        <a:t> </a:t>
                      </a:r>
                      <a:r>
                        <a:rPr lang="ru-RU" sz="1000" dirty="0" smtClean="0">
                          <a:solidFill>
                            <a:schemeClr val="tx1"/>
                          </a:solidFill>
                          <a:latin typeface="Times New Roman"/>
                          <a:ea typeface="Times New Roman"/>
                          <a:cs typeface="Times New Roman"/>
                        </a:rPr>
                        <a:t>о </a:t>
                      </a:r>
                      <a:r>
                        <a:rPr lang="ru-RU" sz="1000" dirty="0">
                          <a:solidFill>
                            <a:schemeClr val="tx1"/>
                          </a:solidFill>
                          <a:latin typeface="Times New Roman"/>
                          <a:ea typeface="Times New Roman"/>
                          <a:cs typeface="Times New Roman"/>
                        </a:rPr>
                        <a:t>финансовых результатах деятельности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0503721</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Отчет</a:t>
                      </a:r>
                      <a:r>
                        <a:rPr lang="ru-RU" sz="1000" u="none" strike="noStrike" baseline="0" dirty="0" smtClean="0">
                          <a:solidFill>
                            <a:schemeClr val="tx1"/>
                          </a:solidFill>
                          <a:latin typeface="Times New Roman"/>
                          <a:ea typeface="Times New Roman"/>
                          <a:cs typeface="Times New Roman"/>
                        </a:rPr>
                        <a:t> </a:t>
                      </a:r>
                      <a:r>
                        <a:rPr lang="ru-RU" sz="1000" dirty="0" smtClean="0">
                          <a:solidFill>
                            <a:schemeClr val="tx1"/>
                          </a:solidFill>
                          <a:latin typeface="Times New Roman"/>
                          <a:ea typeface="Times New Roman"/>
                          <a:cs typeface="Times New Roman"/>
                        </a:rPr>
                        <a:t>о </a:t>
                      </a:r>
                      <a:r>
                        <a:rPr lang="ru-RU" sz="1000" dirty="0">
                          <a:solidFill>
                            <a:schemeClr val="tx1"/>
                          </a:solidFill>
                          <a:latin typeface="Times New Roman"/>
                          <a:ea typeface="Times New Roman"/>
                          <a:cs typeface="Times New Roman"/>
                        </a:rPr>
                        <a:t>движении денежных средств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0503723</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Пояснительная</a:t>
                      </a:r>
                      <a:r>
                        <a:rPr lang="ru-RU" sz="1000" u="none" strike="noStrike" baseline="0" dirty="0" smtClean="0">
                          <a:solidFill>
                            <a:schemeClr val="tx1"/>
                          </a:solidFill>
                          <a:latin typeface="Times New Roman"/>
                          <a:ea typeface="Times New Roman"/>
                          <a:cs typeface="Times New Roman"/>
                        </a:rPr>
                        <a:t> записка </a:t>
                      </a:r>
                      <a:r>
                        <a:rPr lang="ru-RU" sz="1000" dirty="0" smtClean="0">
                          <a:solidFill>
                            <a:schemeClr val="tx1"/>
                          </a:solidFill>
                          <a:latin typeface="Times New Roman"/>
                          <a:ea typeface="Times New Roman"/>
                          <a:cs typeface="Times New Roman"/>
                        </a:rPr>
                        <a:t>к </a:t>
                      </a:r>
                      <a:r>
                        <a:rPr lang="ru-RU" sz="1000" dirty="0">
                          <a:solidFill>
                            <a:schemeClr val="tx1"/>
                          </a:solidFill>
                          <a:latin typeface="Times New Roman"/>
                          <a:ea typeface="Times New Roman"/>
                          <a:cs typeface="Times New Roman"/>
                        </a:rPr>
                        <a:t>балансу учреждения, в том числе:</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dirty="0">
                          <a:latin typeface="Times New Roman"/>
                          <a:ea typeface="Times New Roman"/>
                          <a:cs typeface="Times New Roman"/>
                        </a:rPr>
                        <a:t>Текстовая часть</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об основных направлениях </a:t>
                      </a:r>
                      <a:r>
                        <a:rPr lang="ru-RU" sz="1000" dirty="0" smtClean="0">
                          <a:latin typeface="Times New Roman"/>
                          <a:ea typeface="Times New Roman"/>
                          <a:cs typeface="Times New Roman"/>
                        </a:rPr>
                        <a:t>деятельности</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об особенностях ведения бухгалтерского </a:t>
                      </a:r>
                      <a:r>
                        <a:rPr lang="ru-RU" sz="1000" dirty="0" smtClean="0">
                          <a:latin typeface="Times New Roman"/>
                          <a:ea typeface="Times New Roman"/>
                          <a:cs typeface="Times New Roman"/>
                        </a:rPr>
                        <a:t>учета</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 проведении </a:t>
                      </a:r>
                      <a:r>
                        <a:rPr lang="ru-RU" sz="1000" dirty="0" smtClean="0">
                          <a:latin typeface="Times New Roman"/>
                          <a:ea typeface="Times New Roman"/>
                          <a:cs typeface="Times New Roman"/>
                        </a:rPr>
                        <a:t>инвентаризаций</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 количестве обособленных подразделений</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0503761</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98299">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исполнении мероприятий в рамках субсидий на иные цели и на цели осуществления капитальных вложений</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0503766</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Сведения </a:t>
                      </a:r>
                      <a:r>
                        <a:rPr lang="ru-RU" sz="1000" dirty="0">
                          <a:solidFill>
                            <a:schemeClr val="tx1"/>
                          </a:solidFill>
                          <a:latin typeface="Times New Roman"/>
                          <a:ea typeface="Times New Roman"/>
                          <a:cs typeface="Times New Roman"/>
                        </a:rPr>
                        <a:t>о целевых иностранных кредитах</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0503767</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 движении нефинансовых активов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0503768</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по дебиторской и кредиторской задолженности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0503769</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Сведения </a:t>
                      </a:r>
                      <a:r>
                        <a:rPr lang="ru-RU" sz="1000" dirty="0">
                          <a:solidFill>
                            <a:schemeClr val="tx1"/>
                          </a:solidFill>
                          <a:latin typeface="Times New Roman"/>
                          <a:ea typeface="Times New Roman"/>
                          <a:cs typeface="Times New Roman"/>
                        </a:rPr>
                        <a:t>о финансовых вложениях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0503771</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Сведения </a:t>
                      </a:r>
                      <a:r>
                        <a:rPr lang="ru-RU" sz="1000" dirty="0">
                          <a:solidFill>
                            <a:schemeClr val="tx1"/>
                          </a:solidFill>
                          <a:latin typeface="Times New Roman"/>
                          <a:ea typeface="Times New Roman"/>
                          <a:cs typeface="Times New Roman"/>
                        </a:rPr>
                        <a:t>о суммах заимствований</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0503772</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изменении остатков валюты баланса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0503773</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 принятых и неисполненных обязательствах</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0503775</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остатках денежных средств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0503779</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исполнении судебных решений по денежным обязательствам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0503295</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79926">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 вложениях в объекты недвижимого имущества, об объектах незавершенного строительства бюджетного (автономного)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0503790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638"/>
            <a:ext cx="8229600" cy="725470"/>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дополнительный состав </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26</a:t>
            </a:fld>
            <a:endParaRPr lang="ru-RU"/>
          </a:p>
        </p:txBody>
      </p:sp>
      <p:sp>
        <p:nvSpPr>
          <p:cNvPr id="6" name="Прямоугольник 5"/>
          <p:cNvSpPr/>
          <p:nvPr/>
        </p:nvSpPr>
        <p:spPr>
          <a:xfrm>
            <a:off x="357158" y="928670"/>
            <a:ext cx="8429684" cy="923330"/>
          </a:xfrm>
          <a:prstGeom prst="rect">
            <a:avLst/>
          </a:prstGeom>
        </p:spPr>
        <p:txBody>
          <a:bodyPr wrap="square">
            <a:spAutoFit/>
          </a:bodyPr>
          <a:lstStyle/>
          <a:p>
            <a:endParaRPr lang="ru-RU" dirty="0" smtClean="0"/>
          </a:p>
          <a:p>
            <a:endParaRPr lang="ru-RU" dirty="0" smtClean="0"/>
          </a:p>
          <a:p>
            <a:endParaRPr lang="ru-RU" dirty="0"/>
          </a:p>
        </p:txBody>
      </p:sp>
      <p:sp>
        <p:nvSpPr>
          <p:cNvPr id="9" name="Прямоугольник 8"/>
          <p:cNvSpPr/>
          <p:nvPr/>
        </p:nvSpPr>
        <p:spPr>
          <a:xfrm>
            <a:off x="500034" y="1785926"/>
            <a:ext cx="8072494" cy="2308324"/>
          </a:xfrm>
          <a:prstGeom prst="rect">
            <a:avLst/>
          </a:prstGeom>
        </p:spPr>
        <p:txBody>
          <a:bodyPr wrap="square">
            <a:spAutoFit/>
          </a:bodyPr>
          <a:lstStyle/>
          <a:p>
            <a:pPr>
              <a:buFont typeface="Wingdings" pitchFamily="2" charset="2"/>
              <a:buChar char="Ø"/>
            </a:pPr>
            <a:r>
              <a:rPr lang="ru-RU" dirty="0" smtClean="0">
                <a:latin typeface="Times New Roman" pitchFamily="18" charset="0"/>
                <a:cs typeface="Times New Roman" pitchFamily="18" charset="0"/>
              </a:rPr>
              <a:t>Дополнительно </a:t>
            </a:r>
            <a:r>
              <a:rPr lang="ru-RU" dirty="0" smtClean="0">
                <a:latin typeface="Times New Roman" pitchFamily="18" charset="0"/>
                <a:cs typeface="Times New Roman" pitchFamily="18" charset="0"/>
              </a:rPr>
              <a:t>бюджетные </a:t>
            </a:r>
            <a:r>
              <a:rPr lang="ru-RU" dirty="0" smtClean="0">
                <a:latin typeface="Times New Roman" pitchFamily="18" charset="0"/>
                <a:cs typeface="Times New Roman" pitchFamily="18" charset="0"/>
              </a:rPr>
              <a:t>учреждения ежемесячно представляют отчет (ф. 0503738-НП), раскрывающий информацию о ходе реализации национальных проектов (региональных проектов в их составе)</a:t>
            </a:r>
          </a:p>
          <a:p>
            <a:pPr>
              <a:buFont typeface="Wingdings" pitchFamily="2" charset="2"/>
              <a:buChar char="Ø"/>
            </a:pPr>
            <a:endParaRPr lang="ru-RU" dirty="0" smtClean="0">
              <a:latin typeface="Times New Roman" pitchFamily="18" charset="0"/>
              <a:cs typeface="Times New Roman" pitchFamily="18" charset="0"/>
            </a:endParaRPr>
          </a:p>
          <a:p>
            <a:pPr>
              <a:buFont typeface="Wingdings" pitchFamily="2" charset="2"/>
              <a:buChar char="Ø"/>
            </a:pPr>
            <a:r>
              <a:rPr lang="ru-RU" dirty="0" smtClean="0">
                <a:latin typeface="Times New Roman" pitchFamily="18" charset="0"/>
                <a:cs typeface="Times New Roman" pitchFamily="18" charset="0"/>
              </a:rPr>
              <a:t>Соответствующий финансовый орган, учредитель учреждения вправе предусмотреть дополнительные формы квартальной, годовой бухгалтерской отчетности и установить порядок их составления и представления, а также дополнительную периодичность представления бухгалтерской отчетности</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638"/>
            <a:ext cx="8229600" cy="725470"/>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сдача в налоговый орган </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27</a:t>
            </a:fld>
            <a:endParaRPr lang="ru-RU"/>
          </a:p>
        </p:txBody>
      </p:sp>
      <p:sp>
        <p:nvSpPr>
          <p:cNvPr id="6" name="Прямоугольник 5"/>
          <p:cNvSpPr/>
          <p:nvPr/>
        </p:nvSpPr>
        <p:spPr>
          <a:xfrm>
            <a:off x="357158" y="928670"/>
            <a:ext cx="8429684" cy="923330"/>
          </a:xfrm>
          <a:prstGeom prst="rect">
            <a:avLst/>
          </a:prstGeom>
        </p:spPr>
        <p:txBody>
          <a:bodyPr wrap="square">
            <a:spAutoFit/>
          </a:bodyPr>
          <a:lstStyle/>
          <a:p>
            <a:endParaRPr lang="ru-RU" dirty="0" smtClean="0"/>
          </a:p>
          <a:p>
            <a:endParaRPr lang="ru-RU" dirty="0" smtClean="0"/>
          </a:p>
          <a:p>
            <a:endParaRPr lang="ru-RU" dirty="0"/>
          </a:p>
        </p:txBody>
      </p:sp>
      <p:sp>
        <p:nvSpPr>
          <p:cNvPr id="9" name="Прямоугольник 8"/>
          <p:cNvSpPr/>
          <p:nvPr/>
        </p:nvSpPr>
        <p:spPr>
          <a:xfrm>
            <a:off x="500034" y="1500174"/>
            <a:ext cx="8215370" cy="3770263"/>
          </a:xfrm>
          <a:prstGeom prst="rect">
            <a:avLst/>
          </a:prstGeom>
        </p:spPr>
        <p:txBody>
          <a:bodyPr wrap="square">
            <a:spAutoFit/>
          </a:bodyPr>
          <a:lstStyle/>
          <a:p>
            <a:pPr>
              <a:spcAft>
                <a:spcPts val="600"/>
              </a:spcAft>
              <a:buFont typeface="Wingdings" pitchFamily="2" charset="2"/>
              <a:buChar char="Ø"/>
            </a:pPr>
            <a:r>
              <a:rPr lang="ru-RU" dirty="0" smtClean="0">
                <a:latin typeface="Times New Roman" pitchFamily="18" charset="0"/>
                <a:cs typeface="Times New Roman" pitchFamily="18" charset="0"/>
              </a:rPr>
              <a:t>В налоговый орган бюджетное учреждение представляет годовую бухгалтерскую отчетность, в состав которой входит:</a:t>
            </a:r>
          </a:p>
          <a:p>
            <a:pPr indent="358775">
              <a:buFont typeface="Wingdings" pitchFamily="2" charset="2"/>
              <a:buChar char="§"/>
            </a:pPr>
            <a:r>
              <a:rPr lang="ru-RU" dirty="0" smtClean="0">
                <a:latin typeface="Times New Roman" pitchFamily="18" charset="0"/>
                <a:cs typeface="Times New Roman" pitchFamily="18" charset="0"/>
              </a:rPr>
              <a:t>баланс государственного (муниципального) учреждения (ф. 0503730);</a:t>
            </a:r>
          </a:p>
          <a:p>
            <a:pPr indent="358775">
              <a:buFont typeface="Wingdings" pitchFamily="2" charset="2"/>
              <a:buChar char="§"/>
            </a:pPr>
            <a:r>
              <a:rPr lang="ru-RU" dirty="0" smtClean="0">
                <a:latin typeface="Times New Roman" pitchFamily="18" charset="0"/>
                <a:cs typeface="Times New Roman" pitchFamily="18" charset="0"/>
              </a:rPr>
              <a:t>отчет об исполнении учреждением плана его финансово-хозяйственной деятельности (ф. 0503737) в разрезе видов финансового обеспечения (деятельности) учреждения;</a:t>
            </a:r>
          </a:p>
          <a:p>
            <a:pPr indent="358775">
              <a:buFont typeface="Wingdings" pitchFamily="2" charset="2"/>
              <a:buChar char="§"/>
            </a:pPr>
            <a:r>
              <a:rPr lang="ru-RU" dirty="0" smtClean="0">
                <a:latin typeface="Times New Roman" pitchFamily="18" charset="0"/>
                <a:cs typeface="Times New Roman" pitchFamily="18" charset="0"/>
              </a:rPr>
              <a:t>отчет о финансовых результатах деятельности учреждения (ф. 0503721);</a:t>
            </a:r>
          </a:p>
          <a:p>
            <a:pPr indent="358775">
              <a:buFont typeface="Wingdings" pitchFamily="2" charset="2"/>
              <a:buChar char="§"/>
            </a:pPr>
            <a:r>
              <a:rPr lang="ru-RU" dirty="0" smtClean="0">
                <a:latin typeface="Times New Roman" pitchFamily="18" charset="0"/>
                <a:cs typeface="Times New Roman" pitchFamily="18" charset="0"/>
              </a:rPr>
              <a:t>сведения по дебиторской и кредиторской задолженности учреждения (ф. 0503769) в разрезе видов финансового обеспечения (деятельности) учреждения;</a:t>
            </a:r>
          </a:p>
          <a:p>
            <a:pPr indent="358775">
              <a:buFont typeface="Wingdings" pitchFamily="2" charset="2"/>
              <a:buChar char="§"/>
            </a:pPr>
            <a:r>
              <a:rPr lang="ru-RU" dirty="0" smtClean="0">
                <a:latin typeface="Times New Roman" pitchFamily="18" charset="0"/>
                <a:cs typeface="Times New Roman" pitchFamily="18" charset="0"/>
              </a:rPr>
              <a:t>сведения об остатках денежных средств учреждения (ф. 0503779) в разрезе деятельности с целевыми средствами, деятельности по оказанию услуг (работ), по средствам во временном распоряжении.</a:t>
            </a:r>
          </a:p>
          <a:p>
            <a:pPr>
              <a:buFont typeface="Wingdings" pitchFamily="2" charset="2"/>
              <a:buChar char="§"/>
            </a:pPr>
            <a:endParaRPr lang="ru-RU" dirty="0" smtClean="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46076"/>
            <a:ext cx="8229600" cy="1011222"/>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состав общего назначения</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28</a:t>
            </a:fld>
            <a:endParaRPr lang="ru-RU"/>
          </a:p>
        </p:txBody>
      </p:sp>
      <p:sp>
        <p:nvSpPr>
          <p:cNvPr id="6" name="Прямоугольник 5"/>
          <p:cNvSpPr/>
          <p:nvPr/>
        </p:nvSpPr>
        <p:spPr>
          <a:xfrm>
            <a:off x="357158" y="928670"/>
            <a:ext cx="8429684" cy="923330"/>
          </a:xfrm>
          <a:prstGeom prst="rect">
            <a:avLst/>
          </a:prstGeom>
        </p:spPr>
        <p:txBody>
          <a:bodyPr wrap="square">
            <a:spAutoFit/>
          </a:bodyPr>
          <a:lstStyle/>
          <a:p>
            <a:endParaRPr lang="ru-RU" dirty="0" smtClean="0"/>
          </a:p>
          <a:p>
            <a:endParaRPr lang="ru-RU" dirty="0" smtClean="0"/>
          </a:p>
          <a:p>
            <a:endParaRPr lang="ru-RU" dirty="0"/>
          </a:p>
        </p:txBody>
      </p:sp>
      <p:sp>
        <p:nvSpPr>
          <p:cNvPr id="9" name="Прямоугольник 8"/>
          <p:cNvSpPr/>
          <p:nvPr/>
        </p:nvSpPr>
        <p:spPr>
          <a:xfrm>
            <a:off x="500034" y="1857364"/>
            <a:ext cx="8215370" cy="2416046"/>
          </a:xfrm>
          <a:prstGeom prst="rect">
            <a:avLst/>
          </a:prstGeom>
        </p:spPr>
        <p:txBody>
          <a:bodyPr wrap="square">
            <a:spAutoFit/>
          </a:bodyPr>
          <a:lstStyle/>
          <a:p>
            <a:pPr>
              <a:spcAft>
                <a:spcPts val="600"/>
              </a:spcAft>
              <a:buFont typeface="Wingdings" pitchFamily="2" charset="2"/>
              <a:buChar char="Ø"/>
            </a:pPr>
            <a:r>
              <a:rPr lang="ru-RU" dirty="0" smtClean="0">
                <a:latin typeface="Times New Roman" pitchFamily="18" charset="0"/>
                <a:cs typeface="Times New Roman" pitchFamily="18" charset="0"/>
              </a:rPr>
              <a:t>баланс государственного (муниципального) учреждения (ф. 0503730);</a:t>
            </a:r>
          </a:p>
          <a:p>
            <a:pPr>
              <a:spcAft>
                <a:spcPts val="600"/>
              </a:spcAft>
              <a:buFont typeface="Wingdings" pitchFamily="2" charset="2"/>
              <a:buChar char="Ø"/>
            </a:pPr>
            <a:r>
              <a:rPr lang="ru-RU" dirty="0" smtClean="0">
                <a:latin typeface="Times New Roman" pitchFamily="18" charset="0"/>
                <a:cs typeface="Times New Roman" pitchFamily="18" charset="0"/>
              </a:rPr>
              <a:t>отчет о финансовых результатах деятельности учреждения (ф. 0503721);</a:t>
            </a:r>
          </a:p>
          <a:p>
            <a:pPr>
              <a:spcAft>
                <a:spcPts val="600"/>
              </a:spcAft>
              <a:buFont typeface="Wingdings" pitchFamily="2" charset="2"/>
              <a:buChar char="Ø"/>
            </a:pPr>
            <a:r>
              <a:rPr lang="ru-RU" dirty="0" smtClean="0">
                <a:latin typeface="Times New Roman" pitchFamily="18" charset="0"/>
                <a:cs typeface="Times New Roman" pitchFamily="18" charset="0"/>
              </a:rPr>
              <a:t>отчет о движении денежных средств учреждения (ф. 0503723);</a:t>
            </a:r>
          </a:p>
          <a:p>
            <a:pPr>
              <a:spcAft>
                <a:spcPts val="600"/>
              </a:spcAft>
              <a:buFont typeface="Wingdings" pitchFamily="2" charset="2"/>
              <a:buChar char="Ø"/>
            </a:pPr>
            <a:r>
              <a:rPr lang="ru-RU" dirty="0" smtClean="0">
                <a:latin typeface="Times New Roman" pitchFamily="18" charset="0"/>
                <a:cs typeface="Times New Roman" pitchFamily="18" charset="0"/>
              </a:rPr>
              <a:t>отчеты, обеспечивающие сопоставление показателей, утвержденных законом (решением) о бюджете;</a:t>
            </a:r>
          </a:p>
          <a:p>
            <a:pPr>
              <a:spcAft>
                <a:spcPts val="600"/>
              </a:spcAft>
              <a:buFont typeface="Wingdings" pitchFamily="2" charset="2"/>
              <a:buChar char="Ø"/>
            </a:pPr>
            <a:r>
              <a:rPr lang="ru-RU" dirty="0" smtClean="0">
                <a:latin typeface="Times New Roman" pitchFamily="18" charset="0"/>
                <a:cs typeface="Times New Roman" pitchFamily="18" charset="0"/>
              </a:rPr>
              <a:t>пояснительная записка к балансу учреждения (ф. 0503760);</a:t>
            </a:r>
          </a:p>
          <a:p>
            <a:pPr>
              <a:spcAft>
                <a:spcPts val="600"/>
              </a:spcAft>
              <a:buFont typeface="Wingdings" pitchFamily="2" charset="2"/>
              <a:buChar char="Ø"/>
            </a:pPr>
            <a:r>
              <a:rPr lang="ru-RU" dirty="0" smtClean="0">
                <a:latin typeface="Times New Roman" pitchFamily="18" charset="0"/>
                <a:cs typeface="Times New Roman" pitchFamily="18" charset="0"/>
              </a:rPr>
              <a:t>пояснения.</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1106</TotalTime>
  <Words>5160</Words>
  <Application>Microsoft Office PowerPoint</Application>
  <PresentationFormat>Экран (4:3)</PresentationFormat>
  <Paragraphs>426</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Тема 7: Учет финансовых результатов и отчетность</vt:lpstr>
      <vt:lpstr>Раздел 4 плана счетов:  Финансовый результат</vt:lpstr>
      <vt:lpstr>Счет 040100000 «Финансовый результат экономического субъекта»</vt:lpstr>
      <vt:lpstr>Счет 040110000 «Доходы текущего финансового года», Счет 040120000 «Расходы текущего финансового года»</vt:lpstr>
      <vt:lpstr>Операции по начислению доходов: основные проводки </vt:lpstr>
      <vt:lpstr>Операции по начислению доходов: основные проводки </vt:lpstr>
      <vt:lpstr>Операции по начислению налогов, объектом налогообложения для которых являются доходы (прибыль) учреждения:</vt:lpstr>
      <vt:lpstr>Операции по дебету соответствующих счетов аналитического учета счета 040110000 «Доходы текущего финансового года»: основные проводки </vt:lpstr>
      <vt:lpstr>Операции по дебету соответствующих счетов аналитического учета счета 040110000 «Доходы текущего финансового года»: основные проводки </vt:lpstr>
      <vt:lpstr>Операции с расходами: основные проводки </vt:lpstr>
      <vt:lpstr>Операции с расходами: основные проводки </vt:lpstr>
      <vt:lpstr>Сумма положительной (отрицательной) курсовой разницы отражается:</vt:lpstr>
      <vt:lpstr>Счет 040130000 «Финансовый результат прошлых отчетных периодов»</vt:lpstr>
      <vt:lpstr>Счет 040130000 «Финансовый результат прошлых отчетных периодов»: основные проводки</vt:lpstr>
      <vt:lpstr>Счет 040140000 «Доходы будущих периодов»</vt:lpstr>
      <vt:lpstr>Счет 040140000 «Доходы будущих периодов»: основные проводки</vt:lpstr>
      <vt:lpstr>Счет 040140000 «Доходы будущих периодов»: основные проводки</vt:lpstr>
      <vt:lpstr>Счет 040150000 «Расходы будущих периодов»</vt:lpstr>
      <vt:lpstr>Счет 040150000 «Расходы будущих периодов»: основные проводки</vt:lpstr>
      <vt:lpstr>Счет 040160000 «Резервы предстоящих расходов»</vt:lpstr>
      <vt:lpstr>Счет 040160000 «Резервы предстоящих расходов»: основные проводки</vt:lpstr>
      <vt:lpstr>Отчетность бюджетного учреждения: принципы составления</vt:lpstr>
      <vt:lpstr>Отчетность бюджетного учреждения: требования к предоставляемой информации</vt:lpstr>
      <vt:lpstr>Отчетность бюджетного учреждения: классификация</vt:lpstr>
      <vt:lpstr>Отчетность бюджетного учреждения: состав </vt:lpstr>
      <vt:lpstr>Отчетность бюджетного учреждения: дополнительный состав </vt:lpstr>
      <vt:lpstr>Отчетность бюджетного учреждения: сдача в налоговый орган </vt:lpstr>
      <vt:lpstr>Отчетность бюджетного учреждения: состав общего назначения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4:Учет нефинансовых активов</dc:title>
  <dc:creator>Арнаут</dc:creator>
  <cp:lastModifiedBy>Арнаут</cp:lastModifiedBy>
  <cp:revision>195</cp:revision>
  <dcterms:created xsi:type="dcterms:W3CDTF">2020-10-10T00:49:25Z</dcterms:created>
  <dcterms:modified xsi:type="dcterms:W3CDTF">2023-05-08T10:03:25Z</dcterms:modified>
</cp:coreProperties>
</file>