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5"/>
  </p:notesMasterIdLst>
  <p:sldIdLst>
    <p:sldId id="257" r:id="rId2"/>
    <p:sldId id="622" r:id="rId3"/>
    <p:sldId id="631" r:id="rId4"/>
    <p:sldId id="621" r:id="rId5"/>
    <p:sldId id="623" r:id="rId6"/>
    <p:sldId id="624" r:id="rId7"/>
    <p:sldId id="625" r:id="rId8"/>
    <p:sldId id="627" r:id="rId9"/>
    <p:sldId id="628" r:id="rId10"/>
    <p:sldId id="629" r:id="rId11"/>
    <p:sldId id="632" r:id="rId12"/>
    <p:sldId id="633" r:id="rId13"/>
    <p:sldId id="634" r:id="rId14"/>
    <p:sldId id="635" r:id="rId15"/>
    <p:sldId id="636" r:id="rId16"/>
    <p:sldId id="637" r:id="rId17"/>
    <p:sldId id="638" r:id="rId18"/>
    <p:sldId id="644" r:id="rId19"/>
    <p:sldId id="645" r:id="rId20"/>
    <p:sldId id="646" r:id="rId21"/>
    <p:sldId id="649" r:id="rId22"/>
    <p:sldId id="647" r:id="rId23"/>
    <p:sldId id="648" r:id="rId24"/>
    <p:sldId id="650" r:id="rId25"/>
    <p:sldId id="651" r:id="rId26"/>
    <p:sldId id="652" r:id="rId27"/>
    <p:sldId id="657" r:id="rId28"/>
    <p:sldId id="653" r:id="rId29"/>
    <p:sldId id="656" r:id="rId30"/>
    <p:sldId id="654" r:id="rId31"/>
    <p:sldId id="655" r:id="rId32"/>
    <p:sldId id="658" r:id="rId33"/>
    <p:sldId id="659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0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9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0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80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0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fld id="{317CCB51-1F3D-4EAF-91E0-81BF5D44E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12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CCB51-1F3D-4EAF-91E0-81BF5D44EECE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978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24006-985A-4D65-B84F-D71B56854C51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6BE36-2A71-4D93-BD0F-9741D07333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19628"/>
      </p:ext>
    </p:extLst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81D94-8805-4FBA-A889-5FFAC77A257C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6A3ED-2178-49A9-B373-474D7DAF73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211222"/>
      </p:ext>
    </p:extLst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69B75-6451-4002-A95C-9C7819DAA562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85BA5-B439-4FE5-ADAA-068DB73345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309681"/>
      </p:ext>
    </p:extLst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73725" y="1927225"/>
            <a:ext cx="3311525" cy="4151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AB4CB-6B5B-4899-AA14-7C875ECD475B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C8A56-B013-4624-A2EF-87691AF42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439196"/>
      </p:ext>
    </p:extLst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897AE-0869-4E7A-8EDF-41BBB9C6CF77}" type="datetime1">
              <a:rPr lang="ru-RU" smtClean="0"/>
              <a:t>20.08.2014</a:t>
            </a:fld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B107E1-4F1C-41EE-9EAE-24D83EDBA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743111"/>
      </p:ext>
    </p:extLst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40E57-5207-4788-99B4-7CBE8499A287}" type="datetime1">
              <a:rPr lang="ru-RU" smtClean="0"/>
              <a:t>20.08.2014</a:t>
            </a:fld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ECC6A-C028-4895-8876-AF3DBE4C4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205043"/>
      </p:ext>
    </p:extLst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DD926-8F20-4125-A530-629D3A0A304E}" type="datetime1">
              <a:rPr lang="ru-RU" smtClean="0"/>
              <a:t>20.08.2014</a:t>
            </a:fld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7263F-5152-4812-9172-48F42ED7C2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321769"/>
      </p:ext>
    </p:extLst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73CEA-1B47-4B39-A59F-00AA6B23A7F0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40DCA-0184-4DB7-B93C-A325162D7D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754008"/>
      </p:ext>
    </p:extLst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4A925-10E1-4311-B165-613892CB3622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16E20-0861-46CB-BA2C-4D51DF3EEA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729031"/>
      </p:ext>
    </p:extLst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3B269-E14A-49F0-AD48-21B8BF6BB4FD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84D38-9B3F-43E4-ADD1-D757E6892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150186"/>
      </p:ext>
    </p:extLst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69163" y="0"/>
            <a:ext cx="1716087" cy="60785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17725" y="0"/>
            <a:ext cx="4999038" cy="60785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025FE-E93F-406C-923C-7E1217938FAA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8653F-943B-467D-B265-2B309DE42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33013"/>
      </p:ext>
    </p:extLst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73725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73FF4-5BCC-46B9-B827-EB64063E7383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DEA64-3F4D-4885-B51C-4C36C28664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401459"/>
      </p:ext>
    </p:extLst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673725" y="1927225"/>
            <a:ext cx="3311525" cy="19986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673725" y="4078288"/>
            <a:ext cx="3311525" cy="2000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76C65-B868-4C2D-8502-F70132015370}" type="datetime1">
              <a:rPr lang="ru-RU" smtClean="0"/>
              <a:t>20.08.2014</a:t>
            </a:fld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3BF8F-9F38-4D18-8C92-8623208891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026879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0">
          <a:gsLst>
            <a:gs pos="99000">
              <a:srgbClr val="5E9EFF"/>
            </a:gs>
            <a:gs pos="83000">
              <a:srgbClr val="C4D6EB"/>
            </a:gs>
            <a:gs pos="74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6415088"/>
            <a:ext cx="9142413" cy="44132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 b="0"/>
          </a:p>
        </p:txBody>
      </p:sp>
      <p:sp>
        <p:nvSpPr>
          <p:cNvPr id="1027" name="Freeform 3"/>
          <p:cNvSpPr>
            <a:spLocks/>
          </p:cNvSpPr>
          <p:nvPr/>
        </p:nvSpPr>
        <p:spPr bwMode="auto">
          <a:xfrm>
            <a:off x="7573963" y="5902325"/>
            <a:ext cx="1570037" cy="955675"/>
          </a:xfrm>
          <a:custGeom>
            <a:avLst/>
            <a:gdLst>
              <a:gd name="T0" fmla="*/ 2147483647 w 989"/>
              <a:gd name="T1" fmla="*/ 0 h 602"/>
              <a:gd name="T2" fmla="*/ 2147483647 w 989"/>
              <a:gd name="T3" fmla="*/ 2147483647 h 602"/>
              <a:gd name="T4" fmla="*/ 2147483647 w 989"/>
              <a:gd name="T5" fmla="*/ 2147483647 h 602"/>
              <a:gd name="T6" fmla="*/ 0 w 989"/>
              <a:gd name="T7" fmla="*/ 2147483647 h 602"/>
              <a:gd name="T8" fmla="*/ 2147483647 w 989"/>
              <a:gd name="T9" fmla="*/ 0 h 6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9" h="602">
                <a:moveTo>
                  <a:pt x="243" y="0"/>
                </a:moveTo>
                <a:lnTo>
                  <a:pt x="988" y="346"/>
                </a:lnTo>
                <a:lnTo>
                  <a:pt x="953" y="600"/>
                </a:lnTo>
                <a:lnTo>
                  <a:pt x="0" y="601"/>
                </a:lnTo>
                <a:lnTo>
                  <a:pt x="243" y="0"/>
                </a:lnTo>
              </a:path>
            </a:pathLst>
          </a:cu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8" name="Freeform 4"/>
          <p:cNvSpPr>
            <a:spLocks/>
          </p:cNvSpPr>
          <p:nvPr/>
        </p:nvSpPr>
        <p:spPr bwMode="auto">
          <a:xfrm>
            <a:off x="7575550" y="6176963"/>
            <a:ext cx="1568450" cy="681037"/>
          </a:xfrm>
          <a:custGeom>
            <a:avLst/>
            <a:gdLst>
              <a:gd name="T0" fmla="*/ 0 w 988"/>
              <a:gd name="T1" fmla="*/ 2147483647 h 429"/>
              <a:gd name="T2" fmla="*/ 2147483647 w 988"/>
              <a:gd name="T3" fmla="*/ 0 h 429"/>
              <a:gd name="T4" fmla="*/ 2147483647 w 988"/>
              <a:gd name="T5" fmla="*/ 2147483647 h 429"/>
              <a:gd name="T6" fmla="*/ 2147483647 w 988"/>
              <a:gd name="T7" fmla="*/ 2147483647 h 429"/>
              <a:gd name="T8" fmla="*/ 0 w 988"/>
              <a:gd name="T9" fmla="*/ 2147483647 h 4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8" h="429">
                <a:moveTo>
                  <a:pt x="0" y="428"/>
                </a:moveTo>
                <a:lnTo>
                  <a:pt x="427" y="0"/>
                </a:lnTo>
                <a:lnTo>
                  <a:pt x="987" y="219"/>
                </a:lnTo>
                <a:lnTo>
                  <a:pt x="987" y="428"/>
                </a:lnTo>
                <a:lnTo>
                  <a:pt x="0" y="428"/>
                </a:lnTo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2413" cy="12954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 b="0"/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0" y="0"/>
            <a:ext cx="2211388" cy="6858000"/>
          </a:xfrm>
          <a:custGeom>
            <a:avLst/>
            <a:gdLst>
              <a:gd name="T0" fmla="*/ 0 w 1393"/>
              <a:gd name="T1" fmla="*/ 0 h 4320"/>
              <a:gd name="T2" fmla="*/ 2147483647 w 1393"/>
              <a:gd name="T3" fmla="*/ 2147483647 h 4320"/>
              <a:gd name="T4" fmla="*/ 2147483647 w 1393"/>
              <a:gd name="T5" fmla="*/ 2147483647 h 4320"/>
              <a:gd name="T6" fmla="*/ 0 w 1393"/>
              <a:gd name="T7" fmla="*/ 2147483647 h 4320"/>
              <a:gd name="T8" fmla="*/ 0 w 1393"/>
              <a:gd name="T9" fmla="*/ 0 h 43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" h="4320">
                <a:moveTo>
                  <a:pt x="0" y="0"/>
                </a:moveTo>
                <a:lnTo>
                  <a:pt x="1392" y="240"/>
                </a:lnTo>
                <a:lnTo>
                  <a:pt x="288" y="4319"/>
                </a:lnTo>
                <a:lnTo>
                  <a:pt x="0" y="4319"/>
                </a:lnTo>
                <a:lnTo>
                  <a:pt x="0" y="0"/>
                </a:lnTo>
              </a:path>
            </a:pathLst>
          </a:cu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9438" y="6415088"/>
            <a:ext cx="1593850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4D2CDF27-4D04-440E-910D-E23AFEE6B55C}" type="datetime1">
              <a:rPr lang="ru-RU" smtClean="0"/>
              <a:t>20.08.2014</a:t>
            </a:fld>
            <a:endParaRPr 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27263" y="6415088"/>
            <a:ext cx="5091112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117725" y="0"/>
            <a:ext cx="6867525" cy="10652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6" name="Freeform 10"/>
          <p:cNvSpPr>
            <a:spLocks/>
          </p:cNvSpPr>
          <p:nvPr/>
        </p:nvSpPr>
        <p:spPr bwMode="auto">
          <a:xfrm>
            <a:off x="0" y="-15875"/>
            <a:ext cx="1522413" cy="6873875"/>
          </a:xfrm>
          <a:custGeom>
            <a:avLst/>
            <a:gdLst>
              <a:gd name="T0" fmla="*/ 0 w 959"/>
              <a:gd name="T1" fmla="*/ 0 h 4330"/>
              <a:gd name="T2" fmla="*/ 958 w 959"/>
              <a:gd name="T3" fmla="*/ 346 h 4330"/>
              <a:gd name="T4" fmla="*/ 286 w 959"/>
              <a:gd name="T5" fmla="*/ 4329 h 4330"/>
              <a:gd name="T6" fmla="*/ 0 w 959"/>
              <a:gd name="T7" fmla="*/ 4329 h 4330"/>
              <a:gd name="T8" fmla="*/ 0 w 959"/>
              <a:gd name="T9" fmla="*/ 0 h 4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9" h="4330">
                <a:moveTo>
                  <a:pt x="0" y="0"/>
                </a:moveTo>
                <a:lnTo>
                  <a:pt x="958" y="346"/>
                </a:lnTo>
                <a:lnTo>
                  <a:pt x="286" y="4329"/>
                </a:lnTo>
                <a:lnTo>
                  <a:pt x="0" y="4329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chemeClr val="bg1"/>
              </a:gs>
              <a:gs pos="100000">
                <a:schemeClr val="fol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1927225"/>
            <a:ext cx="6775450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5113" y="6434138"/>
            <a:ext cx="969962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2000" i="1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8063E142-718B-4BA7-9868-58D706E78A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109" name="AutoShape 13">
            <a:hlinkClick r:id="" action="ppaction://hlinkshowjump?jump=firstslide"/>
          </p:cNvPr>
          <p:cNvSpPr>
            <a:spLocks noChangeArrowheads="1"/>
          </p:cNvSpPr>
          <p:nvPr/>
        </p:nvSpPr>
        <p:spPr bwMode="blackWhite">
          <a:xfrm>
            <a:off x="-107950" y="6683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Начало</a:t>
            </a:r>
          </a:p>
        </p:txBody>
      </p:sp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-36513" y="5373688"/>
            <a:ext cx="684213" cy="1076325"/>
            <a:chOff x="386" y="221"/>
            <a:chExt cx="680" cy="978"/>
          </a:xfrm>
        </p:grpSpPr>
        <p:sp>
          <p:nvSpPr>
            <p:cNvPr id="4111" name="Text Box 15"/>
            <p:cNvSpPr txBox="1">
              <a:spLocks noChangeArrowheads="1"/>
            </p:cNvSpPr>
            <p:nvPr userDrawn="1"/>
          </p:nvSpPr>
          <p:spPr bwMode="auto">
            <a:xfrm>
              <a:off x="386" y="991"/>
              <a:ext cx="680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sz="9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ВГУЭС</a:t>
              </a:r>
            </a:p>
          </p:txBody>
        </p:sp>
        <p:pic>
          <p:nvPicPr>
            <p:cNvPr id="1042" name="Picture 16" descr="121"/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21"/>
              <a:ext cx="416" cy="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13" name="AutoShape 17">
            <a:hlinkClick r:id="rId16" action="ppaction://hlinksldjump"/>
          </p:cNvPr>
          <p:cNvSpPr>
            <a:spLocks noChangeArrowheads="1"/>
          </p:cNvSpPr>
          <p:nvPr/>
        </p:nvSpPr>
        <p:spPr bwMode="blackWhite">
          <a:xfrm>
            <a:off x="-107950" y="11001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500" i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Оглавление</a:t>
            </a:r>
          </a:p>
        </p:txBody>
      </p:sp>
      <p:sp>
        <p:nvSpPr>
          <p:cNvPr id="4114" name="AutoShape 18">
            <a:hlinkClick r:id="" action="ppaction://hlinkshowjump?jump=lastslide"/>
          </p:cNvPr>
          <p:cNvSpPr>
            <a:spLocks noChangeArrowheads="1"/>
          </p:cNvSpPr>
          <p:nvPr/>
        </p:nvSpPr>
        <p:spPr bwMode="blackWhite">
          <a:xfrm>
            <a:off x="-107950" y="15319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Составитель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>
    <p:wipe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" pitchFamily="2" charset="2"/>
        <a:buChar char="u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0.png"/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0.png"/><Relationship Id="rId4" Type="http://schemas.openxmlformats.org/officeDocument/2006/relationships/image" Target="../media/image79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0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8559C5-BF17-4F2B-B2C9-5B5007A0886C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17222" y="1264784"/>
            <a:ext cx="7273925" cy="1138237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dirty="0" smtClean="0">
                <a:solidFill>
                  <a:schemeClr val="tx1"/>
                </a:solidFill>
              </a:rPr>
              <a:t>АЛГЕБРА И ГЕОМЕТРИЯ</a:t>
            </a:r>
            <a:endParaRPr lang="ru-RU" sz="4400" b="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72632" y="2526165"/>
            <a:ext cx="5312682" cy="29384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(учебная дисциплина)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Составители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доценты кафедры математики и моделирования ВГУЭС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Шуман Галина Ивановна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Волгина Ольга Алексеевна</a:t>
            </a:r>
            <a:endParaRPr lang="ru-RU" sz="2800" b="1" i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979712" y="1268760"/>
            <a:ext cx="6775450" cy="4151313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b="1" i="1" dirty="0" smtClean="0"/>
              <a:t>Элементы аналитической геометрии на плоскости</a:t>
            </a:r>
            <a:endParaRPr lang="ru-RU" sz="54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855896"/>
      </p:ext>
    </p:extLst>
  </p:cSld>
  <p:clrMapOvr>
    <a:masterClrMapping/>
  </p:clrMapOvr>
  <p:transition spd="med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13407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</a:rPr>
              <a:t>     § </a:t>
            </a:r>
            <a:r>
              <a:rPr lang="ru-RU" sz="2800" b="1" dirty="0">
                <a:solidFill>
                  <a:srgbClr val="000000"/>
                </a:solidFill>
              </a:rPr>
              <a:t>1. Прямая на </a:t>
            </a:r>
            <a:r>
              <a:rPr lang="ru-RU" sz="2800" b="1" dirty="0" smtClean="0">
                <a:solidFill>
                  <a:srgbClr val="000000"/>
                </a:solidFill>
              </a:rPr>
              <a:t>плоскости.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</a:rPr>
              <a:t>     § 2. Угол между двумя прямыми.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</a:rPr>
              <a:t>     § 3. Взаимное расположение двух     прямых.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</a:rPr>
              <a:t>     § 4. Расстояние от точки до прямой.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</a:rPr>
              <a:t>     § 5. Кривые второго порядка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000000"/>
                </a:solidFill>
              </a:rPr>
              <a:t> </a:t>
            </a:r>
            <a:r>
              <a:rPr lang="ru-RU" sz="2800" b="1" dirty="0" smtClean="0">
                <a:solidFill>
                  <a:srgbClr val="000000"/>
                </a:solidFill>
              </a:rPr>
              <a:t>    </a:t>
            </a:r>
            <a:r>
              <a:rPr lang="ru-RU" sz="2800" b="1" dirty="0" smtClean="0"/>
              <a:t>§ </a:t>
            </a:r>
            <a:r>
              <a:rPr lang="ru-RU" sz="2800" b="1" dirty="0"/>
              <a:t>6. Полярная система координат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06545"/>
      </p:ext>
    </p:extLst>
  </p:cSld>
  <p:clrMapOvr>
    <a:masterClrMapping/>
  </p:clrMapOvr>
  <p:transition spd="med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13407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dirty="0"/>
              <a:t>Линия на плоскости рассматривается (задается) как множество точек, обладающих некоторым, только им присущим геометрическим свойством.</a:t>
            </a:r>
          </a:p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dirty="0"/>
              <a:t>Введение на плоскости системы координат позволяет определять положение точки плоскости заданием двух чисел - ее координат, а положение линии на плоскости определять с помощью уравнения (то есть равенства, связывающего координаты точек линии).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42367"/>
      </p:ext>
    </p:extLst>
  </p:cSld>
  <p:clrMapOvr>
    <a:masterClrMapping/>
  </p:clrMapOvr>
  <p:transition spd="med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26876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  <a:r>
                  <a:rPr lang="ru-RU" b="1" dirty="0"/>
                  <a:t>Уравнением линии </a:t>
                </a:r>
                <a:r>
                  <a:rPr lang="ru-RU" dirty="0"/>
                  <a:t>(или кривой) на плоскости </a:t>
                </a:r>
                <a:r>
                  <a:rPr lang="en-US" i="1" dirty="0"/>
                  <a:t>Oxy</a:t>
                </a:r>
                <a:r>
                  <a:rPr lang="ru-RU" dirty="0"/>
                  <a:t> называется такое уравнение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𝐹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)=0</m:t>
                    </m:r>
                  </m:oMath>
                </a14:m>
                <a:r>
                  <a:rPr lang="ru-RU" dirty="0" smtClean="0"/>
                  <a:t> с </a:t>
                </a:r>
                <a:r>
                  <a:rPr lang="ru-RU" dirty="0"/>
                  <a:t>двумя переменными, которому удовлетворяют координаты </a:t>
                </a:r>
                <a:r>
                  <a:rPr lang="en-US" i="1" dirty="0"/>
                  <a:t>x</a:t>
                </a:r>
                <a:r>
                  <a:rPr lang="ru-RU" dirty="0"/>
                  <a:t> и </a:t>
                </a:r>
                <a:r>
                  <a:rPr lang="en-US" i="1" dirty="0"/>
                  <a:t>y</a:t>
                </a:r>
                <a:r>
                  <a:rPr lang="ru-RU" dirty="0"/>
                  <a:t> каждой точки линии и не удовлетворяют </a:t>
                </a:r>
                <a:r>
                  <a:rPr lang="ru-RU" dirty="0" smtClean="0"/>
                  <a:t>координаты </a:t>
                </a:r>
                <a:r>
                  <a:rPr lang="ru-RU" dirty="0"/>
                  <a:t>любой точки, не лежащей на этой линии.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Переменные </a:t>
                </a:r>
                <a:r>
                  <a:rPr lang="ru-RU" i="1" dirty="0"/>
                  <a:t>x</a:t>
                </a:r>
                <a:r>
                  <a:rPr lang="ru-RU" dirty="0"/>
                  <a:t> и </a:t>
                </a:r>
                <a:r>
                  <a:rPr lang="ru-RU" i="1" dirty="0"/>
                  <a:t>у </a:t>
                </a:r>
                <a:r>
                  <a:rPr lang="ru-RU" dirty="0"/>
                  <a:t>в уравнении линии называются </a:t>
                </a:r>
                <a:r>
                  <a:rPr lang="ru-RU" b="1" dirty="0"/>
                  <a:t>текущими координатами </a:t>
                </a:r>
                <a:r>
                  <a:rPr lang="ru-RU" dirty="0"/>
                  <a:t>точек линии.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268760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718828"/>
      </p:ext>
    </p:extLst>
  </p:cSld>
  <p:clrMapOvr>
    <a:masterClrMapping/>
  </p:clrMapOvr>
  <p:transition spd="med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Простейшей из линий является прямая. Разным способам задания прямой соответствуют в прямоугольной системе координат </a:t>
                </a:r>
                <a:r>
                  <a:rPr lang="ru-RU" b="1" dirty="0" smtClean="0"/>
                  <a:t>разные </a:t>
                </a:r>
                <a:r>
                  <a:rPr lang="ru-RU" b="1" dirty="0"/>
                  <a:t>виды уравнений прямой</a:t>
                </a:r>
                <a:r>
                  <a:rPr lang="ru-RU" b="1" dirty="0" smtClean="0"/>
                  <a:t>.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Пусть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заданная точка прямой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</m:oMath>
                </a14:m>
                <a:r>
                  <a:rPr lang="ru-RU" dirty="0" smtClean="0"/>
                  <a:t>.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перпендикулярный прямой 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</m:oMath>
                </a14:m>
                <a:r>
                  <a:rPr lang="ru-RU" dirty="0" smtClean="0"/>
                  <a:t>, называется </a:t>
                </a:r>
                <a:r>
                  <a:rPr lang="ru-RU" b="1" dirty="0" smtClean="0"/>
                  <a:t>нормальным вектором </a:t>
                </a:r>
                <a:r>
                  <a:rPr lang="ru-RU" dirty="0" smtClean="0"/>
                  <a:t>( или </a:t>
                </a:r>
                <a:r>
                  <a:rPr lang="ru-RU" b="1" dirty="0" smtClean="0"/>
                  <a:t>нормалью</a:t>
                </a:r>
                <a:r>
                  <a:rPr lang="ru-RU" dirty="0" smtClean="0"/>
                  <a:t>) этой прямой.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649435"/>
      </p:ext>
    </p:extLst>
  </p:cSld>
  <p:clrMapOvr>
    <a:masterClrMapping/>
  </p:clrMapOvr>
  <p:transition spd="med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26876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Уравнение вида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)+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𝑦</m:t>
                    </m:r>
                    <m:r>
                      <a:rPr lang="ru-RU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)=0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Называется </a:t>
                </a:r>
                <a:r>
                  <a:rPr lang="ru-RU" b="1" dirty="0" smtClean="0"/>
                  <a:t>уравнением прямой, проходящей через данную точку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𝑴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ru-RU" b="1" dirty="0" smtClean="0"/>
                  <a:t> перпендикулярно данному 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e>
                    </m:acc>
                  </m:oMath>
                </a14:m>
                <a:r>
                  <a:rPr lang="ru-RU" b="1" dirty="0" smtClean="0"/>
                  <a:t>.</a:t>
                </a:r>
                <a:r>
                  <a:rPr lang="ru-RU" b="1" dirty="0"/>
                  <a:t> 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268760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 bwMode="auto">
          <a:xfrm flipV="1">
            <a:off x="4139948" y="3929706"/>
            <a:ext cx="2851517" cy="4348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 стрелкой 11"/>
          <p:cNvCxnSpPr/>
          <p:nvPr/>
        </p:nvCxnSpPr>
        <p:spPr bwMode="auto">
          <a:xfrm>
            <a:off x="5076056" y="3032953"/>
            <a:ext cx="0" cy="936104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3621491" y="3733114"/>
            <a:ext cx="518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l</a:t>
            </a:r>
            <a:endParaRPr lang="ru-RU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130058" y="3388347"/>
                <a:ext cx="4752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0058" y="3388347"/>
                <a:ext cx="475249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Овал 15"/>
          <p:cNvSpPr/>
          <p:nvPr/>
        </p:nvSpPr>
        <p:spPr bwMode="auto">
          <a:xfrm>
            <a:off x="4644007" y="3893704"/>
            <a:ext cx="86409" cy="93611"/>
          </a:xfrm>
          <a:prstGeom prst="ellips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 bwMode="auto">
          <a:xfrm>
            <a:off x="6300192" y="3882900"/>
            <a:ext cx="86409" cy="93611"/>
          </a:xfrm>
          <a:prstGeom prst="ellips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427981" y="3501005"/>
                <a:ext cx="2592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ru-RU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1" y="3501005"/>
                <a:ext cx="259228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651" r="-106977" b="-13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6296059" y="3487289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i="1" dirty="0" smtClean="0"/>
              <a:t>M</a:t>
            </a:r>
            <a:endParaRPr lang="ru-RU" sz="2400" b="0" i="1" dirty="0"/>
          </a:p>
        </p:txBody>
      </p:sp>
    </p:spTree>
    <p:extLst>
      <p:ext uri="{BB962C8B-B14F-4D97-AF65-F5344CB8AC3E}">
        <p14:creationId xmlns:p14="http://schemas.microsoft.com/office/powerpoint/2010/main" val="232632077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Раскрыв скобки и </a:t>
                </a:r>
                <a:r>
                  <a:rPr lang="ru-RU" dirty="0" smtClean="0"/>
                  <a:t>сгруппировав слагаемые </a:t>
                </a:r>
                <a:r>
                  <a:rPr lang="ru-RU" dirty="0"/>
                  <a:t>в </a:t>
                </a:r>
                <a:r>
                  <a:rPr lang="ru-RU" dirty="0" smtClean="0"/>
                  <a:t>последнем уравнении, получим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+(−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)=0</m:t>
                    </m:r>
                  </m:oMath>
                </a14:m>
                <a:r>
                  <a:rPr lang="ru-RU" dirty="0"/>
                  <a:t>. Обозначим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r>
                  <a:rPr lang="ru-RU" dirty="0"/>
                  <a:t>, </a:t>
                </a:r>
                <a:r>
                  <a:rPr lang="ru-RU" dirty="0" smtClean="0"/>
                  <a:t>тогда уравнение примет </a:t>
                </a:r>
                <a:r>
                  <a:rPr lang="ru-RU" dirty="0"/>
                  <a:t>вид 	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𝑨𝒙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𝑩𝒚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𝑪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dirty="0" smtClean="0"/>
                  <a:t>,</a:t>
                </a:r>
                <a:r>
                  <a:rPr lang="ru-RU" dirty="0"/>
                  <a:t> 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 smtClean="0"/>
                  <a:t>которое </a:t>
                </a:r>
                <a:r>
                  <a:rPr lang="ru-RU" dirty="0"/>
                  <a:t>называется </a:t>
                </a:r>
                <a:r>
                  <a:rPr lang="ru-RU" b="1" dirty="0"/>
                  <a:t>общим уравнением прямой </a:t>
                </a:r>
                <a:r>
                  <a:rPr lang="ru-RU" dirty="0"/>
                  <a:t>на плоскости.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340768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337122"/>
      </p:ext>
    </p:extLst>
  </p:cSld>
  <p:clrMapOvr>
    <a:masterClrMapping/>
  </p:clrMapOvr>
  <p:transition spd="med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12367" y="1340768"/>
                <a:ext cx="6775450" cy="4464496"/>
              </a:xfrm>
              <a:ln w="38100"/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Некоторые </a:t>
                </a:r>
                <a:r>
                  <a:rPr lang="ru-RU" b="1" dirty="0"/>
                  <a:t>частные случаи </a:t>
                </a:r>
                <a:r>
                  <a:rPr lang="ru-RU" dirty="0"/>
                  <a:t>общего уравнения прямой</a:t>
                </a:r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dirty="0" smtClean="0"/>
                  <a:t>1)</a:t>
                </a:r>
                <a:r>
                  <a:rPr lang="ru-RU" b="1" dirty="0" smtClean="0"/>
                  <a:t> </a:t>
                </a:r>
                <a:r>
                  <a:rPr lang="ru-RU" dirty="0"/>
                  <a:t>е</a:t>
                </a:r>
                <a:r>
                  <a:rPr lang="ru-RU" dirty="0" smtClean="0"/>
                  <a:t>сли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=0, 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≠0,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то уравнение приводится к </a:t>
                </a:r>
                <a:r>
                  <a:rPr lang="ru-RU" dirty="0" smtClean="0"/>
                  <a:t>виду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</a:rPr>
                      <m:t>𝒚</m:t>
                    </m:r>
                    <m:r>
                      <a:rPr lang="ru-RU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>
                            <a:latin typeface="Cambria Math"/>
                          </a:rPr>
                          <m:t>𝑪</m:t>
                        </m:r>
                      </m:num>
                      <m:den>
                        <m:r>
                          <a:rPr lang="ru-RU" b="1" i="1">
                            <a:latin typeface="Cambria Math"/>
                          </a:rPr>
                          <m:t>𝑩</m:t>
                        </m:r>
                      </m:den>
                    </m:f>
                    <m:r>
                      <a:rPr lang="ru-RU" i="1">
                        <a:latin typeface="Cambria Math"/>
                      </a:rPr>
                      <m:t>.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Это есть уравнение прямой, параллельной оси </a:t>
                </a:r>
                <a:r>
                  <a:rPr lang="ru-RU" i="1" dirty="0" smtClean="0"/>
                  <a:t>Ох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12367" y="1340768"/>
                <a:ext cx="6775450" cy="4464496"/>
              </a:xfrm>
              <a:blipFill rotWithShape="1">
                <a:blip r:embed="rId2"/>
                <a:stretch>
                  <a:fillRect l="-1349" t="-1093"/>
                </a:stretch>
              </a:blipFill>
              <a:ln w="38100"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H="1" flipV="1">
            <a:off x="4211960" y="3789040"/>
            <a:ext cx="72008" cy="180020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2987824" y="5229200"/>
            <a:ext cx="3312368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283968" y="360437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300192" y="504453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983886" y="523985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283968" y="4078204"/>
                <a:ext cx="620683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/>
                            </a:rPr>
                            <m:t>𝑪</m:t>
                          </m:r>
                        </m:num>
                        <m:den>
                          <m:r>
                            <a:rPr lang="en-US" b="1" i="1" smtClean="0">
                              <a:latin typeface="Cambria Math"/>
                            </a:rPr>
                            <m:t>𝑩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4078204"/>
                <a:ext cx="620683" cy="61093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Блок-схема: узел 14"/>
          <p:cNvSpPr/>
          <p:nvPr/>
        </p:nvSpPr>
        <p:spPr bwMode="auto">
          <a:xfrm>
            <a:off x="4211959" y="4661740"/>
            <a:ext cx="80583" cy="80614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 bwMode="auto">
          <a:xfrm>
            <a:off x="3059832" y="4702047"/>
            <a:ext cx="3390401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2719415" y="4517381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l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1637086330"/>
      </p:ext>
    </p:extLst>
  </p:cSld>
  <p:clrMapOvr>
    <a:masterClrMapping/>
  </p:clrMapOvr>
  <p:transition spd="med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88128" y="125836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2) </a:t>
                </a:r>
                <a:r>
                  <a:rPr lang="ru-RU" dirty="0"/>
                  <a:t>е</a:t>
                </a:r>
                <a:r>
                  <a:rPr lang="ru-RU" dirty="0" smtClean="0"/>
                  <a:t>сли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=0, 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≠0,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то уравнение приводится к виду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</a:rPr>
                      <m:t>𝒙</m:t>
                    </m:r>
                    <m:r>
                      <a:rPr lang="ru-RU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>
                            <a:latin typeface="Cambria Math"/>
                          </a:rPr>
                          <m:t>𝑪</m:t>
                        </m:r>
                      </m:num>
                      <m:den>
                        <m:r>
                          <a:rPr lang="ru-RU" b="1" i="1">
                            <a:latin typeface="Cambria Math"/>
                          </a:rPr>
                          <m:t>𝑨</m:t>
                        </m:r>
                      </m:den>
                    </m:f>
                    <m:r>
                      <a:rPr lang="ru-RU" b="1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ru-RU" dirty="0"/>
                  <a:t>прямая параллельна оси </a:t>
                </a:r>
                <a:r>
                  <a:rPr lang="ru-RU" dirty="0" smtClean="0"/>
                  <a:t>Оу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en-US" dirty="0" smtClean="0"/>
                  <a:t>      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88128" y="1258361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3100873" y="4365104"/>
            <a:ext cx="4104456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5575853" y="3149352"/>
            <a:ext cx="0" cy="2088232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5594101" y="2964686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y</a:t>
            </a:r>
            <a:endParaRPr lang="ru-RU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7330542" y="418043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endParaRPr lang="ru-RU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5594101" y="43914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p:sp>
        <p:nvSpPr>
          <p:cNvPr id="12" name="Блок-схема: узел 11"/>
          <p:cNvSpPr/>
          <p:nvPr/>
        </p:nvSpPr>
        <p:spPr bwMode="auto">
          <a:xfrm>
            <a:off x="4530184" y="4307954"/>
            <a:ext cx="114300" cy="114300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23928" y="3730315"/>
                <a:ext cx="606256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𝑪</m:t>
                          </m:r>
                        </m:num>
                        <m:den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𝑨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3730315"/>
                <a:ext cx="606256" cy="61093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единительная линия 14"/>
          <p:cNvCxnSpPr/>
          <p:nvPr/>
        </p:nvCxnSpPr>
        <p:spPr bwMode="auto">
          <a:xfrm flipV="1">
            <a:off x="4588768" y="3355790"/>
            <a:ext cx="17616" cy="190356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4591623" y="3149352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68234684"/>
      </p:ext>
    </p:extLst>
  </p:cSld>
  <p:clrMapOvr>
    <a:masterClrMapping/>
  </p:clrMapOvr>
  <p:transition spd="med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26876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3) если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=0,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то </a:t>
                </a:r>
                <a:r>
                  <a:rPr lang="ru-RU" dirty="0" smtClean="0"/>
                  <a:t>получим уравнение</a:t>
                </a:r>
              </a:p>
              <a:p>
                <a:pPr marL="0" indent="0">
                  <a:buNone/>
                </a:pPr>
                <a:r>
                  <a:rPr lang="ru-RU" dirty="0" smtClean="0"/>
                  <a:t>прямой 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𝐴𝑥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𝐵𝑦</m:t>
                    </m:r>
                    <m:r>
                      <a:rPr lang="ru-RU" i="1">
                        <a:latin typeface="Cambria Math"/>
                      </a:rPr>
                      <m:t>=0, </m:t>
                    </m:r>
                  </m:oMath>
                </a14:m>
                <a:r>
                  <a:rPr lang="ru-RU" dirty="0" smtClean="0"/>
                  <a:t>проходящей через начало координат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268760"/>
                <a:ext cx="6775450" cy="4151313"/>
              </a:xfrm>
              <a:blipFill rotWithShape="1">
                <a:blip r:embed="rId2"/>
                <a:stretch>
                  <a:fillRect l="-1440" t="-1175" r="-5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 bwMode="auto">
          <a:xfrm>
            <a:off x="3275856" y="3861048"/>
            <a:ext cx="3888432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7268751" y="36763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х</a:t>
            </a:r>
          </a:p>
        </p:txBody>
      </p:sp>
      <p:cxnSp>
        <p:nvCxnSpPr>
          <p:cNvPr id="11" name="Прямая со стрелкой 10"/>
          <p:cNvCxnSpPr/>
          <p:nvPr/>
        </p:nvCxnSpPr>
        <p:spPr bwMode="auto">
          <a:xfrm flipH="1" flipV="1">
            <a:off x="5076056" y="2564904"/>
            <a:ext cx="72008" cy="252028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5175650" y="2325877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4758537" y="391670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 bwMode="auto">
          <a:xfrm flipH="1">
            <a:off x="4702629" y="2780928"/>
            <a:ext cx="1021499" cy="1823729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5700952" y="2766729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706850551"/>
      </p:ext>
    </p:extLst>
  </p:cSld>
  <p:clrMapOvr>
    <a:masterClrMapping/>
  </p:clrMapOvr>
  <p:transition spd="med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4) </a:t>
                </a:r>
                <a:r>
                  <a:rPr lang="ru-RU" dirty="0" smtClean="0"/>
                  <a:t>если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=0, 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=0,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уравнение прямой принимает вид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𝐵𝑦</m:t>
                    </m:r>
                    <m:r>
                      <a:rPr lang="ru-RU" i="1">
                        <a:latin typeface="Cambria Math"/>
                      </a:rPr>
                      <m:t>=0 </m:t>
                    </m:r>
                  </m:oMath>
                </a14:m>
                <a:r>
                  <a:rPr lang="ru-RU" dirty="0" smtClean="0"/>
                  <a:t>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которая проходит через ось </a:t>
                </a:r>
                <a:r>
                  <a:rPr lang="ru-RU" i="1" dirty="0" smtClean="0"/>
                  <a:t>Ох</a:t>
                </a:r>
                <a:endParaRPr lang="ru-RU" i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3347864" y="4365104"/>
            <a:ext cx="3960440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452320" y="418043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V="1">
            <a:off x="5328084" y="3212976"/>
            <a:ext cx="0" cy="2304256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5430071" y="3028310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998023" y="443496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>
            <a:off x="3821941" y="4365104"/>
            <a:ext cx="2952328" cy="0"/>
          </a:xfrm>
          <a:prstGeom prst="line">
            <a:avLst/>
          </a:prstGeom>
          <a:solidFill>
            <a:schemeClr val="accent1"/>
          </a:solidFill>
          <a:ln w="571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6032517" y="3995772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936105026"/>
      </p:ext>
    </p:extLst>
  </p:cSld>
  <p:clrMapOvr>
    <a:masterClrMapping/>
  </p:clrMapOvr>
  <p:transition spd="med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8748" y="1326568"/>
                <a:ext cx="6775450" cy="455070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5) если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=0, 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уравнение прямой принимает вид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=0 или 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которая проходит через ось </a:t>
                </a:r>
                <a:r>
                  <a:rPr lang="ru-RU" i="1" dirty="0" smtClean="0"/>
                  <a:t>Оу</a:t>
                </a:r>
                <a:endParaRPr lang="ru-RU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8748" y="1326568"/>
                <a:ext cx="6775450" cy="4550704"/>
              </a:xfrm>
              <a:blipFill rotWithShape="1">
                <a:blip r:embed="rId2"/>
                <a:stretch>
                  <a:fillRect l="-1440" t="-10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3347864" y="4725144"/>
            <a:ext cx="3672408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158263" y="45404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V="1">
            <a:off x="5076056" y="3284984"/>
            <a:ext cx="0" cy="2448272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634108" y="3217559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771325" y="472514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>
            <a:off x="5076056" y="3645024"/>
            <a:ext cx="0" cy="1944216"/>
          </a:xfrm>
          <a:prstGeom prst="line">
            <a:avLst/>
          </a:prstGeom>
          <a:solidFill>
            <a:schemeClr val="accent1"/>
          </a:solidFill>
          <a:ln w="571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5167687" y="3667119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269509282"/>
      </p:ext>
    </p:extLst>
  </p:cSld>
  <p:clrMapOvr>
    <a:masterClrMapping/>
  </p:clrMapOvr>
  <p:transition spd="med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268760"/>
                <a:ext cx="6775450" cy="453650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в общем уравнении прямой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</m:oMath>
                </a14:m>
                <a:endParaRPr lang="ru-RU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его можно преобразовать к виду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𝐴𝑥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𝐵𝑦</m:t>
                    </m:r>
                    <m:r>
                      <a:rPr lang="ru-RU" i="1">
                        <a:latin typeface="Cambria Math"/>
                      </a:rPr>
                      <m:t>=−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 или 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ru-RU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𝐶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𝐴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ru-RU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𝐶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/>
                      </a:rPr>
                      <m:t>=1</m:t>
                    </m:r>
                  </m:oMath>
                </a14:m>
                <a:r>
                  <a:rPr lang="ru-RU" dirty="0" smtClean="0"/>
                  <a:t>. Обозначив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en-US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ru-RU" dirty="0" smtClean="0"/>
                  <a:t>, получим уравнение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1</m:t>
                    </m:r>
                  </m:oMath>
                </a14:m>
                <a:r>
                  <a:rPr lang="ru-RU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dirty="0"/>
                  <a:t>к</a:t>
                </a:r>
                <a:r>
                  <a:rPr lang="ru-RU" dirty="0" smtClean="0"/>
                  <a:t>оторое называется </a:t>
                </a:r>
                <a:r>
                  <a:rPr lang="ru-RU" b="1" dirty="0" smtClean="0"/>
                  <a:t>уравнением прямой в отрезках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268760"/>
                <a:ext cx="6775450" cy="4536504"/>
              </a:xfrm>
              <a:blipFill rotWithShape="1">
                <a:blip r:embed="rId2"/>
                <a:stretch>
                  <a:fillRect l="-1350" t="-10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4788024" y="3861048"/>
            <a:ext cx="0" cy="1872208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4821493" y="3676382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>
            <a:off x="3707904" y="5085184"/>
            <a:ext cx="3096344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6948264" y="490051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499992" y="508518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 bwMode="auto">
          <a:xfrm>
            <a:off x="3779912" y="3984133"/>
            <a:ext cx="3024336" cy="1408802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4042859" y="3813342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</a:t>
            </a:r>
            <a:endParaRPr lang="ru-RU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4821493" y="411216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6044540" y="471585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80133010"/>
      </p:ext>
    </p:extLst>
  </p:cSld>
  <p:clrMapOvr>
    <a:masterClrMapping/>
  </p:clrMapOvr>
  <p:transition spd="med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       </a:t>
                </a:r>
                <a:r>
                  <a:rPr lang="ru-RU" dirty="0"/>
                  <a:t>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𝑺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𝒎</m:t>
                    </m:r>
                    <m:r>
                      <a:rPr lang="ru-RU" b="1" i="1">
                        <a:latin typeface="Cambria Math"/>
                      </a:rPr>
                      <m:t>;</m:t>
                    </m:r>
                    <m:r>
                      <a:rPr lang="en-US" b="1" i="1">
                        <a:latin typeface="Cambria Math"/>
                      </a:rPr>
                      <m:t>𝒏</m:t>
                    </m:r>
                    <m:r>
                      <a:rPr lang="en-US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, параллельный прямой, называется </a:t>
                </a:r>
                <a:r>
                  <a:rPr lang="ru-RU" b="1" dirty="0"/>
                  <a:t>направляющим вектором прямой.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</a:t>
                </a:r>
                <a:r>
                  <a:rPr lang="ru-RU" dirty="0" smtClean="0"/>
                  <a:t>Пусть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заданная точка на прямой,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𝑚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направляющий вектор этой прямой,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𝑀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произвольная точка прямой </a:t>
                </a:r>
                <a:r>
                  <a:rPr lang="en-US" b="1" i="1" dirty="0" smtClean="0"/>
                  <a:t>l</a:t>
                </a:r>
                <a:r>
                  <a:rPr lang="ru-RU" dirty="0" smtClean="0"/>
                  <a:t> </a:t>
                </a:r>
                <a:r>
                  <a:rPr lang="ru-RU" dirty="0"/>
                  <a:t>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r="-12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>
            <a:off x="2411760" y="3284984"/>
            <a:ext cx="3888432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6051406" y="2884294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l</a:t>
            </a:r>
            <a:endParaRPr lang="ru-RU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>
            <a:off x="3491880" y="2884294"/>
            <a:ext cx="1296144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3635896" y="24597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</a:t>
            </a:r>
            <a:endParaRPr lang="ru-RU" i="1" dirty="0"/>
          </a:p>
        </p:txBody>
      </p:sp>
      <p:cxnSp>
        <p:nvCxnSpPr>
          <p:cNvPr id="13" name="Прямая со стрелкой 12"/>
          <p:cNvCxnSpPr/>
          <p:nvPr/>
        </p:nvCxnSpPr>
        <p:spPr bwMode="auto">
          <a:xfrm>
            <a:off x="3720269" y="2513701"/>
            <a:ext cx="156453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277174"/>
      </p:ext>
    </p:extLst>
  </p:cSld>
  <p:clrMapOvr>
    <a:masterClrMapping/>
  </p:clrMapOvr>
  <p:transition spd="med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268760"/>
                <a:ext cx="6775450" cy="432048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Уравнение вида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ru-RU" b="1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dirty="0" smtClean="0"/>
                  <a:t>называется</a:t>
                </a:r>
                <a:r>
                  <a:rPr lang="ru-RU" b="1" dirty="0" smtClean="0"/>
                  <a:t> каноническим уравнением </a:t>
                </a:r>
                <a:r>
                  <a:rPr lang="ru-RU" dirty="0" smtClean="0"/>
                  <a:t>прямой или </a:t>
                </a:r>
                <a:r>
                  <a:rPr lang="ru-RU" b="1" dirty="0" smtClean="0"/>
                  <a:t>уравнением прямой, проходящей через данную точку, параллельно данному вектору</a:t>
                </a:r>
                <a:r>
                  <a:rPr lang="ru-RU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268760"/>
                <a:ext cx="6775450" cy="4320480"/>
              </a:xfrm>
              <a:blipFill rotWithShape="1">
                <a:blip r:embed="rId2"/>
                <a:stretch>
                  <a:fillRect l="-1440" t="-11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3563888" y="4005064"/>
            <a:ext cx="3456384" cy="1152128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059518" y="3820398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</a:t>
            </a:r>
            <a:endParaRPr lang="ru-RU" i="1" dirty="0"/>
          </a:p>
        </p:txBody>
      </p:sp>
      <p:sp>
        <p:nvSpPr>
          <p:cNvPr id="8" name="Блок-схема: узел 7"/>
          <p:cNvSpPr/>
          <p:nvPr/>
        </p:nvSpPr>
        <p:spPr bwMode="auto">
          <a:xfrm>
            <a:off x="4317083" y="4879144"/>
            <a:ext cx="67921" cy="67016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Блок-схема: узел 8"/>
          <p:cNvSpPr/>
          <p:nvPr/>
        </p:nvSpPr>
        <p:spPr bwMode="auto">
          <a:xfrm>
            <a:off x="5880720" y="4383427"/>
            <a:ext cx="57150" cy="57150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113968" y="4973248"/>
                <a:ext cx="562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968" y="4973248"/>
                <a:ext cx="562910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711686" y="4464692"/>
                <a:ext cx="452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𝑴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1686" y="4464692"/>
                <a:ext cx="452367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 bwMode="auto">
          <a:xfrm flipV="1">
            <a:off x="4317083" y="4005064"/>
            <a:ext cx="1394603" cy="459628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395423" y="3929590"/>
                <a:ext cx="373820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423" y="3929590"/>
                <a:ext cx="373820" cy="40479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2973973"/>
      </p:ext>
    </p:extLst>
  </p:cSld>
  <p:clrMapOvr>
    <a:masterClrMapping/>
  </p:clrMapOvr>
  <p:transition spd="med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26876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       </a:t>
                </a:r>
                <a:r>
                  <a:rPr lang="ru-RU" dirty="0"/>
                  <a:t>В частности, если прямая </a:t>
                </a:r>
                <a:r>
                  <a:rPr lang="en-US" b="1" i="1" dirty="0"/>
                  <a:t>l</a:t>
                </a:r>
                <a:r>
                  <a:rPr lang="ru-RU" dirty="0"/>
                  <a:t> параллельна оси </a:t>
                </a:r>
                <a:r>
                  <a:rPr lang="ru-RU" i="1" dirty="0"/>
                  <a:t>Ох</a:t>
                </a:r>
                <a:r>
                  <a:rPr lang="ru-RU" dirty="0"/>
                  <a:t>, то ее направляющий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𝑚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ru-RU" b="0" i="1" smtClean="0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 и </a:t>
                </a:r>
                <a:r>
                  <a:rPr lang="ru-RU" dirty="0" smtClean="0"/>
                  <a:t>уравнение</a:t>
                </a:r>
                <a:r>
                  <a:rPr lang="en-US" dirty="0" smtClean="0"/>
                  <a:t> </a:t>
                </a:r>
                <a:r>
                  <a:rPr lang="ru-RU" dirty="0" smtClean="0"/>
                  <a:t>прямой примет вид</a:t>
                </a:r>
              </a:p>
              <a:p>
                <a:pPr marL="0" indent="0">
                  <a:buNone/>
                </a:pPr>
                <a:r>
                  <a:rPr lang="ru-RU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𝟎</m:t>
                        </m:r>
                      </m:den>
                    </m:f>
                  </m:oMath>
                </a14:m>
                <a:r>
                  <a:rPr lang="ru-RU" b="1" dirty="0" smtClean="0"/>
                  <a:t>  </a:t>
                </a:r>
                <a:r>
                  <a:rPr lang="ru-RU" dirty="0" smtClean="0"/>
                  <a:t>или 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</a:rPr>
                      <m:t>𝒚</m:t>
                    </m:r>
                    <m:r>
                      <a:rPr lang="ru-RU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𝒚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Если прямая </a:t>
                </a:r>
                <a:r>
                  <a:rPr lang="en-US" b="1" i="1" dirty="0"/>
                  <a:t>l</a:t>
                </a:r>
                <a:r>
                  <a:rPr lang="ru-RU" dirty="0" smtClean="0"/>
                  <a:t> параллельна оси </a:t>
                </a:r>
                <a:r>
                  <a:rPr lang="ru-RU" i="1" dirty="0" smtClean="0"/>
                  <a:t>Оу, </a:t>
                </a:r>
                <a:r>
                  <a:rPr lang="ru-RU" dirty="0" smtClean="0"/>
                  <a:t>то ее направляющий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ru-RU" b="0" i="1" smtClean="0">
                        <a:latin typeface="Cambria Math"/>
                      </a:rPr>
                      <m:t>0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уравнение прямой примет вид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ru-RU" b="1" i="1" smtClean="0">
                            <a:latin typeface="Cambria Math"/>
                          </a:rPr>
                          <m:t>𝟎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ru-RU" b="1" dirty="0" smtClean="0"/>
                  <a:t>  </a:t>
                </a:r>
                <a:r>
                  <a:rPr lang="ru-RU" dirty="0" smtClean="0"/>
                  <a:t>или 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</a:rPr>
                      <m:t>𝒙</m:t>
                    </m:r>
                    <m:r>
                      <a:rPr lang="ru-RU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268760"/>
                <a:ext cx="6775450" cy="4151313"/>
              </a:xfrm>
              <a:blipFill rotWithShape="1">
                <a:blip r:embed="rId3"/>
                <a:stretch>
                  <a:fillRect l="-1440" t="-1175" r="-1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650438"/>
      </p:ext>
    </p:extLst>
  </p:cSld>
  <p:clrMapOvr>
    <a:masterClrMapping/>
  </p:clrMapOvr>
  <p:transition spd="med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в каноническом уравнении положить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𝒕</m:t>
                    </m:r>
                    <m:r>
                      <a:rPr lang="en-US" b="1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𝒕</m:t>
                    </m:r>
                  </m:oMath>
                </a14:m>
                <a:r>
                  <a:rPr lang="ru-RU" b="1" dirty="0" smtClean="0"/>
                  <a:t>, </a:t>
                </a:r>
                <a:r>
                  <a:rPr lang="ru-RU" dirty="0" smtClean="0"/>
                  <a:t>где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𝒕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– параметр, переменная величина,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𝑡</m:t>
                    </m:r>
                    <m:r>
                      <a:rPr lang="ru-RU" i="1">
                        <a:latin typeface="Cambria Math"/>
                      </a:rPr>
                      <m:t>∈</m:t>
                    </m:r>
                    <m:r>
                      <a:rPr lang="ru-RU" i="1">
                        <a:latin typeface="Cambria Math"/>
                      </a:rPr>
                      <m:t>𝑅</m:t>
                    </m:r>
                  </m:oMath>
                </a14:m>
                <a:r>
                  <a:rPr lang="ru-RU" dirty="0" smtClean="0"/>
                  <a:t> и выразить </a:t>
                </a:r>
                <a:r>
                  <a:rPr lang="ru-RU" i="1" dirty="0" smtClean="0"/>
                  <a:t>х</a:t>
                </a:r>
                <a:r>
                  <a:rPr lang="ru-RU" dirty="0" smtClean="0"/>
                  <a:t> и </a:t>
                </a:r>
                <a:r>
                  <a:rPr lang="ru-RU" i="1" dirty="0" smtClean="0"/>
                  <a:t>у, </a:t>
                </a:r>
                <a:r>
                  <a:rPr lang="ru-RU" dirty="0" smtClean="0"/>
                  <a:t>получим уравнения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i="1">
                                <a:latin typeface="Cambria Math"/>
                              </a:rPr>
                              <m:t>=</m:t>
                            </m:r>
                            <m:r>
                              <a:rPr lang="en-US" i="1">
                                <a:latin typeface="Cambria Math"/>
                              </a:rPr>
                              <m:t>𝑚𝑡</m:t>
                            </m:r>
                            <m:r>
                              <a:rPr lang="en-US" i="1">
                                <a:latin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</m:e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i="1">
                                <a:latin typeface="Cambria Math"/>
                              </a:rPr>
                              <m:t>=</m:t>
                            </m:r>
                            <m:r>
                              <a:rPr lang="en-US" i="1">
                                <a:latin typeface="Cambria Math"/>
                              </a:rPr>
                              <m:t>𝑛𝑡</m:t>
                            </m:r>
                            <m:r>
                              <a:rPr lang="en-US" i="1">
                                <a:latin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</m:e>
                          <m:e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  <m:r>
                              <a:rPr lang="en-US" i="1">
                                <a:latin typeface="Cambria Math"/>
                              </a:rPr>
                              <m:t>∈</m:t>
                            </m:r>
                            <m:r>
                              <a:rPr lang="en-US" i="1">
                                <a:latin typeface="Cambria Math"/>
                              </a:rPr>
                              <m:t>𝑅</m:t>
                            </m:r>
                          </m:e>
                        </m:eqArr>
                      </m:e>
                    </m:d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к</a:t>
                </a:r>
                <a:r>
                  <a:rPr lang="ru-RU" dirty="0" smtClean="0"/>
                  <a:t>оторые называются </a:t>
                </a:r>
                <a:r>
                  <a:rPr lang="ru-RU" b="1" dirty="0" smtClean="0"/>
                  <a:t>параметрическими уравнениями прямой.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340768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184254"/>
      </p:ext>
    </p:extLst>
  </p:cSld>
  <p:clrMapOvr>
    <a:masterClrMapping/>
  </p:clrMapOvr>
  <p:transition spd="med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Пусть на прямой </a:t>
                </a:r>
                <a:r>
                  <a:rPr lang="en-US" i="1" dirty="0"/>
                  <a:t>l</a:t>
                </a:r>
                <a:r>
                  <a:rPr lang="ru-RU" dirty="0"/>
                  <a:t> заданы две точки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; 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ru-RU" i="1">
                        <a:latin typeface="Cambria Math"/>
                      </a:rPr>
                      <m:t>и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 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ru-RU" b="0" i="0" smtClean="0">
                        <a:latin typeface="Cambria Math"/>
                      </a:rPr>
                      <m:t>, </m:t>
                    </m:r>
                    <m:r>
                      <a:rPr lang="en-US" i="1">
                        <a:latin typeface="Cambria Math"/>
                      </a:rPr>
                      <m:t>𝑀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текущая точка этой прямой. Тогда уравнение вида</a:t>
                </a:r>
              </a:p>
              <a:p>
                <a:pPr marL="0" indent="0">
                  <a:buNone/>
                </a:pPr>
                <a:r>
                  <a:rPr lang="ru-RU" sz="28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𝒙</m:t>
                        </m:r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en-US" sz="2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𝒚</m:t>
                        </m:r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2800" b="1" dirty="0" smtClean="0"/>
                  <a:t>  </a:t>
                </a:r>
                <a:r>
                  <a:rPr lang="ru-RU" dirty="0" smtClean="0"/>
                  <a:t>называется </a:t>
                </a:r>
                <a:r>
                  <a:rPr lang="ru-RU" b="1" dirty="0" smtClean="0"/>
                  <a:t>уравнением прямой, проходящей через две данные точки.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412776"/>
                <a:ext cx="6775450" cy="4151313"/>
              </a:xfrm>
              <a:blipFill rotWithShape="1">
                <a:blip r:embed="rId2"/>
                <a:stretch>
                  <a:fillRect l="-1349" t="-1175" r="-15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714125"/>
      </p:ext>
    </p:extLst>
  </p:cSld>
  <p:clrMapOvr>
    <a:masterClrMapping/>
  </p:clrMapOvr>
  <p:transition spd="med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ru-RU" dirty="0" smtClean="0"/>
                  <a:t>– заданная точка на прямой 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 – угол наклона прямой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</m:oMath>
                </a14:m>
                <a:r>
                  <a:rPr lang="ru-RU" dirty="0" smtClean="0"/>
                  <a:t> к оси </a:t>
                </a:r>
                <a:r>
                  <a:rPr lang="ru-RU" i="1" dirty="0" smtClean="0"/>
                  <a:t>Ох,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≠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dirty="0" smtClean="0"/>
                  <a:t>. Обозначим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𝑡𝑔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𝑘</m:t>
                    </m:r>
                  </m:oMath>
                </a14:m>
                <a:r>
                  <a:rPr lang="ru-RU" dirty="0" smtClean="0"/>
                  <a:t>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𝑘</m:t>
                    </m:r>
                  </m:oMath>
                </a14:m>
                <a:r>
                  <a:rPr lang="ru-RU" dirty="0" smtClean="0"/>
                  <a:t> – угловой коэффициент прямой). Тогда уравнение вида </a:t>
                </a:r>
                <a:endParaRPr lang="ru-RU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𝒚</m:t>
                      </m:r>
                      <m:r>
                        <a:rPr lang="en-US" b="1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𝒚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𝟎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𝒌</m:t>
                      </m:r>
                      <m:r>
                        <a:rPr lang="en-US" b="1" i="1">
                          <a:latin typeface="Cambria Math"/>
                        </a:rPr>
                        <m:t>(</m:t>
                      </m:r>
                      <m:r>
                        <a:rPr lang="en-US" b="1" i="1">
                          <a:latin typeface="Cambria Math"/>
                        </a:rPr>
                        <m:t>𝒙</m:t>
                      </m:r>
                      <m:r>
                        <a:rPr lang="en-US" b="1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𝟎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b="1" dirty="0" smtClean="0"/>
              </a:p>
              <a:p>
                <a:pPr marL="0" indent="0">
                  <a:buNone/>
                </a:pPr>
                <a:r>
                  <a:rPr lang="ru-RU" dirty="0"/>
                  <a:t>н</a:t>
                </a:r>
                <a:r>
                  <a:rPr lang="ru-RU" dirty="0" smtClean="0"/>
                  <a:t>азывается </a:t>
                </a:r>
                <a:r>
                  <a:rPr lang="ru-RU" b="1" dirty="0" smtClean="0"/>
                  <a:t>уравнением прямой, проходящей через данную точку в заданном направлении.</a:t>
                </a:r>
                <a:endParaRPr lang="ru-RU" b="1" dirty="0"/>
              </a:p>
              <a:p>
                <a:pPr marL="0" indent="0">
                  <a:buNone/>
                </a:pPr>
                <a:endParaRPr lang="ru-RU" i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412776"/>
                <a:ext cx="6775450" cy="4151313"/>
              </a:xfrm>
              <a:blipFill rotWithShape="1">
                <a:blip r:embed="rId2"/>
                <a:stretch>
                  <a:fillRect l="-1349" t="-1175" r="-12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243881"/>
      </p:ext>
    </p:extLst>
  </p:cSld>
  <p:clrMapOvr>
    <a:masterClrMapping/>
  </p:clrMapOvr>
  <p:transition spd="med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</a:t>
                </a:r>
                <a:r>
                  <a:rPr lang="ru-RU" dirty="0"/>
                  <a:t>Выразим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</m:oMath>
                </a14:m>
                <a:r>
                  <a:rPr lang="ru-RU" dirty="0"/>
                  <a:t> из последнего </a:t>
                </a:r>
                <a:r>
                  <a:rPr lang="ru-RU" dirty="0" smtClean="0"/>
                  <a:t>уравнения: </a:t>
                </a:r>
                <a:endParaRPr lang="ru-RU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𝑘𝑥</m:t>
                    </m:r>
                    <m:r>
                      <a:rPr lang="en-US" i="1">
                        <a:latin typeface="Cambria Math"/>
                      </a:rPr>
                      <m:t>+(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𝑘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  <a:r>
                  <a:rPr lang="ru-RU" dirty="0" smtClean="0"/>
                  <a:t>, обозначим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𝑘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ru-RU" dirty="0" smtClean="0"/>
                  <a:t>, тогда получим уравнение</a:t>
                </a:r>
              </a:p>
              <a:p>
                <a:pPr marL="0" indent="0" algn="ctr">
                  <a:buNone/>
                </a:pPr>
                <a:r>
                  <a:rPr lang="ru-RU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−</m:t>
                    </m:r>
                    <m:r>
                      <a:rPr lang="en-US" b="1" i="1">
                        <a:latin typeface="Cambria Math"/>
                      </a:rPr>
                      <m:t>𝒌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𝒃</m:t>
                    </m:r>
                  </m:oMath>
                </a14:m>
                <a:r>
                  <a:rPr lang="ru-RU" b="1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dirty="0"/>
                  <a:t>к</a:t>
                </a:r>
                <a:r>
                  <a:rPr lang="ru-RU" dirty="0" smtClean="0"/>
                  <a:t>оторое называется </a:t>
                </a:r>
                <a:r>
                  <a:rPr lang="ru-RU" b="1" dirty="0" smtClean="0"/>
                  <a:t>уравнением прямой с угловым коэффициентом.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728877"/>
      </p:ext>
    </p:extLst>
  </p:cSld>
  <p:clrMapOvr>
    <a:masterClrMapping/>
  </p:clrMapOvr>
  <p:transition spd="med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pic>
        <p:nvPicPr>
          <p:cNvPr id="2478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2776"/>
            <a:ext cx="676875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278766" y="2483604"/>
                <a:ext cx="202811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/>
                        </a:rPr>
                        <m:t>𝒚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𝒌𝒙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𝒃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8766" y="2483604"/>
                <a:ext cx="2028119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5292690"/>
      </p:ext>
    </p:extLst>
  </p:cSld>
  <p:clrMapOvr>
    <a:masterClrMapping/>
  </p:clrMapOvr>
  <p:transition spd="med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2. Угол между двумя прямыми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      </a:t>
                </a:r>
                <a:r>
                  <a:rPr lang="ru-RU" dirty="0" smtClean="0"/>
                  <a:t>Пусть прямые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и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заданы уравнениями с угловыми </a:t>
                </a:r>
                <a:r>
                  <a:rPr lang="ru-RU" dirty="0" smtClean="0"/>
                  <a:t>коэффициентами  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b="0" i="1" smtClean="0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и</m:t>
                    </m:r>
                    <m:r>
                      <a:rPr lang="ru-RU" b="0" i="1" smtClean="0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endParaRPr lang="ru-RU" i="1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dirty="0" smtClean="0"/>
                  <a:t> 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 </m:t>
                    </m:r>
                    <m:r>
                      <a:rPr lang="en-US" i="1">
                        <a:latin typeface="Cambria Math"/>
                      </a:rPr>
                      <m:t>𝑡𝑔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 - углы наклона к оси </a:t>
                </a:r>
                <a:r>
                  <a:rPr lang="ru-RU" i="1" dirty="0" smtClean="0"/>
                  <a:t>Ох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и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/>
                  <a:t> </a:t>
                </a:r>
                <a:r>
                  <a:rPr lang="ru-RU" dirty="0" smtClean="0"/>
                  <a:t>соответственно.</a:t>
                </a:r>
                <a:endParaRPr lang="ru-RU" i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4"/>
                <a:ext cx="6775450" cy="4151313"/>
              </a:xfrm>
              <a:blipFill rotWithShape="1">
                <a:blip r:embed="rId2"/>
                <a:stretch>
                  <a:fillRect l="-1440" t="-1175" r="-1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867495"/>
      </p:ext>
    </p:extLst>
  </p:cSld>
  <p:clrMapOvr>
    <a:masterClrMapping/>
  </p:clrMapOvr>
  <p:transition spd="med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6867525" cy="106521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§ 2. Угол между двумя прямыми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1412777"/>
            <a:ext cx="7380312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pic>
        <p:nvPicPr>
          <p:cNvPr id="2478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87421"/>
            <a:ext cx="770485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5227143"/>
      </p:ext>
    </p:extLst>
  </p:cSld>
  <p:clrMapOvr>
    <a:masterClrMapping/>
  </p:clrMapOvr>
  <p:transition spd="med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88640"/>
            <a:ext cx="6867525" cy="106521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§ 2. Угол между двумя прямыми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Если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≠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dirty="0" smtClean="0"/>
                  <a:t> , то </a:t>
                </a:r>
                <a:endParaRPr lang="ru-RU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𝑡𝑔</m:t>
                      </m:r>
                      <m:r>
                        <a:rPr lang="en-US" i="1">
                          <a:latin typeface="Cambria Math"/>
                        </a:rPr>
                        <m:t>𝜑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𝑡𝑔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)=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𝑡𝑔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𝑡𝑔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1+</m:t>
                          </m:r>
                          <m:r>
                            <a:rPr lang="en-US" i="1">
                              <a:latin typeface="Cambria Math"/>
                            </a:rPr>
                            <m:t>𝑡𝑔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∙</m:t>
                          </m:r>
                          <m:r>
                            <a:rPr lang="en-US" i="1">
                              <a:latin typeface="Cambria Math"/>
                            </a:rPr>
                            <m:t>𝑡𝑔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1+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Таким образом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𝑡𝑔</m:t>
                      </m:r>
                      <m:r>
                        <a:rPr lang="en-US" i="1">
                          <a:latin typeface="Cambria Math"/>
                        </a:rPr>
                        <m:t>𝜑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1+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4"/>
                <a:ext cx="6775450" cy="4151313"/>
              </a:xfrm>
              <a:blipFill rotWithShape="1">
                <a:blip r:embed="rId2"/>
                <a:stretch>
                  <a:fillRect l="-1440" t="-2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759251"/>
      </p:ext>
    </p:extLst>
  </p:cSld>
  <p:clrMapOvr>
    <a:masterClrMapping/>
  </p:clrMapOvr>
  <p:transition spd="med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6867525" cy="105273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§ 2. Угол между двумя прямыми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Если требуется вычислить острый угол между прямыми, не учитывая, какая прямая является первой, какая - второй, то правая часть формулы </a:t>
                </a:r>
                <a:r>
                  <a:rPr lang="ru-RU" dirty="0" smtClean="0"/>
                  <a:t> </a:t>
                </a:r>
                <a:r>
                  <a:rPr lang="ru-RU" dirty="0"/>
                  <a:t>берется по модулю, то </a:t>
                </a:r>
                <a:r>
                  <a:rPr lang="ru-RU" dirty="0" smtClean="0"/>
                  <a:t>есть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𝑡𝑔</m:t>
                      </m:r>
                      <m:r>
                        <a:rPr lang="en-US" i="1">
                          <a:latin typeface="Cambria Math"/>
                        </a:rPr>
                        <m:t>𝜑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1+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1175" r="-24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191211"/>
      </p:ext>
    </p:extLst>
  </p:cSld>
  <p:clrMapOvr>
    <a:masterClrMapping/>
  </p:clrMapOvr>
  <p:transition spd="med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Угол между двумя прямыми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 </a:t>
                </a:r>
                <a:r>
                  <a:rPr lang="ru-RU" dirty="0" smtClean="0"/>
                  <a:t>Пусть </a:t>
                </a:r>
                <a:r>
                  <a:rPr lang="ru-RU" dirty="0"/>
                  <a:t>прямые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и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/>
                  <a:t>  заданы общими уравнениями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𝑦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=0 и</m:t>
                    </m:r>
                  </m:oMath>
                </a14:m>
                <a:endParaRPr lang="ru-RU" i="1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/>
                  <a:t>, где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ru-RU" i="1">
                        <a:latin typeface="Cambria Math"/>
                      </a:rPr>
                      <m:t>и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ru-RU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 – нормальные векторы прямых</a:t>
                </a:r>
                <a:r>
                  <a:rPr lang="ru-RU" dirty="0" smtClean="0"/>
                  <a:t>. Тогда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𝝋</m:t>
                        </m:r>
                        <m:r>
                          <a:rPr lang="en-US" b="1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US" b="1" i="1">
                                <a:latin typeface="Cambria Math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e>
                            </m:acc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ru-RU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>
                                            <a:latin typeface="Cambria Math"/>
                                          </a:rPr>
                                          <m:t>𝒏</m:t>
                                        </m:r>
                                      </m:e>
                                      <m:sub>
                                        <m:r>
                                          <a:rPr lang="en-US" b="1" i="1">
                                            <a:latin typeface="Cambria Math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</m:e>
                                </m:acc>
                              </m:e>
                            </m:d>
                            <m:r>
                              <a:rPr lang="en-US" b="1" i="1">
                                <a:latin typeface="Cambria Math"/>
                              </a:rPr>
                              <m:t>∙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ru-RU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>
                                            <a:latin typeface="Cambria Math"/>
                                          </a:rPr>
                                          <m:t>𝒏</m:t>
                                        </m:r>
                                      </m:e>
                                      <m:sub>
                                        <m:r>
                                          <a:rPr lang="en-US" b="1" i="1"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</m:e>
                                </m:acc>
                              </m:e>
                            </m:d>
                          </m:den>
                        </m:f>
                      </m:e>
                    </m:func>
                  </m:oMath>
                </a14:m>
                <a:r>
                  <a:rPr lang="ru-RU" b="1" dirty="0" smtClean="0"/>
                  <a:t>  </a:t>
                </a:r>
                <a:r>
                  <a:rPr lang="ru-RU" dirty="0" smtClean="0"/>
                  <a:t>или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𝝋</m:t>
                        </m:r>
                        <m:r>
                          <a:rPr lang="en-US" b="1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𝑨</m:t>
                                </m:r>
                              </m:e>
                              <m:sub>
                                <m:r>
                                  <a:rPr lang="en-US" b="1" i="1">
                                    <a:latin typeface="Cambria Math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lang="en-US" b="1" i="1">
                                <a:latin typeface="Cambria Math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𝑨</m:t>
                                </m:r>
                              </m:e>
                              <m:sub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b>
                            </m:sSub>
                            <m:r>
                              <a:rPr lang="en-US" b="1" i="1">
                                <a:latin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𝑩</m:t>
                                </m:r>
                              </m:e>
                              <m:sub>
                                <m:r>
                                  <a:rPr lang="en-US" b="1" i="1">
                                    <a:latin typeface="Cambria Math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lang="en-US" b="1" i="1">
                                <a:latin typeface="Cambria Math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𝑩</m:t>
                                </m:r>
                              </m:e>
                              <m:sub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sSubSup>
                                  <m:sSubSup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  <m:sup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  <m:r>
                                  <a:rPr lang="en-US" b="1" i="1">
                                    <a:latin typeface="Cambria Math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  <m:sup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</m:e>
                            </m:rad>
                            <m:r>
                              <a:rPr lang="en-US" b="1" i="1">
                                <a:latin typeface="Cambria Math"/>
                              </a:rPr>
                              <m:t>∙</m:t>
                            </m:r>
                            <m:rad>
                              <m:radPr>
                                <m:degHide m:val="on"/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sSubSup>
                                  <m:sSubSup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  <m:sup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  <m:r>
                                  <a:rPr lang="en-US" b="1" i="1">
                                    <a:latin typeface="Cambria Math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  <m:sup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</m:e>
                            </m:rad>
                          </m:den>
                        </m:f>
                      </m:e>
                    </m:func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84784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524943"/>
      </p:ext>
    </p:extLst>
  </p:cSld>
  <p:clrMapOvr>
    <a:masterClrMapping/>
  </p:clrMapOvr>
  <p:transition spd="med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3. </a:t>
            </a:r>
            <a:r>
              <a:rPr lang="ru-RU" dirty="0">
                <a:solidFill>
                  <a:srgbClr val="000000"/>
                </a:solidFill>
              </a:rPr>
              <a:t>Взаимное расположение двух прямых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‖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𝑡𝑔</m:t>
                    </m:r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. Это означает, что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  <m:r>
                      <a:rPr lang="ru-RU" b="0" i="0" smtClean="0">
                        <a:latin typeface="Cambria Math"/>
                      </a:rPr>
                      <m:t> или</m:t>
                    </m:r>
                  </m:oMath>
                </a14:m>
                <a:r>
                  <a:rPr lang="ru-RU" dirty="0" smtClean="0"/>
                  <a:t>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 smtClean="0">
                            <a:latin typeface="Cambria Math"/>
                          </a:rPr>
                          <m:t> </m:t>
                        </m:r>
                        <m:r>
                          <a:rPr lang="en-US" b="1" i="1">
                            <a:latin typeface="Cambria Math"/>
                          </a:rPr>
                          <m:t>𝒌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𝒌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ru-RU" b="1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Таким образом, </a:t>
                </a:r>
                <a:r>
                  <a:rPr lang="ru-RU" b="1" dirty="0" smtClean="0"/>
                  <a:t>условие параллельности двух прямых, заданных с угловыми коэффициентами, заключается в равенстве угловых коэффициентов этих прямых.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84784"/>
                <a:ext cx="6775450" cy="4151313"/>
              </a:xfrm>
              <a:blipFill rotWithShape="1">
                <a:blip r:embed="rId2"/>
                <a:stretch>
                  <a:fillRect l="-1440" t="-1175" r="-18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936540"/>
      </p:ext>
    </p:extLst>
  </p:cSld>
  <p:clrMapOvr>
    <a:masterClrMapping/>
  </p:clrMapOvr>
  <p:transition spd="med"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3. </a:t>
            </a:r>
            <a:r>
              <a:rPr lang="ru-RU" dirty="0">
                <a:solidFill>
                  <a:srgbClr val="000000"/>
                </a:solidFill>
              </a:rPr>
              <a:t>Взаимное расположение двух прямых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⊥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1+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или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𝒌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𝒌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𝒌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𝒌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en-US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- </a:t>
                </a:r>
                <a:r>
                  <a:rPr lang="ru-RU" b="1" dirty="0"/>
                  <a:t>условие </a:t>
                </a:r>
                <a:r>
                  <a:rPr lang="ru-RU" b="1" dirty="0" smtClean="0"/>
                  <a:t>перпендикулярности </a:t>
                </a:r>
                <a:r>
                  <a:rPr lang="ru-RU" b="1" dirty="0"/>
                  <a:t>двух прямых, заданных с угловыми </a:t>
                </a:r>
                <a:r>
                  <a:rPr lang="ru-RU" b="1" dirty="0" smtClean="0"/>
                  <a:t>коэффициентами </a:t>
                </a:r>
                <a:r>
                  <a:rPr lang="ru-RU" dirty="0" smtClean="0"/>
                  <a:t>(угловые коэффициенты двух перпендикулярных прямых обратно пропорциональны и противоположны по знаку).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  <a:blipFill rotWithShape="1">
                <a:blip r:embed="rId2"/>
                <a:stretch>
                  <a:fillRect l="-1440" t="-1175" r="-10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619495"/>
      </p:ext>
    </p:extLst>
  </p:cSld>
  <p:clrMapOvr>
    <a:masterClrMapping/>
  </p:clrMapOvr>
  <p:transition spd="med"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3. </a:t>
            </a:r>
            <a:r>
              <a:rPr lang="ru-RU" dirty="0">
                <a:solidFill>
                  <a:srgbClr val="000000"/>
                </a:solidFill>
              </a:rPr>
              <a:t>Взаимное расположение двух прямых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прямые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и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  заданы общими уравнениями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𝑦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=0 и</m:t>
                    </m:r>
                  </m:oMath>
                </a14:m>
                <a:endParaRPr lang="ru-RU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где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ru-RU" i="1">
                        <a:latin typeface="Cambria Math"/>
                      </a:rPr>
                      <m:t>и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ru-RU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нормальные векторы прямых.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Если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‖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𝑨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𝑨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b="1" dirty="0" smtClean="0"/>
                  <a:t> - условие параллельности двух прямых, заданных общими уравнениями.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232834"/>
      </p:ext>
    </p:extLst>
  </p:cSld>
  <p:clrMapOvr>
    <a:masterClrMapping/>
  </p:clrMapOvr>
  <p:transition spd="med"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3. </a:t>
            </a:r>
            <a:r>
              <a:rPr lang="ru-RU" dirty="0">
                <a:solidFill>
                  <a:srgbClr val="000000"/>
                </a:solidFill>
              </a:rPr>
              <a:t>Взаимное расположение двух прямых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 прямые заданы уравнениями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𝑦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=0 и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⊥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тогда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b="1" dirty="0" smtClean="0"/>
                  <a:t> - </a:t>
                </a:r>
                <a:endParaRPr lang="ru-RU" b="1" dirty="0"/>
              </a:p>
              <a:p>
                <a:pPr marL="0" indent="0">
                  <a:buNone/>
                </a:pPr>
                <a:r>
                  <a:rPr lang="ru-RU" b="1" dirty="0"/>
                  <a:t>у</a:t>
                </a:r>
                <a:r>
                  <a:rPr lang="ru-RU" b="1" dirty="0" smtClean="0"/>
                  <a:t>словие перпендикулярности двух прямых, заданных общими уравнениями.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928018"/>
      </p:ext>
    </p:extLst>
  </p:cSld>
  <p:clrMapOvr>
    <a:masterClrMapping/>
  </p:clrMapOvr>
  <p:transition spd="med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867525" cy="106521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§ 4. Расстояние от точки до прямой</a:t>
            </a:r>
            <a:endParaRPr lang="ru-RU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прямая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</m:oMath>
                </a14:m>
                <a:r>
                  <a:rPr lang="ru-RU" dirty="0" smtClean="0"/>
                  <a:t> задана уравнением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 дана точка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не принадлежащая этой прямой. Обозначим через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𝑑</m:t>
                    </m:r>
                  </m:oMath>
                </a14:m>
                <a:endParaRPr lang="ru-RU" dirty="0"/>
              </a:p>
              <a:p>
                <a:pPr marL="0" indent="0" algn="ctr">
                  <a:buNone/>
                </a:pPr>
                <a:r>
                  <a:rPr lang="ru-RU" dirty="0" smtClean="0"/>
                  <a:t>расстояние от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dirty="0" smtClean="0"/>
                  <a:t> до прямой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</m:oMath>
                </a14:m>
                <a:r>
                  <a:rPr lang="ru-RU" dirty="0" smtClean="0"/>
                  <a:t>. Тогда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𝒅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𝑨</m:t>
                            </m:r>
                            <m:sSub>
                              <m:sSub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latin typeface="Cambria Math"/>
                                  </a:rPr>
                                  <m:t>𝟎</m:t>
                                </m:r>
                              </m:sub>
                            </m:sSub>
                            <m:r>
                              <a:rPr lang="en-US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𝑩</m:t>
                            </m:r>
                            <m:sSub>
                              <m:sSub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𝒚</m:t>
                                </m:r>
                              </m:e>
                              <m:sub>
                                <m:r>
                                  <a:rPr lang="en-US" b="1" i="1">
                                    <a:latin typeface="Cambria Math"/>
                                  </a:rPr>
                                  <m:t>𝟎</m:t>
                                </m:r>
                              </m:sub>
                            </m:sSub>
                            <m:r>
                              <a:rPr lang="en-US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𝑪</m:t>
                            </m:r>
                          </m:e>
                        </m:d>
                      </m:num>
                      <m:den>
                        <m:rad>
                          <m:radPr>
                            <m:degHide m:val="on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𝑨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b="1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𝑩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484784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663701"/>
      </p:ext>
    </p:extLst>
  </p:cSld>
  <p:clrMapOvr>
    <a:masterClrMapping/>
  </p:clrMapOvr>
  <p:transition spd="med"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4. Расстояние от точки до прямой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3407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  <p:pic>
        <p:nvPicPr>
          <p:cNvPr id="24883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16832"/>
            <a:ext cx="8784976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1636470"/>
      </p:ext>
    </p:extLst>
  </p:cSld>
  <p:clrMapOvr>
    <a:masterClrMapping/>
  </p:clrMapOvr>
  <p:transition spd="med">
    <p:wipe dir="d"/>
  </p:transition>
</p:sld>
</file>

<file path=ppt/theme/theme1.xml><?xml version="1.0" encoding="utf-8"?>
<a:theme xmlns:a="http://schemas.openxmlformats.org/drawingml/2006/main" name="Employee Orientation">
  <a:themeElements>
    <a:clrScheme name="Employee Orientation 1">
      <a:dk1>
        <a:srgbClr val="000000"/>
      </a:dk1>
      <a:lt1>
        <a:srgbClr val="0099CC"/>
      </a:lt1>
      <a:dk2>
        <a:srgbClr val="FFFFFF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Employee Orientat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mployee Orientation 1">
        <a:dk1>
          <a:srgbClr val="000000"/>
        </a:dk1>
        <a:lt1>
          <a:srgbClr val="0099CC"/>
        </a:lt1>
        <a:dk2>
          <a:srgbClr val="FFFFFF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loyee Orientation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loyee Orientation 3">
        <a:dk1>
          <a:srgbClr val="5F5F5F"/>
        </a:dk1>
        <a:lt1>
          <a:srgbClr val="FFFFFF"/>
        </a:lt1>
        <a:dk2>
          <a:srgbClr val="5F5F5F"/>
        </a:dk2>
        <a:lt2>
          <a:srgbClr val="80808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Дифференциальное и интегральное исчисление функции одной пер_n</Template>
  <TotalTime>5014</TotalTime>
  <Words>2363</Words>
  <Application>Microsoft Office PowerPoint</Application>
  <PresentationFormat>Экран (4:3)</PresentationFormat>
  <Paragraphs>198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Employee Orientation</vt:lpstr>
      <vt:lpstr>АЛГЕБРА И ГЕОМЕТРИЯ</vt:lpstr>
      <vt:lpstr>Презентация PowerPoint</vt:lpstr>
      <vt:lpstr>Содержание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2. Угол между двумя прямыми</vt:lpstr>
      <vt:lpstr> § 2. Угол между двумя прямыми</vt:lpstr>
      <vt:lpstr> § 2. Угол между двумя прямыми</vt:lpstr>
      <vt:lpstr> § 2. Угол между двумя прямыми</vt:lpstr>
      <vt:lpstr>§ 2. Угол между двумя прямыми</vt:lpstr>
      <vt:lpstr>§ 3. Взаимное расположение двух прямых</vt:lpstr>
      <vt:lpstr>§ 3. Взаимное расположение двух прямых</vt:lpstr>
      <vt:lpstr>§ 3. Взаимное расположение двух прямых</vt:lpstr>
      <vt:lpstr>§ 3. Взаимное расположение двух прямых</vt:lpstr>
      <vt:lpstr>§ 4. Расстояние от точки до прямой</vt:lpstr>
      <vt:lpstr>§ 4. Расстояние от точки до прямой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Высшая математика</dc:title>
  <dc:creator>User</dc:creator>
  <cp:lastModifiedBy>Галина</cp:lastModifiedBy>
  <cp:revision>378</cp:revision>
  <dcterms:created xsi:type="dcterms:W3CDTF">2005-07-12T11:11:23Z</dcterms:created>
  <dcterms:modified xsi:type="dcterms:W3CDTF">2014-08-20T10:40:08Z</dcterms:modified>
</cp:coreProperties>
</file>