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76" r:id="rId3"/>
    <p:sldId id="278" r:id="rId4"/>
    <p:sldId id="277" r:id="rId5"/>
    <p:sldId id="306" r:id="rId6"/>
    <p:sldId id="281" r:id="rId7"/>
    <p:sldId id="280" r:id="rId8"/>
    <p:sldId id="282" r:id="rId9"/>
    <p:sldId id="283" r:id="rId10"/>
    <p:sldId id="304" r:id="rId11"/>
    <p:sldId id="305" r:id="rId12"/>
    <p:sldId id="303" r:id="rId13"/>
    <p:sldId id="284" r:id="rId14"/>
    <p:sldId id="299" r:id="rId15"/>
    <p:sldId id="311" r:id="rId16"/>
    <p:sldId id="310" r:id="rId17"/>
    <p:sldId id="285" r:id="rId18"/>
    <p:sldId id="279" r:id="rId19"/>
    <p:sldId id="297" r:id="rId20"/>
    <p:sldId id="286" r:id="rId21"/>
    <p:sldId id="288" r:id="rId22"/>
    <p:sldId id="287" r:id="rId23"/>
    <p:sldId id="290" r:id="rId24"/>
    <p:sldId id="289" r:id="rId25"/>
    <p:sldId id="291" r:id="rId26"/>
    <p:sldId id="293" r:id="rId27"/>
    <p:sldId id="309" r:id="rId28"/>
    <p:sldId id="307" r:id="rId29"/>
    <p:sldId id="292" r:id="rId30"/>
    <p:sldId id="300" r:id="rId31"/>
    <p:sldId id="294" r:id="rId32"/>
    <p:sldId id="296" r:id="rId33"/>
    <p:sldId id="301" r:id="rId34"/>
    <p:sldId id="308" r:id="rId35"/>
    <p:sldId id="302" r:id="rId36"/>
    <p:sldId id="295" r:id="rId37"/>
    <p:sldId id="298" r:id="rId38"/>
  </p:sldIdLst>
  <p:sldSz cx="12192000" cy="6858000"/>
  <p:notesSz cx="6858000" cy="9144000"/>
  <p:custDataLst>
    <p:tags r:id="rId3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5FFFC"/>
    <a:srgbClr val="D0EBB3"/>
    <a:srgbClr val="A6EE7E"/>
    <a:srgbClr val="A9FDA5"/>
    <a:srgbClr val="F7E6FE"/>
    <a:srgbClr val="F4FDA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24.11.2021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5991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24.11.2021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823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24.11.2021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461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24.11.2021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0326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24.11.2021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583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24.11.2021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341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24.11.2021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08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24.11.2021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873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24.11.2021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3036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24.11.2021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8597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24.11.2021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222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/>
              <a:pPr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8869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/>
              <a:pPr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3946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/>
              <a:pPr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8431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/>
              <a:pPr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625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/>
              <a:pPr/>
              <a:t>24.11.2021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1901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/>
              <a:pPr/>
              <a:t>24.11.2021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0916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/>
              <a:pPr/>
              <a:t>24.11.2021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0019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/>
              <a:pPr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7697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/>
              <a:pPr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0480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/>
              <a:pPr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6120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/>
              <a:pPr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951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24.11.2021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343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C374B64-D295-4F77-AAC6-682BB44D9724}" type="datetime1">
              <a:rPr lang="ru-RU" smtClean="0"/>
              <a:pPr/>
              <a:t>24.11.2021</a:t>
            </a:fld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6246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172" y="2015230"/>
            <a:ext cx="10595821" cy="1512381"/>
          </a:xfrm>
        </p:spPr>
        <p:txBody>
          <a:bodyPr/>
          <a:lstStyle/>
          <a:p>
            <a:r>
              <a:rPr lang="ru-RU" sz="5400" dirty="0">
                <a:latin typeface="Arial Narrow" panose="020B0606020202030204" pitchFamily="34" charset="0"/>
              </a:rPr>
              <a:t>Основы управления рисками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3289111" cy="1245915"/>
          </a:xfrm>
          <a:prstGeom prst="rect">
            <a:avLst/>
          </a:prstGeom>
        </p:spPr>
      </p:pic>
      <p:sp>
        <p:nvSpPr>
          <p:cNvPr id="9" name="Половина рамки 8"/>
          <p:cNvSpPr/>
          <p:nvPr/>
        </p:nvSpPr>
        <p:spPr>
          <a:xfrm rot="16200000">
            <a:off x="2198288" y="1926583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8442360" y="1715039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684561C4-AE2A-4DC3-A8C4-3FF6B1A13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4206" y="4296926"/>
            <a:ext cx="9919471" cy="2060813"/>
          </a:xfrm>
        </p:spPr>
        <p:txBody>
          <a:bodyPr/>
          <a:lstStyle/>
          <a:p>
            <a:pPr algn="r"/>
            <a:r>
              <a:rPr lang="ru-RU" b="1" dirty="0" smtClean="0"/>
              <a:t>Терентьева Татьяна Валерьевна</a:t>
            </a:r>
          </a:p>
          <a:p>
            <a:pPr algn="r"/>
            <a:r>
              <a:rPr lang="ru-RU" dirty="0" smtClean="0"/>
              <a:t>Доктор экономических наук, профессор </a:t>
            </a:r>
          </a:p>
          <a:p>
            <a:pPr algn="r"/>
            <a:r>
              <a:rPr lang="ru-RU" dirty="0" smtClean="0"/>
              <a:t>Ректор ВГУЭС</a:t>
            </a:r>
          </a:p>
          <a:p>
            <a:pPr algn="r"/>
            <a:r>
              <a:rPr lang="ru-RU" b="1" dirty="0" err="1" smtClean="0"/>
              <a:t>Пашук</a:t>
            </a:r>
            <a:r>
              <a:rPr lang="ru-RU" b="1" dirty="0" smtClean="0"/>
              <a:t> Наталья Руслановна</a:t>
            </a:r>
            <a:endParaRPr lang="ru-RU" b="1" dirty="0"/>
          </a:p>
          <a:p>
            <a:pPr algn="r"/>
            <a:r>
              <a:rPr lang="ru-RU" dirty="0" smtClean="0"/>
              <a:t>Кандидат </a:t>
            </a:r>
            <a:r>
              <a:rPr lang="ru-RU" dirty="0"/>
              <a:t>экономических наук, </a:t>
            </a:r>
            <a:r>
              <a:rPr lang="ru-RU" dirty="0" smtClean="0"/>
              <a:t>старший преподаватель </a:t>
            </a:r>
            <a:endParaRPr lang="ru-RU" dirty="0"/>
          </a:p>
          <a:p>
            <a:pPr algn="r"/>
            <a:endParaRPr lang="ru-RU" dirty="0"/>
          </a:p>
          <a:p>
            <a:pPr algn="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938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838200" y="1180730"/>
            <a:ext cx="10515600" cy="4996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ru-RU" b="1" i="1" dirty="0" smtClean="0">
                <a:latin typeface="Arial Narrow" panose="020B0606020202030204" pitchFamily="34" charset="0"/>
              </a:rPr>
              <a:t>«Проблема большинства людей в том, что они не верят в происшествия, пока те не случаются.</a:t>
            </a:r>
          </a:p>
          <a:p>
            <a:pPr marL="0" indent="0" algn="ctr">
              <a:buFontTx/>
              <a:buNone/>
            </a:pPr>
            <a:r>
              <a:rPr lang="ru-RU" b="1" i="1" dirty="0" smtClean="0">
                <a:latin typeface="Arial Narrow" panose="020B0606020202030204" pitchFamily="34" charset="0"/>
              </a:rPr>
              <a:t>Это не глупость и не слабость….</a:t>
            </a:r>
          </a:p>
          <a:p>
            <a:pPr marL="0" indent="0" algn="ctr">
              <a:buFontTx/>
              <a:buNone/>
            </a:pPr>
            <a:r>
              <a:rPr lang="ru-RU" b="1" i="1" dirty="0" smtClean="0">
                <a:latin typeface="Arial Narrow" panose="020B0606020202030204" pitchFamily="34" charset="0"/>
              </a:rPr>
              <a:t>Просто человеческая природа…..»</a:t>
            </a:r>
          </a:p>
          <a:p>
            <a:pPr marL="0" indent="0" algn="ctr">
              <a:buFontTx/>
              <a:buNone/>
            </a:pPr>
            <a:endParaRPr lang="ru-RU" dirty="0" smtClean="0">
              <a:latin typeface="Arial Narrow" panose="020B0606020202030204" pitchFamily="34" charset="0"/>
            </a:endParaRPr>
          </a:p>
          <a:p>
            <a:pPr marL="0" indent="0" algn="r">
              <a:buFontTx/>
              <a:buNone/>
            </a:pPr>
            <a:endParaRPr lang="ru-RU" dirty="0">
              <a:latin typeface="Arial Narrow" panose="020B0606020202030204" pitchFamily="34" charset="0"/>
            </a:endParaRPr>
          </a:p>
          <a:p>
            <a:pPr marL="0" indent="0" algn="r">
              <a:buFontTx/>
              <a:buNone/>
            </a:pPr>
            <a:endParaRPr lang="ru-RU" dirty="0" smtClean="0">
              <a:latin typeface="Arial Narrow" panose="020B0606020202030204" pitchFamily="34" charset="0"/>
            </a:endParaRPr>
          </a:p>
          <a:p>
            <a:pPr marL="0" indent="0" algn="r">
              <a:buFontTx/>
              <a:buNone/>
            </a:pPr>
            <a:r>
              <a:rPr lang="ru-RU" dirty="0" smtClean="0">
                <a:latin typeface="Arial Narrow" panose="020B0606020202030204" pitchFamily="34" charset="0"/>
              </a:rPr>
              <a:t>Цитата из фильма «Война миров </a:t>
            </a:r>
            <a:r>
              <a:rPr lang="en-US" dirty="0" smtClean="0">
                <a:latin typeface="Arial Narrow" panose="020B0606020202030204" pitchFamily="34" charset="0"/>
              </a:rPr>
              <a:t>Z</a:t>
            </a:r>
            <a:r>
              <a:rPr lang="ru-RU" dirty="0" smtClean="0">
                <a:latin typeface="Arial Narrow" panose="020B0606020202030204" pitchFamily="34" charset="0"/>
              </a:rPr>
              <a:t>»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214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010" y="233695"/>
            <a:ext cx="10972800" cy="1143000"/>
          </a:xfrm>
        </p:spPr>
        <p:txBody>
          <a:bodyPr/>
          <a:lstStyle/>
          <a:p>
            <a:r>
              <a:rPr lang="ru-RU" sz="5400" dirty="0" smtClean="0">
                <a:latin typeface="Arial Narrow" panose="020B0606020202030204" pitchFamily="34" charset="0"/>
              </a:rPr>
              <a:t>План лекции</a:t>
            </a:r>
            <a:endParaRPr lang="ru-RU" sz="54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618" y="1463245"/>
            <a:ext cx="10972800" cy="4595629"/>
          </a:xfrm>
        </p:spPr>
        <p:txBody>
          <a:bodyPr/>
          <a:lstStyle/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1. Основные понятия и определения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2. Классификация рисков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3. Оценка и оптимизация рисков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4. Методы снижения рисков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  <a:tabLst>
                <a:tab pos="444500" algn="l"/>
              </a:tabLst>
            </a:pPr>
            <a:endParaRPr lang="ru-RU" sz="2400" dirty="0" smtClean="0">
              <a:latin typeface="Arial Narrow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787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Что такое риск?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109" y="1717160"/>
            <a:ext cx="11522076" cy="3568700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latin typeface="Arial Narrow" panose="020B0606020202030204" pitchFamily="34" charset="0"/>
              </a:rPr>
              <a:t>Риск – </a:t>
            </a:r>
            <a:r>
              <a:rPr lang="ru-RU" sz="2800" dirty="0" smtClean="0">
                <a:latin typeface="Arial Narrow" panose="020B0606020202030204" pitchFamily="34" charset="0"/>
              </a:rPr>
              <a:t>это внешнее или внутреннее событие, влияющее на достижение целей компании. Каждый риск имеет понятные причины и последствия и выражается через </a:t>
            </a:r>
            <a:r>
              <a:rPr lang="ru-RU" sz="2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ущерб</a:t>
            </a:r>
            <a:r>
              <a:rPr lang="ru-RU" sz="2800" b="1" dirty="0" smtClean="0">
                <a:latin typeface="Arial Narrow" panose="020B0606020202030204" pitchFamily="34" charset="0"/>
              </a:rPr>
              <a:t> </a:t>
            </a:r>
            <a:r>
              <a:rPr lang="ru-RU" sz="2800" dirty="0" smtClean="0">
                <a:latin typeface="Arial Narrow" panose="020B0606020202030204" pitchFamily="34" charset="0"/>
              </a:rPr>
              <a:t>и</a:t>
            </a:r>
            <a:r>
              <a:rPr lang="ru-RU" sz="2800" b="1" dirty="0" smtClean="0">
                <a:latin typeface="Arial Narrow" panose="020B0606020202030204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вероятность</a:t>
            </a:r>
            <a:r>
              <a:rPr lang="ru-RU" sz="2800" b="1" dirty="0" smtClean="0">
                <a:latin typeface="Arial Narrow" panose="020B0606020202030204" pitchFamily="34" charset="0"/>
              </a:rPr>
              <a:t>. </a:t>
            </a:r>
            <a:endParaRPr lang="ru-RU" sz="2800" dirty="0" smtClean="0">
              <a:latin typeface="Arial Narrow" panose="020B060602020203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472492" y="4177805"/>
            <a:ext cx="1353310" cy="7524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Риск</a:t>
            </a:r>
            <a:endParaRPr lang="ru-RU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81149" y="3501510"/>
            <a:ext cx="3238502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Причина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реализации риска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581149" y="4322451"/>
            <a:ext cx="3238502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Причина реализации риска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81149" y="5205344"/>
            <a:ext cx="3238501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Причина реализации риска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478643" y="4322451"/>
            <a:ext cx="3598932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Последствия от реализации риска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478643" y="3501510"/>
            <a:ext cx="3598932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Последствия 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от реализации риска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478643" y="5205344"/>
            <a:ext cx="3598932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Последствия от реализации риска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8" name="Скругленная соединительная линия 17"/>
          <p:cNvCxnSpPr>
            <a:stCxn id="11" idx="3"/>
            <a:endCxn id="10" idx="1"/>
          </p:cNvCxnSpPr>
          <p:nvPr/>
        </p:nvCxnSpPr>
        <p:spPr>
          <a:xfrm>
            <a:off x="4819651" y="3733101"/>
            <a:ext cx="652841" cy="820942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Скругленная соединительная линия 19"/>
          <p:cNvCxnSpPr>
            <a:stCxn id="10" idx="3"/>
            <a:endCxn id="15" idx="1"/>
          </p:cNvCxnSpPr>
          <p:nvPr/>
        </p:nvCxnSpPr>
        <p:spPr>
          <a:xfrm flipV="1">
            <a:off x="6825802" y="3733101"/>
            <a:ext cx="652841" cy="820942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Скругленная соединительная линия 22"/>
          <p:cNvCxnSpPr>
            <a:stCxn id="10" idx="3"/>
            <a:endCxn id="16" idx="1"/>
          </p:cNvCxnSpPr>
          <p:nvPr/>
        </p:nvCxnSpPr>
        <p:spPr>
          <a:xfrm>
            <a:off x="6825802" y="4554043"/>
            <a:ext cx="652841" cy="882892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Скругленная соединительная линия 25"/>
          <p:cNvCxnSpPr>
            <a:stCxn id="10" idx="1"/>
            <a:endCxn id="13" idx="3"/>
          </p:cNvCxnSpPr>
          <p:nvPr/>
        </p:nvCxnSpPr>
        <p:spPr>
          <a:xfrm rot="10800000" flipV="1">
            <a:off x="4819650" y="4554043"/>
            <a:ext cx="652842" cy="882892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10" idx="3"/>
            <a:endCxn id="14" idx="1"/>
          </p:cNvCxnSpPr>
          <p:nvPr/>
        </p:nvCxnSpPr>
        <p:spPr>
          <a:xfrm flipV="1">
            <a:off x="6825802" y="4554042"/>
            <a:ext cx="652841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stCxn id="10" idx="1"/>
            <a:endCxn id="12" idx="3"/>
          </p:cNvCxnSpPr>
          <p:nvPr/>
        </p:nvCxnSpPr>
        <p:spPr>
          <a:xfrm flipH="1" flipV="1">
            <a:off x="4819651" y="4554042"/>
            <a:ext cx="652841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-89729" y="4071434"/>
            <a:ext cx="1603409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Фактор риска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Фактор риска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Фактор риска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Правая фигурная скобка 39"/>
          <p:cNvSpPr/>
          <p:nvPr/>
        </p:nvSpPr>
        <p:spPr>
          <a:xfrm>
            <a:off x="1286271" y="4038642"/>
            <a:ext cx="275430" cy="1030798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0978754" y="4188924"/>
            <a:ext cx="1409269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Последствие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Последствие </a:t>
            </a:r>
            <a:r>
              <a:rPr lang="ru-RU" sz="16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Последствие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6" name="Левая фигурная скобка 45"/>
          <p:cNvSpPr/>
          <p:nvPr/>
        </p:nvSpPr>
        <p:spPr>
          <a:xfrm>
            <a:off x="10973213" y="4103402"/>
            <a:ext cx="236521" cy="980539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715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985421" y="2068497"/>
            <a:ext cx="9951868" cy="4122730"/>
          </a:xfrm>
        </p:spPr>
        <p:txBody>
          <a:bodyPr/>
          <a:lstStyle/>
          <a:p>
            <a:r>
              <a:rPr lang="ru-RU" sz="2800" b="1" dirty="0" smtClean="0">
                <a:latin typeface="Arial Narrow" panose="020B0606020202030204" pitchFamily="34" charset="0"/>
              </a:rPr>
              <a:t>Управление </a:t>
            </a:r>
            <a:r>
              <a:rPr lang="ru-RU" sz="2800" b="1" dirty="0">
                <a:latin typeface="Arial Narrow" panose="020B0606020202030204" pitchFamily="34" charset="0"/>
              </a:rPr>
              <a:t>риском </a:t>
            </a:r>
            <a:r>
              <a:rPr lang="ru-RU" sz="2800" dirty="0">
                <a:latin typeface="Arial Narrow" panose="020B0606020202030204" pitchFamily="34" charset="0"/>
              </a:rPr>
              <a:t>– процесс принятия управленческих решений, направленных на снижение вероятности возникновения неблагоприятного результата и минимизации возможных потерь </a:t>
            </a:r>
            <a:endParaRPr lang="ru-RU" sz="2800" dirty="0" smtClean="0">
              <a:latin typeface="Arial Narrow" panose="020B0606020202030204" pitchFamily="34" charset="0"/>
            </a:endParaRPr>
          </a:p>
          <a:p>
            <a:endParaRPr lang="ru-RU" sz="2800" dirty="0">
              <a:latin typeface="Arial Narrow" panose="020B0606020202030204" pitchFamily="34" charset="0"/>
            </a:endParaRPr>
          </a:p>
          <a:p>
            <a:r>
              <a:rPr lang="ru-RU" sz="2800" b="1" dirty="0">
                <a:latin typeface="Arial Narrow" panose="020B0606020202030204" pitchFamily="34" charset="0"/>
              </a:rPr>
              <a:t>Вероятность риска </a:t>
            </a:r>
            <a:r>
              <a:rPr lang="ru-RU" sz="2800" dirty="0">
                <a:latin typeface="Arial Narrow" panose="020B0606020202030204" pitchFamily="34" charset="0"/>
              </a:rPr>
              <a:t>– степень воздействия события, измеряемая от нуля до единицы, то есть вероятность нежелательного исхода </a:t>
            </a:r>
          </a:p>
        </p:txBody>
      </p:sp>
    </p:spTree>
    <p:extLst>
      <p:ext uri="{BB962C8B-B14F-4D97-AF65-F5344CB8AC3E}">
        <p14:creationId xmlns:p14="http://schemas.microsoft.com/office/powerpoint/2010/main" xmlns="" val="35526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568657" y="2018309"/>
            <a:ext cx="11249025" cy="4351338"/>
          </a:xfrm>
        </p:spPr>
        <p:txBody>
          <a:bodyPr/>
          <a:lstStyle/>
          <a:p>
            <a:r>
              <a:rPr lang="ru-RU" sz="2800" b="1" dirty="0" smtClean="0">
                <a:latin typeface="Arial Narrow" panose="020B0606020202030204" pitchFamily="34" charset="0"/>
              </a:rPr>
              <a:t>Уровень </a:t>
            </a:r>
            <a:r>
              <a:rPr lang="ru-RU" sz="2800" b="1" dirty="0">
                <a:latin typeface="Arial Narrow" panose="020B0606020202030204" pitchFamily="34" charset="0"/>
              </a:rPr>
              <a:t>риска </a:t>
            </a:r>
            <a:r>
              <a:rPr lang="ru-RU" sz="2800" dirty="0">
                <a:latin typeface="Arial Narrow" panose="020B0606020202030204" pitchFamily="34" charset="0"/>
              </a:rPr>
              <a:t>– определяется как произведение вероятности возникновения риска на размер возможных финансах потерь </a:t>
            </a:r>
          </a:p>
          <a:p>
            <a:r>
              <a:rPr lang="ru-RU" sz="2800" b="1" dirty="0">
                <a:latin typeface="Arial Narrow" panose="020B0606020202030204" pitchFamily="34" charset="0"/>
              </a:rPr>
              <a:t>Степень риска </a:t>
            </a:r>
            <a:r>
              <a:rPr lang="ru-RU" sz="2800" dirty="0">
                <a:latin typeface="Arial Narrow" panose="020B0606020202030204" pitchFamily="34" charset="0"/>
              </a:rPr>
              <a:t>– качественная характеристика величины риска и его вероятности: </a:t>
            </a:r>
            <a:endParaRPr lang="ru-RU" sz="2800" dirty="0" smtClean="0">
              <a:latin typeface="Arial Narrow" panose="020B0606020202030204" pitchFamily="34" charset="0"/>
            </a:endParaRPr>
          </a:p>
          <a:p>
            <a:pPr marL="715963" indent="-174625">
              <a:buFont typeface="Wingdings" panose="05000000000000000000" pitchFamily="2" charset="2"/>
              <a:buChar char="Ø"/>
            </a:pPr>
            <a:r>
              <a:rPr lang="ru-RU" sz="2600" b="1" dirty="0" smtClean="0">
                <a:latin typeface="Arial Narrow" panose="020B0606020202030204" pitchFamily="34" charset="0"/>
              </a:rPr>
              <a:t>	допустимый</a:t>
            </a:r>
            <a:r>
              <a:rPr lang="ru-RU" sz="2600" dirty="0" smtClean="0">
                <a:latin typeface="Arial Narrow" panose="020B0606020202030204" pitchFamily="34" charset="0"/>
              </a:rPr>
              <a:t> </a:t>
            </a:r>
            <a:r>
              <a:rPr lang="ru-RU" sz="2600" dirty="0">
                <a:latin typeface="Arial Narrow" panose="020B0606020202030204" pitchFamily="34" charset="0"/>
              </a:rPr>
              <a:t>– имеется угроза полной потери прибыли от реализации проекта</a:t>
            </a:r>
          </a:p>
          <a:p>
            <a:pPr marL="715963" indent="-174625">
              <a:buFont typeface="Wingdings" panose="05000000000000000000" pitchFamily="2" charset="2"/>
              <a:buChar char="Ø"/>
            </a:pPr>
            <a:r>
              <a:rPr lang="ru-RU" sz="2600" b="1" dirty="0" smtClean="0">
                <a:latin typeface="Arial Narrow" panose="020B0606020202030204" pitchFamily="34" charset="0"/>
              </a:rPr>
              <a:t>	критический </a:t>
            </a:r>
            <a:r>
              <a:rPr lang="ru-RU" sz="2600" dirty="0">
                <a:latin typeface="Arial Narrow" panose="020B0606020202030204" pitchFamily="34" charset="0"/>
              </a:rPr>
              <a:t>– возможны </a:t>
            </a:r>
            <a:r>
              <a:rPr lang="ru-RU" sz="2600" dirty="0" smtClean="0">
                <a:latin typeface="Arial Narrow" panose="020B0606020202030204" pitchFamily="34" charset="0"/>
              </a:rPr>
              <a:t>не поступления </a:t>
            </a:r>
            <a:r>
              <a:rPr lang="ru-RU" sz="2600" dirty="0">
                <a:latin typeface="Arial Narrow" panose="020B0606020202030204" pitchFamily="34" charset="0"/>
              </a:rPr>
              <a:t>выручки на покрытие расходов, </a:t>
            </a:r>
          </a:p>
          <a:p>
            <a:pPr marL="898525" indent="-357188">
              <a:buFont typeface="Wingdings" panose="05000000000000000000" pitchFamily="2" charset="2"/>
              <a:buChar char="Ø"/>
            </a:pPr>
            <a:r>
              <a:rPr lang="ru-RU" sz="2600" b="1" dirty="0" smtClean="0">
                <a:latin typeface="Arial Narrow" panose="020B0606020202030204" pitchFamily="34" charset="0"/>
              </a:rPr>
              <a:t>	катастрофический</a:t>
            </a:r>
            <a:r>
              <a:rPr lang="ru-RU" sz="2600" dirty="0" smtClean="0">
                <a:latin typeface="Arial Narrow" panose="020B0606020202030204" pitchFamily="34" charset="0"/>
              </a:rPr>
              <a:t> </a:t>
            </a:r>
            <a:r>
              <a:rPr lang="ru-RU" sz="2600" dirty="0">
                <a:latin typeface="Arial Narrow" panose="020B0606020202030204" pitchFamily="34" charset="0"/>
              </a:rPr>
              <a:t>– возможна потеря капитала, имущества и </a:t>
            </a:r>
            <a:r>
              <a:rPr lang="ru-RU" sz="2600" dirty="0" smtClean="0">
                <a:latin typeface="Arial Narrow" panose="020B0606020202030204" pitchFamily="34" charset="0"/>
              </a:rPr>
              <a:t>банкротство </a:t>
            </a:r>
            <a:r>
              <a:rPr lang="ru-RU" sz="2600" dirty="0">
                <a:latin typeface="Arial Narrow" panose="020B0606020202030204" pitchFamily="34" charset="0"/>
              </a:rPr>
              <a:t>предприятия</a:t>
            </a:r>
          </a:p>
        </p:txBody>
      </p:sp>
    </p:spTree>
    <p:extLst>
      <p:ext uri="{BB962C8B-B14F-4D97-AF65-F5344CB8AC3E}">
        <p14:creationId xmlns:p14="http://schemas.microsoft.com/office/powerpoint/2010/main" xmlns="" val="37656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430544" y="1825625"/>
            <a:ext cx="11249025" cy="4351338"/>
          </a:xfrm>
        </p:spPr>
        <p:txBody>
          <a:bodyPr/>
          <a:lstStyle/>
          <a:p>
            <a:r>
              <a:rPr lang="ru-RU" sz="2800" b="1" dirty="0">
                <a:latin typeface="Arial Narrow" panose="020B0606020202030204" pitchFamily="34" charset="0"/>
              </a:rPr>
              <a:t>Оценка риска </a:t>
            </a:r>
            <a:r>
              <a:rPr lang="ru-RU" sz="2800" dirty="0">
                <a:latin typeface="Arial Narrow" panose="020B0606020202030204" pitchFamily="34" charset="0"/>
              </a:rPr>
              <a:t>– выявление опасностей существующих во внешней и внутренней среде, определение масштабов этих опасностей и их возможных последствий</a:t>
            </a:r>
          </a:p>
          <a:p>
            <a:r>
              <a:rPr lang="ru-RU" sz="2800" b="1" dirty="0">
                <a:latin typeface="Arial Narrow" panose="020B0606020202030204" pitchFamily="34" charset="0"/>
              </a:rPr>
              <a:t>Приемлемость </a:t>
            </a:r>
            <a:r>
              <a:rPr lang="ru-RU" sz="2800" b="1" dirty="0" smtClean="0">
                <a:latin typeface="Arial Narrow" panose="020B0606020202030204" pitchFamily="34" charset="0"/>
              </a:rPr>
              <a:t>риска </a:t>
            </a:r>
            <a:r>
              <a:rPr lang="ru-RU" sz="2800" dirty="0" smtClean="0">
                <a:latin typeface="Arial Narrow" panose="020B0606020202030204" pitchFamily="34" charset="0"/>
              </a:rPr>
              <a:t>- </a:t>
            </a:r>
            <a:r>
              <a:rPr lang="ru-RU" sz="2800" dirty="0">
                <a:latin typeface="Arial Narrow" panose="020B0606020202030204" pitchFamily="34" charset="0"/>
              </a:rPr>
              <a:t>ситуация, когда вероятность риска находится в пределах нормативного (приемлемого, стандартного) для данной сферы деятельности </a:t>
            </a:r>
          </a:p>
          <a:p>
            <a:r>
              <a:rPr lang="ru-RU" sz="2800" b="1" dirty="0">
                <a:latin typeface="Arial Narrow" panose="020B0606020202030204" pitchFamily="34" charset="0"/>
              </a:rPr>
              <a:t>Анализ риска </a:t>
            </a:r>
            <a:r>
              <a:rPr lang="ru-RU" sz="2800" dirty="0">
                <a:latin typeface="Arial Narrow" panose="020B0606020202030204" pitchFamily="34" charset="0"/>
              </a:rPr>
              <a:t>– разложение ситуации на элементы, установление между ними связи, сопоставление возможных видов потерь</a:t>
            </a:r>
          </a:p>
          <a:p>
            <a:r>
              <a:rPr lang="ru-RU" sz="2800" b="1" dirty="0">
                <a:latin typeface="Arial Narrow" panose="020B0606020202030204" pitchFamily="34" charset="0"/>
              </a:rPr>
              <a:t>Оптимизация рисков </a:t>
            </a:r>
            <a:r>
              <a:rPr lang="ru-RU" sz="2800" dirty="0">
                <a:latin typeface="Arial Narrow" panose="020B0606020202030204" pitchFamily="34" charset="0"/>
              </a:rPr>
              <a:t>– процесс анализа внешних и внутренних факторов риска, влияющих на его уровень, и выбора наилучшего варианта</a:t>
            </a:r>
          </a:p>
          <a:p>
            <a:endParaRPr lang="ru-RU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318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1600201"/>
            <a:ext cx="11420475" cy="45259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b="1" dirty="0">
                <a:latin typeface="Arial Narrow" panose="020B0606020202030204" pitchFamily="34" charset="0"/>
              </a:rPr>
              <a:t>Цель управления рисками </a:t>
            </a:r>
            <a:r>
              <a:rPr lang="ru-RU" dirty="0">
                <a:latin typeface="Arial Narrow" panose="020B0606020202030204" pitchFamily="34" charset="0"/>
              </a:rPr>
              <a:t>– обеспечить </a:t>
            </a:r>
            <a:r>
              <a:rPr lang="ru-RU" dirty="0" smtClean="0">
                <a:latin typeface="Arial Narrow" panose="020B0606020202030204" pitchFamily="34" charset="0"/>
              </a:rPr>
              <a:t>принятие </a:t>
            </a:r>
            <a:r>
              <a:rPr lang="ru-RU" dirty="0">
                <a:latin typeface="Arial Narrow" panose="020B0606020202030204" pitchFamily="34" charset="0"/>
              </a:rPr>
              <a:t>управленческого решения с учетом </a:t>
            </a:r>
            <a:r>
              <a:rPr lang="ru-RU" dirty="0" smtClean="0">
                <a:latin typeface="Arial Narrow" panose="020B0606020202030204" pitchFamily="34" charset="0"/>
              </a:rPr>
              <a:t>рисков</a:t>
            </a:r>
            <a:endParaRPr lang="ru-RU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r>
              <a:rPr lang="ru-RU" b="1" dirty="0">
                <a:latin typeface="Arial Narrow" panose="020B0606020202030204" pitchFamily="34" charset="0"/>
              </a:rPr>
              <a:t>Основная цель риск менеджера  </a:t>
            </a:r>
            <a:r>
              <a:rPr lang="ru-RU" dirty="0">
                <a:latin typeface="Arial Narrow" panose="020B0606020202030204" pitchFamily="34" charset="0"/>
              </a:rPr>
              <a:t>- сделать управление компанией более </a:t>
            </a:r>
            <a:r>
              <a:rPr lang="ru-RU" dirty="0" smtClean="0">
                <a:latin typeface="Arial Narrow" panose="020B0606020202030204" pitchFamily="34" charset="0"/>
              </a:rPr>
              <a:t>учитывающим риски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>
              <a:latin typeface="Arial Narrow" panose="020B0606020202030204" pitchFamily="34" charset="0"/>
            </a:endParaRPr>
          </a:p>
          <a:p>
            <a:pPr marL="982663" indent="-266700">
              <a:spcBef>
                <a:spcPts val="0"/>
              </a:spcBef>
              <a:buAutoNum type="arabicPeriod"/>
            </a:pPr>
            <a:r>
              <a:rPr lang="ru-RU" sz="2800" dirty="0">
                <a:latin typeface="Arial Narrow" panose="020B0606020202030204" pitchFamily="34" charset="0"/>
              </a:rPr>
              <a:t>При принятии управленческих </a:t>
            </a:r>
            <a:r>
              <a:rPr lang="ru-RU" sz="2800" dirty="0" smtClean="0">
                <a:latin typeface="Arial Narrow" panose="020B0606020202030204" pitchFamily="34" charset="0"/>
              </a:rPr>
              <a:t>решений - сделать </a:t>
            </a:r>
            <a:r>
              <a:rPr lang="ru-RU" sz="2800" dirty="0">
                <a:latin typeface="Arial Narrow" panose="020B0606020202030204" pitchFamily="34" charset="0"/>
              </a:rPr>
              <a:t>приятия риска осознанным</a:t>
            </a:r>
          </a:p>
          <a:p>
            <a:pPr marL="982663" indent="-266700">
              <a:spcBef>
                <a:spcPts val="0"/>
              </a:spcBef>
              <a:buAutoNum type="arabicPeriod"/>
            </a:pPr>
            <a:r>
              <a:rPr lang="ru-RU" sz="2800" dirty="0">
                <a:latin typeface="Arial Narrow" panose="020B0606020202030204" pitchFamily="34" charset="0"/>
              </a:rPr>
              <a:t>В текущей операционной </a:t>
            </a:r>
            <a:r>
              <a:rPr lang="ru-RU" sz="2800" dirty="0" smtClean="0">
                <a:latin typeface="Arial Narrow" panose="020B0606020202030204" pitchFamily="34" charset="0"/>
              </a:rPr>
              <a:t>деятельности - поставить </a:t>
            </a:r>
            <a:r>
              <a:rPr lang="ru-RU" sz="2800" dirty="0">
                <a:latin typeface="Arial Narrow" panose="020B0606020202030204" pitchFamily="34" charset="0"/>
              </a:rPr>
              <a:t>риски под контроль</a:t>
            </a:r>
          </a:p>
          <a:p>
            <a:pPr marL="982663" indent="-266700">
              <a:spcBef>
                <a:spcPts val="0"/>
              </a:spcBef>
              <a:buAutoNum type="arabicPeriod"/>
            </a:pPr>
            <a:r>
              <a:rPr lang="ru-RU" sz="2800" dirty="0">
                <a:latin typeface="Arial Narrow" panose="020B0606020202030204" pitchFamily="34" charset="0"/>
              </a:rPr>
              <a:t>В отношение требований «</a:t>
            </a:r>
            <a:r>
              <a:rPr lang="ru-RU" sz="2800" dirty="0" smtClean="0">
                <a:latin typeface="Arial Narrow" panose="020B0606020202030204" pitchFamily="34" charset="0"/>
              </a:rPr>
              <a:t>регуляторов» - отвечать </a:t>
            </a:r>
            <a:r>
              <a:rPr lang="ru-RU" sz="2800" dirty="0">
                <a:latin typeface="Arial Narrow" panose="020B0606020202030204" pitchFamily="34" charset="0"/>
              </a:rPr>
              <a:t>установленным </a:t>
            </a:r>
            <a:r>
              <a:rPr lang="ru-RU" sz="2800" dirty="0" smtClean="0">
                <a:latin typeface="Arial Narrow" panose="020B0606020202030204" pitchFamily="34" charset="0"/>
              </a:rPr>
              <a:t>нормам</a:t>
            </a:r>
            <a:endParaRPr lang="ru-RU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061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92278"/>
            <a:ext cx="12096750" cy="75667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Классификация рисков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874463" y="-15821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169669" y="-15821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33341933"/>
              </p:ext>
            </p:extLst>
          </p:nvPr>
        </p:nvGraphicFramePr>
        <p:xfrm>
          <a:off x="146048" y="1364437"/>
          <a:ext cx="5283202" cy="5424190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2349502">
                  <a:extLst>
                    <a:ext uri="{9D8B030D-6E8A-4147-A177-3AD203B41FA5}">
                      <a16:colId xmlns:a16="http://schemas.microsoft.com/office/drawing/2014/main" xmlns="" val="2339908969"/>
                    </a:ext>
                  </a:extLst>
                </a:gridCol>
                <a:gridCol w="2933700">
                  <a:extLst>
                    <a:ext uri="{9D8B030D-6E8A-4147-A177-3AD203B41FA5}">
                      <a16:colId xmlns:a16="http://schemas.microsoft.com/office/drawing/2014/main" xmlns="" val="4227824554"/>
                    </a:ext>
                  </a:extLst>
                </a:gridCol>
              </a:tblGrid>
              <a:tr h="60147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Классификационный признак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Виды рисков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70859640"/>
                  </a:ext>
                </a:extLst>
              </a:tr>
              <a:tr h="214812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1. Содержание риска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Промышленные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Экологические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Инвестиционные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Кредитные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Технические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Предпринимательские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Финансовые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Страховые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Политические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30677454"/>
                  </a:ext>
                </a:extLst>
              </a:tr>
              <a:tr h="54419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2.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Назначение риска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Риск,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предполагающий потери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Риск,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предполагающий выгоду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86032560"/>
                  </a:ext>
                </a:extLst>
              </a:tr>
              <a:tr h="191899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3. Вид деятельности 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Традиционная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Предпринимательская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Венчурная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Авантюрно-спекулятивная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Азартно-игровая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5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510268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28083461"/>
              </p:ext>
            </p:extLst>
          </p:nvPr>
        </p:nvGraphicFramePr>
        <p:xfrm>
          <a:off x="5680073" y="1364437"/>
          <a:ext cx="6511927" cy="5417884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2320926">
                  <a:extLst>
                    <a:ext uri="{9D8B030D-6E8A-4147-A177-3AD203B41FA5}">
                      <a16:colId xmlns:a16="http://schemas.microsoft.com/office/drawing/2014/main" xmlns="" val="2339908969"/>
                    </a:ext>
                  </a:extLst>
                </a:gridCol>
                <a:gridCol w="4191001">
                  <a:extLst>
                    <a:ext uri="{9D8B030D-6E8A-4147-A177-3AD203B41FA5}">
                      <a16:colId xmlns:a16="http://schemas.microsoft.com/office/drawing/2014/main" xmlns="" val="4227824554"/>
                    </a:ext>
                  </a:extLst>
                </a:gridCol>
              </a:tblGrid>
              <a:tr h="66300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Классификационный признак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Виды рисков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70859640"/>
                  </a:ext>
                </a:extLst>
              </a:tr>
              <a:tr h="78682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4. Степень риска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Допустимый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Критический,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приводящий к потере прибыли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Катастрофический, приводящий к потере инвестиций, банкротству, разрушению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8776830"/>
                  </a:ext>
                </a:extLst>
              </a:tr>
              <a:tr h="624904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5. Вид неопределенности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Детерминированная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Зашумленная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Стохастическая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Полная неопределенность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6236894"/>
                  </a:ext>
                </a:extLst>
              </a:tr>
              <a:tr h="643954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6. Причина риска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Техногенные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Природные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Смешанные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70219749"/>
                  </a:ext>
                </a:extLst>
              </a:tr>
              <a:tr h="81569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7. Направление риска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Экономика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Техника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Управление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Психология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Социология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Право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Экология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55343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302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92278"/>
            <a:ext cx="12096750" cy="75667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Классификация рисков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874463" y="-15821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169669" y="-15821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64879212"/>
              </p:ext>
            </p:extLst>
          </p:nvPr>
        </p:nvGraphicFramePr>
        <p:xfrm>
          <a:off x="88899" y="1389266"/>
          <a:ext cx="5959477" cy="5303520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2320926">
                  <a:extLst>
                    <a:ext uri="{9D8B030D-6E8A-4147-A177-3AD203B41FA5}">
                      <a16:colId xmlns:a16="http://schemas.microsoft.com/office/drawing/2014/main" xmlns="" val="2339908969"/>
                    </a:ext>
                  </a:extLst>
                </a:gridCol>
                <a:gridCol w="3638551">
                  <a:extLst>
                    <a:ext uri="{9D8B030D-6E8A-4147-A177-3AD203B41FA5}">
                      <a16:colId xmlns:a16="http://schemas.microsoft.com/office/drawing/2014/main" xmlns="" val="4227824554"/>
                    </a:ext>
                  </a:extLst>
                </a:gridCol>
              </a:tblGrid>
              <a:tr h="33915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Классификационный признак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Виды рисков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70859640"/>
                  </a:ext>
                </a:extLst>
              </a:tr>
              <a:tr h="5920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8.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Уровень иерархии риска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Исполнительский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Фирменный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Отраслевой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Региональный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Страновой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Международный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Глобальный (всемирный)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86032560"/>
                  </a:ext>
                </a:extLst>
              </a:tr>
              <a:tr h="5920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9.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Вид ресурсов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Материальные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Финансовые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Трудовые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Информационные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Интеллектуальная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собственность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Время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5102680"/>
                  </a:ext>
                </a:extLst>
              </a:tr>
              <a:tr h="5920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10. Характер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проявления риска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Субъективный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Объективный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Неправомерный (неоправданный)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Правомерный (оправданный)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Криминогенный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877683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00020136"/>
              </p:ext>
            </p:extLst>
          </p:nvPr>
        </p:nvGraphicFramePr>
        <p:xfrm>
          <a:off x="6261099" y="1389266"/>
          <a:ext cx="5835652" cy="5303520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2254251">
                  <a:extLst>
                    <a:ext uri="{9D8B030D-6E8A-4147-A177-3AD203B41FA5}">
                      <a16:colId xmlns:a16="http://schemas.microsoft.com/office/drawing/2014/main" xmlns="" val="2339908969"/>
                    </a:ext>
                  </a:extLst>
                </a:gridCol>
                <a:gridCol w="3581401">
                  <a:extLst>
                    <a:ext uri="{9D8B030D-6E8A-4147-A177-3AD203B41FA5}">
                      <a16:colId xmlns:a16="http://schemas.microsoft.com/office/drawing/2014/main" xmlns="" val="4227824554"/>
                    </a:ext>
                  </a:extLst>
                </a:gridCol>
              </a:tblGrid>
              <a:tr h="52525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Классификационный признак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Виды рисков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70859640"/>
                  </a:ext>
                </a:extLst>
              </a:tr>
              <a:tr h="5920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11. Форма риска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Концептуальный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Прогнозируемый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Планируемый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Стратегический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Тактический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Оперативный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Структурный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Мотивационный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6236894"/>
                  </a:ext>
                </a:extLst>
              </a:tr>
              <a:tr h="5920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12. Метод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снижения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риска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Отказ от проекта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Сглаживание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негативного воздействия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Страхование риска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Признание ущерба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Разделение риска между партнерами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70219749"/>
                  </a:ext>
                </a:extLst>
              </a:tr>
              <a:tr h="5920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13. Метод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управления риском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Системный анализ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Нормативный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Экспертный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Статистический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Экономико-математические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методы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55343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0445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Что такое управление рисками?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109" y="2676525"/>
            <a:ext cx="4698241" cy="3568700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latin typeface="Arial Narrow" panose="020B0606020202030204" pitchFamily="34" charset="0"/>
              </a:rPr>
              <a:t>Управление рисками </a:t>
            </a:r>
            <a:r>
              <a:rPr lang="ru-RU" sz="2800" dirty="0" smtClean="0">
                <a:latin typeface="Arial Narrow" panose="020B0606020202030204" pitchFamily="34" charset="0"/>
              </a:rPr>
              <a:t>– системный подход к выявлению, анализу, минимизации и мониторингу рисков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99168" l="0" r="100000"/>
                    </a14:imgEffect>
                    <a14:imgEffect>
                      <a14:sharpenSoften amount="19000"/>
                    </a14:imgEffect>
                    <a14:imgEffect>
                      <a14:brightnessContrast bright="-18000" contras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9725" y="1119980"/>
            <a:ext cx="5476875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320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В ближайшем будущем нам угрожают риски глобального масштаба!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442716" y="24642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822574" y="-33093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019" y="1778096"/>
            <a:ext cx="12030075" cy="4525963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800" dirty="0">
                <a:latin typeface="Arial Narrow" panose="020B0606020202030204" pitchFamily="34" charset="0"/>
              </a:rPr>
              <a:t>Нашей планете угрожают необратимые изменения климата (в основном глобальное потепление)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800" dirty="0">
                <a:latin typeface="Arial Narrow" panose="020B0606020202030204" pitchFamily="34" charset="0"/>
              </a:rPr>
              <a:t>Значительное увеличение мозгового потенциала. С помощью медицинских препаратов или имплантат можно влиять на область мозга, отвечающий за характер и поведение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800" dirty="0">
                <a:latin typeface="Arial Narrow" panose="020B0606020202030204" pitchFamily="34" charset="0"/>
              </a:rPr>
              <a:t>Государство не выдержит дополнительных затрат, связанных с увеличение продолжительности жизни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800" dirty="0">
                <a:latin typeface="Arial Narrow" panose="020B0606020202030204" pitchFamily="34" charset="0"/>
              </a:rPr>
              <a:t>Неаккуратное использование технологий по изменению климата, может привести к трагедиям мирового масштаба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800" dirty="0">
                <a:latin typeface="Arial Narrow" panose="020B0606020202030204" pitchFamily="34" charset="0"/>
              </a:rPr>
              <a:t>Последние открытия подтверждают, что жизнь на других планетах возможна, встреча с инопланетным разумом может иметь непредсказуемые последствия </a:t>
            </a:r>
          </a:p>
        </p:txBody>
      </p:sp>
    </p:spTree>
    <p:extLst>
      <p:ext uri="{BB962C8B-B14F-4D97-AF65-F5344CB8AC3E}">
        <p14:creationId xmlns:p14="http://schemas.microsoft.com/office/powerpoint/2010/main" xmlns="" val="375174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Шаг 1. Как видеть риски, которые угрожают бизнесу?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2226" y="1857376"/>
            <a:ext cx="5305424" cy="4525963"/>
          </a:xfrm>
        </p:spPr>
        <p:txBody>
          <a:bodyPr/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Выявление рисков </a:t>
            </a:r>
            <a:r>
              <a:rPr lang="ru-RU" sz="2400" dirty="0" smtClean="0">
                <a:latin typeface="Arial Narrow" panose="020B0606020202030204" pitchFamily="34" charset="0"/>
              </a:rPr>
              <a:t>– определение факторов и событий, которые могут негативно повлиять на цели, поставленные компанией</a:t>
            </a:r>
            <a:endParaRPr lang="ru-RU" sz="2400" b="1" dirty="0">
              <a:latin typeface="Arial Narrow" panose="020B0606020202030204" pitchFamily="34" charset="0"/>
            </a:endParaRPr>
          </a:p>
          <a:p>
            <a:r>
              <a:rPr lang="ru-RU" sz="2400" dirty="0" smtClean="0">
                <a:latin typeface="Arial Narrow" panose="020B0606020202030204" pitchFamily="34" charset="0"/>
              </a:rPr>
              <a:t>Риски, которые не будут выявлены на этом этапе, не могут быть минимизированы в последствии</a:t>
            </a:r>
          </a:p>
          <a:p>
            <a:r>
              <a:rPr lang="ru-RU" sz="2400" dirty="0" smtClean="0">
                <a:latin typeface="Arial Narrow" panose="020B0606020202030204" pitchFamily="34" charset="0"/>
              </a:rPr>
              <a:t>Выявлять риски лучше в рамках процесса планирования и бюджетирования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002" b="100000" l="0" r="100000">
                        <a14:backgroundMark x1="57259" y1="99109" x2="57259" y2="99109"/>
                        <a14:backgroundMark x1="54588" y1="99109" x2="54588" y2="99109"/>
                        <a14:backgroundMark x1="46690" y1="98998" x2="46690" y2="98998"/>
                      </a14:backgroundRemoval>
                    </a14:imgEffect>
                    <a14:imgEffect>
                      <a14:sharpenSoften amount="69000"/>
                    </a14:imgEffect>
                    <a14:imgEffect>
                      <a14:brightnessContrast bright="-11000" contras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035" y="1413254"/>
            <a:ext cx="5191125" cy="541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835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Инструмент 1. Дерево денежных потоков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27198" y="-9263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997935" y="-40979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19850" y="2050535"/>
            <a:ext cx="5537960" cy="3568700"/>
          </a:xfrm>
        </p:spPr>
        <p:txBody>
          <a:bodyPr/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Определите цель организации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Разбейте ее на доходную и расходную часть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Детализируйте основные статьи доходов и расходов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Задайте себе вопрос </a:t>
            </a:r>
            <a:r>
              <a:rPr lang="ru-RU" sz="2800" i="1" dirty="0" smtClean="0">
                <a:latin typeface="Arial Narrow" panose="020B0606020202030204" pitchFamily="34" charset="0"/>
              </a:rPr>
              <a:t>«Что может произойти внутри компании или вне, что увеличит расходы или снизит доходы?»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3375660"/>
            <a:ext cx="1066800" cy="6324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Прибыль компании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310640" y="2050535"/>
            <a:ext cx="967740" cy="632460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Доходы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310640" y="4618475"/>
            <a:ext cx="967740" cy="632460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Расходы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691765" y="1813937"/>
            <a:ext cx="1392554" cy="473195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Продажи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691765" y="2446397"/>
            <a:ext cx="1392554" cy="473195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Сервисы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691764" y="3455292"/>
            <a:ext cx="1392555" cy="473195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Аренда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691764" y="4008120"/>
            <a:ext cx="1392556" cy="473195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Зарплаты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691764" y="4560948"/>
            <a:ext cx="1392556" cy="473195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Налоги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691763" y="5146040"/>
            <a:ext cx="1392557" cy="473195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Исследования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691763" y="5731132"/>
            <a:ext cx="1392557" cy="473195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Другие…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497704" y="1572636"/>
            <a:ext cx="1392555" cy="4672589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Риски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613910" y="1813937"/>
            <a:ext cx="1160142" cy="450712"/>
          </a:xfrm>
          <a:prstGeom prst="roundRect">
            <a:avLst/>
          </a:prstGeom>
          <a:solidFill>
            <a:srgbClr val="E5FF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Уход ключевых клиентов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613910" y="2412739"/>
            <a:ext cx="1160142" cy="450712"/>
          </a:xfrm>
          <a:prstGeom prst="roundRect">
            <a:avLst/>
          </a:prstGeom>
          <a:solidFill>
            <a:srgbClr val="E5FF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Новые конкуренты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613910" y="3011541"/>
            <a:ext cx="1160142" cy="450712"/>
          </a:xfrm>
          <a:prstGeom prst="roundRect">
            <a:avLst/>
          </a:prstGeom>
          <a:solidFill>
            <a:srgbClr val="E5FF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Валютные колебания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613910" y="3616426"/>
            <a:ext cx="1160142" cy="450712"/>
          </a:xfrm>
          <a:prstGeom prst="roundRect">
            <a:avLst/>
          </a:prstGeom>
          <a:solidFill>
            <a:srgbClr val="E5FF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Низкий спрос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613910" y="4808787"/>
            <a:ext cx="1160142" cy="450712"/>
          </a:xfrm>
          <a:prstGeom prst="roundRect">
            <a:avLst/>
          </a:prstGeom>
          <a:solidFill>
            <a:srgbClr val="E5FF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Неверный расчет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641534" y="5412598"/>
            <a:ext cx="1160142" cy="450712"/>
          </a:xfrm>
          <a:prstGeom prst="roundRect">
            <a:avLst/>
          </a:prstGeom>
          <a:solidFill>
            <a:srgbClr val="E5FF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Несвоевремен-ная</a:t>
            </a:r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уплата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Прямая соединительная линия 9"/>
          <p:cNvCxnSpPr>
            <a:stCxn id="8" idx="3"/>
            <a:endCxn id="21" idx="1"/>
          </p:cNvCxnSpPr>
          <p:nvPr/>
        </p:nvCxnSpPr>
        <p:spPr>
          <a:xfrm flipV="1">
            <a:off x="1066800" y="2366765"/>
            <a:ext cx="243840" cy="1325125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8" idx="3"/>
            <a:endCxn id="22" idx="1"/>
          </p:cNvCxnSpPr>
          <p:nvPr/>
        </p:nvCxnSpPr>
        <p:spPr>
          <a:xfrm>
            <a:off x="1066800" y="3691890"/>
            <a:ext cx="243840" cy="1242815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23" idx="1"/>
            <a:endCxn id="21" idx="3"/>
          </p:cNvCxnSpPr>
          <p:nvPr/>
        </p:nvCxnSpPr>
        <p:spPr>
          <a:xfrm flipH="1">
            <a:off x="2278380" y="2050535"/>
            <a:ext cx="413385" cy="316230"/>
          </a:xfrm>
          <a:prstGeom prst="line">
            <a:avLst/>
          </a:prstGeom>
          <a:ln w="12700">
            <a:solidFill>
              <a:schemeClr val="accent5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stCxn id="26" idx="1"/>
            <a:endCxn id="21" idx="3"/>
          </p:cNvCxnSpPr>
          <p:nvPr/>
        </p:nvCxnSpPr>
        <p:spPr>
          <a:xfrm flipH="1" flipV="1">
            <a:off x="2278380" y="2366765"/>
            <a:ext cx="413385" cy="316230"/>
          </a:xfrm>
          <a:prstGeom prst="line">
            <a:avLst/>
          </a:prstGeom>
          <a:ln w="12700">
            <a:solidFill>
              <a:schemeClr val="accent5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stCxn id="30" idx="1"/>
            <a:endCxn id="22" idx="3"/>
          </p:cNvCxnSpPr>
          <p:nvPr/>
        </p:nvCxnSpPr>
        <p:spPr>
          <a:xfrm flipH="1">
            <a:off x="2278380" y="3691890"/>
            <a:ext cx="413384" cy="1242815"/>
          </a:xfrm>
          <a:prstGeom prst="line">
            <a:avLst/>
          </a:prstGeom>
          <a:ln w="12700">
            <a:solidFill>
              <a:schemeClr val="accent5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stCxn id="31" idx="1"/>
            <a:endCxn id="22" idx="3"/>
          </p:cNvCxnSpPr>
          <p:nvPr/>
        </p:nvCxnSpPr>
        <p:spPr>
          <a:xfrm flipH="1">
            <a:off x="2278380" y="4244718"/>
            <a:ext cx="413384" cy="689987"/>
          </a:xfrm>
          <a:prstGeom prst="line">
            <a:avLst/>
          </a:prstGeom>
          <a:ln w="12700">
            <a:solidFill>
              <a:schemeClr val="accent5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37" idx="1"/>
            <a:endCxn id="22" idx="3"/>
          </p:cNvCxnSpPr>
          <p:nvPr/>
        </p:nvCxnSpPr>
        <p:spPr>
          <a:xfrm flipH="1">
            <a:off x="2278380" y="4797546"/>
            <a:ext cx="413384" cy="137159"/>
          </a:xfrm>
          <a:prstGeom prst="line">
            <a:avLst/>
          </a:prstGeom>
          <a:ln w="12700">
            <a:solidFill>
              <a:schemeClr val="accent5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stCxn id="38" idx="1"/>
            <a:endCxn id="22" idx="3"/>
          </p:cNvCxnSpPr>
          <p:nvPr/>
        </p:nvCxnSpPr>
        <p:spPr>
          <a:xfrm flipH="1" flipV="1">
            <a:off x="2278380" y="4934705"/>
            <a:ext cx="413383" cy="447933"/>
          </a:xfrm>
          <a:prstGeom prst="line">
            <a:avLst/>
          </a:prstGeom>
          <a:ln w="12700">
            <a:solidFill>
              <a:schemeClr val="accent5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stCxn id="42" idx="1"/>
            <a:endCxn id="23" idx="3"/>
          </p:cNvCxnSpPr>
          <p:nvPr/>
        </p:nvCxnSpPr>
        <p:spPr>
          <a:xfrm flipH="1">
            <a:off x="4084319" y="2039293"/>
            <a:ext cx="529591" cy="11242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>
            <a:endCxn id="23" idx="3"/>
          </p:cNvCxnSpPr>
          <p:nvPr/>
        </p:nvCxnSpPr>
        <p:spPr>
          <a:xfrm flipH="1" flipV="1">
            <a:off x="4084319" y="2050535"/>
            <a:ext cx="529591" cy="58756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>
            <a:endCxn id="23" idx="3"/>
          </p:cNvCxnSpPr>
          <p:nvPr/>
        </p:nvCxnSpPr>
        <p:spPr>
          <a:xfrm flipH="1" flipV="1">
            <a:off x="4084319" y="2050535"/>
            <a:ext cx="529591" cy="1183976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stCxn id="45" idx="1"/>
            <a:endCxn id="23" idx="3"/>
          </p:cNvCxnSpPr>
          <p:nvPr/>
        </p:nvCxnSpPr>
        <p:spPr>
          <a:xfrm flipH="1" flipV="1">
            <a:off x="4084319" y="2050535"/>
            <a:ext cx="529591" cy="179124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>
            <a:endCxn id="37" idx="3"/>
          </p:cNvCxnSpPr>
          <p:nvPr/>
        </p:nvCxnSpPr>
        <p:spPr>
          <a:xfrm flipH="1" flipV="1">
            <a:off x="4084320" y="4797546"/>
            <a:ext cx="529590" cy="233138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>
            <a:stCxn id="47" idx="1"/>
            <a:endCxn id="37" idx="3"/>
          </p:cNvCxnSpPr>
          <p:nvPr/>
        </p:nvCxnSpPr>
        <p:spPr>
          <a:xfrm flipH="1" flipV="1">
            <a:off x="4084320" y="4797546"/>
            <a:ext cx="557214" cy="840408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0184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Использование классификатора рисков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784303" y="-83926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799601" y="-14580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2225" y="2484863"/>
            <a:ext cx="5537960" cy="3568700"/>
          </a:xfrm>
        </p:spPr>
        <p:txBody>
          <a:bodyPr/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Необходимо учитывать как внутренние риски проекта, так и внешние факторы, которые могут повлиять на проект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Данный пример не является исчерпывающим, его необходимо адаптировать для целей компании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25081" y="2020427"/>
            <a:ext cx="4685194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Управленческая команда и персонал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 rot="16200000">
            <a:off x="-173503" y="2855889"/>
            <a:ext cx="1603409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Внутренние</a:t>
            </a:r>
          </a:p>
        </p:txBody>
      </p:sp>
      <p:sp>
        <p:nvSpPr>
          <p:cNvPr id="40" name="Правая фигурная скобка 39"/>
          <p:cNvSpPr/>
          <p:nvPr/>
        </p:nvSpPr>
        <p:spPr>
          <a:xfrm flipH="1">
            <a:off x="1095374" y="1989293"/>
            <a:ext cx="274667" cy="2345396"/>
          </a:xfrm>
          <a:prstGeom prst="rightBrace">
            <a:avLst>
              <a:gd name="adj1" fmla="val 8333"/>
              <a:gd name="adj2" fmla="val 5431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325081" y="2616308"/>
            <a:ext cx="4685194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Финансирование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325081" y="3211170"/>
            <a:ext cx="4685194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Технология / ИТ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325081" y="3806032"/>
            <a:ext cx="4685194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Исследования / Производство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325081" y="4400894"/>
            <a:ext cx="4685194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Клиенты, спрос и рынок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325081" y="4981751"/>
            <a:ext cx="4685194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Регулирование / Законодательство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25081" y="5577170"/>
            <a:ext cx="4685194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Поставщики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325081" y="6152157"/>
            <a:ext cx="4685194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Конкуренты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 rot="16200000">
            <a:off x="-173504" y="5004766"/>
            <a:ext cx="1603409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Внешние</a:t>
            </a:r>
          </a:p>
        </p:txBody>
      </p:sp>
      <p:sp>
        <p:nvSpPr>
          <p:cNvPr id="35" name="Правая фигурная скобка 34"/>
          <p:cNvSpPr/>
          <p:nvPr/>
        </p:nvSpPr>
        <p:spPr>
          <a:xfrm flipH="1">
            <a:off x="1071158" y="4365823"/>
            <a:ext cx="274667" cy="2249515"/>
          </a:xfrm>
          <a:prstGeom prst="rightBrace">
            <a:avLst>
              <a:gd name="adj1" fmla="val 8333"/>
              <a:gd name="adj2" fmla="val 5431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080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Документирование информации о рисках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90237569"/>
              </p:ext>
            </p:extLst>
          </p:nvPr>
        </p:nvGraphicFramePr>
        <p:xfrm>
          <a:off x="304800" y="2303934"/>
          <a:ext cx="11490962" cy="3235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5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15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15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156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15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64156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64156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25625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Описание риска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Последствия от реализации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Ущерб от риска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Вероятность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риска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Оценка риска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Мероприятия по снижению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Владельцы и сроки 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4888"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4888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4888"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4888">
                <a:tc gridSpan="2"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Шаг 1. Идентификация рисков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Шаг 2.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Приоритизация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 рисков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Шаг 3. Минимизация рисков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0664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05475" y="0"/>
            <a:ext cx="878105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4780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Шаг 2. Как анализировать и </a:t>
            </a:r>
            <a:r>
              <a:rPr lang="ru-RU" b="1" dirty="0" err="1" smtClean="0">
                <a:latin typeface="Arial Narrow" panose="020B0606020202030204" pitchFamily="34" charset="0"/>
              </a:rPr>
              <a:t>приоритизировать</a:t>
            </a:r>
            <a:r>
              <a:rPr lang="ru-RU" b="1" dirty="0" smtClean="0">
                <a:latin typeface="Arial Narrow" panose="020B0606020202030204" pitchFamily="34" charset="0"/>
              </a:rPr>
              <a:t> риски?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2226" y="1857376"/>
            <a:ext cx="5305424" cy="4525963"/>
          </a:xfrm>
        </p:spPr>
        <p:txBody>
          <a:bodyPr/>
          <a:lstStyle/>
          <a:p>
            <a:r>
              <a:rPr lang="ru-RU" sz="2400" b="1" dirty="0" err="1" smtClean="0">
                <a:latin typeface="Arial Narrow" panose="020B0606020202030204" pitchFamily="34" charset="0"/>
              </a:rPr>
              <a:t>Приоритизация</a:t>
            </a:r>
            <a:r>
              <a:rPr lang="ru-RU" sz="2400" b="1" dirty="0" smtClean="0">
                <a:latin typeface="Arial Narrow" panose="020B0606020202030204" pitchFamily="34" charset="0"/>
              </a:rPr>
              <a:t> рисков </a:t>
            </a:r>
            <a:r>
              <a:rPr lang="ru-RU" sz="2400" dirty="0" smtClean="0">
                <a:latin typeface="Arial Narrow" panose="020B0606020202030204" pitchFamily="34" charset="0"/>
              </a:rPr>
              <a:t>– анализ рисков с целью определения наиболее критичных с точки зрения </a:t>
            </a:r>
            <a:r>
              <a:rPr lang="ru-RU" sz="2400" b="1" dirty="0" smtClean="0">
                <a:latin typeface="Arial Narrow" panose="020B0606020202030204" pitchFamily="34" charset="0"/>
              </a:rPr>
              <a:t>вероятности </a:t>
            </a:r>
            <a:r>
              <a:rPr lang="ru-RU" sz="2400" dirty="0" smtClean="0">
                <a:latin typeface="Arial Narrow" panose="020B0606020202030204" pitchFamily="34" charset="0"/>
              </a:rPr>
              <a:t>и </a:t>
            </a:r>
            <a:r>
              <a:rPr lang="ru-RU" sz="2400" b="1" dirty="0" smtClean="0">
                <a:latin typeface="Arial Narrow" panose="020B0606020202030204" pitchFamily="34" charset="0"/>
              </a:rPr>
              <a:t>ущерба</a:t>
            </a:r>
            <a:r>
              <a:rPr lang="ru-RU" sz="2400" dirty="0" smtClean="0">
                <a:latin typeface="Arial Narrow" panose="020B0606020202030204" pitchFamily="34" charset="0"/>
              </a:rPr>
              <a:t> и, соответственно, наиболее </a:t>
            </a:r>
            <a:r>
              <a:rPr lang="ru-RU" sz="2400" b="1" dirty="0" smtClean="0">
                <a:latin typeface="Arial Narrow" panose="020B0606020202030204" pitchFamily="34" charset="0"/>
              </a:rPr>
              <a:t>приоритетных</a:t>
            </a:r>
          </a:p>
          <a:p>
            <a:pPr marL="0" indent="0">
              <a:buNone/>
            </a:pPr>
            <a:endParaRPr lang="ru-RU" sz="2400" b="1" dirty="0" smtClean="0">
              <a:latin typeface="Arial Narrow" panose="020B0606020202030204" pitchFamily="34" charset="0"/>
            </a:endParaRPr>
          </a:p>
          <a:p>
            <a:r>
              <a:rPr lang="ru-RU" sz="2400" dirty="0" err="1">
                <a:latin typeface="Arial Narrow" panose="020B0606020202030204" pitchFamily="34" charset="0"/>
              </a:rPr>
              <a:t>Приоритизация</a:t>
            </a:r>
            <a:r>
              <a:rPr lang="ru-RU" sz="2400" dirty="0">
                <a:latin typeface="Arial Narrow" panose="020B0606020202030204" pitchFamily="34" charset="0"/>
              </a:rPr>
              <a:t> рисков </a:t>
            </a:r>
            <a:r>
              <a:rPr lang="ru-RU" sz="2400" dirty="0" smtClean="0">
                <a:latin typeface="Arial Narrow" panose="020B0606020202030204" pitchFamily="34" charset="0"/>
              </a:rPr>
              <a:t>позволяет выделить </a:t>
            </a:r>
            <a:r>
              <a:rPr lang="ru-RU" sz="2400" b="1" dirty="0" smtClean="0">
                <a:latin typeface="Arial Narrow" panose="020B0606020202030204" pitchFamily="34" charset="0"/>
              </a:rPr>
              <a:t>узкий спектр потенциальных рисков</a:t>
            </a:r>
            <a:r>
              <a:rPr lang="ru-RU" sz="2400" dirty="0" smtClean="0">
                <a:latin typeface="Arial Narrow" panose="020B0606020202030204" pitchFamily="34" charset="0"/>
              </a:rPr>
              <a:t>, на которых руководству </a:t>
            </a:r>
            <a:r>
              <a:rPr lang="ru-RU" sz="2400" b="1" dirty="0" smtClean="0">
                <a:latin typeface="Arial Narrow" panose="020B0606020202030204" pitchFamily="34" charset="0"/>
              </a:rPr>
              <a:t>необходимо фокусироваться</a:t>
            </a:r>
            <a:endParaRPr lang="ru-RU" sz="2400" b="1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sz="2400" dirty="0">
              <a:latin typeface="Arial Narrow" panose="020B0606020202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2648" b="100000" l="0" r="100000">
                        <a14:foregroundMark x1="68160" y1="83157" x2="68160" y2="8315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6117" y="1197218"/>
            <a:ext cx="5085109" cy="566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160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4738" y="341539"/>
            <a:ext cx="9301813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Ментальные ловушки при оценке рисков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25" y="1600201"/>
            <a:ext cx="12030075" cy="4525963"/>
          </a:xfrm>
        </p:spPr>
        <p:txBody>
          <a:bodyPr/>
          <a:lstStyle/>
          <a:p>
            <a:r>
              <a:rPr lang="ru-RU" sz="2800" dirty="0">
                <a:latin typeface="Arial Narrow" panose="020B0606020202030204" pitchFamily="34" charset="0"/>
              </a:rPr>
              <a:t>Оценка риска зависит от изначальной формулировки </a:t>
            </a:r>
            <a:r>
              <a:rPr lang="ru-RU" sz="2800" dirty="0" smtClean="0">
                <a:latin typeface="Arial Narrow" panose="020B0606020202030204" pitchFamily="34" charset="0"/>
              </a:rPr>
              <a:t>риска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Мы </a:t>
            </a:r>
            <a:r>
              <a:rPr lang="ru-RU" sz="2800" dirty="0">
                <a:latin typeface="Arial Narrow" panose="020B0606020202030204" pitchFamily="34" charset="0"/>
              </a:rPr>
              <a:t>недооцениваем риски, связанные с большой выгодой</a:t>
            </a:r>
          </a:p>
          <a:p>
            <a:r>
              <a:rPr lang="ru-RU" sz="2800" dirty="0">
                <a:latin typeface="Arial Narrow" panose="020B0606020202030204" pitchFamily="34" charset="0"/>
              </a:rPr>
              <a:t>Мы неправильно оцениваем риски, полагаясь на максимально доступную информацию</a:t>
            </a:r>
          </a:p>
          <a:p>
            <a:r>
              <a:rPr lang="ru-RU" sz="2800" dirty="0">
                <a:latin typeface="Arial Narrow" panose="020B0606020202030204" pitchFamily="34" charset="0"/>
              </a:rPr>
              <a:t>Иллюзия контроля над ситуацией мешает нам объективно оценить риск</a:t>
            </a:r>
          </a:p>
          <a:p>
            <a:r>
              <a:rPr lang="ru-RU" sz="2800" dirty="0">
                <a:latin typeface="Arial Narrow" panose="020B0606020202030204" pitchFamily="34" charset="0"/>
              </a:rPr>
              <a:t>Мы пропускаем новые факты через призму нашего </a:t>
            </a:r>
            <a:r>
              <a:rPr lang="ru-RU" sz="2800" dirty="0" smtClean="0">
                <a:latin typeface="Arial Narrow" panose="020B0606020202030204" pitchFamily="34" charset="0"/>
              </a:rPr>
              <a:t>опыта. </a:t>
            </a:r>
            <a:r>
              <a:rPr lang="ru-RU" sz="2800" dirty="0">
                <a:latin typeface="Arial Narrow" panose="020B0606020202030204" pitchFamily="34" charset="0"/>
              </a:rPr>
              <a:t>Это мешает трезво оценить риски</a:t>
            </a:r>
          </a:p>
          <a:p>
            <a:r>
              <a:rPr lang="ru-RU" sz="2800" dirty="0">
                <a:latin typeface="Arial Narrow" panose="020B0606020202030204" pitchFamily="34" charset="0"/>
              </a:rPr>
              <a:t>Мы оцениваем важность информации на основе того, насколько сложно ее получить </a:t>
            </a:r>
          </a:p>
        </p:txBody>
      </p:sp>
    </p:spTree>
    <p:extLst>
      <p:ext uri="{BB962C8B-B14F-4D97-AF65-F5344CB8AC3E}">
        <p14:creationId xmlns:p14="http://schemas.microsoft.com/office/powerpoint/2010/main" xmlns="" val="89173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Экспертная оценка рисков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43002" y="1857838"/>
            <a:ext cx="4712677" cy="1463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Выявленные риски необходимо </a:t>
            </a:r>
            <a:r>
              <a:rPr lang="ru-RU" b="1" dirty="0" err="1" smtClean="0">
                <a:solidFill>
                  <a:schemeClr val="tx1"/>
                </a:solidFill>
              </a:rPr>
              <a:t>приоритизировать</a:t>
            </a:r>
            <a:r>
              <a:rPr lang="ru-RU" dirty="0" smtClean="0">
                <a:solidFill>
                  <a:schemeClr val="tx1"/>
                </a:solidFill>
              </a:rPr>
              <a:t>, чтобы </a:t>
            </a:r>
            <a:r>
              <a:rPr lang="ru-RU" dirty="0">
                <a:solidFill>
                  <a:schemeClr val="tx1"/>
                </a:solidFill>
              </a:rPr>
              <a:t>откинуть те, которые не существенны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45477" y="3847294"/>
            <a:ext cx="4712677" cy="1463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Размер потенциального ущерба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Ущерб от риска может измеряться в деньгах (финансовые потери) или ущербе репутации компании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42406" y="3847294"/>
            <a:ext cx="4712677" cy="1463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Вероятность наступления ущерба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Вероятность риска зависит от истории реализации риска в прошлом, уровня неопределенности и сложности процесса</a:t>
            </a:r>
          </a:p>
        </p:txBody>
      </p:sp>
      <p:cxnSp>
        <p:nvCxnSpPr>
          <p:cNvPr id="4" name="Прямая соединительная линия 3"/>
          <p:cNvCxnSpPr>
            <a:stCxn id="10" idx="2"/>
            <a:endCxn id="15" idx="0"/>
          </p:cNvCxnSpPr>
          <p:nvPr/>
        </p:nvCxnSpPr>
        <p:spPr>
          <a:xfrm flipH="1">
            <a:off x="2801816" y="3320878"/>
            <a:ext cx="2897525" cy="5264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stCxn id="10" idx="2"/>
            <a:endCxn id="16" idx="0"/>
          </p:cNvCxnSpPr>
          <p:nvPr/>
        </p:nvCxnSpPr>
        <p:spPr>
          <a:xfrm>
            <a:off x="5699341" y="3320878"/>
            <a:ext cx="3599404" cy="5264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15" idx="3"/>
            <a:endCxn id="16" idx="1"/>
          </p:cNvCxnSpPr>
          <p:nvPr/>
        </p:nvCxnSpPr>
        <p:spPr>
          <a:xfrm>
            <a:off x="5158154" y="4578814"/>
            <a:ext cx="17842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7276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Определение </a:t>
            </a:r>
            <a:r>
              <a:rPr lang="ru-RU" sz="4800" b="1" dirty="0" smtClean="0">
                <a:latin typeface="Arial Narrow" panose="020B0606020202030204" pitchFamily="34" charset="0"/>
              </a:rPr>
              <a:t>«правил игры»</a:t>
            </a:r>
            <a:endParaRPr lang="ru-RU" sz="4800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72004" y="2201862"/>
            <a:ext cx="3080824" cy="116761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Риски абсолютно не приемлемые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72004" y="3797714"/>
            <a:ext cx="3080824" cy="116761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Риски, </a:t>
            </a:r>
            <a:r>
              <a:rPr lang="ru-RU" dirty="0">
                <a:solidFill>
                  <a:schemeClr val="tx1"/>
                </a:solidFill>
              </a:rPr>
              <a:t>которые могут быть снижены при небольших затратах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72004" y="5315731"/>
            <a:ext cx="3080824" cy="116761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Риски, </a:t>
            </a:r>
            <a:r>
              <a:rPr lang="ru-RU" dirty="0">
                <a:solidFill>
                  <a:schemeClr val="tx1"/>
                </a:solidFill>
              </a:rPr>
              <a:t>вполне приемлемые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378918" y="2201862"/>
            <a:ext cx="3671861" cy="427561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 Что для вас </a:t>
            </a:r>
            <a:r>
              <a:rPr lang="ru-RU" sz="2000" dirty="0" smtClean="0">
                <a:solidFill>
                  <a:schemeClr val="tx1"/>
                </a:solidFill>
              </a:rPr>
              <a:t>неприемлемый </a:t>
            </a:r>
            <a:r>
              <a:rPr lang="ru-RU" sz="2000" dirty="0">
                <a:solidFill>
                  <a:schemeClr val="tx1"/>
                </a:solidFill>
              </a:rPr>
              <a:t>риск?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Кто из сотрудников должен быть вовлечен в процесс оценки рисков?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Есть ли в компании необходимые ресурсы для устранения рисков?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5069150" y="2592280"/>
            <a:ext cx="1020932" cy="346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5041664" y="4208408"/>
            <a:ext cx="1020932" cy="346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5008172" y="5728965"/>
            <a:ext cx="1020932" cy="346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58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>
                <a:latin typeface="Arial Narrow" panose="020B0606020202030204" pitchFamily="34" charset="0"/>
              </a:rPr>
              <a:t>Для каждого риска определяется вероятность наступления ущерба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20462" y="2047741"/>
            <a:ext cx="2665927" cy="1004552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ВЫСОКИЙ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120461" y="3409346"/>
            <a:ext cx="2665927" cy="959476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СРЕДНИЙ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146219" y="4797381"/>
            <a:ext cx="2640169" cy="887139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НИЗКИЙ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068649" y="2021748"/>
            <a:ext cx="7109138" cy="109604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Риск уже неоднократно реализовывался в прошлом, есть высокая степень неопределенности относительно вероятности реализации риска или внутренние или внешние предпосылки, указывающие на то, что риск скорее всего, реализуется в течение следующего года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068649" y="3454422"/>
            <a:ext cx="7109138" cy="9144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Риск вероятно реализуется в течение следующего года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068649" y="4797381"/>
            <a:ext cx="7109138" cy="9144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Низкая вероятность того, что риск реализуется в течение года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3786389" y="2379216"/>
            <a:ext cx="218941" cy="35510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3786389" y="3717592"/>
            <a:ext cx="218941" cy="35510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3786388" y="5077028"/>
            <a:ext cx="218941" cy="35510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982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Для каждого риска определяется категория ущерба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20462" y="2047741"/>
            <a:ext cx="2665927" cy="1004552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ВЫСОКИЙ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25904" y="3364270"/>
            <a:ext cx="2665927" cy="1004552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СРЕДНИЙ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46220" y="4797381"/>
            <a:ext cx="2640169" cy="1009059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НИЗКИЙ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05330" y="2047741"/>
            <a:ext cx="7109138" cy="1004552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Реализация риска может привести к существенному снижению стоимости компании, незапланированным дополнительным расходам или </a:t>
            </a:r>
            <a:r>
              <a:rPr lang="ru-RU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репутационному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ущербу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068649" y="3454422"/>
            <a:ext cx="7109138" cy="9144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Реализация риска может привести к среднему снижению стоимости компании, несущественному </a:t>
            </a:r>
            <a:r>
              <a:rPr lang="ru-RU" dirty="0" err="1">
                <a:solidFill>
                  <a:schemeClr val="tx1"/>
                </a:solidFill>
                <a:latin typeface="Arial Narrow" panose="020B0606020202030204" pitchFamily="34" charset="0"/>
              </a:rPr>
              <a:t>репутационному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 ущербу, однако не потребовать дополнительных расходов со стороны  компании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068649" y="4849823"/>
            <a:ext cx="7109138" cy="956617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Реализация рисков в данной категории может привести к несущественному снижению стоимости компании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3786389" y="2379216"/>
            <a:ext cx="218941" cy="35510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789065" y="3739974"/>
            <a:ext cx="218941" cy="35510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3792916" y="5150578"/>
            <a:ext cx="218941" cy="35510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266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Оценка риска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3868873" y="-17514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7130809" y="-20039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532327" y="1490957"/>
            <a:ext cx="11449318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Вероятность реализации риска?     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Подобный риск уже реализовывался в прошлом?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Реализация риска во многом зависит от внешних факторов, вне контроля компании?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Конкретные мероприятия по снижению этого риска пока не внедряются?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В компании недостаточно компетенции или ресурсов для управления этим риском?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Последние события указывают на то, что вероятность наступления риска растет?</a:t>
            </a:r>
          </a:p>
          <a:p>
            <a:pPr marL="0" indent="0">
              <a:buNone/>
            </a:pPr>
            <a:endParaRPr lang="ru-RU" sz="2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Ущерб от реализации риска?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Arial Narrow" panose="020B0606020202030204" pitchFamily="34" charset="0"/>
              </a:rPr>
              <a:t>Риск может привести к незапланированным финансовым расходам свыше ХХ рублей?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Arial Narrow" panose="020B0606020202030204" pitchFamily="34" charset="0"/>
              </a:rPr>
              <a:t>Риска может привести к негативным </a:t>
            </a:r>
            <a:r>
              <a:rPr lang="ru-RU" sz="2000" dirty="0" err="1" smtClean="0">
                <a:latin typeface="Arial Narrow" panose="020B0606020202030204" pitchFamily="34" charset="0"/>
              </a:rPr>
              <a:t>репутиционным</a:t>
            </a:r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r>
              <a:rPr lang="ru-RU" sz="2000" dirty="0">
                <a:latin typeface="Arial Narrow" panose="020B0606020202030204" pitchFamily="34" charset="0"/>
              </a:rPr>
              <a:t>последствиям для компании?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Arial Narrow" panose="020B0606020202030204" pitchFamily="34" charset="0"/>
              </a:rPr>
              <a:t>Реализация риска может негативно повлиять на достижения целей компании?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Arial Narrow" panose="020B0606020202030204" pitchFamily="34" charset="0"/>
              </a:rPr>
              <a:t>Риск может привести к уголовной ответственности для руководителя компании?</a:t>
            </a:r>
          </a:p>
          <a:p>
            <a:pPr marL="0" indent="0">
              <a:buNone/>
            </a:pPr>
            <a:r>
              <a:rPr lang="ru-RU" sz="2000" dirty="0" smtClean="0">
                <a:latin typeface="Arial Narrow" panose="020B0606020202030204" pitchFamily="34" charset="0"/>
              </a:rPr>
              <a:t> </a:t>
            </a:r>
          </a:p>
          <a:p>
            <a:pPr marL="0" indent="0">
              <a:buNone/>
            </a:pP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52075" y="6129181"/>
            <a:ext cx="5839925" cy="708338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Более 4 положительных ответов в одной категории в отношении одного риска  - </a:t>
            </a:r>
            <a:r>
              <a:rPr lang="ru-RU" b="1" dirty="0" smtClean="0"/>
              <a:t>высокий уровень риска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71737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9781" y="274952"/>
            <a:ext cx="786384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000" b="1" dirty="0">
                <a:latin typeface="Arial Narrow" panose="020B0606020202030204" pitchFamily="34" charset="0"/>
              </a:rPr>
              <a:t>Выбор способа оценки рисков зависит от: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388688" y="5549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788794" y="-23653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532327" y="1636968"/>
            <a:ext cx="11449318" cy="4278058"/>
          </a:xfrm>
        </p:spPr>
        <p:txBody>
          <a:bodyPr>
            <a:normAutofit lnSpcReduction="10000"/>
          </a:bodyPr>
          <a:lstStyle/>
          <a:p>
            <a:pPr marL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1. Доступа исторических данных для расчета</a:t>
            </a:r>
          </a:p>
          <a:p>
            <a:pPr marL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2. Возможности количественно оценить данный риск</a:t>
            </a:r>
          </a:p>
          <a:p>
            <a:pPr marL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3. Трудозатрат, необходимых для оценки рисков</a:t>
            </a:r>
          </a:p>
          <a:p>
            <a:pPr marL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4. Последующего использования данных о риске</a:t>
            </a:r>
          </a:p>
          <a:p>
            <a:pPr marL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                       </a:t>
            </a:r>
            <a:endParaRPr lang="ru-RU" sz="28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Рейтинг </a:t>
            </a:r>
            <a:r>
              <a:rPr lang="ru-RU" sz="2800" b="1" dirty="0">
                <a:solidFill>
                  <a:prstClr val="black"/>
                </a:solidFill>
                <a:latin typeface="Arial Narrow" panose="020B0606020202030204" pitchFamily="34" charset="0"/>
              </a:rPr>
              <a:t>способа оценки по сложности реализации: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КАРТА РИСКОВ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Методика ГАЛСТУК-БАБОЧКА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АНАЛИЗ </a:t>
            </a: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чувствительности и сценарный </a:t>
            </a:r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АНАЛИЗ</a:t>
            </a:r>
            <a:endParaRPr lang="ru-RU" sz="28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442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На основании критериев оценки формируется карта рисков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24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5134" y="2024062"/>
            <a:ext cx="6115051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latin typeface="Arial Narrow" panose="020B0606020202030204" pitchFamily="34" charset="0"/>
              </a:rPr>
              <a:t>Карта рисков позволяет:</a:t>
            </a:r>
          </a:p>
          <a:p>
            <a:r>
              <a:rPr lang="ru-RU" sz="2400" dirty="0" smtClean="0">
                <a:latin typeface="Arial Narrow" panose="020B0606020202030204" pitchFamily="34" charset="0"/>
              </a:rPr>
              <a:t>Представить общую картину руководству компании</a:t>
            </a:r>
          </a:p>
          <a:p>
            <a:r>
              <a:rPr lang="ru-RU" sz="2400" dirty="0" smtClean="0">
                <a:latin typeface="Arial Narrow" panose="020B0606020202030204" pitchFamily="34" charset="0"/>
              </a:rPr>
              <a:t>Правильно расставить приоритеты для распределения ресурсов для управления рисками</a:t>
            </a:r>
          </a:p>
          <a:p>
            <a:r>
              <a:rPr lang="ru-RU" sz="2400" dirty="0">
                <a:latin typeface="Arial Narrow" panose="020B0606020202030204" pitchFamily="34" charset="0"/>
              </a:rPr>
              <a:t>Раскрыть информацию о рисках внешних для заинтересованных сторон</a:t>
            </a:r>
          </a:p>
          <a:p>
            <a:r>
              <a:rPr lang="ru-RU" sz="2400" dirty="0">
                <a:latin typeface="Arial Narrow" panose="020B0606020202030204" pitchFamily="34" charset="0"/>
              </a:rPr>
              <a:t>Распределить ответственность за риски среди руководителей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28916" y="2009774"/>
            <a:ext cx="1340125" cy="11572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352415" y="2009774"/>
            <a:ext cx="1247775" cy="11572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HR </a:t>
            </a:r>
            <a:r>
              <a:rPr lang="ru-RU" sz="1600" dirty="0" smtClean="0">
                <a:solidFill>
                  <a:schemeClr val="tx1"/>
                </a:solidFill>
              </a:rPr>
              <a:t>риски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83562" y="2024062"/>
            <a:ext cx="1247775" cy="1157288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683562" y="3271837"/>
            <a:ext cx="1247775" cy="11572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Юридические риски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83562" y="4519612"/>
            <a:ext cx="1247775" cy="1157288"/>
          </a:xfrm>
          <a:prstGeom prst="rect">
            <a:avLst/>
          </a:prstGeom>
          <a:solidFill>
            <a:srgbClr val="A6EE7E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Конкуренты</a:t>
            </a:r>
          </a:p>
          <a:p>
            <a:pPr algn="ctr"/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52414" y="3271837"/>
            <a:ext cx="1247775" cy="11572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IT </a:t>
            </a:r>
            <a:r>
              <a:rPr lang="ru-RU" sz="1600" dirty="0" smtClean="0">
                <a:solidFill>
                  <a:schemeClr val="tx1"/>
                </a:solidFill>
              </a:rPr>
              <a:t>риски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52414" y="4519612"/>
            <a:ext cx="1247775" cy="1157288"/>
          </a:xfrm>
          <a:prstGeom prst="rect">
            <a:avLst/>
          </a:prstGeom>
          <a:solidFill>
            <a:srgbClr val="A9FDA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Валютные риски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28916" y="3271837"/>
            <a:ext cx="1340125" cy="1157288"/>
          </a:xfrm>
          <a:prstGeom prst="rect">
            <a:avLst/>
          </a:prstGeom>
          <a:solidFill>
            <a:srgbClr val="F7E6FE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Налоговые риски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30906" y="4519612"/>
            <a:ext cx="1338135" cy="1157288"/>
          </a:xfrm>
          <a:prstGeom prst="rect">
            <a:avLst/>
          </a:prstGeom>
          <a:solidFill>
            <a:srgbClr val="D0EBB3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Операционные риски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070942" y="3338511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1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362472" y="3336129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2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780994" y="3342771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20" name="Овал 19"/>
          <p:cNvSpPr/>
          <p:nvPr/>
        </p:nvSpPr>
        <p:spPr>
          <a:xfrm>
            <a:off x="2737016" y="2336005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5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1384656" y="4593431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</a:rPr>
              <a:t>6</a:t>
            </a:r>
          </a:p>
        </p:txBody>
      </p:sp>
      <p:sp>
        <p:nvSpPr>
          <p:cNvPr id="22" name="Овал 21"/>
          <p:cNvSpPr/>
          <p:nvPr/>
        </p:nvSpPr>
        <p:spPr>
          <a:xfrm>
            <a:off x="2780994" y="4612015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7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4070942" y="4603960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</a:rPr>
              <a:t>4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766940" y="2024062"/>
            <a:ext cx="0" cy="3676650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928916" y="5921609"/>
            <a:ext cx="4011997" cy="14287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1919624" y="5792204"/>
            <a:ext cx="2030580" cy="2873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Вероятность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16200000">
            <a:off x="82558" y="3722858"/>
            <a:ext cx="1370400" cy="2873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Ущерб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 flipH="1">
            <a:off x="3132838" y="3725850"/>
            <a:ext cx="994777" cy="941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0" idx="2"/>
          </p:cNvCxnSpPr>
          <p:nvPr/>
        </p:nvCxnSpPr>
        <p:spPr>
          <a:xfrm flipH="1" flipV="1">
            <a:off x="1688091" y="2588417"/>
            <a:ext cx="104892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1251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677" y="61955"/>
            <a:ext cx="1120381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Анализ с помощью методики Галстук-Бабочка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942327" y="-242321"/>
            <a:ext cx="929936" cy="1709518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29085" y="-447494"/>
            <a:ext cx="833375" cy="212882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7490" y="4977246"/>
            <a:ext cx="9292544" cy="290710"/>
          </a:xfrm>
        </p:spPr>
        <p:txBody>
          <a:bodyPr/>
          <a:lstStyle/>
          <a:p>
            <a:r>
              <a:rPr lang="ru-RU" sz="1800" dirty="0" smtClean="0">
                <a:latin typeface="Arial Narrow" panose="020B0606020202030204" pitchFamily="34" charset="0"/>
              </a:rPr>
              <a:t>Декомпозиция риска на причины и последствия позволяет адекватно оценить вероятность и уровень ущерба от реализации риска</a:t>
            </a:r>
          </a:p>
          <a:p>
            <a:r>
              <a:rPr lang="ru-RU" sz="1800" dirty="0" smtClean="0">
                <a:latin typeface="Arial Narrow" panose="020B0606020202030204" pitchFamily="34" charset="0"/>
              </a:rPr>
              <a:t>Такой подход позволяет обнаружить взаимозависимости между рисками</a:t>
            </a:r>
          </a:p>
          <a:p>
            <a:r>
              <a:rPr lang="ru-RU" sz="1800" dirty="0" smtClean="0">
                <a:latin typeface="Arial Narrow" panose="020B0606020202030204" pitchFamily="34" charset="0"/>
              </a:rPr>
              <a:t>Важно понимать, что такой подход требует определенного времени для выполнения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58192" y="2316139"/>
            <a:ext cx="1467610" cy="106813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Низкий спрос на продукт</a:t>
            </a:r>
            <a:endParaRPr lang="ru-RU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080" y="2537227"/>
            <a:ext cx="2603692" cy="6106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Клиенты не знают о продукте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52222" y="2507992"/>
            <a:ext cx="2559944" cy="6844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Увеличение расходов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52222" y="1535171"/>
            <a:ext cx="2559943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Снижение выручки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8" name="Скругленная соединительная линия 17"/>
          <p:cNvCxnSpPr>
            <a:stCxn id="28" idx="3"/>
            <a:endCxn id="10" idx="1"/>
          </p:cNvCxnSpPr>
          <p:nvPr/>
        </p:nvCxnSpPr>
        <p:spPr>
          <a:xfrm>
            <a:off x="5031772" y="1870343"/>
            <a:ext cx="326420" cy="979865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Скругленная соединительная линия 19"/>
          <p:cNvCxnSpPr>
            <a:stCxn id="10" idx="3"/>
            <a:endCxn id="15" idx="1"/>
          </p:cNvCxnSpPr>
          <p:nvPr/>
        </p:nvCxnSpPr>
        <p:spPr>
          <a:xfrm flipV="1">
            <a:off x="6825802" y="1766762"/>
            <a:ext cx="326420" cy="1083446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Скругленная соединительная линия 22"/>
          <p:cNvCxnSpPr>
            <a:stCxn id="10" idx="3"/>
            <a:endCxn id="22" idx="1"/>
          </p:cNvCxnSpPr>
          <p:nvPr/>
        </p:nvCxnSpPr>
        <p:spPr>
          <a:xfrm>
            <a:off x="6825802" y="2850208"/>
            <a:ext cx="326420" cy="1199640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Скругленная соединительная линия 25"/>
          <p:cNvCxnSpPr>
            <a:stCxn id="10" idx="1"/>
            <a:endCxn id="29" idx="3"/>
          </p:cNvCxnSpPr>
          <p:nvPr/>
        </p:nvCxnSpPr>
        <p:spPr>
          <a:xfrm rot="10800000" flipV="1">
            <a:off x="5031772" y="2850207"/>
            <a:ext cx="326420" cy="1123483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10" idx="3"/>
            <a:endCxn id="14" idx="1"/>
          </p:cNvCxnSpPr>
          <p:nvPr/>
        </p:nvCxnSpPr>
        <p:spPr>
          <a:xfrm>
            <a:off x="6825802" y="2850208"/>
            <a:ext cx="3264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stCxn id="10" idx="1"/>
            <a:endCxn id="11" idx="3"/>
          </p:cNvCxnSpPr>
          <p:nvPr/>
        </p:nvCxnSpPr>
        <p:spPr>
          <a:xfrm flipH="1" flipV="1">
            <a:off x="5031772" y="2842548"/>
            <a:ext cx="326420" cy="76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-27705" y="1558419"/>
            <a:ext cx="2263048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Сложная технология</a:t>
            </a:r>
          </a:p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Низкая информированность</a:t>
            </a:r>
          </a:p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Ошибочные суждения о продукте</a:t>
            </a:r>
          </a:p>
        </p:txBody>
      </p:sp>
      <p:sp>
        <p:nvSpPr>
          <p:cNvPr id="40" name="Правая фигурная скобка 39"/>
          <p:cNvSpPr/>
          <p:nvPr/>
        </p:nvSpPr>
        <p:spPr>
          <a:xfrm>
            <a:off x="2127203" y="1490775"/>
            <a:ext cx="275430" cy="83417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52222" y="3818257"/>
            <a:ext cx="2559944" cy="463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Репетиционный ущерб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428080" y="1565022"/>
            <a:ext cx="2603692" cy="6106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Клиенты не понимают продукт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428080" y="3668370"/>
            <a:ext cx="2603692" cy="6106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Продукт хуже, чем у конкурентов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Правая фигурная скобка 37"/>
          <p:cNvSpPr/>
          <p:nvPr/>
        </p:nvSpPr>
        <p:spPr>
          <a:xfrm>
            <a:off x="2127203" y="2433121"/>
            <a:ext cx="275430" cy="83417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823" y="2458820"/>
            <a:ext cx="2260231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Неэффективность рекламы</a:t>
            </a:r>
          </a:p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Ошибочный выбор сегмента</a:t>
            </a:r>
          </a:p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Узкий охват рекламы</a:t>
            </a:r>
          </a:p>
        </p:txBody>
      </p:sp>
      <p:sp>
        <p:nvSpPr>
          <p:cNvPr id="41" name="Правая фигурная скобка 40"/>
          <p:cNvSpPr/>
          <p:nvPr/>
        </p:nvSpPr>
        <p:spPr>
          <a:xfrm>
            <a:off x="2124339" y="3450028"/>
            <a:ext cx="275430" cy="1267114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823" y="3740946"/>
            <a:ext cx="2263048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Недостаточное качество продукта</a:t>
            </a:r>
          </a:p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Продукт уступает в безопасности</a:t>
            </a:r>
          </a:p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Продукт уступает в цене и других характеристиках</a:t>
            </a:r>
          </a:p>
          <a:p>
            <a:pPr algn="r"/>
            <a:endParaRPr lang="ru-RU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Правая фигурная скобка 42"/>
          <p:cNvSpPr/>
          <p:nvPr/>
        </p:nvSpPr>
        <p:spPr>
          <a:xfrm flipH="1">
            <a:off x="9732180" y="1066800"/>
            <a:ext cx="220078" cy="1544158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9781361" y="1409456"/>
            <a:ext cx="2377077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Замедление планов развития компании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Претензии со стороны акционеров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Смена менеджмента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Нарушение банковских </a:t>
            </a:r>
            <a:r>
              <a:rPr lang="ru-RU" sz="1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ковенантов</a:t>
            </a:r>
            <a:endParaRPr lang="ru-RU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9814923" y="2662041"/>
            <a:ext cx="2377077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Увеличение расходов на маркетинг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Привлечение новых </a:t>
            </a:r>
            <a:r>
              <a:rPr lang="ru-RU" sz="1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продажников</a:t>
            </a:r>
            <a:endParaRPr lang="ru-RU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8" name="Правая фигурная скобка 47"/>
          <p:cNvSpPr/>
          <p:nvPr/>
        </p:nvSpPr>
        <p:spPr>
          <a:xfrm flipH="1">
            <a:off x="9741894" y="2644153"/>
            <a:ext cx="210364" cy="85884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849400" y="3654162"/>
            <a:ext cx="2377077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Репутационный</a:t>
            </a:r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ущерб для продукта</a:t>
            </a:r>
          </a:p>
          <a:p>
            <a:r>
              <a:rPr lang="ru-RU" sz="1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Репутационный</a:t>
            </a:r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ущерб для управленца</a:t>
            </a:r>
          </a:p>
        </p:txBody>
      </p:sp>
      <p:sp>
        <p:nvSpPr>
          <p:cNvPr id="54" name="Правая фигурная скобка 53"/>
          <p:cNvSpPr/>
          <p:nvPr/>
        </p:nvSpPr>
        <p:spPr>
          <a:xfrm flipH="1">
            <a:off x="9781361" y="3637921"/>
            <a:ext cx="210364" cy="85884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731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261" y="274952"/>
            <a:ext cx="80010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000" b="1" dirty="0">
                <a:latin typeface="Arial Narrow" panose="020B0606020202030204" pitchFamily="34" charset="0"/>
              </a:rPr>
              <a:t>Анализ чувствительности и сценарный анализ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388688" y="5549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788794" y="-23653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532327" y="1636967"/>
            <a:ext cx="11449318" cy="53403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Оценка потенциального влияния события на финансовую устойчивости компании или его репутацию</a:t>
            </a:r>
          </a:p>
          <a:p>
            <a:pPr marL="0" indent="0">
              <a:buNone/>
            </a:pPr>
            <a:r>
              <a:rPr lang="ru-RU" sz="3000" dirty="0">
                <a:latin typeface="Arial Narrow" panose="020B0606020202030204" pitchFamily="34" charset="0"/>
              </a:rPr>
              <a:t>Например: </a:t>
            </a:r>
            <a:r>
              <a:rPr lang="ru-RU" sz="3000" dirty="0" smtClean="0">
                <a:latin typeface="Arial Narrow" panose="020B0606020202030204" pitchFamily="34" charset="0"/>
              </a:rPr>
              <a:t>	</a:t>
            </a:r>
          </a:p>
          <a:p>
            <a:pPr marL="358775"/>
            <a:r>
              <a:rPr lang="ru-RU" sz="3000" dirty="0" smtClean="0">
                <a:latin typeface="Arial Narrow" panose="020B0606020202030204" pitchFamily="34" charset="0"/>
              </a:rPr>
              <a:t>что </a:t>
            </a:r>
            <a:r>
              <a:rPr lang="ru-RU" sz="3000" dirty="0">
                <a:latin typeface="Arial Narrow" panose="020B0606020202030204" pitchFamily="34" charset="0"/>
              </a:rPr>
              <a:t>произойдет с рентабельностью компании, если цена на продукт снизиться на 10</a:t>
            </a:r>
            <a:r>
              <a:rPr lang="ru-RU" sz="3000" dirty="0" smtClean="0">
                <a:latin typeface="Arial Narrow" panose="020B0606020202030204" pitchFamily="34" charset="0"/>
              </a:rPr>
              <a:t>%?</a:t>
            </a:r>
          </a:p>
          <a:p>
            <a:pPr marL="358775"/>
            <a:r>
              <a:rPr lang="ru-RU" sz="3000" dirty="0" smtClean="0">
                <a:latin typeface="Arial Narrow" panose="020B0606020202030204" pitchFamily="34" charset="0"/>
              </a:rPr>
              <a:t>что </a:t>
            </a:r>
            <a:r>
              <a:rPr lang="ru-RU" sz="3000" dirty="0">
                <a:latin typeface="Arial Narrow" panose="020B0606020202030204" pitchFamily="34" charset="0"/>
              </a:rPr>
              <a:t>произойдет с выручкой, если курс доллара к рублю вырастит на </a:t>
            </a:r>
            <a:r>
              <a:rPr lang="ru-RU" sz="3000" dirty="0" smtClean="0">
                <a:latin typeface="Arial Narrow" panose="020B0606020202030204" pitchFamily="34" charset="0"/>
              </a:rPr>
              <a:t>1%? </a:t>
            </a:r>
          </a:p>
          <a:p>
            <a:pPr marL="358775"/>
            <a:r>
              <a:rPr lang="ru-RU" sz="3000" dirty="0" smtClean="0">
                <a:latin typeface="Arial Narrow" panose="020B0606020202030204" pitchFamily="34" charset="0"/>
              </a:rPr>
              <a:t>что произойдет с репутацией компании, если не погашать кредиторскую задолженность?</a:t>
            </a:r>
          </a:p>
          <a:p>
            <a:pPr marL="0" indent="0">
              <a:buNone/>
            </a:pPr>
            <a:r>
              <a:rPr lang="ru-RU" b="1" dirty="0" smtClean="0">
                <a:latin typeface="Arial Narrow" panose="020B0606020202030204" pitchFamily="34" charset="0"/>
              </a:rPr>
              <a:t>Полные </a:t>
            </a:r>
            <a:r>
              <a:rPr lang="ru-RU" b="1" dirty="0">
                <a:latin typeface="Arial Narrow" panose="020B0606020202030204" pitchFamily="34" charset="0"/>
              </a:rPr>
              <a:t>сценарии: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появление </a:t>
            </a:r>
            <a:r>
              <a:rPr lang="ru-RU" dirty="0">
                <a:latin typeface="Arial Narrow" panose="020B0606020202030204" pitchFamily="34" charset="0"/>
              </a:rPr>
              <a:t>нового конкурента на </a:t>
            </a:r>
            <a:r>
              <a:rPr lang="ru-RU" dirty="0" smtClean="0">
                <a:latin typeface="Arial Narrow" panose="020B0606020202030204" pitchFamily="34" charset="0"/>
              </a:rPr>
              <a:t>рынке;</a:t>
            </a:r>
            <a:endParaRPr lang="ru-RU" dirty="0">
              <a:latin typeface="Arial Narrow" panose="020B0606020202030204" pitchFamily="34" charset="0"/>
            </a:endParaRPr>
          </a:p>
          <a:p>
            <a:r>
              <a:rPr lang="ru-RU" dirty="0" smtClean="0">
                <a:latin typeface="Arial Narrow" panose="020B0606020202030204" pitchFamily="34" charset="0"/>
              </a:rPr>
              <a:t>потеря </a:t>
            </a:r>
            <a:r>
              <a:rPr lang="ru-RU" dirty="0">
                <a:latin typeface="Arial Narrow" panose="020B0606020202030204" pitchFamily="34" charset="0"/>
              </a:rPr>
              <a:t>крупного </a:t>
            </a:r>
            <a:r>
              <a:rPr lang="ru-RU" dirty="0" smtClean="0">
                <a:latin typeface="Arial Narrow" panose="020B0606020202030204" pitchFamily="34" charset="0"/>
              </a:rPr>
              <a:t>поставщика.</a:t>
            </a:r>
            <a:endParaRPr lang="ru-RU" sz="20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278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Шаг 3. Как управлять опасными рисками?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2226" y="1857376"/>
            <a:ext cx="5305424" cy="4525963"/>
          </a:xfrm>
        </p:spPr>
        <p:txBody>
          <a:bodyPr/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Реагирование на риски </a:t>
            </a:r>
            <a:r>
              <a:rPr lang="ru-RU" sz="2400" dirty="0" smtClean="0">
                <a:latin typeface="Arial Narrow" panose="020B0606020202030204" pitchFamily="34" charset="0"/>
              </a:rPr>
              <a:t>– разработка и внедрение мероприятий или изменений, которые могут исключить, либо снизить уровень риска</a:t>
            </a:r>
            <a:endParaRPr lang="ru-RU" sz="2400" b="1" dirty="0" smtClean="0">
              <a:latin typeface="Arial Narrow" panose="020B0606020202030204" pitchFamily="34" charset="0"/>
            </a:endParaRPr>
          </a:p>
          <a:p>
            <a:r>
              <a:rPr lang="ru-RU" sz="2400" dirty="0" smtClean="0">
                <a:latin typeface="Arial Narrow" panose="020B0606020202030204" pitchFamily="34" charset="0"/>
              </a:rPr>
              <a:t>Для мероприятий, разработанных на этом этапе, необходимо определить предварительные сроки внедрения и согласовать ответственных</a:t>
            </a:r>
          </a:p>
          <a:p>
            <a:r>
              <a:rPr lang="ru-RU" sz="2400" dirty="0" smtClean="0">
                <a:latin typeface="Arial Narrow" panose="020B0606020202030204" pitchFamily="34" charset="0"/>
              </a:rPr>
              <a:t>Иногда для реагирования на риск могут понадобиться дополнительные ресурсы, которые необходимо выделить</a:t>
            </a:r>
            <a:endParaRPr lang="ru-RU" sz="24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sz="2400" dirty="0"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22183" y1="19283" x2="22183" y2="19283"/>
                        <a14:foregroundMark x1="34272" y1="3924" x2="34272" y2="3924"/>
                        <a14:foregroundMark x1="34390" y1="3027" x2="34390" y2="3027"/>
                        <a14:foregroundMark x1="34038" y1="2354" x2="34038" y2="2354"/>
                        <a14:foregroundMark x1="8451" y1="59865" x2="8451" y2="59865"/>
                        <a14:foregroundMark x1="39554" y1="95404" x2="39554" y2="95404"/>
                        <a14:foregroundMark x1="46714" y1="97197" x2="46714" y2="97197"/>
                        <a14:foregroundMark x1="55047" y1="96973" x2="55047" y2="96973"/>
                        <a14:foregroundMark x1="61150" y1="96076" x2="61150" y2="96076"/>
                        <a14:foregroundMark x1="64906" y1="94843" x2="64906" y2="94843"/>
                        <a14:foregroundMark x1="69718" y1="94170" x2="69718" y2="94170"/>
                        <a14:foregroundMark x1="72418" y1="92265" x2="72418" y2="92265"/>
                        <a14:foregroundMark x1="76995" y1="89462" x2="76995" y2="89462"/>
                        <a14:foregroundMark x1="30634" y1="88453" x2="30634" y2="88453"/>
                        <a14:foregroundMark x1="17254" y1="79260" x2="17254" y2="79260"/>
                        <a14:foregroundMark x1="23592" y1="89350" x2="23592" y2="89350"/>
                        <a14:foregroundMark x1="28873" y1="93161" x2="28873" y2="93161"/>
                        <a14:foregroundMark x1="30986" y1="93834" x2="30986" y2="93834"/>
                        <a14:foregroundMark x1="35798" y1="95291" x2="35798" y2="95291"/>
                        <a14:foregroundMark x1="37089" y1="95852" x2="37089" y2="95852"/>
                        <a14:foregroundMark x1="35094" y1="94283" x2="35094" y2="94283"/>
                        <a14:foregroundMark x1="51291" y1="97758" x2="51291" y2="97758"/>
                        <a14:foregroundMark x1="67488" y1="94619" x2="67488" y2="94619"/>
                        <a14:foregroundMark x1="32629" y1="94058" x2="32629" y2="94058"/>
                        <a14:foregroundMark x1="26761" y1="91928" x2="26761" y2="91928"/>
                        <a14:foregroundMark x1="43662" y1="96973" x2="43662" y2="96973"/>
                        <a14:backgroundMark x1="61268" y1="98767" x2="61268" y2="98767"/>
                        <a14:backgroundMark x1="42606" y1="98991" x2="42606" y2="98991"/>
                        <a14:backgroundMark x1="46831" y1="99215" x2="46831" y2="99215"/>
                        <a14:backgroundMark x1="57746" y1="99215" x2="57746" y2="99215"/>
                        <a14:backgroundMark x1="53756" y1="99215" x2="53756" y2="99215"/>
                        <a14:backgroundMark x1="1174" y1="59305" x2="1174" y2="59305"/>
                        <a14:backgroundMark x1="822" y1="47309" x2="822" y2="47309"/>
                        <a14:backgroundMark x1="939" y1="52466" x2="939" y2="52466"/>
                        <a14:backgroundMark x1="44718" y1="99439" x2="44718" y2="99439"/>
                        <a14:backgroundMark x1="55164" y1="99215" x2="55164" y2="99215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4383" y="1197218"/>
            <a:ext cx="5384764" cy="563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634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Способы минимизации рисков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388688" y="5549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053714" y="-905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501847" y="1568388"/>
            <a:ext cx="11449318" cy="4278058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Избежание риска   </a:t>
            </a:r>
            <a:endParaRPr lang="ru-RU" sz="24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 Narrow" panose="020B0606020202030204" pitchFamily="34" charset="0"/>
              </a:rPr>
              <a:t>Выбор </a:t>
            </a:r>
            <a:r>
              <a:rPr lang="ru-RU" sz="2400" dirty="0">
                <a:latin typeface="Arial Narrow" panose="020B0606020202030204" pitchFamily="34" charset="0"/>
              </a:rPr>
              <a:t>альтернативного варианта с наименьшем уровнем риска</a:t>
            </a:r>
          </a:p>
          <a:p>
            <a:pPr marL="0" indent="0">
              <a:buNone/>
            </a:pPr>
            <a:r>
              <a:rPr lang="ru-RU" sz="2400" dirty="0">
                <a:latin typeface="Arial Narrow" panose="020B0606020202030204" pitchFamily="34" charset="0"/>
              </a:rPr>
              <a:t>Отказ от реализации проекта или выхода на новый рынок</a:t>
            </a:r>
          </a:p>
          <a:p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Перенос (перераспределение) риска </a:t>
            </a:r>
          </a:p>
          <a:p>
            <a:pPr marL="0" indent="0">
              <a:buNone/>
            </a:pPr>
            <a:r>
              <a:rPr lang="ru-RU" sz="2400" dirty="0">
                <a:latin typeface="Arial Narrow" panose="020B0606020202030204" pitchFamily="34" charset="0"/>
              </a:rPr>
              <a:t>Передача или частичная передача риска другой стороне (страховая компания, поставщик, аутсорсинг), позволяющая уменьшить негативное влияние на достижение целей компании</a:t>
            </a:r>
          </a:p>
          <a:p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Снижение риска</a:t>
            </a:r>
          </a:p>
          <a:p>
            <a:pPr marL="0" indent="0">
              <a:buNone/>
            </a:pPr>
            <a:r>
              <a:rPr lang="ru-RU" sz="2400" dirty="0">
                <a:latin typeface="Arial Narrow" panose="020B0606020202030204" pitchFamily="34" charset="0"/>
              </a:rPr>
              <a:t>Воздействие на риск путем снижения вероятности реализации риска и (или)снижение негативных последствий в случае реализации риска в будущем</a:t>
            </a:r>
          </a:p>
          <a:p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Принятие риска</a:t>
            </a:r>
          </a:p>
          <a:p>
            <a:pPr marL="0" indent="0">
              <a:buNone/>
            </a:pPr>
            <a:r>
              <a:rPr lang="ru-RU" sz="2400" dirty="0">
                <a:latin typeface="Arial Narrow" panose="020B0606020202030204" pitchFamily="34" charset="0"/>
              </a:rPr>
              <a:t>Компания допускает возможное наступление неблагоприятных последствий риска с определение конкретных источников покрытия ущерба от таких </a:t>
            </a:r>
            <a:r>
              <a:rPr lang="ru-RU" sz="2400" dirty="0" smtClean="0">
                <a:latin typeface="Arial Narrow" panose="020B0606020202030204" pitchFamily="34" charset="0"/>
              </a:rPr>
              <a:t>последствий</a:t>
            </a:r>
            <a:endParaRPr lang="ru-RU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15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5525" y="274952"/>
            <a:ext cx="78486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Пять </a:t>
            </a:r>
            <a:r>
              <a:rPr lang="ru-RU" b="1" dirty="0">
                <a:latin typeface="Arial Narrow" panose="020B0606020202030204" pitchFamily="34" charset="0"/>
              </a:rPr>
              <a:t>золотых правил управления рисками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445838" y="261963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788794" y="-23653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410290" y="2205292"/>
            <a:ext cx="11449318" cy="427805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Управление </a:t>
            </a:r>
            <a:r>
              <a:rPr lang="ru-RU" sz="2800" dirty="0">
                <a:latin typeface="Arial Narrow" panose="020B0606020202030204" pitchFamily="34" charset="0"/>
              </a:rPr>
              <a:t>рисками </a:t>
            </a:r>
            <a:r>
              <a:rPr lang="ru-RU" sz="2800" dirty="0" smtClean="0">
                <a:latin typeface="Arial Narrow" panose="020B0606020202030204" pitchFamily="34" charset="0"/>
              </a:rPr>
              <a:t>- ответственность </a:t>
            </a:r>
            <a:r>
              <a:rPr lang="ru-RU" sz="2800" dirty="0">
                <a:latin typeface="Arial Narrow" panose="020B0606020202030204" pitchFamily="34" charset="0"/>
              </a:rPr>
              <a:t>каждого сотрудника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Цель </a:t>
            </a:r>
            <a:r>
              <a:rPr lang="ru-RU" sz="2800" dirty="0">
                <a:latin typeface="Arial Narrow" panose="020B0606020202030204" pitchFamily="34" charset="0"/>
              </a:rPr>
              <a:t>управления </a:t>
            </a:r>
            <a:r>
              <a:rPr lang="ru-RU" sz="2800" dirty="0" smtClean="0">
                <a:latin typeface="Arial Narrow" panose="020B0606020202030204" pitchFamily="34" charset="0"/>
              </a:rPr>
              <a:t>рисками - </a:t>
            </a:r>
            <a:r>
              <a:rPr lang="ru-RU" sz="2800" dirty="0">
                <a:latin typeface="Arial Narrow" panose="020B0606020202030204" pitchFamily="34" charset="0"/>
              </a:rPr>
              <a:t>не полное </a:t>
            </a:r>
            <a:r>
              <a:rPr lang="ru-RU" sz="2800" dirty="0" err="1" smtClean="0">
                <a:latin typeface="Arial Narrow" panose="020B0606020202030204" pitchFamily="34" charset="0"/>
              </a:rPr>
              <a:t>устанение</a:t>
            </a:r>
            <a:r>
              <a:rPr lang="ru-RU" sz="2800" dirty="0" smtClean="0">
                <a:latin typeface="Arial Narrow" panose="020B0606020202030204" pitchFamily="34" charset="0"/>
              </a:rPr>
              <a:t> рисков</a:t>
            </a:r>
            <a:r>
              <a:rPr lang="ru-RU" sz="2800" dirty="0">
                <a:latin typeface="Arial Narrow" panose="020B0606020202030204" pitchFamily="34" charset="0"/>
              </a:rPr>
              <a:t>, а своевременное выявление и снижение рисков с целью достижения стратегических целей компании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Управление </a:t>
            </a:r>
            <a:r>
              <a:rPr lang="ru-RU" sz="2800" dirty="0">
                <a:latin typeface="Arial Narrow" panose="020B0606020202030204" pitchFamily="34" charset="0"/>
              </a:rPr>
              <a:t>рисками – это </a:t>
            </a:r>
            <a:r>
              <a:rPr lang="ru-RU" sz="2800" dirty="0" smtClean="0">
                <a:latin typeface="Arial Narrow" panose="020B0606020202030204" pitchFamily="34" charset="0"/>
              </a:rPr>
              <a:t>10% процесс </a:t>
            </a:r>
            <a:r>
              <a:rPr lang="ru-RU" sz="2800" dirty="0">
                <a:latin typeface="Arial Narrow" panose="020B0606020202030204" pitchFamily="34" charset="0"/>
              </a:rPr>
              <a:t>и 90% </a:t>
            </a:r>
            <a:r>
              <a:rPr lang="ru-RU" sz="2800" dirty="0" smtClean="0">
                <a:latin typeface="Arial Narrow" panose="020B0606020202030204" pitchFamily="34" charset="0"/>
              </a:rPr>
              <a:t>- культура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Не </a:t>
            </a:r>
            <a:r>
              <a:rPr lang="ru-RU" sz="2800" dirty="0">
                <a:latin typeface="Arial Narrow" panose="020B0606020202030204" pitchFamily="34" charset="0"/>
              </a:rPr>
              <a:t>существует бизнеса без рисков, существуют компании, которые игнорируют свои риски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Невозможно </a:t>
            </a:r>
            <a:r>
              <a:rPr lang="ru-RU" sz="2800" dirty="0">
                <a:latin typeface="Arial Narrow" panose="020B0606020202030204" pitchFamily="34" charset="0"/>
              </a:rPr>
              <a:t>предугадать все риски, компания должна быть готова к </a:t>
            </a:r>
            <a:r>
              <a:rPr lang="ru-RU" sz="2800" dirty="0" smtClean="0">
                <a:latin typeface="Arial Narrow" panose="020B0606020202030204" pitchFamily="34" charset="0"/>
              </a:rPr>
              <a:t>неопределённости</a:t>
            </a:r>
            <a:endParaRPr lang="ru-RU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843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Шаг 4. Мониторинг рисков и эффективность управления ими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2226" y="1857376"/>
            <a:ext cx="5305424" cy="4525963"/>
          </a:xfrm>
        </p:spPr>
        <p:txBody>
          <a:bodyPr/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Мониторинг рисков </a:t>
            </a:r>
            <a:r>
              <a:rPr lang="ru-RU" sz="2400" dirty="0" smtClean="0">
                <a:latin typeface="Arial Narrow" panose="020B0606020202030204" pitchFamily="34" charset="0"/>
              </a:rPr>
              <a:t>– периодический пересмотр рисков проекта с целью корректировки их оценок, выявления новых рисков и мониторинга статуса мероприятий по снижению рисков</a:t>
            </a:r>
          </a:p>
          <a:p>
            <a:endParaRPr lang="ru-RU" sz="2400" dirty="0" smtClean="0">
              <a:latin typeface="Arial Narrow" panose="020B0606020202030204" pitchFamily="34" charset="0"/>
            </a:endParaRPr>
          </a:p>
          <a:p>
            <a:r>
              <a:rPr lang="ru-RU" sz="2400" b="1" dirty="0" smtClean="0">
                <a:latin typeface="Arial Narrow" panose="020B0606020202030204" pitchFamily="34" charset="0"/>
              </a:rPr>
              <a:t>Риски компании не статичны</a:t>
            </a:r>
            <a:r>
              <a:rPr lang="ru-RU" sz="2400" dirty="0" smtClean="0">
                <a:latin typeface="Arial Narrow" panose="020B0606020202030204" pitchFamily="34" charset="0"/>
              </a:rPr>
              <a:t>, именно поэтому мониторинг выявленных рисков проекта является важным элементом управления рисками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555" b="100000" l="0" r="100000">
                        <a14:backgroundMark x1="59342" y1="98335" x2="59342" y2="98335"/>
                        <a14:backgroundMark x1="55817" y1="98335" x2="55817" y2="98335"/>
                        <a14:backgroundMark x1="44653" y1="99334" x2="44653" y2="9933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1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280" y="907856"/>
            <a:ext cx="5619946" cy="595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4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Использование опыта сотрудников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2651" y="2195512"/>
            <a:ext cx="6889750" cy="4525963"/>
          </a:xfrm>
        </p:spPr>
        <p:txBody>
          <a:bodyPr/>
          <a:lstStyle/>
          <a:p>
            <a:r>
              <a:rPr lang="ru-RU" sz="2800" b="1" dirty="0" smtClean="0">
                <a:latin typeface="Arial Narrow" panose="020B0606020202030204" pitchFamily="34" charset="0"/>
              </a:rPr>
              <a:t>Общение с коллегами </a:t>
            </a:r>
            <a:r>
              <a:rPr lang="ru-RU" sz="2800" dirty="0" smtClean="0">
                <a:latin typeface="Arial Narrow" panose="020B0606020202030204" pitchFamily="34" charset="0"/>
              </a:rPr>
              <a:t>позволяет </a:t>
            </a:r>
            <a:r>
              <a:rPr lang="ru-RU" sz="2800" b="1" dirty="0" smtClean="0">
                <a:latin typeface="Arial Narrow" panose="020B0606020202030204" pitchFamily="34" charset="0"/>
              </a:rPr>
              <a:t>выявлять </a:t>
            </a:r>
            <a:r>
              <a:rPr lang="ru-RU" sz="2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новые риски</a:t>
            </a:r>
            <a:r>
              <a:rPr lang="ru-RU" sz="2800" dirty="0" smtClean="0">
                <a:latin typeface="Arial Narrow" panose="020B0606020202030204" pitchFamily="34" charset="0"/>
              </a:rPr>
              <a:t>, которые не очевидны руководителю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Для получения данных о рисках могут использоваться </a:t>
            </a:r>
            <a:r>
              <a:rPr lang="ru-RU" sz="2800" b="1" dirty="0" smtClean="0">
                <a:latin typeface="Arial Narrow" panose="020B0606020202030204" pitchFamily="34" charset="0"/>
              </a:rPr>
              <a:t>опросники</a:t>
            </a:r>
            <a:r>
              <a:rPr lang="ru-RU" sz="2800" dirty="0" smtClean="0">
                <a:latin typeface="Arial Narrow" panose="020B0606020202030204" pitchFamily="34" charset="0"/>
              </a:rPr>
              <a:t>, </a:t>
            </a:r>
            <a:r>
              <a:rPr lang="ru-RU" sz="2800" b="1" dirty="0" smtClean="0">
                <a:latin typeface="Arial Narrow" panose="020B0606020202030204" pitchFamily="34" charset="0"/>
              </a:rPr>
              <a:t>групповые семинары </a:t>
            </a:r>
            <a:r>
              <a:rPr lang="ru-RU" sz="2800" dirty="0" smtClean="0">
                <a:latin typeface="Arial Narrow" panose="020B0606020202030204" pitchFamily="34" charset="0"/>
              </a:rPr>
              <a:t>или </a:t>
            </a:r>
            <a:r>
              <a:rPr lang="ru-RU" sz="2800" b="1" dirty="0" smtClean="0">
                <a:latin typeface="Arial Narrow" panose="020B0606020202030204" pitchFamily="34" charset="0"/>
              </a:rPr>
              <a:t>интервью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9943" r="100000">
                        <a14:foregroundMark x1="76114" y1="35663" x2="76114" y2="35663"/>
                        <a14:foregroundMark x1="80914" y1="29157" x2="80914" y2="29157"/>
                        <a14:foregroundMark x1="83657" y1="74096" x2="83657" y2="74096"/>
                        <a14:foregroundMark x1="71771" y1="55181" x2="71771" y2="55181"/>
                        <a14:foregroundMark x1="36343" y1="58554" x2="36343" y2="58554"/>
                        <a14:foregroundMark x1="21829" y1="33855" x2="21829" y2="33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540" y="2195512"/>
            <a:ext cx="4003177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78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39715"/>
            <a:ext cx="1120381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Шаг 5. Как сделать управление рисками частью ДНК компании?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0814" y="1957387"/>
            <a:ext cx="5305424" cy="4525963"/>
          </a:xfrm>
        </p:spPr>
        <p:txBody>
          <a:bodyPr/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Культура управления рисками </a:t>
            </a:r>
            <a:r>
              <a:rPr lang="ru-RU" sz="2400" dirty="0" smtClean="0">
                <a:latin typeface="Arial Narrow" panose="020B0606020202030204" pitchFamily="34" charset="0"/>
              </a:rPr>
              <a:t>– создание в организации такой среды, которая бы способствовала выявлению, оценке, и снижению рисков, а также открытой коммуникации о рисках</a:t>
            </a:r>
          </a:p>
          <a:p>
            <a:endParaRPr lang="ru-RU" sz="2400" dirty="0" smtClean="0">
              <a:latin typeface="Arial Narrow" panose="020B0606020202030204" pitchFamily="34" charset="0"/>
            </a:endParaRPr>
          </a:p>
          <a:p>
            <a:r>
              <a:rPr lang="ru-RU" sz="2400" dirty="0" smtClean="0">
                <a:latin typeface="Arial Narrow" panose="020B0606020202030204" pitchFamily="34" charset="0"/>
              </a:rPr>
              <a:t>Каким бы хорошим или простым процесс управления рисками не был, если сотрудники и руководители </a:t>
            </a:r>
            <a:r>
              <a:rPr lang="ru-RU" sz="2400" dirty="0">
                <a:latin typeface="Arial Narrow" panose="020B0606020202030204" pitchFamily="34" charset="0"/>
              </a:rPr>
              <a:t>е</a:t>
            </a:r>
            <a:r>
              <a:rPr lang="ru-RU" sz="2400" dirty="0" smtClean="0">
                <a:latin typeface="Arial Narrow" panose="020B0606020202030204" pitchFamily="34" charset="0"/>
              </a:rPr>
              <a:t>го отвергают, компания не сможет управлять рисками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  <a14:imgEffect>
                      <a14:sharpenSoften amount="35000"/>
                    </a14:imgEffect>
                    <a14:imgEffect>
                      <a14:brightnessContrast bright="-1000" contras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7482" y="1308105"/>
            <a:ext cx="5142703" cy="541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535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6919" y="274952"/>
            <a:ext cx="8061961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>
                <a:latin typeface="Arial Narrow" panose="020B0606020202030204" pitchFamily="34" charset="0"/>
              </a:rPr>
              <a:t>Культура управления рисками внутри организации 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388688" y="5549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788794" y="-23653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524590" y="2259189"/>
            <a:ext cx="11449318" cy="427805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Спрашивать </a:t>
            </a:r>
            <a:r>
              <a:rPr lang="ru-RU" sz="2800" dirty="0">
                <a:latin typeface="Arial Narrow" panose="020B0606020202030204" pitchFamily="34" charset="0"/>
              </a:rPr>
              <a:t>информацию о рисках у ваших </a:t>
            </a:r>
            <a:r>
              <a:rPr lang="ru-RU" sz="2800" dirty="0" smtClean="0">
                <a:latin typeface="Arial Narrow" panose="020B0606020202030204" pitchFamily="34" charset="0"/>
              </a:rPr>
              <a:t>сотрудников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Определите </a:t>
            </a:r>
            <a:r>
              <a:rPr lang="ru-RU" sz="2800" dirty="0">
                <a:latin typeface="Arial Narrow" panose="020B0606020202030204" pitchFamily="34" charset="0"/>
              </a:rPr>
              <a:t>ответственных в компании за основные виды рисков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Включите </a:t>
            </a:r>
            <a:r>
              <a:rPr lang="ru-RU" sz="2800" dirty="0">
                <a:latin typeface="Arial Narrow" panose="020B0606020202030204" pitchFamily="34" charset="0"/>
              </a:rPr>
              <a:t>компетенцию по управлению рисками в </a:t>
            </a:r>
            <a:r>
              <a:rPr lang="en-US" sz="2800" dirty="0">
                <a:latin typeface="Arial Narrow" panose="020B0606020202030204" pitchFamily="34" charset="0"/>
              </a:rPr>
              <a:t>KPI</a:t>
            </a:r>
            <a:r>
              <a:rPr lang="ru-RU" sz="2800" dirty="0">
                <a:latin typeface="Arial Narrow" panose="020B0606020202030204" pitchFamily="34" charset="0"/>
              </a:rPr>
              <a:t> сотрудников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Свяжите </a:t>
            </a:r>
            <a:r>
              <a:rPr lang="ru-RU" sz="2800" dirty="0">
                <a:latin typeface="Arial Narrow" panose="020B0606020202030204" pitchFamily="34" charset="0"/>
              </a:rPr>
              <a:t>процессы управления рисками и процессы бюджетирования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Поощряйте </a:t>
            </a:r>
            <a:r>
              <a:rPr lang="ru-RU" sz="2800" dirty="0">
                <a:latin typeface="Arial Narrow" panose="020B0606020202030204" pitchFamily="34" charset="0"/>
              </a:rPr>
              <a:t>сотрудников, которые открыто говорят о рисках до их наступления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Распространяйте </a:t>
            </a:r>
            <a:r>
              <a:rPr lang="ru-RU" sz="2800" dirty="0">
                <a:latin typeface="Arial Narrow" panose="020B0606020202030204" pitchFamily="34" charset="0"/>
              </a:rPr>
              <a:t>информацию о ключевых рисках между сотрудниками</a:t>
            </a:r>
          </a:p>
        </p:txBody>
      </p:sp>
    </p:spTree>
    <p:extLst>
      <p:ext uri="{BB962C8B-B14F-4D97-AF65-F5344CB8AC3E}">
        <p14:creationId xmlns:p14="http://schemas.microsoft.com/office/powerpoint/2010/main" xmlns="" val="85922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508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9e164f17ebe7182ae18d87188dd8d2aaceea2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2005</Words>
  <Application>Microsoft Office PowerPoint</Application>
  <PresentationFormat>Произвольный</PresentationFormat>
  <Paragraphs>406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36</vt:i4>
      </vt:variant>
    </vt:vector>
  </HeadingPairs>
  <TitlesOfParts>
    <vt:vector size="38" baseType="lpstr">
      <vt:lpstr>Diseño predeterminado</vt:lpstr>
      <vt:lpstr>4_Diseño predeterminado</vt:lpstr>
      <vt:lpstr>Основы управления рисками</vt:lpstr>
      <vt:lpstr>Слайд 2</vt:lpstr>
      <vt:lpstr>План лекции</vt:lpstr>
      <vt:lpstr>Что такое риск?</vt:lpstr>
      <vt:lpstr>Основные понятия и определения</vt:lpstr>
      <vt:lpstr>Основные понятия и определения</vt:lpstr>
      <vt:lpstr>Основные понятия и определения</vt:lpstr>
      <vt:lpstr>Основные понятия и определения</vt:lpstr>
      <vt:lpstr>Классификация рисков</vt:lpstr>
      <vt:lpstr>Классификация рисков</vt:lpstr>
      <vt:lpstr>Что такое управление рисками?</vt:lpstr>
      <vt:lpstr>В ближайшем будущем нам угрожают риски глобального масштаба!</vt:lpstr>
      <vt:lpstr>Шаг 1. Как видеть риски, которые угрожают бизнесу?</vt:lpstr>
      <vt:lpstr>Инструмент 1. Дерево денежных потоков</vt:lpstr>
      <vt:lpstr>Использование классификатора рисков</vt:lpstr>
      <vt:lpstr>Документирование информации о рисках</vt:lpstr>
      <vt:lpstr>Слайд 17</vt:lpstr>
      <vt:lpstr>Шаг 2. Как анализировать и приоритизировать риски?</vt:lpstr>
      <vt:lpstr>Ментальные ловушки при оценке рисков</vt:lpstr>
      <vt:lpstr>Экспертная оценка рисков</vt:lpstr>
      <vt:lpstr>Определение «правил игры»</vt:lpstr>
      <vt:lpstr>Для каждого риска определяется вероятность наступления ущерба</vt:lpstr>
      <vt:lpstr>Для каждого риска определяется категория ущерба</vt:lpstr>
      <vt:lpstr>Оценка риска</vt:lpstr>
      <vt:lpstr>Выбор способа оценки рисков зависит от:</vt:lpstr>
      <vt:lpstr>На основании критериев оценки формируется карта рисков</vt:lpstr>
      <vt:lpstr>Анализ с помощью методики Галстук-Бабочка</vt:lpstr>
      <vt:lpstr>Анализ чувствительности и сценарный анализ</vt:lpstr>
      <vt:lpstr>Шаг 3. Как управлять опасными рисками?</vt:lpstr>
      <vt:lpstr>Способы минимизации рисков</vt:lpstr>
      <vt:lpstr>Пять золотых правил управления рисками</vt:lpstr>
      <vt:lpstr>Шаг 4. Мониторинг рисков и эффективность управления ими</vt:lpstr>
      <vt:lpstr>Использование опыта сотрудников</vt:lpstr>
      <vt:lpstr>Шаг 5. Как сделать управление рисками частью ДНК компании?</vt:lpstr>
      <vt:lpstr>Культура управления рисками внутри организации 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управления рисками</dc:title>
  <dc:creator>Пользователь Windows</dc:creator>
  <cp:lastModifiedBy>natalyk</cp:lastModifiedBy>
  <cp:revision>70</cp:revision>
  <dcterms:created xsi:type="dcterms:W3CDTF">2021-11-21T01:48:07Z</dcterms:created>
  <dcterms:modified xsi:type="dcterms:W3CDTF">2021-11-24T03:11:42Z</dcterms:modified>
</cp:coreProperties>
</file>