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1"/>
    <p:sldMasterId id="2147483781" r:id="rId2"/>
  </p:sldMasterIdLst>
  <p:sldIdLst>
    <p:sldId id="256" r:id="rId3"/>
    <p:sldId id="259" r:id="rId4"/>
    <p:sldId id="281" r:id="rId5"/>
    <p:sldId id="260" r:id="rId6"/>
    <p:sldId id="293" r:id="rId7"/>
    <p:sldId id="262" r:id="rId8"/>
    <p:sldId id="263" r:id="rId9"/>
    <p:sldId id="270" r:id="rId10"/>
    <p:sldId id="271" r:id="rId11"/>
    <p:sldId id="282" r:id="rId12"/>
    <p:sldId id="285" r:id="rId13"/>
    <p:sldId id="288" r:id="rId14"/>
    <p:sldId id="289" r:id="rId15"/>
    <p:sldId id="295" r:id="rId16"/>
    <p:sldId id="296" r:id="rId17"/>
    <p:sldId id="297" r:id="rId18"/>
    <p:sldId id="298" r:id="rId19"/>
    <p:sldId id="299" r:id="rId20"/>
    <p:sldId id="301" r:id="rId21"/>
    <p:sldId id="302" r:id="rId22"/>
    <p:sldId id="304" r:id="rId23"/>
    <p:sldId id="306" r:id="rId24"/>
    <p:sldId id="307" r:id="rId25"/>
    <p:sldId id="308" r:id="rId26"/>
    <p:sldId id="305" r:id="rId27"/>
    <p:sldId id="303" r:id="rId28"/>
    <p:sldId id="300" r:id="rId29"/>
    <p:sldId id="310" r:id="rId30"/>
    <p:sldId id="313" r:id="rId31"/>
    <p:sldId id="314" r:id="rId32"/>
    <p:sldId id="315" r:id="rId33"/>
    <p:sldId id="312" r:id="rId34"/>
    <p:sldId id="311" r:id="rId35"/>
    <p:sldId id="309" r:id="rId36"/>
    <p:sldId id="316" r:id="rId37"/>
    <p:sldId id="317" r:id="rId38"/>
    <p:sldId id="318" r:id="rId39"/>
    <p:sldId id="319" r:id="rId40"/>
    <p:sldId id="320" r:id="rId41"/>
    <p:sldId id="328" r:id="rId42"/>
    <p:sldId id="321" r:id="rId43"/>
    <p:sldId id="322" r:id="rId44"/>
    <p:sldId id="327" r:id="rId45"/>
    <p:sldId id="326" r:id="rId46"/>
    <p:sldId id="323" r:id="rId47"/>
    <p:sldId id="294" r:id="rId48"/>
  </p:sldIdLst>
  <p:sldSz cx="9144000" cy="6858000" type="screen4x3"/>
  <p:notesSz cx="6834188" cy="997902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029" autoAdjust="0"/>
  </p:normalViewPr>
  <p:slideViewPr>
    <p:cSldViewPr>
      <p:cViewPr varScale="1">
        <p:scale>
          <a:sx n="107" d="100"/>
          <a:sy n="107" d="100"/>
        </p:scale>
        <p:origin x="173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50178" name="Group 2"/>
          <p:cNvGrpSpPr>
            <a:grpSpLocks/>
          </p:cNvGrpSpPr>
          <p:nvPr/>
        </p:nvGrpSpPr>
        <p:grpSpPr bwMode="auto">
          <a:xfrm>
            <a:off x="0" y="0"/>
            <a:ext cx="9142413" cy="6856413"/>
            <a:chOff x="0" y="0"/>
            <a:chExt cx="5759" cy="4319"/>
          </a:xfrm>
        </p:grpSpPr>
        <p:sp>
          <p:nvSpPr>
            <p:cNvPr id="50179"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endParaRPr lang="ru-RU"/>
            </a:p>
          </p:txBody>
        </p:sp>
        <p:grpSp>
          <p:nvGrpSpPr>
            <p:cNvPr id="50180" name="Group 4"/>
            <p:cNvGrpSpPr>
              <a:grpSpLocks/>
            </p:cNvGrpSpPr>
            <p:nvPr userDrawn="1"/>
          </p:nvGrpSpPr>
          <p:grpSpPr bwMode="auto">
            <a:xfrm>
              <a:off x="0" y="0"/>
              <a:ext cx="5759" cy="4319"/>
              <a:chOff x="0" y="0"/>
              <a:chExt cx="5759" cy="4319"/>
            </a:xfrm>
          </p:grpSpPr>
          <p:sp>
            <p:nvSpPr>
              <p:cNvPr id="50181"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50182"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50183"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50184"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50185"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50186"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50187"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50188"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ru-RU"/>
              </a:p>
            </p:txBody>
          </p:sp>
          <p:sp>
            <p:nvSpPr>
              <p:cNvPr id="50189"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ru-RU"/>
              </a:p>
            </p:txBody>
          </p:sp>
          <p:sp>
            <p:nvSpPr>
              <p:cNvPr id="50190"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50191"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2"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3"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4"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5"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6"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7"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8"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50199"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50200"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50201"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50202"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203"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50204"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50205"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grpSp>
            <p:nvGrpSpPr>
              <p:cNvPr id="50206" name="Group 30"/>
              <p:cNvGrpSpPr>
                <a:grpSpLocks/>
              </p:cNvGrpSpPr>
              <p:nvPr/>
            </p:nvGrpSpPr>
            <p:grpSpPr bwMode="auto">
              <a:xfrm>
                <a:off x="0" y="0"/>
                <a:ext cx="5758" cy="1045"/>
                <a:chOff x="0" y="0"/>
                <a:chExt cx="5758" cy="1045"/>
              </a:xfrm>
            </p:grpSpPr>
            <p:sp>
              <p:nvSpPr>
                <p:cNvPr id="50207"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08"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09"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0"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1"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2"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3"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4"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5"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6"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7"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8"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9"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20"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21"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grpSp>
          <p:grpSp>
            <p:nvGrpSpPr>
              <p:cNvPr id="50222" name="Group 46"/>
              <p:cNvGrpSpPr>
                <a:grpSpLocks/>
              </p:cNvGrpSpPr>
              <p:nvPr/>
            </p:nvGrpSpPr>
            <p:grpSpPr bwMode="auto">
              <a:xfrm>
                <a:off x="0" y="558"/>
                <a:ext cx="5758" cy="487"/>
                <a:chOff x="0" y="558"/>
                <a:chExt cx="5758" cy="487"/>
              </a:xfrm>
            </p:grpSpPr>
            <p:sp>
              <p:nvSpPr>
                <p:cNvPr id="50223"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endParaRPr lang="ru-RU"/>
                </a:p>
              </p:txBody>
            </p:sp>
            <p:sp>
              <p:nvSpPr>
                <p:cNvPr id="50224"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endParaRPr lang="ru-RU"/>
                </a:p>
              </p:txBody>
            </p:sp>
          </p:grpSp>
          <p:grpSp>
            <p:nvGrpSpPr>
              <p:cNvPr id="50225" name="Group 49"/>
              <p:cNvGrpSpPr>
                <a:grpSpLocks/>
              </p:cNvGrpSpPr>
              <p:nvPr/>
            </p:nvGrpSpPr>
            <p:grpSpPr bwMode="auto">
              <a:xfrm>
                <a:off x="264" y="1039"/>
                <a:ext cx="5200" cy="3280"/>
                <a:chOff x="264" y="1039"/>
                <a:chExt cx="5200" cy="3280"/>
              </a:xfrm>
            </p:grpSpPr>
            <p:sp>
              <p:nvSpPr>
                <p:cNvPr id="50226"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27"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28"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29"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30"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31"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32"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33"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34"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grpSp>
          <p:sp>
            <p:nvSpPr>
              <p:cNvPr id="5023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3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endParaRPr lang="ru-RU"/>
              </a:p>
            </p:txBody>
          </p:sp>
          <p:sp>
            <p:nvSpPr>
              <p:cNvPr id="5023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endParaRPr lang="ru-RU"/>
              </a:p>
            </p:txBody>
          </p:sp>
          <p:sp>
            <p:nvSpPr>
              <p:cNvPr id="5023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endParaRPr lang="ru-RU"/>
              </a:p>
            </p:txBody>
          </p:sp>
          <p:sp>
            <p:nvSpPr>
              <p:cNvPr id="5023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4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endParaRPr lang="ru-RU"/>
              </a:p>
            </p:txBody>
          </p:sp>
          <p:sp>
            <p:nvSpPr>
              <p:cNvPr id="5024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endParaRPr lang="ru-RU"/>
              </a:p>
            </p:txBody>
          </p:sp>
          <p:sp>
            <p:nvSpPr>
              <p:cNvPr id="5024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endParaRPr lang="ru-RU"/>
              </a:p>
            </p:txBody>
          </p:sp>
        </p:grpSp>
      </p:grpSp>
      <p:sp>
        <p:nvSpPr>
          <p:cNvPr id="50243" name="Rectangle 67"/>
          <p:cNvSpPr>
            <a:spLocks noGrp="1" noChangeArrowheads="1"/>
          </p:cNvSpPr>
          <p:nvPr>
            <p:ph type="ctrTitle" sz="quarter"/>
          </p:nvPr>
        </p:nvSpPr>
        <p:spPr>
          <a:xfrm>
            <a:off x="455613" y="1920875"/>
            <a:ext cx="8226425" cy="1736725"/>
          </a:xfrm>
        </p:spPr>
        <p:txBody>
          <a:bodyPr anchor="b"/>
          <a:lstStyle>
            <a:lvl1pPr>
              <a:defRPr sz="5400"/>
            </a:lvl1pPr>
          </a:lstStyle>
          <a:p>
            <a:r>
              <a:rPr lang="ru-RU"/>
              <a:t>Образец заголовка</a:t>
            </a:r>
          </a:p>
        </p:txBody>
      </p:sp>
      <p:sp>
        <p:nvSpPr>
          <p:cNvPr id="50244" name="Rectangle 68"/>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50245" name="Rectangle 69"/>
          <p:cNvSpPr>
            <a:spLocks noGrp="1" noChangeArrowheads="1"/>
          </p:cNvSpPr>
          <p:nvPr>
            <p:ph type="dt" sz="quarter" idx="2"/>
          </p:nvPr>
        </p:nvSpPr>
        <p:spPr/>
        <p:txBody>
          <a:bodyPr/>
          <a:lstStyle>
            <a:lvl1pPr>
              <a:defRPr/>
            </a:lvl1pPr>
          </a:lstStyle>
          <a:p>
            <a:fld id="{C5F5A13D-B322-4F6F-A12D-FB164272BCD2}" type="datetimeFigureOut">
              <a:rPr lang="en-US"/>
              <a:pPr/>
              <a:t>9/12/2020</a:t>
            </a:fld>
            <a:endParaRPr lang="ru-RU"/>
          </a:p>
        </p:txBody>
      </p:sp>
      <p:sp>
        <p:nvSpPr>
          <p:cNvPr id="50246" name="Rectangle 70"/>
          <p:cNvSpPr>
            <a:spLocks noGrp="1" noChangeArrowheads="1"/>
          </p:cNvSpPr>
          <p:nvPr>
            <p:ph type="ftr" sz="quarter" idx="3"/>
          </p:nvPr>
        </p:nvSpPr>
        <p:spPr/>
        <p:txBody>
          <a:bodyPr/>
          <a:lstStyle>
            <a:lvl1pPr>
              <a:defRPr/>
            </a:lvl1pPr>
          </a:lstStyle>
          <a:p>
            <a:endParaRPr lang="ru-RU"/>
          </a:p>
        </p:txBody>
      </p:sp>
      <p:sp>
        <p:nvSpPr>
          <p:cNvPr id="50247" name="Rectangle 71"/>
          <p:cNvSpPr>
            <a:spLocks noGrp="1" noChangeArrowheads="1"/>
          </p:cNvSpPr>
          <p:nvPr>
            <p:ph type="sldNum" sz="quarter" idx="4"/>
          </p:nvPr>
        </p:nvSpPr>
        <p:spPr/>
        <p:txBody>
          <a:bodyPr/>
          <a:lstStyle>
            <a:lvl1pPr>
              <a:defRPr/>
            </a:lvl1pPr>
          </a:lstStyle>
          <a:p>
            <a:fld id="{6CA3B8C3-2E56-4EFD-8127-77A7E4337D11}"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04841719-0163-4EBC-B797-BC4E55BD4E14}" type="datetimeFigureOut">
              <a:rPr lang="en-US"/>
              <a:pPr/>
              <a:t>9/12/2020</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8B2D45A-A7DE-4670-AB91-180C22ED50FE}"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3D058C67-CBE9-4A5B-84B5-35F5D5E153B4}" type="datetimeFigureOut">
              <a:rPr lang="en-US"/>
              <a:pPr/>
              <a:t>9/12/2020</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B994C57-E7F3-49B2-BF74-D1ED1F57E46C}"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5613" y="1598613"/>
            <a:ext cx="4037012"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5025" y="1598613"/>
            <a:ext cx="40370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fld id="{E39946DE-45F1-4276-8A89-E548C9F873D0}" type="datetimeFigureOut">
              <a:rPr lang="en-US"/>
              <a:pPr/>
              <a:t>9/12/2020</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548F8904-7ECA-4191-B731-EDA64BEB7C5F}"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fld id="{10B430F4-62BD-4A1F-A515-DD4E1D86511E}" type="datetimeFigureOut">
              <a:rPr lang="en-US"/>
              <a:pPr/>
              <a:t>9/12/2020</a:t>
            </a:fld>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2C0CECE1-8586-4692-9375-D3294FB6C6C8}"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fld id="{408F086F-7445-40C4-8C78-C4DD6F2D6EA9}" type="datetimeFigureOut">
              <a:rPr lang="en-US"/>
              <a:pPr/>
              <a:t>9/12/2020</a:t>
            </a:fld>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C1F9CDE9-F71F-4AB2-AC83-611072FC506E}"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fld id="{03701793-9098-420A-AB72-765D1089905E}" type="datetimeFigureOut">
              <a:rPr lang="en-US"/>
              <a:pPr/>
              <a:t>9/12/2020</a:t>
            </a:fld>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3CF25EC7-B500-4030-BA26-11EB2173226D}"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DD3E2314-F7A5-4467-9C8B-82E05712AAFA}" type="datetimeFigureOut">
              <a:rPr lang="en-US"/>
              <a:pPr/>
              <a:t>9/12/2020</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8EC169AC-9EF3-42F4-B841-49B0B6895338}"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7E45DE91-1BB6-4F5E-9A17-5F439039CAB5}" type="datetimeFigureOut">
              <a:rPr lang="en-US"/>
              <a:pPr/>
              <a:t>9/12/2020</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1253B01-3422-4D0D-9ECA-2530C6C28272}"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C4FB9B55-0CBA-40AF-B551-F762DB9ABDCB}" type="datetimeFigureOut">
              <a:rPr lang="en-US"/>
              <a:pPr/>
              <a:t>9/12/2020</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9558A79-C14D-4A26-B150-14A2D1E5F938}"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6225" y="273050"/>
            <a:ext cx="2055813" cy="58229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5613" y="273050"/>
            <a:ext cx="6018212" cy="58229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D48C85B3-C77B-48DA-8D6C-6637A0F07E08}" type="datetimeFigureOut">
              <a:rPr lang="en-US"/>
              <a:pPr/>
              <a:t>9/12/2020</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67BF78B6-7EDF-4BDA-8E6D-C9F2506A352F}"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7" name="Прямоугольник 6"/>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Прямоугольник 7"/>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Прямоугольник 8"/>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Прямоугольник 9"/>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Прямоугольник 10"/>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12" name="Скругленный прямоугольник 11"/>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13" name="Скругленный прямоугольник 12"/>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Прямоугольник 13"/>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Прямоугольник 14"/>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Прямоугольник 15"/>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Прямоугольник 16"/>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8" name="Прямоугольник 17"/>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9" name="Прямоугольник 18"/>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Заголовок 1"/>
          <p:cNvSpPr>
            <a:spLocks noGrp="1"/>
          </p:cNvSpPr>
          <p:nvPr>
            <p:ph type="title"/>
          </p:nvPr>
        </p:nvSpPr>
        <p:spPr>
          <a:xfrm>
            <a:off x="381000" y="1143000"/>
            <a:ext cx="8382000" cy="1069848"/>
          </a:xfrm>
        </p:spPr>
        <p:txBody>
          <a:bodyPr/>
          <a:lstStyle>
            <a:lvl1pPr>
              <a:defRPr sz="4000" b="0" i="0" cap="none" baseline="0"/>
            </a:lvl1pPr>
          </a:lstStyle>
          <a:p>
            <a:r>
              <a:rPr lang="ru-RU" smtClean="0"/>
              <a:t>Образец заголовка</a:t>
            </a:r>
            <a:endParaRPr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0" name="Дата 25"/>
          <p:cNvSpPr>
            <a:spLocks noGrp="1"/>
          </p:cNvSpPr>
          <p:nvPr>
            <p:ph type="dt" sz="half" idx="10"/>
          </p:nvPr>
        </p:nvSpPr>
        <p:spPr>
          <a:xfrm>
            <a:off x="6586538" y="612775"/>
            <a:ext cx="957262" cy="457200"/>
          </a:xfrm>
        </p:spPr>
        <p:txBody>
          <a:bodyPr rtlCol="0"/>
          <a:lstStyle>
            <a:lvl1pPr>
              <a:defRPr/>
            </a:lvl1pPr>
          </a:lstStyle>
          <a:p>
            <a:pPr>
              <a:defRPr/>
            </a:pPr>
            <a:fld id="{E6405ED9-6764-4082-A0A3-E48767FD7916}" type="datetimeFigureOut">
              <a:rPr lang="en-US"/>
              <a:pPr>
                <a:defRPr/>
              </a:pPr>
              <a:t>9/12/2020</a:t>
            </a:fld>
            <a:endParaRPr lang="en-US"/>
          </a:p>
        </p:txBody>
      </p:sp>
      <p:sp>
        <p:nvSpPr>
          <p:cNvPr id="21" name="Номер слайда 26"/>
          <p:cNvSpPr>
            <a:spLocks noGrp="1"/>
          </p:cNvSpPr>
          <p:nvPr>
            <p:ph type="sldNum" sz="quarter" idx="11"/>
          </p:nvPr>
        </p:nvSpPr>
        <p:spPr/>
        <p:txBody>
          <a:bodyPr rtlCol="0"/>
          <a:lstStyle>
            <a:lvl1pPr>
              <a:defRPr/>
            </a:lvl1pPr>
          </a:lstStyle>
          <a:p>
            <a:pPr>
              <a:defRPr/>
            </a:pPr>
            <a:fld id="{04F0BF16-E683-492C-9FB7-C23C30947466}" type="slidenum">
              <a:rPr lang="en-US"/>
              <a:pPr>
                <a:defRPr/>
              </a:pPr>
              <a:t>‹#›</a:t>
            </a:fld>
            <a:endParaRPr lang="en-US"/>
          </a:p>
        </p:txBody>
      </p:sp>
      <p:sp>
        <p:nvSpPr>
          <p:cNvPr id="22" name="Нижний колонтитул 27"/>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Прямоугольник 2"/>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Прямоугольник 3"/>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Прямоугольник 4"/>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Прямоугольник 5"/>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Прямоугольник 6"/>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8" name="Скругленный прямоугольник 7"/>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9" name="Скругленный прямоугольник 8"/>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Прямоугольник 9"/>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1" name="Прямоугольник 10"/>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2" name="Прямоугольник 11"/>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Прямоугольник 12"/>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Прямоугольник 13"/>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Прямоугольник 14"/>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Заголовок 1"/>
          <p:cNvSpPr>
            <a:spLocks noGrp="1"/>
          </p:cNvSpPr>
          <p:nvPr>
            <p:ph type="title"/>
          </p:nvPr>
        </p:nvSpPr>
        <p:spPr>
          <a:xfrm>
            <a:off x="457200" y="1143000"/>
            <a:ext cx="8229600" cy="1069848"/>
          </a:xfrm>
        </p:spPr>
        <p:txBody>
          <a:bodyPr/>
          <a:lstStyle>
            <a:lvl1pPr>
              <a:defRPr sz="4000">
                <a:solidFill>
                  <a:schemeClr val="tx2"/>
                </a:solidFill>
              </a:defRPr>
            </a:lvl1pPr>
          </a:lstStyle>
          <a:p>
            <a:r>
              <a:rPr lang="ru-RU" smtClean="0"/>
              <a:t>Образец заголовка</a:t>
            </a:r>
            <a:endParaRPr lang="en-US"/>
          </a:p>
        </p:txBody>
      </p:sp>
      <p:sp>
        <p:nvSpPr>
          <p:cNvPr id="16" name="Дата 2"/>
          <p:cNvSpPr>
            <a:spLocks noGrp="1"/>
          </p:cNvSpPr>
          <p:nvPr>
            <p:ph type="dt" sz="half" idx="10"/>
          </p:nvPr>
        </p:nvSpPr>
        <p:spPr/>
        <p:txBody>
          <a:bodyPr/>
          <a:lstStyle>
            <a:lvl1pPr>
              <a:defRPr/>
            </a:lvl1pPr>
          </a:lstStyle>
          <a:p>
            <a:pPr>
              <a:defRPr/>
            </a:pPr>
            <a:fld id="{3F3828AA-4A05-4589-8FCF-A7F40CD62A12}" type="datetimeFigureOut">
              <a:rPr lang="en-US"/>
              <a:pPr>
                <a:defRPr/>
              </a:pPr>
              <a:t>9/12/2020</a:t>
            </a:fld>
            <a:endParaRPr lang="en-US"/>
          </a:p>
        </p:txBody>
      </p:sp>
      <p:sp>
        <p:nvSpPr>
          <p:cNvPr id="17" name="Нижний колонтитул 3"/>
          <p:cNvSpPr>
            <a:spLocks noGrp="1"/>
          </p:cNvSpPr>
          <p:nvPr>
            <p:ph type="ftr" sz="quarter" idx="11"/>
          </p:nvPr>
        </p:nvSpPr>
        <p:spPr/>
        <p:txBody>
          <a:bodyPr/>
          <a:lstStyle>
            <a:lvl1pPr>
              <a:defRPr/>
            </a:lvl1pPr>
          </a:lstStyle>
          <a:p>
            <a:pPr>
              <a:defRPr/>
            </a:pPr>
            <a:endParaRPr lang="en-US"/>
          </a:p>
        </p:txBody>
      </p:sp>
      <p:sp>
        <p:nvSpPr>
          <p:cNvPr id="18" name="Номер слайда 4"/>
          <p:cNvSpPr>
            <a:spLocks noGrp="1"/>
          </p:cNvSpPr>
          <p:nvPr>
            <p:ph type="sldNum" sz="quarter" idx="12"/>
          </p:nvPr>
        </p:nvSpPr>
        <p:spPr/>
        <p:txBody>
          <a:bodyPr/>
          <a:lstStyle>
            <a:lvl1pPr>
              <a:defRPr/>
            </a:lvl1pPr>
          </a:lstStyle>
          <a:p>
            <a:pPr>
              <a:defRPr/>
            </a:pPr>
            <a:fld id="{50C87BB3-F962-4711-BCCC-99E2BDA6035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49154" name="Group 2"/>
          <p:cNvGrpSpPr>
            <a:grpSpLocks/>
          </p:cNvGrpSpPr>
          <p:nvPr/>
        </p:nvGrpSpPr>
        <p:grpSpPr bwMode="auto">
          <a:xfrm>
            <a:off x="0" y="0"/>
            <a:ext cx="9142413" cy="6856413"/>
            <a:chOff x="0" y="0"/>
            <a:chExt cx="5759" cy="4319"/>
          </a:xfrm>
        </p:grpSpPr>
        <p:sp>
          <p:nvSpPr>
            <p:cNvPr id="49155"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endParaRPr lang="ru-RU"/>
            </a:p>
          </p:txBody>
        </p:sp>
        <p:grpSp>
          <p:nvGrpSpPr>
            <p:cNvPr id="49156" name="Group 4"/>
            <p:cNvGrpSpPr>
              <a:grpSpLocks/>
            </p:cNvGrpSpPr>
            <p:nvPr userDrawn="1"/>
          </p:nvGrpSpPr>
          <p:grpSpPr bwMode="auto">
            <a:xfrm>
              <a:off x="0" y="0"/>
              <a:ext cx="5759" cy="4319"/>
              <a:chOff x="0" y="0"/>
              <a:chExt cx="5759" cy="4319"/>
            </a:xfrm>
          </p:grpSpPr>
          <p:sp>
            <p:nvSpPr>
              <p:cNvPr id="49157"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49158"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49159"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49160"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49161"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49162"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49163"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49164"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ru-RU"/>
              </a:p>
            </p:txBody>
          </p:sp>
          <p:sp>
            <p:nvSpPr>
              <p:cNvPr id="49165"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ru-RU"/>
              </a:p>
            </p:txBody>
          </p:sp>
          <p:sp>
            <p:nvSpPr>
              <p:cNvPr id="49166"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49167"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68"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69"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70"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71"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72"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73"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74"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49175"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49176"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49177"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49178"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79"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49180"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49181"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grpSp>
            <p:nvGrpSpPr>
              <p:cNvPr id="49182" name="Group 30"/>
              <p:cNvGrpSpPr>
                <a:grpSpLocks/>
              </p:cNvGrpSpPr>
              <p:nvPr userDrawn="1"/>
            </p:nvGrpSpPr>
            <p:grpSpPr bwMode="auto">
              <a:xfrm>
                <a:off x="0" y="0"/>
                <a:ext cx="5758" cy="1045"/>
                <a:chOff x="0" y="0"/>
                <a:chExt cx="5758" cy="1045"/>
              </a:xfrm>
            </p:grpSpPr>
            <p:sp>
              <p:nvSpPr>
                <p:cNvPr id="49183"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84"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85"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86"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87"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88"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89"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0"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1"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2"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3"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4"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5"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6"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7"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grpSp>
          <p:grpSp>
            <p:nvGrpSpPr>
              <p:cNvPr id="49198" name="Group 46"/>
              <p:cNvGrpSpPr>
                <a:grpSpLocks/>
              </p:cNvGrpSpPr>
              <p:nvPr userDrawn="1"/>
            </p:nvGrpSpPr>
            <p:grpSpPr bwMode="auto">
              <a:xfrm>
                <a:off x="0" y="558"/>
                <a:ext cx="5758" cy="487"/>
                <a:chOff x="0" y="558"/>
                <a:chExt cx="5758" cy="487"/>
              </a:xfrm>
            </p:grpSpPr>
            <p:sp>
              <p:nvSpPr>
                <p:cNvPr id="49199"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endParaRPr lang="ru-RU"/>
                </a:p>
              </p:txBody>
            </p:sp>
            <p:sp>
              <p:nvSpPr>
                <p:cNvPr id="49200"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endParaRPr lang="ru-RU"/>
                </a:p>
              </p:txBody>
            </p:sp>
          </p:grpSp>
          <p:grpSp>
            <p:nvGrpSpPr>
              <p:cNvPr id="49201" name="Group 49"/>
              <p:cNvGrpSpPr>
                <a:grpSpLocks/>
              </p:cNvGrpSpPr>
              <p:nvPr userDrawn="1"/>
            </p:nvGrpSpPr>
            <p:grpSpPr bwMode="auto">
              <a:xfrm>
                <a:off x="264" y="1039"/>
                <a:ext cx="5200" cy="3280"/>
                <a:chOff x="264" y="1039"/>
                <a:chExt cx="5200" cy="3280"/>
              </a:xfrm>
            </p:grpSpPr>
            <p:sp>
              <p:nvSpPr>
                <p:cNvPr id="49202"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3"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4"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5"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6"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7"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8"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9"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10"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grpSp>
          <p:sp>
            <p:nvSpPr>
              <p:cNvPr id="49211"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12"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endParaRPr lang="ru-RU"/>
              </a:p>
            </p:txBody>
          </p:sp>
          <p:sp>
            <p:nvSpPr>
              <p:cNvPr id="49213"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endParaRPr lang="ru-RU"/>
              </a:p>
            </p:txBody>
          </p:sp>
          <p:sp>
            <p:nvSpPr>
              <p:cNvPr id="49214"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endParaRPr lang="ru-RU"/>
              </a:p>
            </p:txBody>
          </p:sp>
          <p:sp>
            <p:nvSpPr>
              <p:cNvPr id="49215"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16"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endParaRPr lang="ru-RU"/>
              </a:p>
            </p:txBody>
          </p:sp>
          <p:sp>
            <p:nvSpPr>
              <p:cNvPr id="49217"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endParaRPr lang="ru-RU"/>
              </a:p>
            </p:txBody>
          </p:sp>
          <p:sp>
            <p:nvSpPr>
              <p:cNvPr id="49218"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endParaRPr lang="ru-RU"/>
              </a:p>
            </p:txBody>
          </p:sp>
        </p:grpSp>
      </p:grpSp>
      <p:sp>
        <p:nvSpPr>
          <p:cNvPr id="49219"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ru-RU" smtClean="0"/>
              <a:t>Образец заголовка</a:t>
            </a:r>
          </a:p>
        </p:txBody>
      </p:sp>
      <p:sp>
        <p:nvSpPr>
          <p:cNvPr id="49220"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fld id="{DF9D3398-E569-41A2-AD0C-06BE06630312}" type="datetimeFigureOut">
              <a:rPr lang="en-US"/>
              <a:pPr/>
              <a:t>9/12/2020</a:t>
            </a:fld>
            <a:endParaRPr lang="ru-RU"/>
          </a:p>
        </p:txBody>
      </p:sp>
      <p:sp>
        <p:nvSpPr>
          <p:cNvPr id="49221"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endParaRPr lang="ru-RU"/>
          </a:p>
        </p:txBody>
      </p:sp>
      <p:sp>
        <p:nvSpPr>
          <p:cNvPr id="49222"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fld id="{307065BD-F3C7-47B0-B26F-783718797865}" type="slidenum">
              <a:rPr lang="ru-RU"/>
              <a:pPr/>
              <a:t>‹#›</a:t>
            </a:fld>
            <a:endParaRPr lang="ru-RU"/>
          </a:p>
        </p:txBody>
      </p:sp>
      <p:sp>
        <p:nvSpPr>
          <p:cNvPr id="49223"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tx2"/>
        </a:buClr>
        <a:buSzPct val="115000"/>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115000"/>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11" name="Заголовок 21"/>
          <p:cNvSpPr>
            <a:spLocks noGrp="1"/>
          </p:cNvSpPr>
          <p:nvPr>
            <p:ph type="title"/>
          </p:nvPr>
        </p:nvSpPr>
        <p:spPr bwMode="auto">
          <a:xfrm>
            <a:off x="457200" y="11430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4112" name="Текст 12"/>
          <p:cNvSpPr>
            <a:spLocks noGrp="1"/>
          </p:cNvSpPr>
          <p:nvPr>
            <p:ph type="body" idx="1"/>
          </p:nvPr>
        </p:nvSpPr>
        <p:spPr bwMode="auto">
          <a:xfrm>
            <a:off x="457200" y="2249488"/>
            <a:ext cx="8229600" cy="4324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0" name="Дата 2"/>
          <p:cNvSpPr>
            <a:spLocks noGrp="1"/>
          </p:cNvSpPr>
          <p:nvPr>
            <p:ph type="dt" sz="half" idx="2"/>
          </p:nvPr>
        </p:nvSpPr>
        <p:spPr>
          <a:xfrm>
            <a:off x="6583363" y="612775"/>
            <a:ext cx="957262" cy="457200"/>
          </a:xfrm>
          <a:prstGeom prst="rect">
            <a:avLst/>
          </a:prstGeom>
        </p:spPr>
        <p:txBody>
          <a:bodyPr vert="horz"/>
          <a:lstStyle>
            <a:lvl1pPr>
              <a:defRPr sz="800">
                <a:solidFill>
                  <a:schemeClr val="accent2"/>
                </a:solidFill>
              </a:defRPr>
            </a:lvl1pPr>
          </a:lstStyle>
          <a:p>
            <a:pPr>
              <a:defRPr/>
            </a:pPr>
            <a:fld id="{47C668C8-8D9C-44BC-B0CC-55AA744A81EA}" type="datetimeFigureOut">
              <a:rPr lang="en-US"/>
              <a:pPr>
                <a:defRPr/>
              </a:pPr>
              <a:t>9/12/2020</a:t>
            </a:fld>
            <a:endParaRPr lang="en-US"/>
          </a:p>
        </p:txBody>
      </p:sp>
      <p:sp>
        <p:nvSpPr>
          <p:cNvPr id="21" name="Нижний колонтитул 3"/>
          <p:cNvSpPr>
            <a:spLocks noGrp="1"/>
          </p:cNvSpPr>
          <p:nvPr>
            <p:ph type="ftr" sz="quarter" idx="3"/>
          </p:nvPr>
        </p:nvSpPr>
        <p:spPr>
          <a:xfrm>
            <a:off x="5257800" y="612775"/>
            <a:ext cx="1325563" cy="457200"/>
          </a:xfrm>
          <a:prstGeom prst="rect">
            <a:avLst/>
          </a:prstGeom>
        </p:spPr>
        <p:txBody>
          <a:bodyPr vert="horz"/>
          <a:lstStyle>
            <a:lvl1pPr algn="r">
              <a:defRPr sz="800">
                <a:solidFill>
                  <a:schemeClr val="accent2"/>
                </a:solidFill>
              </a:defRPr>
            </a:lvl1pPr>
          </a:lstStyle>
          <a:p>
            <a:pPr>
              <a:defRPr/>
            </a:pPr>
            <a:endParaRPr lang="en-US"/>
          </a:p>
        </p:txBody>
      </p:sp>
      <p:sp>
        <p:nvSpPr>
          <p:cNvPr id="22" name="Номер слайда 4"/>
          <p:cNvSpPr>
            <a:spLocks noGrp="1"/>
          </p:cNvSpPr>
          <p:nvPr>
            <p:ph type="sldNum" sz="quarter" idx="4"/>
          </p:nvPr>
        </p:nvSpPr>
        <p:spPr>
          <a:xfrm>
            <a:off x="8174038" y="1588"/>
            <a:ext cx="762000" cy="366712"/>
          </a:xfrm>
          <a:prstGeom prst="rect">
            <a:avLst/>
          </a:prstGeom>
        </p:spPr>
        <p:txBody>
          <a:bodyPr vert="horz" anchor="b"/>
          <a:lstStyle>
            <a:lvl1pPr algn="r">
              <a:defRPr>
                <a:solidFill>
                  <a:srgbClr val="FFFFFF"/>
                </a:solidFill>
              </a:defRPr>
            </a:lvl1pPr>
          </a:lstStyle>
          <a:p>
            <a:pPr>
              <a:defRPr/>
            </a:pPr>
            <a:fld id="{16BDFAB6-2915-49EE-9CD2-AA719AD2573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82" r:id="rId1"/>
    <p:sldLayoutId id="2147483783" r:id="rId2"/>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www.consultant.ru/document/cons_doc_LAW_358781/3d0cac60971a511280cbba229d9b6329c07731f7/#dst100009"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zakonguru.com/bankrotstvo/fizicheskix-lic/st-60.html"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ctrTitle" idx="4294967295"/>
          </p:nvPr>
        </p:nvSpPr>
        <p:spPr>
          <a:xfrm>
            <a:off x="381000" y="1371600"/>
            <a:ext cx="8458200" cy="1470025"/>
          </a:xfrm>
        </p:spPr>
        <p:txBody>
          <a:bodyPr anchor="b" anchorCtr="0"/>
          <a:lstStyle/>
          <a:p>
            <a:r>
              <a:rPr lang="ru-RU" sz="4800" dirty="0">
                <a:solidFill>
                  <a:schemeClr val="tx1"/>
                </a:solidFill>
              </a:rPr>
              <a:t>Правовое содержание процедур финансового оздоровления организации</a:t>
            </a:r>
          </a:p>
        </p:txBody>
      </p:sp>
      <p:sp>
        <p:nvSpPr>
          <p:cNvPr id="5123" name="Подзаголовок 2"/>
          <p:cNvSpPr>
            <a:spLocks noGrp="1"/>
          </p:cNvSpPr>
          <p:nvPr>
            <p:ph type="subTitle" idx="4294967295"/>
          </p:nvPr>
        </p:nvSpPr>
        <p:spPr>
          <a:xfrm>
            <a:off x="455613" y="3316288"/>
            <a:ext cx="4951412" cy="1822450"/>
          </a:xfrm>
        </p:spPr>
        <p:txBody>
          <a:bodyPr/>
          <a:lstStyle/>
          <a:p>
            <a:pPr marL="63500" indent="0">
              <a:buFont typeface="Arial" charset="0"/>
              <a:buNone/>
            </a:pPr>
            <a:r>
              <a:rPr lang="ru-RU" sz="2800" dirty="0" smtClean="0">
                <a:solidFill>
                  <a:schemeClr val="tx2"/>
                </a:solidFill>
              </a:rPr>
              <a:t>Самарина Н.С. </a:t>
            </a:r>
            <a:endParaRPr lang="ru-RU" sz="2800" dirty="0">
              <a:solidFill>
                <a:schemeClr val="tx2"/>
              </a:solidFill>
            </a:endParaRPr>
          </a:p>
          <a:p>
            <a:pPr marL="63500" indent="0">
              <a:buFont typeface="Arial" charset="0"/>
              <a:buNone/>
            </a:pPr>
            <a:r>
              <a:rPr lang="ru-RU" sz="2800" dirty="0">
                <a:solidFill>
                  <a:schemeClr val="tx2"/>
                </a:solidFill>
              </a:rPr>
              <a:t>Кафедра </a:t>
            </a:r>
            <a:r>
              <a:rPr lang="ru-RU" sz="2800" dirty="0" smtClean="0">
                <a:solidFill>
                  <a:schemeClr val="tx2"/>
                </a:solidFill>
              </a:rPr>
              <a:t>Экономика и управление</a:t>
            </a:r>
            <a:endParaRPr lang="ru-RU" sz="2800"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ctrTitle"/>
          </p:nvPr>
        </p:nvSpPr>
        <p:spPr>
          <a:xfrm>
            <a:off x="152400" y="3505200"/>
            <a:ext cx="8610600" cy="1736725"/>
          </a:xfrm>
        </p:spPr>
        <p:txBody>
          <a:bodyPr/>
          <a:lstStyle/>
          <a:p>
            <a:r>
              <a:rPr lang="ru-RU" sz="4000" b="1" i="1" dirty="0">
                <a:solidFill>
                  <a:schemeClr val="tx1"/>
                </a:solidFill>
                <a:effectLst/>
                <a:latin typeface="+mn-lt"/>
              </a:rPr>
              <a:t>В </a:t>
            </a:r>
            <a:r>
              <a:rPr lang="ru-RU" sz="4000" b="1" i="1" dirty="0" smtClean="0">
                <a:solidFill>
                  <a:schemeClr val="tx1"/>
                </a:solidFill>
                <a:effectLst/>
                <a:latin typeface="+mn-lt"/>
              </a:rPr>
              <a:t>Российской Федерации </a:t>
            </a:r>
            <a:r>
              <a:rPr lang="ru-RU" sz="4000" b="1" i="1" dirty="0">
                <a:solidFill>
                  <a:schemeClr val="tx1"/>
                </a:solidFill>
                <a:effectLst/>
                <a:latin typeface="+mn-lt"/>
              </a:rPr>
              <a:t>сферу банкротства регулирует Федеральный закон «О </a:t>
            </a:r>
            <a:r>
              <a:rPr lang="ru-RU" sz="4000" b="1" i="1" dirty="0" smtClean="0">
                <a:solidFill>
                  <a:schemeClr val="tx1"/>
                </a:solidFill>
                <a:effectLst/>
                <a:latin typeface="+mn-lt"/>
              </a:rPr>
              <a:t>несостоятельности </a:t>
            </a:r>
            <a:r>
              <a:rPr lang="ru-RU" sz="4000" b="1" i="1" dirty="0">
                <a:solidFill>
                  <a:schemeClr val="tx1"/>
                </a:solidFill>
                <a:effectLst/>
                <a:latin typeface="+mn-lt"/>
              </a:rPr>
              <a:t>(банкротстве)» от 26 октября 2002 г. N 127-ФЗ </a:t>
            </a:r>
            <a:r>
              <a:rPr lang="ru-RU" sz="4000" b="1" i="1" dirty="0" smtClean="0">
                <a:solidFill>
                  <a:schemeClr val="tx1"/>
                </a:solidFill>
                <a:effectLst/>
                <a:latin typeface="+mn-lt"/>
              </a:rPr>
              <a:t>(с изм. от </a:t>
            </a:r>
            <a:r>
              <a:rPr lang="ru-RU" sz="4000" dirty="0" err="1">
                <a:effectLst/>
              </a:rPr>
              <a:t>от</a:t>
            </a:r>
            <a:r>
              <a:rPr lang="ru-RU" sz="4000" dirty="0">
                <a:effectLst/>
              </a:rPr>
              <a:t> 31.07.2020 </a:t>
            </a:r>
            <a:r>
              <a:rPr lang="en-US" sz="4000" dirty="0">
                <a:effectLst/>
                <a:hlinkClick r:id="rId2"/>
              </a:rPr>
              <a:t>N 289-</a:t>
            </a:r>
            <a:r>
              <a:rPr lang="ru-RU" sz="4000" dirty="0" smtClean="0">
                <a:effectLst/>
                <a:hlinkClick r:id="rId2"/>
              </a:rPr>
              <a:t>ФЗ</a:t>
            </a:r>
            <a:r>
              <a:rPr lang="ru-RU" sz="4000" dirty="0" smtClean="0">
                <a:effectLst/>
              </a:rPr>
              <a:t>)</a:t>
            </a:r>
            <a:endParaRPr lang="ru-RU" sz="4000" dirty="0">
              <a:solidFill>
                <a:schemeClr val="tx1"/>
              </a:solidFill>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2400" y="228600"/>
            <a:ext cx="8763000" cy="4497387"/>
          </a:xfrm>
        </p:spPr>
        <p:txBody>
          <a:bodyPr/>
          <a:lstStyle/>
          <a:p>
            <a:pPr marL="0" indent="0" algn="ctr">
              <a:buNone/>
            </a:pPr>
            <a:r>
              <a:rPr lang="ru-RU" sz="2400" u="sng" dirty="0">
                <a:effectLst/>
              </a:rPr>
              <a:t>Гражданский кодекс РФ. Часть I, от 30.11.1994 № 51-ФЗ (ред. от 31.07.2020). </a:t>
            </a:r>
            <a:r>
              <a:rPr lang="ru-RU" sz="2400" dirty="0">
                <a:effectLst/>
              </a:rPr>
              <a:t>Гражданское законодательство определяет правовое положение участников гражданского оборота, основания возникновения и порядок осуществления права собственности и других вещных прав, исключительных прав на результаты интеллектуальной деятельности (интеллектуальной собственности), регулирует договорные и иные обязательства, а также другие имущественные и связанные с ними личные неимущественные отношения, основанные на равенстве, автономии воли и имущественной самостоятельности их участников. Участниками регулируемых гражданским законодательством отношений являются граждане и юридические лица. В регулируемых гражданским законодательством отношениях могут участвовать также Российская Федерация, субъекты Российской Федерации и муниципальные образования (ст. 124)</a:t>
            </a:r>
            <a:endParaRPr lang="ru-RU" sz="24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152400"/>
            <a:ext cx="8763000" cy="6494085"/>
          </a:xfrm>
          <a:prstGeom prst="rect">
            <a:avLst/>
          </a:prstGeom>
        </p:spPr>
        <p:txBody>
          <a:bodyPr wrap="square">
            <a:spAutoFit/>
          </a:bodyPr>
          <a:lstStyle/>
          <a:p>
            <a:pPr algn="ctr"/>
            <a:r>
              <a:rPr lang="ru-RU" sz="3200" b="1" i="1" u="sng" dirty="0"/>
              <a:t>Арбитражный процессуальный кодекс Российской Федерации от 24.07.2002 № 95-ФЗ (ред. от 08.06.2020). </a:t>
            </a:r>
            <a:r>
              <a:rPr lang="ru-RU" sz="3200" b="1" i="1" dirty="0"/>
              <a:t>Глава 15 Кодекса определяет примирительные процедуры и раскрывает форму, содержание и порядок утверждения арбитражным судом мирового соглашения.</a:t>
            </a:r>
          </a:p>
          <a:p>
            <a:pPr algn="ctr"/>
            <a:endParaRPr lang="ru-RU" sz="3200" b="1" i="1" dirty="0"/>
          </a:p>
          <a:p>
            <a:pPr algn="ctr"/>
            <a:r>
              <a:rPr lang="ru-RU" sz="3200" b="1" i="1" dirty="0"/>
              <a:t>Глава 28 Кодекса устанавливает порядок рассмотрения дел о несостоятельности (банкротстве) арбитражным судом</a:t>
            </a:r>
            <a:endParaRPr lang="ru-RU"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81000" y="395643"/>
            <a:ext cx="86106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ru-RU" sz="2800" u="sng" dirty="0"/>
              <a:t>Уголовный кодекс РФ от 13.06.1996 № 63-ФЗ (ред. от 08.06.2020</a:t>
            </a:r>
            <a:r>
              <a:rPr lang="ru-RU" sz="2800" dirty="0"/>
              <a:t>). Кодекс содержит нормы, предоставляющие уголовно-правовую охрану отношениям в сфере банкротства. Так, в разделе VIII Кодекса «Преступления в сфере экономики» главой 22 «Преступления в сфере экономической деятельности» определены действия должностных лиц должника, которые подпадают под составы правонарушений, предусмотренных соответствующими статьями Уголовного кодекса. Указанные нормы содержатся в ст. 195 «Неправомерные действия при банкротстве», ст. 196 «Преднамеренное банкротство» и ст. 197 «Фиктивное банкротство» УК РФ</a:t>
            </a:r>
            <a:r>
              <a:rPr kumimoji="0" lang="ru-RU" sz="2800" strike="noStrike" cap="none" normalizeH="0" baseline="0" dirty="0" smtClean="0">
                <a:ln>
                  <a:noFill/>
                </a:ln>
                <a:solidFill>
                  <a:schemeClr val="tx1"/>
                </a:solidFill>
                <a:effectLst/>
                <a:latin typeface="Times New Roman" pitchFamily="18" charset="0"/>
                <a:cs typeface="Times New Roman" pitchFamily="18" charset="0"/>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457200"/>
            <a:ext cx="8534400" cy="6093976"/>
          </a:xfrm>
          <a:prstGeom prst="rect">
            <a:avLst/>
          </a:prstGeom>
        </p:spPr>
        <p:txBody>
          <a:bodyPr wrap="square">
            <a:spAutoFit/>
          </a:bodyPr>
          <a:lstStyle/>
          <a:p>
            <a:r>
              <a:rPr lang="ru-RU" sz="2600" u="sng" dirty="0"/>
              <a:t>Кодекс Российской Федерации об административных правонарушениях от 30.12.2001 № 195-ФЗ (ред. от 31.07.2020 с изм. и доп., вступ. в силу с 11.08.2020</a:t>
            </a:r>
            <a:r>
              <a:rPr lang="ru-RU" sz="2600" dirty="0"/>
              <a:t>). Статья 14.12 Кодекса определяет понятие преднамеренного или фиктивного банкротства и устанавливает размер административного штрафа на должностных лиц при установлении признаков преднамеренного или фиктивного банкротства. Статья 14.13 КоАП РФ определяет размер административного наказания за неправомерные действия при банкротстве. Статья 14.14 Кодекса устанавливает размер административного наказания за воспрепятствование должностными лицами кредитной или иной финансовой организации осуществлению функций временной администрации</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304800"/>
            <a:ext cx="8610600" cy="6124754"/>
          </a:xfrm>
          <a:prstGeom prst="rect">
            <a:avLst/>
          </a:prstGeom>
          <a:solidFill>
            <a:schemeClr val="accent2"/>
          </a:solidFill>
        </p:spPr>
        <p:txBody>
          <a:bodyPr wrap="square">
            <a:spAutoFit/>
          </a:bodyPr>
          <a:lstStyle/>
          <a:p>
            <a:r>
              <a:rPr lang="ru-RU" sz="2800" dirty="0"/>
              <a:t> </a:t>
            </a:r>
            <a:r>
              <a:rPr lang="ru-RU" sz="2800" u="sng" dirty="0"/>
              <a:t>Постановление Правительства РФ «Об утверждении правил проведения арбитражным управляющим финансового анализа» от</a:t>
            </a:r>
          </a:p>
          <a:p>
            <a:r>
              <a:rPr lang="ru-RU" sz="2800" u="sng" dirty="0"/>
              <a:t>25.06.2003 № 367</a:t>
            </a:r>
            <a:r>
              <a:rPr lang="ru-RU" sz="2800" dirty="0"/>
              <a:t>. Правила определяют принципы и условия проведения арбитражным управляющим финансового анализа, а также состав сведений, используемых арбитражным управляющим при его проведении. При проведении финансового анализа арбитражный управляющий анализирует финансовое состояние должника на дату проведения анализа, его финансовую, хозяйственную и инвестиционную деятельность, положение на товарных и иных рынках</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228600"/>
            <a:ext cx="8763000" cy="6001643"/>
          </a:xfrm>
          <a:prstGeom prst="rect">
            <a:avLst/>
          </a:prstGeom>
        </p:spPr>
        <p:txBody>
          <a:bodyPr wrap="square">
            <a:spAutoFit/>
          </a:bodyPr>
          <a:lstStyle/>
          <a:p>
            <a:r>
              <a:rPr lang="ru-RU" sz="2400" u="sng" dirty="0"/>
              <a:t>Постановление Правительства РФ «О порядке и условиях финансирования процедур банкротства отсутствующих должников» </a:t>
            </a:r>
            <a:r>
              <a:rPr lang="ru-RU" sz="2400" u="sng" dirty="0" smtClean="0"/>
              <a:t>от 21.10.2004 </a:t>
            </a:r>
            <a:r>
              <a:rPr lang="ru-RU" sz="2400" u="sng" dirty="0"/>
              <a:t>№ 573</a:t>
            </a:r>
            <a:r>
              <a:rPr lang="ru-RU" sz="2400" dirty="0"/>
              <a:t>. Утвержденное данным постановлением положение определяет порядок и условия финансирования процедуры банкротства отсутствующего должника, проводимой по заявлению федерального органа исполнительной власти, органа исполнительной власти субъекта РФ и органа местного самоуправления, уполномоченных в соответствии с Федеральным законом «О несостоятельности (банкротстве)» представлять требования по денежным обязательствам Российской Федерации, субъекта РФ и муниципального образования соответственно, а также размер вознаграждения конкурсного управляющего, осуществляющего процедуру банкротства отсутствующего должника, проводимую по заявлению уполномоченного органа</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Содержимое 2"/>
          <p:cNvSpPr>
            <a:spLocks noGrp="1"/>
          </p:cNvSpPr>
          <p:nvPr>
            <p:ph idx="4294967295"/>
          </p:nvPr>
        </p:nvSpPr>
        <p:spPr>
          <a:xfrm>
            <a:off x="685800" y="1905000"/>
            <a:ext cx="8229600" cy="4953000"/>
          </a:xfrm>
        </p:spPr>
        <p:txBody>
          <a:bodyPr/>
          <a:lstStyle/>
          <a:p>
            <a:pPr marL="514350" indent="-514350">
              <a:buFont typeface="Wingdings" pitchFamily="2" charset="2"/>
              <a:buNone/>
            </a:pPr>
            <a:endParaRPr lang="ru-RU" dirty="0">
              <a:latin typeface="Times New Roman" pitchFamily="18" charset="0"/>
              <a:cs typeface="Times New Roman" pitchFamily="18" charset="0"/>
            </a:endParaRPr>
          </a:p>
          <a:p>
            <a:pPr marL="514350" indent="-514350">
              <a:buFont typeface="Arial" charset="0"/>
              <a:buNone/>
            </a:pPr>
            <a:endParaRPr lang="ru-RU" dirty="0">
              <a:latin typeface="Times New Roman" pitchFamily="18" charset="0"/>
              <a:cs typeface="Times New Roman" pitchFamily="18" charset="0"/>
            </a:endParaRPr>
          </a:p>
        </p:txBody>
      </p:sp>
      <p:sp>
        <p:nvSpPr>
          <p:cNvPr id="3" name="Прямоугольник 2"/>
          <p:cNvSpPr/>
          <p:nvPr/>
        </p:nvSpPr>
        <p:spPr>
          <a:xfrm>
            <a:off x="228600" y="152400"/>
            <a:ext cx="8686800" cy="6093976"/>
          </a:xfrm>
          <a:prstGeom prst="rect">
            <a:avLst/>
          </a:prstGeom>
        </p:spPr>
        <p:txBody>
          <a:bodyPr wrap="square">
            <a:spAutoFit/>
          </a:bodyPr>
          <a:lstStyle/>
          <a:p>
            <a:r>
              <a:rPr lang="ru-RU" sz="3000" u="sng" dirty="0"/>
              <a:t>Постановление Правительства РФ «Об утверждении общих правил подготовки отчетов (заключений) арбитражного управляющего» от 22.05.2003 № 299</a:t>
            </a:r>
            <a:r>
              <a:rPr lang="ru-RU" sz="3000" dirty="0"/>
              <a:t>. Правила определяют общие требования к составлению арбитражным управляющим, осуществляющим свою деятельность в качестве временного, внешнего, конкурсного или административного управляющего, отчетов (заключений), представляемых арбитражному суду и собранию (комитету) кредиторов в случаях и в сроки, предусмотренные Федеральным законом «О несостоятельности (банкротстве)»</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Содержимое 2"/>
          <p:cNvSpPr>
            <a:spLocks noGrp="1"/>
          </p:cNvSpPr>
          <p:nvPr>
            <p:ph idx="4294967295"/>
          </p:nvPr>
        </p:nvSpPr>
        <p:spPr>
          <a:xfrm>
            <a:off x="304800" y="228600"/>
            <a:ext cx="8534400" cy="5410200"/>
          </a:xfrm>
        </p:spPr>
        <p:txBody>
          <a:bodyPr/>
          <a:lstStyle/>
          <a:p>
            <a:pPr marL="0" indent="0">
              <a:buNone/>
            </a:pPr>
            <a:r>
              <a:rPr lang="ru-RU" sz="2400" u="sng" dirty="0">
                <a:effectLst/>
              </a:rPr>
              <a:t>Постановление Правительства РФ «О реализации мер по предупреждению банкротства стратегических предприятий и организаций, а также организаций оборонно-промышленного комплекса» от 22.05.2006 № 301 (ред. от 25.12.2014</a:t>
            </a:r>
            <a:r>
              <a:rPr lang="ru-RU" sz="2400" dirty="0">
                <a:effectLst/>
              </a:rPr>
              <a:t>). Во исполнение ст. 191 Федерального закона «О несостоятельности (банкротстве)» и в целях предупреждения банкротства организаций оборонно-промышленного комплекса данным постановлением образована Правительственная комиссия по обеспечению реализации мер по предупреждению банкротства стратегических предприятий и организаций, а также организаций оборонно-промышленного комплекса и утверждено Положение о Правительственной комиссии по обеспечению реализации мер по предупреждению банкротства стратегических предприятий и организаций, а также организаций оборонно-промышленного комплекса.</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8600" y="304800"/>
            <a:ext cx="8763000" cy="6494085"/>
          </a:xfrm>
          <a:prstGeom prst="rect">
            <a:avLst/>
          </a:prstGeom>
        </p:spPr>
        <p:txBody>
          <a:bodyPr wrap="square">
            <a:spAutoFit/>
          </a:bodyPr>
          <a:lstStyle/>
          <a:p>
            <a:pPr algn="ctr"/>
            <a:r>
              <a:rPr lang="ru-RU" sz="3200" u="sng" dirty="0"/>
              <a:t>Приказ </a:t>
            </a:r>
            <a:r>
              <a:rPr lang="ru-RU" sz="3200" u="sng" dirty="0" err="1"/>
              <a:t>Минпромэнерго</a:t>
            </a:r>
            <a:r>
              <a:rPr lang="ru-RU" sz="3200" u="sng" dirty="0"/>
              <a:t> РФ № 57 и Минэкономразвития РФ № 134 «Об утверждении методических рекомендаций по составлению плана (программы) финансового оздоровления» от 25.04.2007</a:t>
            </a:r>
            <a:r>
              <a:rPr lang="ru-RU" sz="3200" dirty="0"/>
              <a:t>. Методические рекомендации разработаны в целях унификации плана (программы) финансового оздоровления, подготавливаемых предприятиями и организациями для представления в федеральные органы исполнительной власти в соответствии с действующими нормативными правовыми актами</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type="body" idx="1"/>
          </p:nvPr>
        </p:nvSpPr>
        <p:spPr>
          <a:xfrm>
            <a:off x="304800" y="228600"/>
            <a:ext cx="8229600" cy="2879725"/>
          </a:xfrm>
        </p:spPr>
        <p:txBody>
          <a:bodyPr/>
          <a:lstStyle/>
          <a:p>
            <a:pPr algn="ctr">
              <a:buNone/>
            </a:pPr>
            <a:r>
              <a:rPr lang="ru-RU" sz="2600" u="sng" dirty="0">
                <a:effectLst/>
              </a:rPr>
              <a:t>Приказ Министерства экономического развития РФ «Об утверждении порядка ведения реестра арбитражных управляющих, являющихся членами саморегулируемой организации арбитражных управляющих, формы выписки из данного реестра и порядка обеспечения свободного доступа к таким сведениям заинтересованных в их получении лиц» от 23.04.2010 № 148 </a:t>
            </a:r>
            <a:r>
              <a:rPr lang="ru-RU" sz="2600" dirty="0">
                <a:effectLst/>
              </a:rPr>
              <a:t>определяет правила ведения реестра арбитражных управляющих, являющихся членами саморегулируемой организации, в том числе включения сведений об арбитражных управляющих в Реестр, внесения в Реестр записей и изменений в записи, хранения документов и сведений в Реестре</a:t>
            </a:r>
            <a:endParaRPr lang="ru-RU" sz="2600"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600" y="533400"/>
            <a:ext cx="8763000" cy="5693866"/>
          </a:xfrm>
          <a:prstGeom prst="rect">
            <a:avLst/>
          </a:prstGeom>
        </p:spPr>
        <p:txBody>
          <a:bodyPr wrap="square">
            <a:spAutoFit/>
          </a:bodyPr>
          <a:lstStyle/>
          <a:p>
            <a:pPr algn="ctr"/>
            <a:r>
              <a:rPr lang="ru-RU" sz="2800" dirty="0" smtClean="0"/>
              <a:t>При </a:t>
            </a:r>
            <a:r>
              <a:rPr lang="ru-RU" sz="2800" dirty="0"/>
              <a:t>возникновении вопросов, связанных с начислением и уплатой процентов по требованиям кредиторов при банкротстве, следует руководствоваться постановлением Пленума Высшего арбитражного суда РФ «О начислении и уплате процентов по требованиям кредиторов при банкротстве» от 06.12.2013 № 88. Разъяснения, данные в п. 3—5 и 11 данного постановления, применяются при рассмотрении судами дел о банкротстве, по которым первая процедура банкротства введена после опубликования постановления на сайте Высшего арбитражного суда Российской Федерации</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52400"/>
            <a:ext cx="8226425" cy="4497387"/>
          </a:xfrm>
        </p:spPr>
        <p:txBody>
          <a:bodyPr/>
          <a:lstStyle/>
          <a:p>
            <a:r>
              <a:rPr lang="ru-RU" sz="2800" dirty="0"/>
              <a:t>Финансовому оздоровлению посвящена отдельная 5 Глава 127-ФЗ.</a:t>
            </a:r>
          </a:p>
          <a:p>
            <a:r>
              <a:rPr lang="ru-RU" sz="2800" dirty="0" smtClean="0"/>
              <a:t>Ходатайствам </a:t>
            </a:r>
            <a:r>
              <a:rPr lang="ru-RU" sz="2800" dirty="0"/>
              <a:t>о введении финансового оздоровления посвящены ст. 76-78 127-ФЗ. Порядку введения финансового оздоровления – ст. 80. Правовые последствия введения финансового оздоровления перечислены в ст. 81.</a:t>
            </a:r>
          </a:p>
          <a:p>
            <a:r>
              <a:rPr lang="ru-RU" sz="2800" dirty="0" smtClean="0"/>
              <a:t>Плану </a:t>
            </a:r>
            <a:r>
              <a:rPr lang="ru-RU" sz="2800" dirty="0"/>
              <a:t>оздоровления и графику погашения задолженности посвящены ст. 84, 85 127-ФЗ. Вопросы окончания финансового оздоровления освещаются в ст. 86-88. Переход к внешнему управлению содержится в ст. 92 127-ФЗ.</a:t>
            </a:r>
            <a:endParaRPr lang="ru-RU" sz="2800" dirty="0"/>
          </a:p>
        </p:txBody>
      </p:sp>
    </p:spTree>
    <p:extLst>
      <p:ext uri="{BB962C8B-B14F-4D97-AF65-F5344CB8AC3E}">
        <p14:creationId xmlns:p14="http://schemas.microsoft.com/office/powerpoint/2010/main" val="2841617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sz="4000" b="1" u="sng" dirty="0"/>
              <a:t>Финансовое оздоровление </a:t>
            </a:r>
            <a:r>
              <a:rPr lang="ru-RU" dirty="0"/>
              <a:t>– это процедура, которая применяется по отношению к компании-должнику для восстановления платежеспособности и погашения долгов, согласно графику на основании ст. 2 127-ФЗ</a:t>
            </a:r>
            <a:endParaRPr lang="ru-RU" dirty="0"/>
          </a:p>
        </p:txBody>
      </p:sp>
    </p:spTree>
    <p:extLst>
      <p:ext uri="{BB962C8B-B14F-4D97-AF65-F5344CB8AC3E}">
        <p14:creationId xmlns:p14="http://schemas.microsoft.com/office/powerpoint/2010/main" val="525486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09600" y="381000"/>
            <a:ext cx="8226425" cy="4497387"/>
          </a:xfrm>
        </p:spPr>
        <p:txBody>
          <a:bodyPr/>
          <a:lstStyle/>
          <a:p>
            <a:r>
              <a:rPr lang="ru-RU" dirty="0">
                <a:effectLst/>
              </a:rPr>
              <a:t>Ключевой отличительной чертой процедуры финансового оздоровления становится то, что в ее рамках платежеспособность компании подлежит восстановлению на основании сохранения полномочий органов управления. То есть управленческие функции не передаются к административному управляющему, хотя он и контролирует работу компании на этом этапе</a:t>
            </a:r>
            <a:endParaRPr lang="ru-RU" dirty="0"/>
          </a:p>
        </p:txBody>
      </p:sp>
    </p:spTree>
    <p:extLst>
      <p:ext uri="{BB962C8B-B14F-4D97-AF65-F5344CB8AC3E}">
        <p14:creationId xmlns:p14="http://schemas.microsoft.com/office/powerpoint/2010/main" val="1759762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3400" y="533400"/>
            <a:ext cx="8226425" cy="4497387"/>
          </a:xfrm>
        </p:spPr>
        <p:txBody>
          <a:bodyPr/>
          <a:lstStyle/>
          <a:p>
            <a:r>
              <a:rPr lang="ru-RU" dirty="0"/>
              <a:t>Процедура финансового оздоровления в рамках процесса банкротства выступает как процедура судебной санации, так как она направлена на восстановление платежеспособности. Она направлена на реализацию одной из целей института банкротства, а именно – на предупреждение несостоятельности должника по п. 1 ст. 1 127-ФЗ. Именно поэтому реабилитирующим процедурам отводится приоритет</a:t>
            </a:r>
            <a:endParaRPr lang="ru-RU" dirty="0"/>
          </a:p>
        </p:txBody>
      </p:sp>
    </p:spTree>
    <p:extLst>
      <p:ext uri="{BB962C8B-B14F-4D97-AF65-F5344CB8AC3E}">
        <p14:creationId xmlns:p14="http://schemas.microsoft.com/office/powerpoint/2010/main" val="603316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1000" y="381000"/>
            <a:ext cx="8226425" cy="4497387"/>
          </a:xfrm>
        </p:spPr>
        <p:txBody>
          <a:bodyPr/>
          <a:lstStyle/>
          <a:p>
            <a:pPr marL="0" indent="0">
              <a:buNone/>
            </a:pPr>
            <a:r>
              <a:rPr lang="ru-RU" dirty="0"/>
              <a:t>Первоочередной задачей данного этапа становится покрытие компанией долговых обязательств перед кредиторами, которые заявили о своих требованиях, второстепенной – выход показателей прибыльности на докризисные значения.</a:t>
            </a:r>
          </a:p>
          <a:p>
            <a:endParaRPr lang="ru-RU" dirty="0"/>
          </a:p>
          <a:p>
            <a:pPr marL="0" indent="0">
              <a:buNone/>
            </a:pPr>
            <a:r>
              <a:rPr lang="ru-RU" dirty="0" smtClean="0"/>
              <a:t>Процедура </a:t>
            </a:r>
            <a:r>
              <a:rPr lang="ru-RU" dirty="0"/>
              <a:t>финансового оздоровления отвечает интересам должника, поскольку позволяет ему сохранить свое место на рынке</a:t>
            </a:r>
            <a:endParaRPr lang="ru-RU" dirty="0"/>
          </a:p>
        </p:txBody>
      </p:sp>
    </p:spTree>
    <p:extLst>
      <p:ext uri="{BB962C8B-B14F-4D97-AF65-F5344CB8AC3E}">
        <p14:creationId xmlns:p14="http://schemas.microsoft.com/office/powerpoint/2010/main" val="2702121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3400" y="304800"/>
            <a:ext cx="8226425" cy="4497387"/>
          </a:xfrm>
        </p:spPr>
        <p:txBody>
          <a:bodyPr/>
          <a:lstStyle/>
          <a:p>
            <a:pPr marL="0" indent="0">
              <a:buNone/>
            </a:pPr>
            <a:r>
              <a:rPr lang="ru-RU" dirty="0"/>
              <a:t>На основании п. 1 ст. 75 127-ФЗ «О несостоятельности» арбитражный суд на первом заседании может вынести решение:</a:t>
            </a:r>
          </a:p>
          <a:p>
            <a:r>
              <a:rPr lang="ru-RU" dirty="0" smtClean="0"/>
              <a:t>О </a:t>
            </a:r>
            <a:r>
              <a:rPr lang="ru-RU" dirty="0"/>
              <a:t>введении финансового оздоровления.</a:t>
            </a:r>
          </a:p>
          <a:p>
            <a:r>
              <a:rPr lang="ru-RU" dirty="0"/>
              <a:t>О введении внешнего управления.</a:t>
            </a:r>
          </a:p>
          <a:p>
            <a:r>
              <a:rPr lang="ru-RU" dirty="0"/>
              <a:t>О признании должника банкротом и введении этапа конкурсного производства.</a:t>
            </a:r>
          </a:p>
          <a:p>
            <a:r>
              <a:rPr lang="ru-RU" dirty="0"/>
              <a:t>Об утверждении мирового соглашения и прекращении дела о банкротстве.</a:t>
            </a:r>
          </a:p>
        </p:txBody>
      </p:sp>
    </p:spTree>
    <p:extLst>
      <p:ext uri="{BB962C8B-B14F-4D97-AF65-F5344CB8AC3E}">
        <p14:creationId xmlns:p14="http://schemas.microsoft.com/office/powerpoint/2010/main" val="2468990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ru-RU" dirty="0"/>
              <a:t>План финансового оздоровления разрабатывается в том случае, если третьи лица не предоставили обеспечение исполнения обязательств должником по графику (по п. 1, 2 ст. 84 127-ФЗ). Если же такое обеспечение есть, то достаточно разработки только графика.</a:t>
            </a:r>
          </a:p>
        </p:txBody>
      </p:sp>
    </p:spTree>
    <p:extLst>
      <p:ext uri="{BB962C8B-B14F-4D97-AF65-F5344CB8AC3E}">
        <p14:creationId xmlns:p14="http://schemas.microsoft.com/office/powerpoint/2010/main" val="3797189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28600"/>
            <a:ext cx="8226425" cy="4497387"/>
          </a:xfrm>
        </p:spPr>
        <p:txBody>
          <a:bodyPr/>
          <a:lstStyle/>
          <a:p>
            <a:pPr marL="0" indent="0">
              <a:buNone/>
            </a:pPr>
            <a:r>
              <a:rPr lang="ru-RU" sz="3000" dirty="0"/>
              <a:t>Возможные пути финансового оздоровления выбираются индивидуально в зависимости от специфики ситуации, так как к неплатежеспособности могли привести разнообразные факторы. Это, например, те, которые не зависели от предприятия: изменения в законодательстве, экономический кризис, рост конкуренции, снижение покупательской способности и пр. К внутренним негативным факторам можно отнести </a:t>
            </a:r>
            <a:r>
              <a:rPr lang="ru-RU" sz="3000" dirty="0" smtClean="0"/>
              <a:t>небольшой </a:t>
            </a:r>
            <a:r>
              <a:rPr lang="ru-RU" sz="3000" dirty="0"/>
              <a:t>управленческий опыт, неэффективная инвестиционная политика, открытие дополнительных филиалов и </a:t>
            </a:r>
            <a:r>
              <a:rPr lang="ru-RU" sz="3000" dirty="0" smtClean="0"/>
              <a:t>пр.</a:t>
            </a:r>
            <a:endParaRPr lang="ru-RU" sz="3000" dirty="0"/>
          </a:p>
        </p:txBody>
      </p:sp>
    </p:spTree>
    <p:extLst>
      <p:ext uri="{BB962C8B-B14F-4D97-AF65-F5344CB8AC3E}">
        <p14:creationId xmlns:p14="http://schemas.microsoft.com/office/powerpoint/2010/main" val="302291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09600" y="990600"/>
            <a:ext cx="8226425" cy="4497387"/>
          </a:xfrm>
        </p:spPr>
        <p:txBody>
          <a:bodyPr/>
          <a:lstStyle/>
          <a:p>
            <a:pPr marL="0" indent="0">
              <a:buNone/>
            </a:pPr>
            <a:r>
              <a:rPr lang="ru-RU" dirty="0"/>
              <a:t>В качестве первостепенных мер по финансовому оздоровления обычно выделяют смену руководства, оптимизацию численности персонала, снижение расходной части, снижение дебиторской задолженности, обновление сбытовой и маркетинговой политики, ликвидация непрофильных активов, закрытие нерентабельных производств и </a:t>
            </a:r>
            <a:r>
              <a:rPr lang="ru-RU" dirty="0" smtClean="0"/>
              <a:t>пр.</a:t>
            </a:r>
            <a:endParaRPr lang="ru-RU" dirty="0"/>
          </a:p>
        </p:txBody>
      </p:sp>
    </p:spTree>
    <p:extLst>
      <p:ext uri="{BB962C8B-B14F-4D97-AF65-F5344CB8AC3E}">
        <p14:creationId xmlns:p14="http://schemas.microsoft.com/office/powerpoint/2010/main" val="2390515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04800"/>
            <a:ext cx="8226425" cy="4497387"/>
          </a:xfrm>
        </p:spPr>
        <p:txBody>
          <a:bodyPr/>
          <a:lstStyle/>
          <a:p>
            <a:pPr marL="0" indent="0">
              <a:buNone/>
            </a:pPr>
            <a:r>
              <a:rPr lang="ru-RU" sz="2800" dirty="0"/>
              <a:t>По своей сути план финансового оздоровления похож на бизнес-план и содержит указание на следующие аспекты:</a:t>
            </a:r>
          </a:p>
          <a:p>
            <a:r>
              <a:rPr lang="ru-RU" sz="2800" dirty="0" smtClean="0"/>
              <a:t>Обзор </a:t>
            </a:r>
            <a:r>
              <a:rPr lang="ru-RU" sz="2800" dirty="0"/>
              <a:t>предприятия и его краткая характеристика.</a:t>
            </a:r>
          </a:p>
          <a:p>
            <a:r>
              <a:rPr lang="ru-RU" sz="2800" dirty="0"/>
              <a:t>Сведения о текущем положении бизнеса.</a:t>
            </a:r>
          </a:p>
          <a:p>
            <a:r>
              <a:rPr lang="ru-RU" sz="2800" dirty="0"/>
              <a:t>Финансовый анализ.</a:t>
            </a:r>
          </a:p>
          <a:p>
            <a:r>
              <a:rPr lang="ru-RU" sz="2800" dirty="0"/>
              <a:t>Маркетинговая и сбытовая часть.</a:t>
            </a:r>
          </a:p>
          <a:p>
            <a:r>
              <a:rPr lang="ru-RU" sz="2800" dirty="0"/>
              <a:t>План мероприятий для преодоления кризиса.</a:t>
            </a:r>
          </a:p>
          <a:p>
            <a:r>
              <a:rPr lang="ru-RU" sz="2800" dirty="0"/>
              <a:t>План сбытовой и производственной политики.</a:t>
            </a:r>
          </a:p>
          <a:p>
            <a:r>
              <a:rPr lang="ru-RU" sz="2800" dirty="0"/>
              <a:t>Источники финансирования при реализации плана</a:t>
            </a:r>
          </a:p>
        </p:txBody>
      </p:sp>
    </p:spTree>
    <p:extLst>
      <p:ext uri="{BB962C8B-B14F-4D97-AF65-F5344CB8AC3E}">
        <p14:creationId xmlns:p14="http://schemas.microsoft.com/office/powerpoint/2010/main" val="3711816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85800"/>
            <a:ext cx="8226425" cy="4497387"/>
          </a:xfrm>
        </p:spPr>
        <p:txBody>
          <a:bodyPr/>
          <a:lstStyle/>
          <a:p>
            <a:pPr marL="0" indent="0">
              <a:buNone/>
            </a:pPr>
            <a:r>
              <a:rPr lang="ru-RU" dirty="0"/>
              <a:t>Стоит учесть, что план оздоровления и график погашения задолженности – это разные документы. С позиции закона определяющее значение для должника имеет соблюдение графика погашения долгов, так как именно нарушение графика ведет к досрочному прекращению процедуры финансового оздоровления. Тогда как за следованием плану никто в процедуре банкротства не следит</a:t>
            </a:r>
          </a:p>
        </p:txBody>
      </p:sp>
    </p:spTree>
    <p:extLst>
      <p:ext uri="{BB962C8B-B14F-4D97-AF65-F5344CB8AC3E}">
        <p14:creationId xmlns:p14="http://schemas.microsoft.com/office/powerpoint/2010/main" val="576709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Финансовое оздоровление предполагает прохождение следующих </a:t>
            </a:r>
            <a:r>
              <a:rPr lang="ru-RU" dirty="0" smtClean="0"/>
              <a:t>этапов: </a:t>
            </a:r>
            <a:endParaRPr lang="ru-RU" dirty="0"/>
          </a:p>
        </p:txBody>
      </p:sp>
      <p:sp>
        <p:nvSpPr>
          <p:cNvPr id="3" name="Объект 2"/>
          <p:cNvSpPr>
            <a:spLocks noGrp="1"/>
          </p:cNvSpPr>
          <p:nvPr>
            <p:ph idx="1"/>
          </p:nvPr>
        </p:nvSpPr>
        <p:spPr/>
        <p:txBody>
          <a:bodyPr/>
          <a:lstStyle/>
          <a:p>
            <a:pPr marL="0" indent="0" algn="ctr">
              <a:buNone/>
            </a:pPr>
            <a:endParaRPr lang="ru-RU" dirty="0" smtClean="0"/>
          </a:p>
          <a:p>
            <a:pPr marL="0" indent="0" algn="ctr">
              <a:buNone/>
            </a:pPr>
            <a:r>
              <a:rPr lang="ru-RU" u="sng" dirty="0" smtClean="0"/>
              <a:t>Этап </a:t>
            </a:r>
            <a:r>
              <a:rPr lang="ru-RU" u="sng" dirty="0"/>
              <a:t>1</a:t>
            </a:r>
            <a:r>
              <a:rPr lang="ru-RU" dirty="0"/>
              <a:t>: принятие решения судом о введении финансового оздоровления на предприятии.</a:t>
            </a:r>
          </a:p>
          <a:p>
            <a:endParaRPr lang="ru-RU" dirty="0"/>
          </a:p>
          <a:p>
            <a:r>
              <a:rPr lang="ru-RU" dirty="0"/>
              <a:t>Финансовое оздоровление стартует с момента вынесения арбитражным судом решения о введении стадии.</a:t>
            </a:r>
          </a:p>
        </p:txBody>
      </p:sp>
    </p:spTree>
    <p:extLst>
      <p:ext uri="{BB962C8B-B14F-4D97-AF65-F5344CB8AC3E}">
        <p14:creationId xmlns:p14="http://schemas.microsoft.com/office/powerpoint/2010/main" val="2315106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33400"/>
            <a:ext cx="8226425" cy="4497387"/>
          </a:xfrm>
        </p:spPr>
        <p:txBody>
          <a:bodyPr/>
          <a:lstStyle/>
          <a:p>
            <a:pPr marL="0" indent="0" algn="ctr">
              <a:buNone/>
            </a:pPr>
            <a:r>
              <a:rPr lang="ru-RU" u="sng" dirty="0"/>
              <a:t>Этап 2</a:t>
            </a:r>
            <a:r>
              <a:rPr lang="ru-RU" dirty="0"/>
              <a:t>: назначение кандидатуры арбитражного управляющего судом.</a:t>
            </a:r>
          </a:p>
          <a:p>
            <a:pPr marL="0" indent="0" algn="ctr">
              <a:buNone/>
            </a:pPr>
            <a:r>
              <a:rPr lang="ru-RU" dirty="0" smtClean="0"/>
              <a:t>Финансовый </a:t>
            </a:r>
            <a:r>
              <a:rPr lang="ru-RU" dirty="0"/>
              <a:t>управляющий на данном этапе обладает следующими полномочиями:</a:t>
            </a:r>
          </a:p>
          <a:p>
            <a:r>
              <a:rPr lang="ru-RU" dirty="0" smtClean="0"/>
              <a:t>контролирует </a:t>
            </a:r>
            <a:r>
              <a:rPr lang="ru-RU" dirty="0"/>
              <a:t>соблюдение утвержденного плана-графика.</a:t>
            </a:r>
          </a:p>
          <a:p>
            <a:r>
              <a:rPr lang="ru-RU" dirty="0" smtClean="0"/>
              <a:t>выполняет </a:t>
            </a:r>
            <a:r>
              <a:rPr lang="ru-RU" dirty="0"/>
              <a:t>посреднические функции между участниками дела.</a:t>
            </a:r>
          </a:p>
          <a:p>
            <a:r>
              <a:rPr lang="ru-RU" dirty="0" smtClean="0"/>
              <a:t>формирует </a:t>
            </a:r>
            <a:r>
              <a:rPr lang="ru-RU" dirty="0"/>
              <a:t>свое заключение о результатах этапа.</a:t>
            </a:r>
          </a:p>
        </p:txBody>
      </p:sp>
    </p:spTree>
    <p:extLst>
      <p:ext uri="{BB962C8B-B14F-4D97-AF65-F5344CB8AC3E}">
        <p14:creationId xmlns:p14="http://schemas.microsoft.com/office/powerpoint/2010/main" val="45975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28600"/>
            <a:ext cx="8226425" cy="4497387"/>
          </a:xfrm>
        </p:spPr>
        <p:txBody>
          <a:bodyPr/>
          <a:lstStyle/>
          <a:p>
            <a:pPr marL="0" indent="0" algn="ctr">
              <a:buNone/>
            </a:pPr>
            <a:r>
              <a:rPr lang="ru-RU" sz="2600" dirty="0"/>
              <a:t>Административный управляющий на этапе финансового оздоровления:</a:t>
            </a:r>
          </a:p>
          <a:p>
            <a:r>
              <a:rPr lang="ru-RU" sz="2600" dirty="0" smtClean="0"/>
              <a:t>Ведет </a:t>
            </a:r>
            <a:r>
              <a:rPr lang="ru-RU" sz="2600" dirty="0"/>
              <a:t>реестр требований кредиторов.</a:t>
            </a:r>
          </a:p>
          <a:p>
            <a:r>
              <a:rPr lang="ru-RU" sz="2600" dirty="0"/>
              <a:t>Созывает собрания кредиторов.</a:t>
            </a:r>
          </a:p>
          <a:p>
            <a:r>
              <a:rPr lang="ru-RU" sz="2600" dirty="0"/>
              <a:t>Рассматривает отчетность о ходе исполнения плана финансового оздоровления.</a:t>
            </a:r>
          </a:p>
          <a:p>
            <a:r>
              <a:rPr lang="ru-RU" sz="2600" dirty="0"/>
              <a:t>Осуществляет контроль за полнотой и своевременностью погашения требований кредиторов.</a:t>
            </a:r>
          </a:p>
          <a:p>
            <a:r>
              <a:rPr lang="ru-RU" sz="2600" dirty="0"/>
              <a:t>Осуществляет контроль за своевременностью перечисления текущих платежей.</a:t>
            </a:r>
          </a:p>
          <a:p>
            <a:r>
              <a:rPr lang="ru-RU" sz="2600" dirty="0"/>
              <a:t>Требует от лиц, предоставивших обеспечение должнику, исполнить обязательства за него.</a:t>
            </a:r>
            <a:endParaRPr lang="ru-RU" sz="2600" dirty="0"/>
          </a:p>
        </p:txBody>
      </p:sp>
    </p:spTree>
    <p:extLst>
      <p:ext uri="{BB962C8B-B14F-4D97-AF65-F5344CB8AC3E}">
        <p14:creationId xmlns:p14="http://schemas.microsoft.com/office/powerpoint/2010/main" val="2710105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57200"/>
            <a:ext cx="8226425" cy="4497387"/>
          </a:xfrm>
        </p:spPr>
        <p:txBody>
          <a:bodyPr/>
          <a:lstStyle/>
          <a:p>
            <a:pPr marL="0" indent="0" algn="ctr">
              <a:buNone/>
            </a:pPr>
            <a:r>
              <a:rPr lang="ru-RU" dirty="0"/>
              <a:t>Управляющий вправе требовать от должника информацию о его текущей деятельности, участвовать в инвентаризации, согласовывать сделки должника при необходимости, обращаться в суд с ходатайством об отстранении руководителя, а также предъявляет в суд ходатайства о признании ряда сделок предприятия недействительными, обращается в суд с ходатайством о принятии мер по обеспечению сохранности имущества</a:t>
            </a:r>
          </a:p>
        </p:txBody>
      </p:sp>
    </p:spTree>
    <p:extLst>
      <p:ext uri="{BB962C8B-B14F-4D97-AF65-F5344CB8AC3E}">
        <p14:creationId xmlns:p14="http://schemas.microsoft.com/office/powerpoint/2010/main" val="3846781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1000" y="533400"/>
            <a:ext cx="8226425" cy="4497387"/>
          </a:xfrm>
        </p:spPr>
        <p:txBody>
          <a:bodyPr/>
          <a:lstStyle/>
          <a:p>
            <a:pPr marL="0" indent="0" algn="ctr">
              <a:buNone/>
            </a:pPr>
            <a:r>
              <a:rPr lang="ru-RU" u="sng" dirty="0"/>
              <a:t>Этап 3</a:t>
            </a:r>
            <a:r>
              <a:rPr lang="ru-RU" dirty="0"/>
              <a:t>: погашение требований кредиторов по графику.</a:t>
            </a:r>
          </a:p>
          <a:p>
            <a:endParaRPr lang="ru-RU" dirty="0"/>
          </a:p>
          <a:p>
            <a:pPr marL="0" indent="0">
              <a:buNone/>
            </a:pPr>
            <a:r>
              <a:rPr lang="ru-RU" dirty="0"/>
              <a:t>Затем предприятие приступает к погашению задолженности перед кредиторами по утвержденному графику. В рамках процедуры погашаются долги, которые были подтверждены до введения финансового оздоровления</a:t>
            </a:r>
          </a:p>
        </p:txBody>
      </p:sp>
    </p:spTree>
    <p:extLst>
      <p:ext uri="{BB962C8B-B14F-4D97-AF65-F5344CB8AC3E}">
        <p14:creationId xmlns:p14="http://schemas.microsoft.com/office/powerpoint/2010/main" val="4041829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04800"/>
            <a:ext cx="8226425" cy="4497387"/>
          </a:xfrm>
        </p:spPr>
        <p:txBody>
          <a:bodyPr/>
          <a:lstStyle/>
          <a:p>
            <a:pPr marL="0" indent="0" algn="ctr">
              <a:buNone/>
            </a:pPr>
            <a:r>
              <a:rPr lang="ru-RU" u="sng" dirty="0"/>
              <a:t>Этап 4</a:t>
            </a:r>
            <a:r>
              <a:rPr lang="ru-RU" dirty="0"/>
              <a:t>: подготовка отчета по результатам финансового оздоровления.</a:t>
            </a:r>
          </a:p>
          <a:p>
            <a:pPr marL="0" indent="0" algn="ctr">
              <a:buNone/>
            </a:pPr>
            <a:r>
              <a:rPr lang="ru-RU" dirty="0" smtClean="0"/>
              <a:t>После </a:t>
            </a:r>
            <a:r>
              <a:rPr lang="ru-RU" dirty="0"/>
              <a:t>того как все выплаты были произведены, предприятие-должник готовит отчетность с результатами проведения данного этапа. Свои выводы об эффективности процедуры финансового оздоровления готовит и управляющий. Заключение управляющего о результатах этапа передается в суд вместе с бухгалтерской отчетностью минимум за 10 дней до завершения процедуры</a:t>
            </a:r>
          </a:p>
        </p:txBody>
      </p:sp>
    </p:spTree>
    <p:extLst>
      <p:ext uri="{BB962C8B-B14F-4D97-AF65-F5344CB8AC3E}">
        <p14:creationId xmlns:p14="http://schemas.microsoft.com/office/powerpoint/2010/main" val="523772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90600"/>
            <a:ext cx="8226425" cy="4497387"/>
          </a:xfrm>
        </p:spPr>
        <p:txBody>
          <a:bodyPr/>
          <a:lstStyle/>
          <a:p>
            <a:pPr marL="0" indent="0" algn="ctr">
              <a:buNone/>
            </a:pPr>
            <a:r>
              <a:rPr lang="ru-RU" dirty="0"/>
              <a:t>После введения этапа финансового оздоровления собственники не утрачивают своих руководящих полномочий, но должны действовать в ограниченных законом рамках. Так, руководители могут заключать некоторые сделки только с разрешения управляющего</a:t>
            </a:r>
          </a:p>
        </p:txBody>
      </p:sp>
    </p:spTree>
    <p:extLst>
      <p:ext uri="{BB962C8B-B14F-4D97-AF65-F5344CB8AC3E}">
        <p14:creationId xmlns:p14="http://schemas.microsoft.com/office/powerpoint/2010/main" val="4236156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14400"/>
            <a:ext cx="8226425" cy="4497387"/>
          </a:xfrm>
        </p:spPr>
        <p:txBody>
          <a:bodyPr/>
          <a:lstStyle/>
          <a:p>
            <a:r>
              <a:rPr lang="ru-RU" b="1" dirty="0">
                <a:effectLst/>
              </a:rPr>
              <a:t>Сделки, увеличивающие задолженность компании на 5% и более</a:t>
            </a:r>
            <a:r>
              <a:rPr lang="ru-RU" dirty="0">
                <a:effectLst/>
              </a:rPr>
              <a:t>.</a:t>
            </a:r>
          </a:p>
          <a:p>
            <a:r>
              <a:rPr lang="ru-RU" b="1" dirty="0">
                <a:effectLst/>
              </a:rPr>
              <a:t>Сделки, направленные на покупку, продажу или приобретение имущества должника</a:t>
            </a:r>
            <a:r>
              <a:rPr lang="ru-RU" dirty="0">
                <a:effectLst/>
              </a:rPr>
              <a:t>.</a:t>
            </a:r>
          </a:p>
          <a:p>
            <a:r>
              <a:rPr lang="ru-RU" b="1" dirty="0">
                <a:effectLst/>
              </a:rPr>
              <a:t>Сделки по переводу долга третьим лицам</a:t>
            </a:r>
            <a:r>
              <a:rPr lang="ru-RU" dirty="0">
                <a:effectLst/>
              </a:rPr>
              <a:t>.</a:t>
            </a:r>
          </a:p>
          <a:p>
            <a:r>
              <a:rPr lang="ru-RU" b="1" dirty="0">
                <a:effectLst/>
              </a:rPr>
              <a:t>Получение новых кредитов и займов</a:t>
            </a:r>
            <a:r>
              <a:rPr lang="ru-RU" dirty="0">
                <a:effectLst/>
              </a:rPr>
              <a:t>.</a:t>
            </a:r>
          </a:p>
          <a:p>
            <a:endParaRPr lang="ru-RU" dirty="0"/>
          </a:p>
        </p:txBody>
      </p:sp>
    </p:spTree>
    <p:extLst>
      <p:ext uri="{BB962C8B-B14F-4D97-AF65-F5344CB8AC3E}">
        <p14:creationId xmlns:p14="http://schemas.microsoft.com/office/powerpoint/2010/main" val="13445895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3400" y="609600"/>
            <a:ext cx="8226425" cy="4497387"/>
          </a:xfrm>
        </p:spPr>
        <p:txBody>
          <a:bodyPr/>
          <a:lstStyle/>
          <a:p>
            <a:pPr marL="0" indent="0" algn="ctr">
              <a:buNone/>
            </a:pPr>
            <a:r>
              <a:rPr lang="ru-RU" dirty="0"/>
              <a:t>Финансовое оздоровление может повлечь за собой и иные гражданско-правовые последствия. В их числе следующие:</a:t>
            </a:r>
          </a:p>
          <a:p>
            <a:r>
              <a:rPr lang="ru-RU" dirty="0" smtClean="0"/>
              <a:t>Кредиторские </a:t>
            </a:r>
            <a:r>
              <a:rPr lang="ru-RU" dirty="0"/>
              <a:t>требования предъявляются только в соответствии с законодательством (не напрямую к должнику, а опосредованно через суд).</a:t>
            </a:r>
          </a:p>
          <a:p>
            <a:r>
              <a:rPr lang="ru-RU" dirty="0"/>
              <a:t>Принятые по взысканию задолженности до введения финансового оздоровления приостанавливаются.</a:t>
            </a:r>
          </a:p>
        </p:txBody>
      </p:sp>
    </p:spTree>
    <p:extLst>
      <p:ext uri="{BB962C8B-B14F-4D97-AF65-F5344CB8AC3E}">
        <p14:creationId xmlns:p14="http://schemas.microsoft.com/office/powerpoint/2010/main" val="1593718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52400"/>
            <a:ext cx="8226425" cy="4497387"/>
          </a:xfrm>
        </p:spPr>
        <p:txBody>
          <a:bodyPr/>
          <a:lstStyle/>
          <a:p>
            <a:r>
              <a:rPr lang="ru-RU" dirty="0"/>
              <a:t>Арест имущества и введение ограничений по распоряжению собственностью компании может производиться только по решению арбитражного суда.</a:t>
            </a:r>
          </a:p>
          <a:p>
            <a:r>
              <a:rPr lang="ru-RU" dirty="0"/>
              <a:t>Выплаты по исполнительным листам временно приостанавливаются.</a:t>
            </a:r>
          </a:p>
          <a:p>
            <a:r>
              <a:rPr lang="ru-RU" dirty="0"/>
              <a:t>Выплаты дивидендов и прибыли учредителям приостанавливаются.</a:t>
            </a:r>
          </a:p>
          <a:p>
            <a:r>
              <a:rPr lang="ru-RU" dirty="0"/>
              <a:t>Все действия, связанные с куплей-продажей акций учредителей, </a:t>
            </a:r>
            <a:r>
              <a:rPr lang="ru-RU" dirty="0" smtClean="0"/>
              <a:t>приостанавливаются.</a:t>
            </a:r>
            <a:endParaRPr lang="ru-RU" dirty="0"/>
          </a:p>
        </p:txBody>
      </p:sp>
    </p:spTree>
    <p:extLst>
      <p:ext uri="{BB962C8B-B14F-4D97-AF65-F5344CB8AC3E}">
        <p14:creationId xmlns:p14="http://schemas.microsoft.com/office/powerpoint/2010/main" val="2902864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dirty="0"/>
              <a:t>Переуступка задолженности, которая влечет за собой нарушение очередности погашения кредиторских требований, запрещена.</a:t>
            </a:r>
          </a:p>
          <a:p>
            <a:r>
              <a:rPr lang="ru-RU" dirty="0"/>
              <a:t>Перестают начисляться штрафы и иные санкции за просрочку (кроме текущих платежей).</a:t>
            </a:r>
          </a:p>
        </p:txBody>
      </p:sp>
    </p:spTree>
    <p:extLst>
      <p:ext uri="{BB962C8B-B14F-4D97-AF65-F5344CB8AC3E}">
        <p14:creationId xmlns:p14="http://schemas.microsoft.com/office/powerpoint/2010/main" val="2130466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effectLst/>
              </a:rPr>
              <a:t>Этапы завершения</a:t>
            </a:r>
            <a:br>
              <a:rPr lang="ru-RU" dirty="0">
                <a:effectLst/>
              </a:rPr>
            </a:br>
            <a:endParaRPr lang="ru-RU" dirty="0"/>
          </a:p>
        </p:txBody>
      </p:sp>
      <p:sp>
        <p:nvSpPr>
          <p:cNvPr id="3" name="Объект 2"/>
          <p:cNvSpPr>
            <a:spLocks noGrp="1"/>
          </p:cNvSpPr>
          <p:nvPr>
            <p:ph idx="1"/>
          </p:nvPr>
        </p:nvSpPr>
        <p:spPr/>
        <p:txBody>
          <a:bodyPr/>
          <a:lstStyle/>
          <a:p>
            <a:pPr marL="0" indent="0" algn="ctr">
              <a:buNone/>
            </a:pPr>
            <a:r>
              <a:rPr lang="ru-RU" dirty="0">
                <a:effectLst/>
              </a:rPr>
              <a:t>Законодательно установлены только максимальные сроки процесса оздоровления компании-должника. Они составляют не более 24 месяцев после принятия судом решения о введении этого этапа</a:t>
            </a:r>
            <a:endParaRPr lang="ru-RU" dirty="0"/>
          </a:p>
        </p:txBody>
      </p:sp>
    </p:spTree>
    <p:extLst>
      <p:ext uri="{BB962C8B-B14F-4D97-AF65-F5344CB8AC3E}">
        <p14:creationId xmlns:p14="http://schemas.microsoft.com/office/powerpoint/2010/main" val="4250484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28600"/>
            <a:ext cx="8226425" cy="4497387"/>
          </a:xfrm>
        </p:spPr>
        <p:txBody>
          <a:bodyPr/>
          <a:lstStyle/>
          <a:p>
            <a:pPr marL="0" indent="0" algn="ctr">
              <a:buNone/>
            </a:pPr>
            <a:r>
              <a:rPr lang="ru-RU" dirty="0">
                <a:effectLst/>
              </a:rPr>
              <a:t>Но процедура может быть </a:t>
            </a:r>
            <a:r>
              <a:rPr lang="ru-RU" u="sng" dirty="0">
                <a:effectLst/>
              </a:rPr>
              <a:t>прекращена досрочно</a:t>
            </a:r>
            <a:r>
              <a:rPr lang="ru-RU" dirty="0">
                <a:effectLst/>
              </a:rPr>
              <a:t>:</a:t>
            </a:r>
          </a:p>
          <a:p>
            <a:r>
              <a:rPr lang="ru-RU" b="1" dirty="0">
                <a:effectLst/>
              </a:rPr>
              <a:t>Если компании удалось ликвидировать всю задолженность с опережением графика</a:t>
            </a:r>
            <a:r>
              <a:rPr lang="ru-RU" dirty="0">
                <a:effectLst/>
              </a:rPr>
              <a:t>.</a:t>
            </a:r>
          </a:p>
          <a:p>
            <a:r>
              <a:rPr lang="ru-RU" b="1" dirty="0">
                <a:effectLst/>
              </a:rPr>
              <a:t>Если должник недобросовестно исполняет свои обязательства по графику</a:t>
            </a:r>
            <a:r>
              <a:rPr lang="ru-RU" dirty="0">
                <a:effectLst/>
              </a:rPr>
              <a:t>: вносит платежи с задержкой 15 дней и более.</a:t>
            </a:r>
          </a:p>
          <a:p>
            <a:r>
              <a:rPr lang="ru-RU" b="1" dirty="0">
                <a:effectLst/>
              </a:rPr>
              <a:t>Если гарантии исполнения обязательств были предъявлены суду с нарушением сроков</a:t>
            </a:r>
            <a:r>
              <a:rPr lang="ru-RU" dirty="0">
                <a:effectLst/>
              </a:rPr>
              <a:t>.</a:t>
            </a:r>
          </a:p>
          <a:p>
            <a:endParaRPr lang="ru-RU" dirty="0"/>
          </a:p>
        </p:txBody>
      </p:sp>
    </p:spTree>
    <p:extLst>
      <p:ext uri="{BB962C8B-B14F-4D97-AF65-F5344CB8AC3E}">
        <p14:creationId xmlns:p14="http://schemas.microsoft.com/office/powerpoint/2010/main" val="483412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3400" y="609600"/>
            <a:ext cx="8226425" cy="4497387"/>
          </a:xfrm>
        </p:spPr>
        <p:txBody>
          <a:bodyPr/>
          <a:lstStyle/>
          <a:p>
            <a:pPr marL="0" indent="0" algn="ctr">
              <a:buNone/>
            </a:pPr>
            <a:r>
              <a:rPr lang="ru-RU" dirty="0">
                <a:effectLst/>
              </a:rPr>
              <a:t>Завершение процедуры финансового оздоровления состоит из нескольких этапов. Первоначально сам должник отчитывается перед управляющим о результативности процедуры. К отчету управляющего прилагается баланс должника по состоянию на последнюю отчетную дату, отчет о </a:t>
            </a:r>
            <a:r>
              <a:rPr lang="ru-RU" dirty="0" smtClean="0">
                <a:effectLst/>
              </a:rPr>
              <a:t>финансовых результатах, </a:t>
            </a:r>
            <a:r>
              <a:rPr lang="ru-RU" dirty="0">
                <a:effectLst/>
              </a:rPr>
              <a:t>документы о погашении кредиторских требований</a:t>
            </a:r>
            <a:endParaRPr lang="ru-RU" dirty="0"/>
          </a:p>
        </p:txBody>
      </p:sp>
    </p:spTree>
    <p:extLst>
      <p:ext uri="{BB962C8B-B14F-4D97-AF65-F5344CB8AC3E}">
        <p14:creationId xmlns:p14="http://schemas.microsoft.com/office/powerpoint/2010/main" val="40663097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3400" y="457200"/>
            <a:ext cx="8226425" cy="4497387"/>
          </a:xfrm>
        </p:spPr>
        <p:txBody>
          <a:bodyPr/>
          <a:lstStyle/>
          <a:p>
            <a:pPr marL="0" indent="0" algn="ctr">
              <a:buNone/>
            </a:pPr>
            <a:r>
              <a:rPr lang="ru-RU" sz="3000" dirty="0">
                <a:effectLst/>
              </a:rPr>
              <a:t>Затем управляющий выносит свое заключение о выполнении плана и погашении графика в части задолженности перед кредиторами. К нему прилагается отчетность о результатах финансового оздоровления. Если не все долги перед кредиторами удалось погасить, то созывается кредиторское собрание. На нем принимается решение об обращении в суд с </a:t>
            </a:r>
            <a:r>
              <a:rPr lang="ru-RU" sz="3000" u="sng" dirty="0">
                <a:effectLst/>
                <a:hlinkClick r:id="rId2"/>
              </a:rPr>
              <a:t>ходатайством</a:t>
            </a:r>
            <a:r>
              <a:rPr lang="ru-RU" sz="3000" dirty="0">
                <a:effectLst/>
              </a:rPr>
              <a:t> о введении внешнего управления и о признании должника банкротом. К указанному ходатайству прилагается копия протокола собрания кредиторов</a:t>
            </a:r>
            <a:endParaRPr lang="ru-RU" sz="3000" dirty="0"/>
          </a:p>
        </p:txBody>
      </p:sp>
    </p:spTree>
    <p:extLst>
      <p:ext uri="{BB962C8B-B14F-4D97-AF65-F5344CB8AC3E}">
        <p14:creationId xmlns:p14="http://schemas.microsoft.com/office/powerpoint/2010/main" val="33154883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1000" y="228600"/>
            <a:ext cx="8226425" cy="4497387"/>
          </a:xfrm>
        </p:spPr>
        <p:txBody>
          <a:bodyPr/>
          <a:lstStyle/>
          <a:p>
            <a:pPr marL="0" indent="0" algn="ctr">
              <a:buNone/>
            </a:pPr>
            <a:r>
              <a:rPr lang="ru-RU" sz="2400" dirty="0">
                <a:effectLst/>
              </a:rPr>
              <a:t>По результатам завершения этапа финансового оздоровления суд может принять одно из следующих решений:</a:t>
            </a:r>
          </a:p>
          <a:p>
            <a:r>
              <a:rPr lang="ru-RU" sz="2400" b="1" dirty="0">
                <a:effectLst/>
              </a:rPr>
              <a:t>Вынести определение о прекращении производства по делу о банкротстве</a:t>
            </a:r>
            <a:r>
              <a:rPr lang="ru-RU" sz="2400" dirty="0">
                <a:effectLst/>
              </a:rPr>
              <a:t>, если непогашенный долг отсутствует (должник полностью исполнил свои обязательства перед кредиторами), либо жалобы кредиторов признаны необоснованными.</a:t>
            </a:r>
          </a:p>
          <a:p>
            <a:r>
              <a:rPr lang="ru-RU" sz="2400" b="1" dirty="0">
                <a:effectLst/>
              </a:rPr>
              <a:t>Вынести определение о введении в отношении должника этапа внешнего управления </a:t>
            </a:r>
            <a:r>
              <a:rPr lang="ru-RU" sz="2400" dirty="0">
                <a:effectLst/>
              </a:rPr>
              <a:t>при наличии возможностей для восстановления платежеспособности.</a:t>
            </a:r>
          </a:p>
          <a:p>
            <a:r>
              <a:rPr lang="ru-RU" sz="2400" b="1" dirty="0">
                <a:effectLst/>
              </a:rPr>
              <a:t>Вынесение решения о признании должника банкротом и введении этапа конкурсного производства</a:t>
            </a:r>
            <a:r>
              <a:rPr lang="ru-RU" sz="2400" dirty="0">
                <a:effectLst/>
              </a:rPr>
              <a:t>, если стало очевидным, что восстановление платежеспособности невозможно.</a:t>
            </a:r>
          </a:p>
          <a:p>
            <a:endParaRPr lang="ru-RU" sz="2400" dirty="0"/>
          </a:p>
        </p:txBody>
      </p:sp>
    </p:spTree>
    <p:extLst>
      <p:ext uri="{BB962C8B-B14F-4D97-AF65-F5344CB8AC3E}">
        <p14:creationId xmlns:p14="http://schemas.microsoft.com/office/powerpoint/2010/main" val="38891862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lgn="ctr">
              <a:buNone/>
            </a:pPr>
            <a:r>
              <a:rPr lang="ru-RU" dirty="0">
                <a:effectLst/>
              </a:rPr>
              <a:t>По сути, </a:t>
            </a:r>
            <a:r>
              <a:rPr lang="ru-RU" b="1" dirty="0">
                <a:effectLst/>
              </a:rPr>
              <a:t>финансовое оздоровление – это более мягкая процедура, чем внешнее управление</a:t>
            </a:r>
            <a:r>
              <a:rPr lang="ru-RU" dirty="0">
                <a:effectLst/>
              </a:rPr>
              <a:t>. В ее рамках руководство продолжает свою деятельность, хоть и с некоторыми ограничениями</a:t>
            </a:r>
            <a:endParaRPr lang="ru-RU" dirty="0"/>
          </a:p>
        </p:txBody>
      </p:sp>
    </p:spTree>
    <p:extLst>
      <p:ext uri="{BB962C8B-B14F-4D97-AF65-F5344CB8AC3E}">
        <p14:creationId xmlns:p14="http://schemas.microsoft.com/office/powerpoint/2010/main" val="13593656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295400"/>
            <a:ext cx="8226425" cy="4497387"/>
          </a:xfrm>
        </p:spPr>
        <p:txBody>
          <a:bodyPr/>
          <a:lstStyle/>
          <a:p>
            <a:pPr marL="0" indent="0" algn="ctr">
              <a:buNone/>
            </a:pPr>
            <a:r>
              <a:rPr lang="ru-RU" b="1" u="sng" dirty="0">
                <a:effectLst/>
              </a:rPr>
              <a:t>Внешнее управление </a:t>
            </a:r>
            <a:r>
              <a:rPr lang="ru-RU" dirty="0">
                <a:effectLst/>
              </a:rPr>
              <a:t>подразумевает отстранение всех руководителей компании с передачей их функций к внешнему управляющему. С момента утверждения плана управления управляющий разрабатывает комплекс мер по оздоровлению и приступает к их практическому воплощению</a:t>
            </a:r>
            <a:endParaRPr lang="ru-RU" dirty="0"/>
          </a:p>
        </p:txBody>
      </p:sp>
    </p:spTree>
    <p:extLst>
      <p:ext uri="{BB962C8B-B14F-4D97-AF65-F5344CB8AC3E}">
        <p14:creationId xmlns:p14="http://schemas.microsoft.com/office/powerpoint/2010/main" val="21093116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lgn="ctr">
              <a:buNone/>
            </a:pPr>
            <a:r>
              <a:rPr lang="ru-RU" dirty="0">
                <a:effectLst/>
              </a:rPr>
              <a:t>Во время внешнего управления погашение задолженности перед кредиторами со стороны компании не допускается. Выплата долгов может происходить только по результатам данной процедуры или при конкурсном производстве</a:t>
            </a:r>
            <a:endParaRPr lang="ru-RU" dirty="0"/>
          </a:p>
        </p:txBody>
      </p:sp>
    </p:spTree>
    <p:extLst>
      <p:ext uri="{BB962C8B-B14F-4D97-AF65-F5344CB8AC3E}">
        <p14:creationId xmlns:p14="http://schemas.microsoft.com/office/powerpoint/2010/main" val="39110127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1000" y="381000"/>
            <a:ext cx="8226425" cy="4497387"/>
          </a:xfrm>
        </p:spPr>
        <p:txBody>
          <a:bodyPr/>
          <a:lstStyle/>
          <a:p>
            <a:pPr marL="0" indent="0" algn="ctr">
              <a:buNone/>
            </a:pPr>
            <a:r>
              <a:rPr lang="ru-RU" sz="2800" dirty="0">
                <a:effectLst/>
              </a:rPr>
              <a:t>Таким образом, введение на предприятии этапа финансового оздоровления означает, что суд видит перспективы для восстановления платежеспособности и хотел бы предпринять попытки недопущения банкротства компании. По результатам этапа финансового оздоровления может быть принято решение о закрытии процесса банкротства из-за погашения всех требований кредиторов. Но также суд может принять решение о переходе к внешнему управлению или конкурсному производству. Такое решение судья принимает с учетом ходатайства собрания кредиторов</a:t>
            </a:r>
            <a:endParaRPr lang="ru-RU" sz="2800" dirty="0"/>
          </a:p>
        </p:txBody>
      </p:sp>
    </p:spTree>
    <p:extLst>
      <p:ext uri="{BB962C8B-B14F-4D97-AF65-F5344CB8AC3E}">
        <p14:creationId xmlns:p14="http://schemas.microsoft.com/office/powerpoint/2010/main" val="29372249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52400"/>
            <a:ext cx="8226425" cy="4497387"/>
          </a:xfrm>
        </p:spPr>
        <p:txBody>
          <a:bodyPr/>
          <a:lstStyle/>
          <a:p>
            <a:pPr marL="0" indent="0" algn="ctr">
              <a:buNone/>
            </a:pPr>
            <a:r>
              <a:rPr lang="ru-RU" sz="2800" dirty="0"/>
              <a:t>Кризис можно предотвратить, если вовремя переориентировать направление деятельности предприятия. Это означает необходимость выделения финансовых средств из прибыли</a:t>
            </a:r>
            <a:r>
              <a:rPr lang="ru-RU" sz="2800" dirty="0" smtClean="0"/>
              <a:t>, получаемой </a:t>
            </a:r>
            <a:r>
              <a:rPr lang="ru-RU" sz="2800" dirty="0"/>
              <a:t>от успешно развивающейся деятельности в период стабильного развития предприятия, на маркетинговые исследования, и перепрофилирование этой деятельности в будущем. Это идеальная модель жизни предприятия. В действительности предпринимательская деятельность всегда связана с риском. При наступлении рискового случая возникает потребность в финансовом оздоровлении</a:t>
            </a:r>
          </a:p>
        </p:txBody>
      </p:sp>
    </p:spTree>
    <p:extLst>
      <p:ext uri="{BB962C8B-B14F-4D97-AF65-F5344CB8AC3E}">
        <p14:creationId xmlns:p14="http://schemas.microsoft.com/office/powerpoint/2010/main" val="3489974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p:cNvSpPr txBox="1">
            <a:spLocks noGrp="1" noChangeArrowheads="1" noChangeShapeType="1" noTextEdit="1"/>
          </p:cNvSpPr>
          <p:nvPr>
            <p:ph idx="1"/>
          </p:nvPr>
        </p:nvSpPr>
        <p:spPr bwMode="auto">
          <a:xfrm>
            <a:off x="533400" y="914400"/>
            <a:ext cx="8226425" cy="4497387"/>
          </a:xfrm>
          <a:prstGeom prst="rect">
            <a:avLst/>
          </a:prstGeom>
        </p:spPr>
        <p:txBody>
          <a:bodyPr wrap="none" fromWordArt="1">
            <a:prstTxWarp prst="textDoubleWave1">
              <a:avLst>
                <a:gd name="adj1" fmla="val 6500"/>
                <a:gd name="adj2" fmla="val 0"/>
              </a:avLst>
            </a:prstTxWarp>
          </a:bodyPr>
          <a:lstStyle>
            <a:lvl1pPr marL="342900" indent="-342900" algn="l" rtl="0" eaLnBrk="0" fontAlgn="base" hangingPunct="0">
              <a:spcBef>
                <a:spcPct val="20000"/>
              </a:spcBef>
              <a:spcAft>
                <a:spcPct val="0"/>
              </a:spcAft>
              <a:buClr>
                <a:schemeClr val="tx2"/>
              </a:buClr>
              <a:buSzPct val="115000"/>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115000"/>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a:lstStyle>
          <a:p>
            <a:pPr algn="ctr">
              <a:defRPr/>
            </a:pPr>
            <a:r>
              <a:rPr lang="ru-RU" sz="3600" kern="10" spc="-360" dirty="0" smtClean="0">
                <a:ln w="12700">
                  <a:solidFill>
                    <a:srgbClr val="000099"/>
                  </a:solidFill>
                  <a:round/>
                  <a:headEnd/>
                  <a:tailEnd/>
                </a:ln>
                <a:solidFill>
                  <a:srgbClr val="33CCFF"/>
                </a:solidFill>
                <a:effectLst>
                  <a:outerShdw dist="125724" dir="18900000" algn="ctr" rotWithShape="0">
                    <a:srgbClr val="000099"/>
                  </a:outerShdw>
                </a:effectLst>
                <a:latin typeface="Impact"/>
              </a:rPr>
              <a:t>спасибо   за  внимание</a:t>
            </a:r>
            <a:endParaRPr lang="ru-RU" sz="3600" kern="10" spc="-360" dirty="0">
              <a:ln w="12700">
                <a:solidFill>
                  <a:srgbClr val="000099"/>
                </a:solidFill>
                <a:round/>
                <a:headEnd/>
                <a:tailEnd/>
              </a:ln>
              <a:solidFill>
                <a:srgbClr val="33CCFF"/>
              </a:solidFill>
              <a:effectLst>
                <a:outerShdw dist="125724" dir="18900000" algn="ctr" rotWithShape="0">
                  <a:srgbClr val="000099"/>
                </a:outerShdw>
              </a:effectLst>
              <a:latin typeface="Impact"/>
            </a:endParaRPr>
          </a:p>
        </p:txBody>
      </p:sp>
    </p:spTree>
    <p:extLst>
      <p:ext uri="{BB962C8B-B14F-4D97-AF65-F5344CB8AC3E}">
        <p14:creationId xmlns:p14="http://schemas.microsoft.com/office/powerpoint/2010/main" val="122434688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етка с тенью">
  <a:themeElements>
    <a:clrScheme name="Сетка с тенью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Сетка с тень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етка с тенью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Сетка с тенью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Сетка с тенью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Сетка с тенью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Сетка с тенью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Сетка с тенью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Сетка с тенью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Сетка с тенью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Сетка с тенью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4_Городская">
      <a:majorFont>
        <a:latin typeface=""/>
        <a:ea typeface=""/>
        <a:cs typeface=""/>
      </a:majorFont>
      <a:minorFont>
        <a:latin typeface=""/>
        <a:ea typeface=""/>
        <a:cs typeface=""/>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523</TotalTime>
  <Words>2355</Words>
  <Application>Microsoft Office PowerPoint</Application>
  <PresentationFormat>Экран (4:3)</PresentationFormat>
  <Paragraphs>99</Paragraphs>
  <Slides>46</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46</vt:i4>
      </vt:variant>
    </vt:vector>
  </HeadingPairs>
  <TitlesOfParts>
    <vt:vector size="55" baseType="lpstr">
      <vt:lpstr>Arial</vt:lpstr>
      <vt:lpstr>Georgia</vt:lpstr>
      <vt:lpstr>Impact</vt:lpstr>
      <vt:lpstr>Times New Roman</vt:lpstr>
      <vt:lpstr>Trebuchet MS</vt:lpstr>
      <vt:lpstr>Wingdings</vt:lpstr>
      <vt:lpstr>Wingdings 2</vt:lpstr>
      <vt:lpstr>Сетка с тенью</vt:lpstr>
      <vt:lpstr>4_Городская</vt:lpstr>
      <vt:lpstr>Правовое содержание процедур финансового оздоровления организации</vt:lpstr>
      <vt:lpstr>В Российской Федерации сферу банкротства регулирует Федеральный закон «О несостоятельности (банкротстве)» от 26 октября 2002 г. N 127-ФЗ (с изм. от от 31.07.2020 N 289-ФЗ)</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Финансовое оздоровление предполагает прохождение следующих этапов: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Этапы завершения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Статистика основных средств</dc:title>
  <dc:creator>Юлия Хомик</dc:creator>
  <cp:lastModifiedBy>Пользователь Windows</cp:lastModifiedBy>
  <cp:revision>59</cp:revision>
  <dcterms:created xsi:type="dcterms:W3CDTF">2008-10-30T09:59:59Z</dcterms:created>
  <dcterms:modified xsi:type="dcterms:W3CDTF">2020-09-12T10:08:50Z</dcterms:modified>
</cp:coreProperties>
</file>