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63C51-D5CB-45A8-9AE5-767B57E09FC6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DF0E5F-EE32-4F39-858E-95DA8B0A1A83}">
      <dgm:prSet phldrT="[Текст]"/>
      <dgm:spPr/>
      <dgm:t>
        <a:bodyPr/>
        <a:lstStyle/>
        <a:p>
          <a:r>
            <a:rPr lang="ru-RU" dirty="0" smtClean="0"/>
            <a:t>Ключевая идеология</a:t>
          </a:r>
          <a:endParaRPr lang="ru-RU" dirty="0"/>
        </a:p>
      </dgm:t>
    </dgm:pt>
    <dgm:pt modelId="{FF0DE163-A589-484B-A863-EDABC01C96B9}" type="parTrans" cxnId="{BD9A7573-19BA-4CE4-833F-8D87F11E1615}">
      <dgm:prSet/>
      <dgm:spPr/>
      <dgm:t>
        <a:bodyPr/>
        <a:lstStyle/>
        <a:p>
          <a:endParaRPr lang="ru-RU"/>
        </a:p>
      </dgm:t>
    </dgm:pt>
    <dgm:pt modelId="{FCB5BBDF-8BA7-4860-9D25-1F1A65F141DE}" type="sibTrans" cxnId="{BD9A7573-19BA-4CE4-833F-8D87F11E1615}">
      <dgm:prSet/>
      <dgm:spPr/>
      <dgm:t>
        <a:bodyPr/>
        <a:lstStyle/>
        <a:p>
          <a:endParaRPr lang="ru-RU"/>
        </a:p>
      </dgm:t>
    </dgm:pt>
    <dgm:pt modelId="{75C52751-7F7B-4F57-8CDD-8F4B76280161}">
      <dgm:prSet phldrT="[Текст]"/>
      <dgm:spPr/>
      <dgm:t>
        <a:bodyPr/>
        <a:lstStyle/>
        <a:p>
          <a:r>
            <a:rPr lang="ru-RU" dirty="0" smtClean="0"/>
            <a:t>ключевые ценности</a:t>
          </a:r>
          <a:endParaRPr lang="ru-RU" dirty="0"/>
        </a:p>
      </dgm:t>
    </dgm:pt>
    <dgm:pt modelId="{84F801C1-D97B-4468-B7C5-BBD67B0162B2}" type="parTrans" cxnId="{AD0BCED6-7F3E-4908-8DF6-6E1E18F6FA95}">
      <dgm:prSet/>
      <dgm:spPr/>
      <dgm:t>
        <a:bodyPr/>
        <a:lstStyle/>
        <a:p>
          <a:endParaRPr lang="ru-RU"/>
        </a:p>
      </dgm:t>
    </dgm:pt>
    <dgm:pt modelId="{3DC7E916-5D70-49D0-B36B-61C5CE1FB37A}" type="sibTrans" cxnId="{AD0BCED6-7F3E-4908-8DF6-6E1E18F6FA95}">
      <dgm:prSet/>
      <dgm:spPr/>
      <dgm:t>
        <a:bodyPr/>
        <a:lstStyle/>
        <a:p>
          <a:endParaRPr lang="ru-RU"/>
        </a:p>
      </dgm:t>
    </dgm:pt>
    <dgm:pt modelId="{1F62C7E9-E7E7-428E-B563-B2EBDE428FB1}">
      <dgm:prSet phldrT="[Текст]"/>
      <dgm:spPr/>
      <dgm:t>
        <a:bodyPr/>
        <a:lstStyle/>
        <a:p>
          <a:r>
            <a:rPr lang="ru-RU" dirty="0" smtClean="0"/>
            <a:t>ключевое назначение </a:t>
          </a:r>
          <a:endParaRPr lang="ru-RU" dirty="0"/>
        </a:p>
      </dgm:t>
    </dgm:pt>
    <dgm:pt modelId="{0D238653-1D89-4071-8631-339E51832994}" type="parTrans" cxnId="{0CB900E0-2FF9-47E0-977A-478CAAC9B7DA}">
      <dgm:prSet/>
      <dgm:spPr/>
      <dgm:t>
        <a:bodyPr/>
        <a:lstStyle/>
        <a:p>
          <a:endParaRPr lang="ru-RU"/>
        </a:p>
      </dgm:t>
    </dgm:pt>
    <dgm:pt modelId="{58366C27-4B8C-48ED-A24B-788B81440F79}" type="sibTrans" cxnId="{0CB900E0-2FF9-47E0-977A-478CAAC9B7DA}">
      <dgm:prSet/>
      <dgm:spPr/>
      <dgm:t>
        <a:bodyPr/>
        <a:lstStyle/>
        <a:p>
          <a:endParaRPr lang="ru-RU"/>
        </a:p>
      </dgm:t>
    </dgm:pt>
    <dgm:pt modelId="{EE1A2596-2560-4260-A51B-514DA1FC283E}">
      <dgm:prSet phldrT="[Текст]"/>
      <dgm:spPr/>
      <dgm:t>
        <a:bodyPr/>
        <a:lstStyle/>
        <a:p>
          <a:r>
            <a:rPr lang="ru-RU" dirty="0" smtClean="0"/>
            <a:t>Воображаемое будущее</a:t>
          </a:r>
          <a:endParaRPr lang="ru-RU" dirty="0"/>
        </a:p>
      </dgm:t>
    </dgm:pt>
    <dgm:pt modelId="{EE2EED7A-D9E8-4DFB-A5BD-5C6883C3EAEE}" type="parTrans" cxnId="{FF87272C-6F00-47AE-BFA7-8000396AF275}">
      <dgm:prSet/>
      <dgm:spPr/>
      <dgm:t>
        <a:bodyPr/>
        <a:lstStyle/>
        <a:p>
          <a:endParaRPr lang="ru-RU"/>
        </a:p>
      </dgm:t>
    </dgm:pt>
    <dgm:pt modelId="{9E326BB1-61B4-4C22-86DD-AE895D994E66}" type="sibTrans" cxnId="{FF87272C-6F00-47AE-BFA7-8000396AF275}">
      <dgm:prSet/>
      <dgm:spPr/>
      <dgm:t>
        <a:bodyPr/>
        <a:lstStyle/>
        <a:p>
          <a:endParaRPr lang="ru-RU"/>
        </a:p>
      </dgm:t>
    </dgm:pt>
    <dgm:pt modelId="{4D8F57C7-FCBE-4B64-8C28-1DDE4C194226}">
      <dgm:prSet phldrT="[Текст]"/>
      <dgm:spPr/>
      <dgm:t>
        <a:bodyPr/>
        <a:lstStyle/>
        <a:p>
          <a:r>
            <a:rPr lang="ru-RU" dirty="0" smtClean="0"/>
            <a:t>цели</a:t>
          </a:r>
          <a:endParaRPr lang="ru-RU" dirty="0"/>
        </a:p>
      </dgm:t>
    </dgm:pt>
    <dgm:pt modelId="{4F0A96C9-2A23-424A-AABC-A25BA3936227}" type="parTrans" cxnId="{A0721408-D9D1-413F-B950-F830BB42F9D3}">
      <dgm:prSet/>
      <dgm:spPr/>
      <dgm:t>
        <a:bodyPr/>
        <a:lstStyle/>
        <a:p>
          <a:endParaRPr lang="ru-RU"/>
        </a:p>
      </dgm:t>
    </dgm:pt>
    <dgm:pt modelId="{C1CDC385-D496-4936-B05E-16984EABCA7E}" type="sibTrans" cxnId="{A0721408-D9D1-413F-B950-F830BB42F9D3}">
      <dgm:prSet/>
      <dgm:spPr/>
      <dgm:t>
        <a:bodyPr/>
        <a:lstStyle/>
        <a:p>
          <a:endParaRPr lang="ru-RU"/>
        </a:p>
      </dgm:t>
    </dgm:pt>
    <dgm:pt modelId="{CB7CCAEA-94F9-40AD-B7B9-5E91434F6378}">
      <dgm:prSet phldrT="[Текст]"/>
      <dgm:spPr/>
      <dgm:t>
        <a:bodyPr/>
        <a:lstStyle/>
        <a:p>
          <a:r>
            <a:rPr lang="ru-RU" dirty="0" smtClean="0"/>
            <a:t>пути их достижения</a:t>
          </a:r>
          <a:endParaRPr lang="ru-RU" dirty="0"/>
        </a:p>
      </dgm:t>
    </dgm:pt>
    <dgm:pt modelId="{C3B1D338-BF2B-4C21-A2C7-45318157D1F6}" type="parTrans" cxnId="{30FEFBB8-979E-4446-AE05-9EFC7737BD63}">
      <dgm:prSet/>
      <dgm:spPr/>
      <dgm:t>
        <a:bodyPr/>
        <a:lstStyle/>
        <a:p>
          <a:endParaRPr lang="ru-RU"/>
        </a:p>
      </dgm:t>
    </dgm:pt>
    <dgm:pt modelId="{1827766C-D84B-4E76-B146-5677B9FDB773}" type="sibTrans" cxnId="{30FEFBB8-979E-4446-AE05-9EFC7737BD63}">
      <dgm:prSet/>
      <dgm:spPr/>
      <dgm:t>
        <a:bodyPr/>
        <a:lstStyle/>
        <a:p>
          <a:endParaRPr lang="ru-RU"/>
        </a:p>
      </dgm:t>
    </dgm:pt>
    <dgm:pt modelId="{9215D751-5FEE-49DC-A118-27B3525F1CA6}" type="pres">
      <dgm:prSet presAssocID="{40863C51-D5CB-45A8-9AE5-767B57E09FC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C622A5-8B2F-4909-B2F3-4D38F308DB94}" type="pres">
      <dgm:prSet presAssocID="{43DF0E5F-EE32-4F39-858E-95DA8B0A1A83}" presName="linNode" presStyleCnt="0"/>
      <dgm:spPr/>
    </dgm:pt>
    <dgm:pt modelId="{D29DC670-9F9C-43DD-9BC3-65FC899AB649}" type="pres">
      <dgm:prSet presAssocID="{43DF0E5F-EE32-4F39-858E-95DA8B0A1A8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AF450-C7A0-4ED5-8EB9-DBB2ADC835B0}" type="pres">
      <dgm:prSet presAssocID="{43DF0E5F-EE32-4F39-858E-95DA8B0A1A8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491E4-A6C4-424D-854C-CFD9E25729D4}" type="pres">
      <dgm:prSet presAssocID="{FCB5BBDF-8BA7-4860-9D25-1F1A65F141DE}" presName="spacing" presStyleCnt="0"/>
      <dgm:spPr/>
    </dgm:pt>
    <dgm:pt modelId="{1513AEC3-B4A9-4870-850E-72DDEE27C121}" type="pres">
      <dgm:prSet presAssocID="{EE1A2596-2560-4260-A51B-514DA1FC283E}" presName="linNode" presStyleCnt="0"/>
      <dgm:spPr/>
    </dgm:pt>
    <dgm:pt modelId="{72CF0DCA-C72B-4F88-A113-EF61BE1F0FA9}" type="pres">
      <dgm:prSet presAssocID="{EE1A2596-2560-4260-A51B-514DA1FC283E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81BC9-8317-4CB5-AF3D-F3A13A84A681}" type="pres">
      <dgm:prSet presAssocID="{EE1A2596-2560-4260-A51B-514DA1FC283E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721408-D9D1-413F-B950-F830BB42F9D3}" srcId="{EE1A2596-2560-4260-A51B-514DA1FC283E}" destId="{4D8F57C7-FCBE-4B64-8C28-1DDE4C194226}" srcOrd="0" destOrd="0" parTransId="{4F0A96C9-2A23-424A-AABC-A25BA3936227}" sibTransId="{C1CDC385-D496-4936-B05E-16984EABCA7E}"/>
    <dgm:cxn modelId="{0CB900E0-2FF9-47E0-977A-478CAAC9B7DA}" srcId="{43DF0E5F-EE32-4F39-858E-95DA8B0A1A83}" destId="{1F62C7E9-E7E7-428E-B563-B2EBDE428FB1}" srcOrd="1" destOrd="0" parTransId="{0D238653-1D89-4071-8631-339E51832994}" sibTransId="{58366C27-4B8C-48ED-A24B-788B81440F79}"/>
    <dgm:cxn modelId="{AD0BCED6-7F3E-4908-8DF6-6E1E18F6FA95}" srcId="{43DF0E5F-EE32-4F39-858E-95DA8B0A1A83}" destId="{75C52751-7F7B-4F57-8CDD-8F4B76280161}" srcOrd="0" destOrd="0" parTransId="{84F801C1-D97B-4468-B7C5-BBD67B0162B2}" sibTransId="{3DC7E916-5D70-49D0-B36B-61C5CE1FB37A}"/>
    <dgm:cxn modelId="{2FFA3000-A579-4198-B229-F7D881534CAA}" type="presOf" srcId="{1F62C7E9-E7E7-428E-B563-B2EBDE428FB1}" destId="{C0AAF450-C7A0-4ED5-8EB9-DBB2ADC835B0}" srcOrd="0" destOrd="1" presId="urn:microsoft.com/office/officeart/2005/8/layout/vList6"/>
    <dgm:cxn modelId="{30FEFBB8-979E-4446-AE05-9EFC7737BD63}" srcId="{EE1A2596-2560-4260-A51B-514DA1FC283E}" destId="{CB7CCAEA-94F9-40AD-B7B9-5E91434F6378}" srcOrd="1" destOrd="0" parTransId="{C3B1D338-BF2B-4C21-A2C7-45318157D1F6}" sibTransId="{1827766C-D84B-4E76-B146-5677B9FDB773}"/>
    <dgm:cxn modelId="{9FF2CBCF-CBE1-4DB6-AED4-36DB6978C80F}" type="presOf" srcId="{CB7CCAEA-94F9-40AD-B7B9-5E91434F6378}" destId="{5CB81BC9-8317-4CB5-AF3D-F3A13A84A681}" srcOrd="0" destOrd="1" presId="urn:microsoft.com/office/officeart/2005/8/layout/vList6"/>
    <dgm:cxn modelId="{FF87272C-6F00-47AE-BFA7-8000396AF275}" srcId="{40863C51-D5CB-45A8-9AE5-767B57E09FC6}" destId="{EE1A2596-2560-4260-A51B-514DA1FC283E}" srcOrd="1" destOrd="0" parTransId="{EE2EED7A-D9E8-4DFB-A5BD-5C6883C3EAEE}" sibTransId="{9E326BB1-61B4-4C22-86DD-AE895D994E66}"/>
    <dgm:cxn modelId="{1EC7FFE4-788F-41B4-B23F-F42E09C97E50}" type="presOf" srcId="{4D8F57C7-FCBE-4B64-8C28-1DDE4C194226}" destId="{5CB81BC9-8317-4CB5-AF3D-F3A13A84A681}" srcOrd="0" destOrd="0" presId="urn:microsoft.com/office/officeart/2005/8/layout/vList6"/>
    <dgm:cxn modelId="{BD9A7573-19BA-4CE4-833F-8D87F11E1615}" srcId="{40863C51-D5CB-45A8-9AE5-767B57E09FC6}" destId="{43DF0E5F-EE32-4F39-858E-95DA8B0A1A83}" srcOrd="0" destOrd="0" parTransId="{FF0DE163-A589-484B-A863-EDABC01C96B9}" sibTransId="{FCB5BBDF-8BA7-4860-9D25-1F1A65F141DE}"/>
    <dgm:cxn modelId="{DCEA6868-BFA7-4B04-BB47-8F7ED8BF5E47}" type="presOf" srcId="{43DF0E5F-EE32-4F39-858E-95DA8B0A1A83}" destId="{D29DC670-9F9C-43DD-9BC3-65FC899AB649}" srcOrd="0" destOrd="0" presId="urn:microsoft.com/office/officeart/2005/8/layout/vList6"/>
    <dgm:cxn modelId="{32CCE5F3-44FB-453E-A16D-252F98AA2ACE}" type="presOf" srcId="{40863C51-D5CB-45A8-9AE5-767B57E09FC6}" destId="{9215D751-5FEE-49DC-A118-27B3525F1CA6}" srcOrd="0" destOrd="0" presId="urn:microsoft.com/office/officeart/2005/8/layout/vList6"/>
    <dgm:cxn modelId="{CF67E1DD-A636-4F02-920A-4DD79B1599CC}" type="presOf" srcId="{EE1A2596-2560-4260-A51B-514DA1FC283E}" destId="{72CF0DCA-C72B-4F88-A113-EF61BE1F0FA9}" srcOrd="0" destOrd="0" presId="urn:microsoft.com/office/officeart/2005/8/layout/vList6"/>
    <dgm:cxn modelId="{63E731AF-5B6B-467D-89BC-DF97D47AA778}" type="presOf" srcId="{75C52751-7F7B-4F57-8CDD-8F4B76280161}" destId="{C0AAF450-C7A0-4ED5-8EB9-DBB2ADC835B0}" srcOrd="0" destOrd="0" presId="urn:microsoft.com/office/officeart/2005/8/layout/vList6"/>
    <dgm:cxn modelId="{0ED36DDB-59A0-47F0-B69C-9B8C38FF4ADC}" type="presParOf" srcId="{9215D751-5FEE-49DC-A118-27B3525F1CA6}" destId="{47C622A5-8B2F-4909-B2F3-4D38F308DB94}" srcOrd="0" destOrd="0" presId="urn:microsoft.com/office/officeart/2005/8/layout/vList6"/>
    <dgm:cxn modelId="{F9111956-84A4-4A1F-9358-EF6DB512C3E9}" type="presParOf" srcId="{47C622A5-8B2F-4909-B2F3-4D38F308DB94}" destId="{D29DC670-9F9C-43DD-9BC3-65FC899AB649}" srcOrd="0" destOrd="0" presId="urn:microsoft.com/office/officeart/2005/8/layout/vList6"/>
    <dgm:cxn modelId="{4E658E8D-FB3E-4B14-A676-B98A9AC16522}" type="presParOf" srcId="{47C622A5-8B2F-4909-B2F3-4D38F308DB94}" destId="{C0AAF450-C7A0-4ED5-8EB9-DBB2ADC835B0}" srcOrd="1" destOrd="0" presId="urn:microsoft.com/office/officeart/2005/8/layout/vList6"/>
    <dgm:cxn modelId="{BDAF9EC0-1643-47DC-BDDE-10D001C76760}" type="presParOf" srcId="{9215D751-5FEE-49DC-A118-27B3525F1CA6}" destId="{366491E4-A6C4-424D-854C-CFD9E25729D4}" srcOrd="1" destOrd="0" presId="urn:microsoft.com/office/officeart/2005/8/layout/vList6"/>
    <dgm:cxn modelId="{B2DB0550-CE69-45AD-A40E-E2D749EF6726}" type="presParOf" srcId="{9215D751-5FEE-49DC-A118-27B3525F1CA6}" destId="{1513AEC3-B4A9-4870-850E-72DDEE27C121}" srcOrd="2" destOrd="0" presId="urn:microsoft.com/office/officeart/2005/8/layout/vList6"/>
    <dgm:cxn modelId="{E8925E52-103E-4F6F-B9C6-F34376FC827B}" type="presParOf" srcId="{1513AEC3-B4A9-4870-850E-72DDEE27C121}" destId="{72CF0DCA-C72B-4F88-A113-EF61BE1F0FA9}" srcOrd="0" destOrd="0" presId="urn:microsoft.com/office/officeart/2005/8/layout/vList6"/>
    <dgm:cxn modelId="{DF2A84CB-C248-40E3-8DE5-A70405B05599}" type="presParOf" srcId="{1513AEC3-B4A9-4870-850E-72DDEE27C121}" destId="{5CB81BC9-8317-4CB5-AF3D-F3A13A84A68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AF450-C7A0-4ED5-8EB9-DBB2ADC835B0}">
      <dsp:nvSpPr>
        <dsp:cNvPr id="0" name=""/>
        <dsp:cNvSpPr/>
      </dsp:nvSpPr>
      <dsp:spPr>
        <a:xfrm>
          <a:off x="1572895" y="535"/>
          <a:ext cx="2359342" cy="20896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ключевые ценности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ключевое назначение </a:t>
          </a:r>
          <a:endParaRPr lang="ru-RU" sz="1600" kern="1200" dirty="0"/>
        </a:p>
      </dsp:txBody>
      <dsp:txXfrm>
        <a:off x="1572895" y="261747"/>
        <a:ext cx="1575705" cy="1567274"/>
      </dsp:txXfrm>
    </dsp:sp>
    <dsp:sp modelId="{D29DC670-9F9C-43DD-9BC3-65FC899AB649}">
      <dsp:nvSpPr>
        <dsp:cNvPr id="0" name=""/>
        <dsp:cNvSpPr/>
      </dsp:nvSpPr>
      <dsp:spPr>
        <a:xfrm>
          <a:off x="0" y="535"/>
          <a:ext cx="1572895" cy="20896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Ключевая идеология</a:t>
          </a:r>
          <a:endParaRPr lang="ru-RU" sz="1300" kern="1200" dirty="0"/>
        </a:p>
      </dsp:txBody>
      <dsp:txXfrm>
        <a:off x="76782" y="77317"/>
        <a:ext cx="1419331" cy="1936134"/>
      </dsp:txXfrm>
    </dsp:sp>
    <dsp:sp modelId="{5CB81BC9-8317-4CB5-AF3D-F3A13A84A681}">
      <dsp:nvSpPr>
        <dsp:cNvPr id="0" name=""/>
        <dsp:cNvSpPr/>
      </dsp:nvSpPr>
      <dsp:spPr>
        <a:xfrm>
          <a:off x="1572895" y="2299203"/>
          <a:ext cx="2359342" cy="20896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цели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пути их достижения</a:t>
          </a:r>
          <a:endParaRPr lang="ru-RU" sz="1600" kern="1200" dirty="0"/>
        </a:p>
      </dsp:txBody>
      <dsp:txXfrm>
        <a:off x="1572895" y="2560415"/>
        <a:ext cx="1575705" cy="1567274"/>
      </dsp:txXfrm>
    </dsp:sp>
    <dsp:sp modelId="{72CF0DCA-C72B-4F88-A113-EF61BE1F0FA9}">
      <dsp:nvSpPr>
        <dsp:cNvPr id="0" name=""/>
        <dsp:cNvSpPr/>
      </dsp:nvSpPr>
      <dsp:spPr>
        <a:xfrm>
          <a:off x="0" y="2299203"/>
          <a:ext cx="1572895" cy="20896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Воображаемое будущее</a:t>
          </a:r>
          <a:endParaRPr lang="ru-RU" sz="1300" kern="1200" dirty="0"/>
        </a:p>
      </dsp:txBody>
      <dsp:txXfrm>
        <a:off x="76782" y="2375985"/>
        <a:ext cx="1419331" cy="1936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71600" y="1820863"/>
            <a:ext cx="7772400" cy="1828800"/>
          </a:xfrm>
        </p:spPr>
        <p:txBody>
          <a:bodyPr/>
          <a:lstStyle/>
          <a:p>
            <a:r>
              <a:rPr lang="ru-RU" dirty="0" smtClean="0"/>
              <a:t>Что такое видение организации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6165304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2">
                    <a:shade val="25000"/>
                  </a:schemeClr>
                </a:solidFill>
              </a:rPr>
              <a:t>Владивосток 2019</a:t>
            </a:r>
          </a:p>
        </p:txBody>
      </p:sp>
    </p:spTree>
    <p:extLst>
      <p:ext uri="{BB962C8B-B14F-4D97-AF65-F5344CB8AC3E}">
        <p14:creationId xmlns:p14="http://schemas.microsoft.com/office/powerpoint/2010/main" val="1631267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Эпиграф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800" i="1" dirty="0"/>
              <a:t>Задумываясь о рождении ребенка, мы часто представляем его жизнь. Каким он будет, как мы будем помогать ему расти и развиваться. Кем, возможно, станет. Так и с компанией — учредители часто имеют представление о том, какой хочется видеть компанию в будущем. Какой она должна стать через какое-то количество лет, чтобы оправдать свое существование. Это и есть Видение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9743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Видение</a:t>
            </a:r>
            <a:r>
              <a:rPr lang="ru-RU" dirty="0"/>
              <a:t> – это описание идеального состояния компании в будущем, ориентир движения компании. Видение способствует мотивации во всей организации, поэтому его формула должна вдохновлять каждого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/>
              <a:t>Видение</a:t>
            </a:r>
            <a:r>
              <a:rPr lang="ru-RU" dirty="0"/>
              <a:t> — картина будущего, основная цель, к которой стремится компания. Это формулировка, которая вбирает в себя устремления учредителей и сотрудников компании (часто Видение формулируется с привлечением сотрудников)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640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effectLst/>
              </a:rPr>
              <a:t>Зачем Видение компании</a:t>
            </a:r>
            <a:r>
              <a:rPr lang="ru-RU" dirty="0" smtClean="0">
                <a:effectLst/>
              </a:rPr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Умение создавать привлекательный образ цели — одно из качеств лидеров и успешных </a:t>
            </a:r>
            <a:r>
              <a:rPr lang="ru-RU" dirty="0" smtClean="0"/>
              <a:t>предпринимателей</a:t>
            </a:r>
          </a:p>
          <a:p>
            <a:endParaRPr lang="ru-RU" dirty="0"/>
          </a:p>
          <a:p>
            <a:r>
              <a:rPr lang="ru-RU" dirty="0"/>
              <a:t>Видение компании – больше, чем цели компании или его руководства (заработать столько и столько) и </a:t>
            </a:r>
            <a:r>
              <a:rPr lang="ru-RU" dirty="0" smtClean="0"/>
              <a:t>ее миссии. </a:t>
            </a:r>
            <a:r>
              <a:rPr lang="ru-RU" dirty="0"/>
              <a:t>Хотя последнюю часто описывают в похожих терминах, что и видение. </a:t>
            </a:r>
            <a:r>
              <a:rPr lang="ru-RU" dirty="0" smtClean="0"/>
              <a:t>Стратегическое бизнес-планирование начинается </a:t>
            </a:r>
            <a:r>
              <a:rPr lang="ru-RU" dirty="0"/>
              <a:t>именно с формулировки видения. Видение обеспечивает компании руководством к действию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692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видения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45160913"/>
              </p:ext>
            </p:extLst>
          </p:nvPr>
        </p:nvGraphicFramePr>
        <p:xfrm>
          <a:off x="514350" y="530225"/>
          <a:ext cx="3932238" cy="4389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283968" y="530352"/>
            <a:ext cx="4608512" cy="54909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Видение – это не абстрактное желание. Оно должно строиться на реальной основе и соответствовать реальности. Это все ведет к уточнению смысла и совместной работы сотрудников. Здесь играет роль каждый сотрудник. Видение компании, бизнеса – это больше, чем просто обобщение главных целей компании. Правдоподобность – это ключевой принцип формулирования видения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217219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 и миссия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Видение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Миссия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описывается состояние, в котором должна оказаться компания — идеальная </a:t>
            </a:r>
            <a:r>
              <a:rPr lang="ru-RU" dirty="0" smtClean="0"/>
              <a:t>цель</a:t>
            </a:r>
          </a:p>
          <a:p>
            <a:r>
              <a:rPr lang="ru-RU" dirty="0"/>
              <a:t>это наше представление о будущем, которое наступит, даже если нас там не будет.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смысл существования компании и принципы, по которым она </a:t>
            </a:r>
            <a:r>
              <a:rPr lang="ru-RU" dirty="0" smtClean="0"/>
              <a:t>функционирует</a:t>
            </a:r>
          </a:p>
          <a:p>
            <a:r>
              <a:rPr lang="ru-RU" dirty="0"/>
              <a:t>это наше место в том будущем, которое мы видим</a:t>
            </a:r>
          </a:p>
        </p:txBody>
      </p:sp>
    </p:spTree>
    <p:extLst>
      <p:ext uri="{BB962C8B-B14F-4D97-AF65-F5344CB8AC3E}">
        <p14:creationId xmlns:p14="http://schemas.microsoft.com/office/powerpoint/2010/main" val="171675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013176"/>
            <a:ext cx="8183880" cy="1051560"/>
          </a:xfrm>
        </p:spPr>
        <p:txBody>
          <a:bodyPr/>
          <a:lstStyle/>
          <a:p>
            <a:r>
              <a:rPr lang="ru-RU" dirty="0" smtClean="0"/>
              <a:t>Видение и миссия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Конкретная цель – «мы хотим достичь оборота в $1 млн.» может стать «мы хотим иметь наибольшую долю рынка в нашей отрасли». Видение отличается от миссии тем, что оно сфокусировано как на компанию саму по себе, ее сотрудников, и на внешний мир – клиентов. Миссия же почти всегда направлена во вне, на клиентов компании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61" y="4221088"/>
            <a:ext cx="3722339" cy="230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60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Как формулируется Видение </a:t>
            </a:r>
            <a:r>
              <a:rPr lang="ru-RU" dirty="0" smtClean="0">
                <a:effectLst/>
              </a:rPr>
              <a:t>компании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Видение требует визионерского мышления. А особенностью визионерского мышления является отсутствие опоры на опыт прошлого. Видение никогда не строиться из прошлого. Видение «диктует», какие изменения должны произойти в настоящем. Иначе в нем не будет той энергии, создающей мотивацию к качественному скачку или инновации.</a:t>
            </a:r>
          </a:p>
          <a:p>
            <a:pPr>
              <a:lnSpc>
                <a:spcPct val="170000"/>
              </a:lnSpc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681" y="908720"/>
            <a:ext cx="2857500" cy="1714500"/>
          </a:xfrm>
        </p:spPr>
      </p:pic>
      <p:sp>
        <p:nvSpPr>
          <p:cNvPr id="7" name="TextBox 6"/>
          <p:cNvSpPr txBox="1"/>
          <p:nvPr/>
        </p:nvSpPr>
        <p:spPr>
          <a:xfrm>
            <a:off x="4504195" y="2996952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smtClean="0"/>
              <a:t>Какой </a:t>
            </a:r>
            <a:r>
              <a:rPr lang="ru-RU" dirty="0"/>
              <a:t>будет организация в будущем?</a:t>
            </a:r>
          </a:p>
          <a:p>
            <a:pPr lvl="0" algn="ctr"/>
            <a:r>
              <a:rPr lang="ru-RU" dirty="0"/>
              <a:t>Когда именно она будет такой?</a:t>
            </a:r>
          </a:p>
          <a:p>
            <a:pPr lvl="0" algn="ctr"/>
            <a:r>
              <a:rPr lang="ru-RU" dirty="0"/>
              <a:t>Каким путем она шла, чтобы стать такой?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4253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Генри Форд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4633712" cy="4389120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/>
              <a:t>Я построю автомобиль, доступный великому множеству людей. Его цена будет столь низкой, что любой человек, имеющий хорошую заработную плату, будет в состоянии купить такой автомобиль и вместе со своей семьей наслаждаться благословенными часами отдыха на огромных открытых просторах </a:t>
            </a:r>
            <a:r>
              <a:rPr lang="ru-RU" i="1" dirty="0" err="1"/>
              <a:t>Божих</a:t>
            </a:r>
            <a:r>
              <a:rPr lang="ru-RU" i="1" dirty="0"/>
              <a:t>… Когда я завершу это начинание, каждый сможет позволить себе иметь автомобиль и будет его иметь. С наших дорог исчезнут лошади, и мы дадим работу и хорошие заработки большому числу людей.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72" y="530225"/>
            <a:ext cx="3092206" cy="4389438"/>
          </a:xfrm>
        </p:spPr>
      </p:pic>
    </p:spTree>
    <p:extLst>
      <p:ext uri="{BB962C8B-B14F-4D97-AF65-F5344CB8AC3E}">
        <p14:creationId xmlns:p14="http://schemas.microsoft.com/office/powerpoint/2010/main" val="260926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Уолт Дисней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4417688" cy="5418928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/>
              <a:t>Это место, где люди обретают счастье и узнают новое. Это место, где родители и дети приятно проводят время вместе; место, где учителя и ученики открывают большие возможности познания и обучения. Там пожилые люди смогут утолить свою ностальгию по минувшим дням, а молодые — насладиться вызовами будущего. Там для всеобщего обозрения и изучения будут представлены чудеса Природы и чудеса, созданные Человеком.… Диснейленд будет понемножку и ярмаркой, и выставкой, и площадкой для игр, и общественным центром, и музеем живых фактов, и местом, где можно увидеть красоту и волшебство. Он вберет в себя достижения, радости и надежды мира, в котором мы живем. И он будет напоминать и показывать нам, как сделать все эти чудеса частью нашей жизни.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48" y="530225"/>
            <a:ext cx="3525653" cy="4389438"/>
          </a:xfrm>
        </p:spPr>
      </p:pic>
    </p:spTree>
    <p:extLst>
      <p:ext uri="{BB962C8B-B14F-4D97-AF65-F5344CB8AC3E}">
        <p14:creationId xmlns:p14="http://schemas.microsoft.com/office/powerpoint/2010/main" val="3570093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effectLst/>
              </a:rPr>
              <a:t>Motorola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err="1"/>
              <a:t>Motorola</a:t>
            </a:r>
            <a:r>
              <a:rPr lang="ru-RU" i="1" dirty="0"/>
              <a:t> мечтает о мире, в котором телефонные номера будут присваивать людям, а не местам; в котором маленькие, умещающиеся на ладони устройства позволяют людям поддерживать связь друг с другом, где бы они ни находились; в котором новые средства коммуникации смогут передавать зрительные образы и данные так же просто, как и голоса.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882452"/>
            <a:ext cx="3930650" cy="3684984"/>
          </a:xfrm>
        </p:spPr>
      </p:pic>
    </p:spTree>
    <p:extLst>
      <p:ext uri="{BB962C8B-B14F-4D97-AF65-F5344CB8AC3E}">
        <p14:creationId xmlns:p14="http://schemas.microsoft.com/office/powerpoint/2010/main" val="1168171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effectLst/>
              </a:rPr>
              <a:t>Intel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i="1" dirty="0"/>
              <a:t>Наше видение: миллиарды компьютеров с подключением к </a:t>
            </a:r>
            <a:r>
              <a:rPr lang="ru-RU" i="1" dirty="0" err="1"/>
              <a:t>Internet</a:t>
            </a:r>
            <a:r>
              <a:rPr lang="ru-RU" i="1" dirty="0"/>
              <a:t>, миллионы серверов, триллионы долларов прибыли от электронной коммерции.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1350445"/>
            <a:ext cx="3930650" cy="2748998"/>
          </a:xfrm>
        </p:spPr>
      </p:pic>
    </p:spTree>
    <p:extLst>
      <p:ext uri="{BB962C8B-B14F-4D97-AF65-F5344CB8AC3E}">
        <p14:creationId xmlns:p14="http://schemas.microsoft.com/office/powerpoint/2010/main" val="1753610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Формулировать ли Видение?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Видение компании не стоит формулировать ради красивой фразы на корпоративном сайте. Если в вашей корпоративной культуре не принят стратегический подход, есть только краткосрочные цели. Или внешняя среда настолько изменчива, что требует постоянного реагирования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Также с осторожностью следует подходить к разработке Видения для холдинговой структуры, где нельзя выделить объединяющую все части цель.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002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</TotalTime>
  <Words>826</Words>
  <Application>Microsoft Office PowerPoint</Application>
  <PresentationFormat>Экран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Что такое видение организации</vt:lpstr>
      <vt:lpstr>Эпиграф</vt:lpstr>
      <vt:lpstr>Терминология</vt:lpstr>
      <vt:lpstr>Зачем Видение компании?</vt:lpstr>
      <vt:lpstr>Модель видения</vt:lpstr>
      <vt:lpstr>Видение и миссия</vt:lpstr>
      <vt:lpstr>Видение и миссия</vt:lpstr>
      <vt:lpstr>Как формулируется Видение компании</vt:lpstr>
      <vt:lpstr>Генри Форд </vt:lpstr>
      <vt:lpstr>Уолт Дисней</vt:lpstr>
      <vt:lpstr>Motorola</vt:lpstr>
      <vt:lpstr>Intel</vt:lpstr>
      <vt:lpstr>Формулировать ли Видение?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видение организации</dc:title>
  <dc:creator>Михаил Блинов</dc:creator>
  <cp:lastModifiedBy>Фролова Яна</cp:lastModifiedBy>
  <cp:revision>5</cp:revision>
  <dcterms:created xsi:type="dcterms:W3CDTF">2019-04-21T10:45:27Z</dcterms:created>
  <dcterms:modified xsi:type="dcterms:W3CDTF">2019-07-03T06:49:54Z</dcterms:modified>
</cp:coreProperties>
</file>