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6" r:id="rId1"/>
    <p:sldMasterId id="2147483718" r:id="rId2"/>
  </p:sldMasterIdLst>
  <p:sldIdLst>
    <p:sldId id="256" r:id="rId3"/>
    <p:sldId id="257" r:id="rId4"/>
    <p:sldId id="260" r:id="rId5"/>
    <p:sldId id="287" r:id="rId6"/>
    <p:sldId id="272" r:id="rId7"/>
    <p:sldId id="276" r:id="rId8"/>
    <p:sldId id="282" r:id="rId9"/>
    <p:sldId id="280" r:id="rId10"/>
    <p:sldId id="283" r:id="rId11"/>
    <p:sldId id="284" r:id="rId12"/>
    <p:sldId id="278" r:id="rId13"/>
    <p:sldId id="286" r:id="rId14"/>
    <p:sldId id="288" r:id="rId15"/>
    <p:sldId id="289" r:id="rId16"/>
    <p:sldId id="290" r:id="rId17"/>
    <p:sldId id="291" r:id="rId18"/>
    <p:sldId id="292" r:id="rId19"/>
    <p:sldId id="293" r:id="rId20"/>
    <p:sldId id="294" r:id="rId21"/>
    <p:sldId id="295" r:id="rId22"/>
    <p:sldId id="296" r:id="rId23"/>
    <p:sldId id="297" r:id="rId24"/>
    <p:sldId id="299" r:id="rId25"/>
    <p:sldId id="300" r:id="rId26"/>
    <p:sldId id="301" r:id="rId27"/>
    <p:sldId id="302" r:id="rId28"/>
    <p:sldId id="303" r:id="rId29"/>
    <p:sldId id="304" r:id="rId30"/>
    <p:sldId id="271" r:id="rId31"/>
  </p:sldIdLst>
  <p:sldSz cx="12192000" cy="6858000"/>
  <p:notesSz cx="6858000" cy="9144000"/>
  <p:custDataLst>
    <p:tags r:id="rId32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CC"/>
    <a:srgbClr val="D9E8FD"/>
    <a:srgbClr val="E7F98F"/>
    <a:srgbClr val="AA85DB"/>
    <a:srgbClr val="BE9CEC"/>
    <a:srgbClr val="C2ABFB"/>
    <a:srgbClr val="D5FDAD"/>
    <a:srgbClr val="C4FC8C"/>
    <a:srgbClr val="DCD3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3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gs" Target="tags/tag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7464F03-FC3F-4AEC-A17E-64453EB873A5}" type="doc">
      <dgm:prSet loTypeId="urn:microsoft.com/office/officeart/2005/8/layout/hList1" loCatId="list" qsTypeId="urn:microsoft.com/office/officeart/2005/8/quickstyle/simple5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AB07D6F7-C23A-4278-B696-CE8D8ED08AD0}">
      <dgm:prSet phldrT="[Текст]"/>
      <dgm:spPr/>
      <dgm:t>
        <a:bodyPr/>
        <a:lstStyle/>
        <a:p>
          <a:r>
            <a:rPr lang="ru-RU" dirty="0" smtClean="0">
              <a:latin typeface="Arial Narrow" panose="020B0606020202030204" pitchFamily="34" charset="0"/>
            </a:rPr>
            <a:t>Нейтральность целей</a:t>
          </a:r>
          <a:endParaRPr lang="ru-RU" dirty="0">
            <a:latin typeface="Arial Narrow" panose="020B0606020202030204" pitchFamily="34" charset="0"/>
          </a:endParaRPr>
        </a:p>
      </dgm:t>
    </dgm:pt>
    <dgm:pt modelId="{0A791635-FFB1-4D41-9B46-718E6C915749}" type="parTrans" cxnId="{1E0D787E-61D6-4202-8058-049EBFBD1DE1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82065189-F307-43B8-A9A6-10DD8B20FDC4}" type="sibTrans" cxnId="{1E0D787E-61D6-4202-8058-049EBFBD1DE1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475FA90B-7703-4B03-9517-CA7659D063E3}">
      <dgm:prSet phldrT="[Текст]" custT="1"/>
      <dgm:spPr/>
      <dgm:t>
        <a:bodyPr/>
        <a:lstStyle/>
        <a:p>
          <a:r>
            <a:rPr lang="ru-RU" sz="2400" dirty="0" smtClean="0">
              <a:latin typeface="Arial Narrow" panose="020B0606020202030204" pitchFamily="34" charset="0"/>
            </a:rPr>
            <a:t>отсутствие взаимосвязей</a:t>
          </a:r>
          <a:endParaRPr lang="ru-RU" sz="2400" dirty="0">
            <a:latin typeface="Arial Narrow" panose="020B0606020202030204" pitchFamily="34" charset="0"/>
          </a:endParaRPr>
        </a:p>
      </dgm:t>
    </dgm:pt>
    <dgm:pt modelId="{1773D80A-A7D5-426E-9A98-66C4008715DF}" type="parTrans" cxnId="{ADCE7DAD-A7A8-4118-9F3D-9A8F5158FC7D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7AD08BDD-EBE1-4679-B8C5-6A3C4CC98486}" type="sibTrans" cxnId="{ADCE7DAD-A7A8-4118-9F3D-9A8F5158FC7D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2B9B17A6-F21C-4F9A-9C0E-073F44530B0C}">
      <dgm:prSet phldrT="[Текст]"/>
      <dgm:spPr/>
      <dgm:t>
        <a:bodyPr/>
        <a:lstStyle/>
        <a:p>
          <a:r>
            <a:rPr lang="ru-RU" dirty="0" smtClean="0">
              <a:latin typeface="Arial Narrow" panose="020B0606020202030204" pitchFamily="34" charset="0"/>
            </a:rPr>
            <a:t> </a:t>
          </a:r>
          <a:r>
            <a:rPr lang="ru-RU" dirty="0" err="1" smtClean="0">
              <a:latin typeface="Arial Narrow" panose="020B0606020202030204" pitchFamily="34" charset="0"/>
            </a:rPr>
            <a:t>Комплементарность</a:t>
          </a:r>
          <a:r>
            <a:rPr lang="ru-RU" dirty="0" smtClean="0">
              <a:latin typeface="Arial Narrow" panose="020B0606020202030204" pitchFamily="34" charset="0"/>
            </a:rPr>
            <a:t> </a:t>
          </a:r>
          <a:endParaRPr lang="ru-RU" dirty="0">
            <a:latin typeface="Arial Narrow" panose="020B0606020202030204" pitchFamily="34" charset="0"/>
          </a:endParaRPr>
        </a:p>
      </dgm:t>
    </dgm:pt>
    <dgm:pt modelId="{5FD56E9A-CE81-4CA6-B972-46246B9FB727}" type="parTrans" cxnId="{CE092176-86EF-4ED1-A82B-F0A382490971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B9DC7294-52C7-46F1-BEFA-FA988556B04F}" type="sibTrans" cxnId="{CE092176-86EF-4ED1-A82B-F0A382490971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21F2356B-92E6-428A-8C2F-EB9FC4EA0DF2}">
      <dgm:prSet phldrT="[Текст]" custT="1"/>
      <dgm:spPr/>
      <dgm:t>
        <a:bodyPr/>
        <a:lstStyle/>
        <a:p>
          <a:r>
            <a:rPr lang="ru-RU" sz="2400" dirty="0" smtClean="0">
              <a:latin typeface="Arial Narrow" panose="020B0606020202030204" pitchFamily="34" charset="0"/>
            </a:rPr>
            <a:t>при улучшении одной улучшается другая </a:t>
          </a:r>
          <a:endParaRPr lang="ru-RU" sz="2400" dirty="0">
            <a:latin typeface="Arial Narrow" panose="020B0606020202030204" pitchFamily="34" charset="0"/>
          </a:endParaRPr>
        </a:p>
      </dgm:t>
    </dgm:pt>
    <dgm:pt modelId="{6E69BEEB-4CDE-4375-8489-6319B4E9CB46}" type="parTrans" cxnId="{95460CB7-D1AD-496B-9484-A1687B60C45D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6B5DD375-AE04-4782-A2D6-4D3CD7B0CCA2}" type="sibTrans" cxnId="{95460CB7-D1AD-496B-9484-A1687B60C45D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AAEC344F-B1E7-4B06-B023-B30FAE098128}">
      <dgm:prSet phldrT="[Текст]"/>
      <dgm:spPr/>
      <dgm:t>
        <a:bodyPr/>
        <a:lstStyle/>
        <a:p>
          <a:r>
            <a:rPr lang="ru-RU" dirty="0" smtClean="0">
              <a:latin typeface="Arial Narrow" panose="020B0606020202030204" pitchFamily="34" charset="0"/>
            </a:rPr>
            <a:t>Конкуренция целей</a:t>
          </a:r>
          <a:endParaRPr lang="ru-RU" dirty="0">
            <a:latin typeface="Arial Narrow" panose="020B0606020202030204" pitchFamily="34" charset="0"/>
          </a:endParaRPr>
        </a:p>
      </dgm:t>
    </dgm:pt>
    <dgm:pt modelId="{F60CDEF9-2374-4C93-80BD-31F96CB406F1}" type="parTrans" cxnId="{D93714D9-001C-4498-AD25-B7E67B184138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1BB7F5B7-C569-4F21-98EE-DBEB48F48502}" type="sibTrans" cxnId="{D93714D9-001C-4498-AD25-B7E67B184138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53B7A999-061B-4E76-8883-B92C98603943}">
      <dgm:prSet phldrT="[Текст]" custT="1"/>
      <dgm:spPr/>
      <dgm:t>
        <a:bodyPr/>
        <a:lstStyle/>
        <a:p>
          <a:r>
            <a:rPr lang="ru-RU" sz="2400" dirty="0" smtClean="0">
              <a:latin typeface="Arial Narrow" panose="020B0606020202030204" pitchFamily="34" charset="0"/>
            </a:rPr>
            <a:t>улучшение одной ведет к снижению другой</a:t>
          </a:r>
          <a:endParaRPr lang="ru-RU" sz="2400" dirty="0">
            <a:latin typeface="Arial Narrow" panose="020B0606020202030204" pitchFamily="34" charset="0"/>
          </a:endParaRPr>
        </a:p>
      </dgm:t>
    </dgm:pt>
    <dgm:pt modelId="{09044CAE-4337-40AD-AC25-81AB370A59FE}" type="parTrans" cxnId="{C0E55A07-EA5D-4054-9D9B-5447DB24DD9F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FFBE80BB-D397-4556-963F-B6EF323252D3}" type="sibTrans" cxnId="{C0E55A07-EA5D-4054-9D9B-5447DB24DD9F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8679FB83-ECCB-4C83-8E9E-3F26B5A73787}" type="pres">
      <dgm:prSet presAssocID="{17464F03-FC3F-4AEC-A17E-64453EB873A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E40DC18-EFC4-4CE6-BF33-5EB6F361063F}" type="pres">
      <dgm:prSet presAssocID="{AB07D6F7-C23A-4278-B696-CE8D8ED08AD0}" presName="composite" presStyleCnt="0"/>
      <dgm:spPr/>
    </dgm:pt>
    <dgm:pt modelId="{E40321DD-B10D-4B0F-BA92-0615AB5879D0}" type="pres">
      <dgm:prSet presAssocID="{AB07D6F7-C23A-4278-B696-CE8D8ED08AD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182DB5-2F0E-4E54-B2C1-F25BACCAA76F}" type="pres">
      <dgm:prSet presAssocID="{AB07D6F7-C23A-4278-B696-CE8D8ED08AD0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7F5587-7A18-4E50-8BD2-F5B453240C11}" type="pres">
      <dgm:prSet presAssocID="{82065189-F307-43B8-A9A6-10DD8B20FDC4}" presName="space" presStyleCnt="0"/>
      <dgm:spPr/>
    </dgm:pt>
    <dgm:pt modelId="{42626B91-9D01-48A5-A87E-70D6672DB774}" type="pres">
      <dgm:prSet presAssocID="{2B9B17A6-F21C-4F9A-9C0E-073F44530B0C}" presName="composite" presStyleCnt="0"/>
      <dgm:spPr/>
    </dgm:pt>
    <dgm:pt modelId="{2FDE774F-7992-48B2-869F-EB2085260B23}" type="pres">
      <dgm:prSet presAssocID="{2B9B17A6-F21C-4F9A-9C0E-073F44530B0C}" presName="parTx" presStyleLbl="alignNode1" presStyleIdx="1" presStyleCnt="3" custLinFactNeighborX="0" custLinFactNeighborY="-94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BCA3DD-8097-4809-B15B-C6CBA9A91FA1}" type="pres">
      <dgm:prSet presAssocID="{2B9B17A6-F21C-4F9A-9C0E-073F44530B0C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EFD225-05D8-4075-81F2-2DC59AF5DE5D}" type="pres">
      <dgm:prSet presAssocID="{B9DC7294-52C7-46F1-BEFA-FA988556B04F}" presName="space" presStyleCnt="0"/>
      <dgm:spPr/>
    </dgm:pt>
    <dgm:pt modelId="{CFD53311-CD8C-4CB4-B02A-1A4C543CAF26}" type="pres">
      <dgm:prSet presAssocID="{AAEC344F-B1E7-4B06-B023-B30FAE098128}" presName="composite" presStyleCnt="0"/>
      <dgm:spPr/>
    </dgm:pt>
    <dgm:pt modelId="{98E6EDE2-D49B-4545-8E2A-619D2D88DC92}" type="pres">
      <dgm:prSet presAssocID="{AAEC344F-B1E7-4B06-B023-B30FAE098128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9A915A-AD3D-47B5-ABDB-B0273A0F4CA3}" type="pres">
      <dgm:prSet presAssocID="{AAEC344F-B1E7-4B06-B023-B30FAE098128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A447D66-643A-4EB6-B4F9-14C0C4D7ABCD}" type="presOf" srcId="{53B7A999-061B-4E76-8883-B92C98603943}" destId="{979A915A-AD3D-47B5-ABDB-B0273A0F4CA3}" srcOrd="0" destOrd="0" presId="urn:microsoft.com/office/officeart/2005/8/layout/hList1"/>
    <dgm:cxn modelId="{12725D61-1809-49CF-BF90-B8979CDDF542}" type="presOf" srcId="{475FA90B-7703-4B03-9517-CA7659D063E3}" destId="{C9182DB5-2F0E-4E54-B2C1-F25BACCAA76F}" srcOrd="0" destOrd="0" presId="urn:microsoft.com/office/officeart/2005/8/layout/hList1"/>
    <dgm:cxn modelId="{ADCE7DAD-A7A8-4118-9F3D-9A8F5158FC7D}" srcId="{AB07D6F7-C23A-4278-B696-CE8D8ED08AD0}" destId="{475FA90B-7703-4B03-9517-CA7659D063E3}" srcOrd="0" destOrd="0" parTransId="{1773D80A-A7D5-426E-9A98-66C4008715DF}" sibTransId="{7AD08BDD-EBE1-4679-B8C5-6A3C4CC98486}"/>
    <dgm:cxn modelId="{95460CB7-D1AD-496B-9484-A1687B60C45D}" srcId="{2B9B17A6-F21C-4F9A-9C0E-073F44530B0C}" destId="{21F2356B-92E6-428A-8C2F-EB9FC4EA0DF2}" srcOrd="0" destOrd="0" parTransId="{6E69BEEB-4CDE-4375-8489-6319B4E9CB46}" sibTransId="{6B5DD375-AE04-4782-A2D6-4D3CD7B0CCA2}"/>
    <dgm:cxn modelId="{C0E55A07-EA5D-4054-9D9B-5447DB24DD9F}" srcId="{AAEC344F-B1E7-4B06-B023-B30FAE098128}" destId="{53B7A999-061B-4E76-8883-B92C98603943}" srcOrd="0" destOrd="0" parTransId="{09044CAE-4337-40AD-AC25-81AB370A59FE}" sibTransId="{FFBE80BB-D397-4556-963F-B6EF323252D3}"/>
    <dgm:cxn modelId="{CE092176-86EF-4ED1-A82B-F0A382490971}" srcId="{17464F03-FC3F-4AEC-A17E-64453EB873A5}" destId="{2B9B17A6-F21C-4F9A-9C0E-073F44530B0C}" srcOrd="1" destOrd="0" parTransId="{5FD56E9A-CE81-4CA6-B972-46246B9FB727}" sibTransId="{B9DC7294-52C7-46F1-BEFA-FA988556B04F}"/>
    <dgm:cxn modelId="{05F51CDE-1BE9-4F23-B8B3-C99872A65992}" type="presOf" srcId="{2B9B17A6-F21C-4F9A-9C0E-073F44530B0C}" destId="{2FDE774F-7992-48B2-869F-EB2085260B23}" srcOrd="0" destOrd="0" presId="urn:microsoft.com/office/officeart/2005/8/layout/hList1"/>
    <dgm:cxn modelId="{E2B40230-7AE0-4FF8-A54B-DE9567156A2F}" type="presOf" srcId="{17464F03-FC3F-4AEC-A17E-64453EB873A5}" destId="{8679FB83-ECCB-4C83-8E9E-3F26B5A73787}" srcOrd="0" destOrd="0" presId="urn:microsoft.com/office/officeart/2005/8/layout/hList1"/>
    <dgm:cxn modelId="{3C8DDFB4-D636-468E-8D23-EFD21E2B20E2}" type="presOf" srcId="{AB07D6F7-C23A-4278-B696-CE8D8ED08AD0}" destId="{E40321DD-B10D-4B0F-BA92-0615AB5879D0}" srcOrd="0" destOrd="0" presId="urn:microsoft.com/office/officeart/2005/8/layout/hList1"/>
    <dgm:cxn modelId="{B44CBB54-63D0-43C5-8D41-C92F864B7DE8}" type="presOf" srcId="{21F2356B-92E6-428A-8C2F-EB9FC4EA0DF2}" destId="{0CBCA3DD-8097-4809-B15B-C6CBA9A91FA1}" srcOrd="0" destOrd="0" presId="urn:microsoft.com/office/officeart/2005/8/layout/hList1"/>
    <dgm:cxn modelId="{D93714D9-001C-4498-AD25-B7E67B184138}" srcId="{17464F03-FC3F-4AEC-A17E-64453EB873A5}" destId="{AAEC344F-B1E7-4B06-B023-B30FAE098128}" srcOrd="2" destOrd="0" parTransId="{F60CDEF9-2374-4C93-80BD-31F96CB406F1}" sibTransId="{1BB7F5B7-C569-4F21-98EE-DBEB48F48502}"/>
    <dgm:cxn modelId="{606DF657-2853-41CB-A9F9-49512B27EA68}" type="presOf" srcId="{AAEC344F-B1E7-4B06-B023-B30FAE098128}" destId="{98E6EDE2-D49B-4545-8E2A-619D2D88DC92}" srcOrd="0" destOrd="0" presId="urn:microsoft.com/office/officeart/2005/8/layout/hList1"/>
    <dgm:cxn modelId="{1E0D787E-61D6-4202-8058-049EBFBD1DE1}" srcId="{17464F03-FC3F-4AEC-A17E-64453EB873A5}" destId="{AB07D6F7-C23A-4278-B696-CE8D8ED08AD0}" srcOrd="0" destOrd="0" parTransId="{0A791635-FFB1-4D41-9B46-718E6C915749}" sibTransId="{82065189-F307-43B8-A9A6-10DD8B20FDC4}"/>
    <dgm:cxn modelId="{C400766B-F156-449C-B933-1DC90ACE01EF}" type="presParOf" srcId="{8679FB83-ECCB-4C83-8E9E-3F26B5A73787}" destId="{6E40DC18-EFC4-4CE6-BF33-5EB6F361063F}" srcOrd="0" destOrd="0" presId="urn:microsoft.com/office/officeart/2005/8/layout/hList1"/>
    <dgm:cxn modelId="{72FE73E6-D134-4EA7-85A9-FC4B69425EB5}" type="presParOf" srcId="{6E40DC18-EFC4-4CE6-BF33-5EB6F361063F}" destId="{E40321DD-B10D-4B0F-BA92-0615AB5879D0}" srcOrd="0" destOrd="0" presId="urn:microsoft.com/office/officeart/2005/8/layout/hList1"/>
    <dgm:cxn modelId="{C0F0FBAB-815B-45A0-8CFE-9A07FFDFE083}" type="presParOf" srcId="{6E40DC18-EFC4-4CE6-BF33-5EB6F361063F}" destId="{C9182DB5-2F0E-4E54-B2C1-F25BACCAA76F}" srcOrd="1" destOrd="0" presId="urn:microsoft.com/office/officeart/2005/8/layout/hList1"/>
    <dgm:cxn modelId="{8EB0F689-8A01-434B-BE4A-D5FB026E5822}" type="presParOf" srcId="{8679FB83-ECCB-4C83-8E9E-3F26B5A73787}" destId="{C27F5587-7A18-4E50-8BD2-F5B453240C11}" srcOrd="1" destOrd="0" presId="urn:microsoft.com/office/officeart/2005/8/layout/hList1"/>
    <dgm:cxn modelId="{7446792D-7D60-4179-85E3-081584D0CCDA}" type="presParOf" srcId="{8679FB83-ECCB-4C83-8E9E-3F26B5A73787}" destId="{42626B91-9D01-48A5-A87E-70D6672DB774}" srcOrd="2" destOrd="0" presId="urn:microsoft.com/office/officeart/2005/8/layout/hList1"/>
    <dgm:cxn modelId="{B89CB654-ECF1-4694-893B-CCBBD89451A8}" type="presParOf" srcId="{42626B91-9D01-48A5-A87E-70D6672DB774}" destId="{2FDE774F-7992-48B2-869F-EB2085260B23}" srcOrd="0" destOrd="0" presId="urn:microsoft.com/office/officeart/2005/8/layout/hList1"/>
    <dgm:cxn modelId="{1A0EDBF4-929A-4F36-A368-691E5E854A3B}" type="presParOf" srcId="{42626B91-9D01-48A5-A87E-70D6672DB774}" destId="{0CBCA3DD-8097-4809-B15B-C6CBA9A91FA1}" srcOrd="1" destOrd="0" presId="urn:microsoft.com/office/officeart/2005/8/layout/hList1"/>
    <dgm:cxn modelId="{757A3207-0EE4-44D1-A716-3F65D33579CC}" type="presParOf" srcId="{8679FB83-ECCB-4C83-8E9E-3F26B5A73787}" destId="{20EFD225-05D8-4075-81F2-2DC59AF5DE5D}" srcOrd="3" destOrd="0" presId="urn:microsoft.com/office/officeart/2005/8/layout/hList1"/>
    <dgm:cxn modelId="{34B683B2-B124-4A4A-84C7-F40BA57F8CCA}" type="presParOf" srcId="{8679FB83-ECCB-4C83-8E9E-3F26B5A73787}" destId="{CFD53311-CD8C-4CB4-B02A-1A4C543CAF26}" srcOrd="4" destOrd="0" presId="urn:microsoft.com/office/officeart/2005/8/layout/hList1"/>
    <dgm:cxn modelId="{453A7438-276C-4DF7-ADAA-676FFF4C9F56}" type="presParOf" srcId="{CFD53311-CD8C-4CB4-B02A-1A4C543CAF26}" destId="{98E6EDE2-D49B-4545-8E2A-619D2D88DC92}" srcOrd="0" destOrd="0" presId="urn:microsoft.com/office/officeart/2005/8/layout/hList1"/>
    <dgm:cxn modelId="{09661326-1CBE-4EF8-8769-3986E3E319C7}" type="presParOf" srcId="{CFD53311-CD8C-4CB4-B02A-1A4C543CAF26}" destId="{979A915A-AD3D-47B5-ABDB-B0273A0F4CA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A72B280-A2EB-4A7B-88E5-0F1A1D2373F6}" type="doc">
      <dgm:prSet loTypeId="urn:microsoft.com/office/officeart/2005/8/layout/chevron2" loCatId="process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2AC011A-F322-423F-B884-5AF57B295BBA}">
      <dgm:prSet phldrT="[Текст]" custT="1"/>
      <dgm:spPr/>
      <dgm:t>
        <a:bodyPr/>
        <a:lstStyle/>
        <a:p>
          <a:r>
            <a:rPr lang="ru-RU" sz="1800" dirty="0" smtClean="0">
              <a:latin typeface="Arial Narrow" panose="020B0606020202030204" pitchFamily="34" charset="0"/>
            </a:rPr>
            <a:t>1</a:t>
          </a:r>
          <a:endParaRPr lang="ru-RU" sz="1800" dirty="0">
            <a:latin typeface="Arial Narrow" panose="020B0606020202030204" pitchFamily="34" charset="0"/>
          </a:endParaRPr>
        </a:p>
      </dgm:t>
    </dgm:pt>
    <dgm:pt modelId="{CF5E985F-9B54-43ED-91D6-76978FDAA34C}" type="parTrans" cxnId="{4A533AAB-EC46-424D-93F7-50E8F58D1448}">
      <dgm:prSet/>
      <dgm:spPr/>
      <dgm:t>
        <a:bodyPr/>
        <a:lstStyle/>
        <a:p>
          <a:endParaRPr lang="ru-RU" sz="1800">
            <a:latin typeface="Arial Narrow" panose="020B0606020202030204" pitchFamily="34" charset="0"/>
          </a:endParaRPr>
        </a:p>
      </dgm:t>
    </dgm:pt>
    <dgm:pt modelId="{1DE4C390-9013-479F-898D-5A4D6736571D}" type="sibTrans" cxnId="{4A533AAB-EC46-424D-93F7-50E8F58D1448}">
      <dgm:prSet/>
      <dgm:spPr/>
      <dgm:t>
        <a:bodyPr/>
        <a:lstStyle/>
        <a:p>
          <a:endParaRPr lang="ru-RU" sz="1800">
            <a:latin typeface="Arial Narrow" panose="020B0606020202030204" pitchFamily="34" charset="0"/>
          </a:endParaRPr>
        </a:p>
      </dgm:t>
    </dgm:pt>
    <dgm:pt modelId="{E59B9510-3EAA-472A-BD57-D24DE6EE6C7F}">
      <dgm:prSet phldrT="[Текст]" custT="1"/>
      <dgm:spPr/>
      <dgm:t>
        <a:bodyPr/>
        <a:lstStyle/>
        <a:p>
          <a:r>
            <a:rPr lang="ru-RU" sz="1800" dirty="0" smtClean="0">
              <a:latin typeface="Arial Narrow" panose="020B0606020202030204" pitchFamily="34" charset="0"/>
            </a:rPr>
            <a:t>Представить ясную картину всех альтернатив и их следствий для каждого из существенных факторов/целей (таблица следствий)</a:t>
          </a:r>
          <a:endParaRPr lang="ru-RU" sz="1800" dirty="0">
            <a:latin typeface="Arial Narrow" panose="020B0606020202030204" pitchFamily="34" charset="0"/>
          </a:endParaRPr>
        </a:p>
      </dgm:t>
    </dgm:pt>
    <dgm:pt modelId="{F7C1A32F-8826-4568-B15A-2EAA41C08C0A}" type="parTrans" cxnId="{2B19731F-79E6-40B8-8E88-66E8FFC1C10E}">
      <dgm:prSet/>
      <dgm:spPr/>
      <dgm:t>
        <a:bodyPr/>
        <a:lstStyle/>
        <a:p>
          <a:endParaRPr lang="ru-RU" sz="1800">
            <a:latin typeface="Arial Narrow" panose="020B0606020202030204" pitchFamily="34" charset="0"/>
          </a:endParaRPr>
        </a:p>
      </dgm:t>
    </dgm:pt>
    <dgm:pt modelId="{9E7FE119-6F68-488B-885C-CD48140B32C0}" type="sibTrans" cxnId="{2B19731F-79E6-40B8-8E88-66E8FFC1C10E}">
      <dgm:prSet/>
      <dgm:spPr/>
      <dgm:t>
        <a:bodyPr/>
        <a:lstStyle/>
        <a:p>
          <a:endParaRPr lang="ru-RU" sz="1800">
            <a:latin typeface="Arial Narrow" panose="020B0606020202030204" pitchFamily="34" charset="0"/>
          </a:endParaRPr>
        </a:p>
      </dgm:t>
    </dgm:pt>
    <dgm:pt modelId="{0A2CA8AC-174E-4249-B86C-4F0B682B1592}">
      <dgm:prSet phldrT="[Текст]" custT="1"/>
      <dgm:spPr/>
      <dgm:t>
        <a:bodyPr/>
        <a:lstStyle/>
        <a:p>
          <a:r>
            <a:rPr lang="ru-RU" sz="1800" dirty="0" smtClean="0">
              <a:latin typeface="Arial Narrow" panose="020B0606020202030204" pitchFamily="34" charset="0"/>
            </a:rPr>
            <a:t>2</a:t>
          </a:r>
          <a:endParaRPr lang="ru-RU" sz="1800" dirty="0">
            <a:latin typeface="Arial Narrow" panose="020B0606020202030204" pitchFamily="34" charset="0"/>
          </a:endParaRPr>
        </a:p>
      </dgm:t>
    </dgm:pt>
    <dgm:pt modelId="{A04E86AE-E289-449A-8E44-45F22A076640}" type="parTrans" cxnId="{0654C334-CAE7-4FB7-8743-1BFBAF24D7F7}">
      <dgm:prSet/>
      <dgm:spPr/>
      <dgm:t>
        <a:bodyPr/>
        <a:lstStyle/>
        <a:p>
          <a:endParaRPr lang="ru-RU" sz="1800">
            <a:latin typeface="Arial Narrow" panose="020B0606020202030204" pitchFamily="34" charset="0"/>
          </a:endParaRPr>
        </a:p>
      </dgm:t>
    </dgm:pt>
    <dgm:pt modelId="{FD0A325E-BE06-4750-8F55-27A97261186A}" type="sibTrans" cxnId="{0654C334-CAE7-4FB7-8743-1BFBAF24D7F7}">
      <dgm:prSet/>
      <dgm:spPr/>
      <dgm:t>
        <a:bodyPr/>
        <a:lstStyle/>
        <a:p>
          <a:endParaRPr lang="ru-RU" sz="1800">
            <a:latin typeface="Arial Narrow" panose="020B0606020202030204" pitchFamily="34" charset="0"/>
          </a:endParaRPr>
        </a:p>
      </dgm:t>
    </dgm:pt>
    <dgm:pt modelId="{ACCE5859-9AA4-4AE9-BDBD-34DFF65BD7E5}">
      <dgm:prSet phldrT="[Текст]" custT="1"/>
      <dgm:spPr/>
      <dgm:t>
        <a:bodyPr/>
        <a:lstStyle/>
        <a:p>
          <a:r>
            <a:rPr lang="ru-RU" sz="1800" dirty="0" smtClean="0">
              <a:latin typeface="Arial Narrow" panose="020B0606020202030204" pitchFamily="34" charset="0"/>
            </a:rPr>
            <a:t>Заменить описания следствий простыми рангами</a:t>
          </a:r>
          <a:endParaRPr lang="ru-RU" sz="1800" dirty="0">
            <a:latin typeface="Arial Narrow" panose="020B0606020202030204" pitchFamily="34" charset="0"/>
          </a:endParaRPr>
        </a:p>
      </dgm:t>
    </dgm:pt>
    <dgm:pt modelId="{6ACBFF0F-54D5-4C65-A111-3C01FE53B3AE}" type="parTrans" cxnId="{0DF8C4BF-30F8-4CD6-B4FB-5754048DE5DB}">
      <dgm:prSet/>
      <dgm:spPr/>
      <dgm:t>
        <a:bodyPr/>
        <a:lstStyle/>
        <a:p>
          <a:endParaRPr lang="ru-RU" sz="1800">
            <a:latin typeface="Arial Narrow" panose="020B0606020202030204" pitchFamily="34" charset="0"/>
          </a:endParaRPr>
        </a:p>
      </dgm:t>
    </dgm:pt>
    <dgm:pt modelId="{4EA465F7-EDEB-41B2-B803-BF88ED6E5825}" type="sibTrans" cxnId="{0DF8C4BF-30F8-4CD6-B4FB-5754048DE5DB}">
      <dgm:prSet/>
      <dgm:spPr/>
      <dgm:t>
        <a:bodyPr/>
        <a:lstStyle/>
        <a:p>
          <a:endParaRPr lang="ru-RU" sz="1800">
            <a:latin typeface="Arial Narrow" panose="020B0606020202030204" pitchFamily="34" charset="0"/>
          </a:endParaRPr>
        </a:p>
      </dgm:t>
    </dgm:pt>
    <dgm:pt modelId="{DBE53161-1D2B-4744-B073-1D35B014299A}">
      <dgm:prSet phldrT="[Текст]" custT="1"/>
      <dgm:spPr/>
      <dgm:t>
        <a:bodyPr/>
        <a:lstStyle/>
        <a:p>
          <a:r>
            <a:rPr lang="ru-RU" sz="1800" dirty="0" smtClean="0">
              <a:latin typeface="Arial Narrow" panose="020B0606020202030204" pitchFamily="34" charset="0"/>
            </a:rPr>
            <a:t>3</a:t>
          </a:r>
          <a:endParaRPr lang="ru-RU" sz="1800" dirty="0">
            <a:latin typeface="Arial Narrow" panose="020B0606020202030204" pitchFamily="34" charset="0"/>
          </a:endParaRPr>
        </a:p>
      </dgm:t>
    </dgm:pt>
    <dgm:pt modelId="{9CC60574-6FD5-4A25-8C9D-9A49B6662FEB}" type="parTrans" cxnId="{E499B796-89E7-476E-A6ED-59AA5B7D0A19}">
      <dgm:prSet/>
      <dgm:spPr/>
      <dgm:t>
        <a:bodyPr/>
        <a:lstStyle/>
        <a:p>
          <a:endParaRPr lang="ru-RU" sz="1800">
            <a:latin typeface="Arial Narrow" panose="020B0606020202030204" pitchFamily="34" charset="0"/>
          </a:endParaRPr>
        </a:p>
      </dgm:t>
    </dgm:pt>
    <dgm:pt modelId="{369BB30D-9011-4AEE-9EF8-AFCBE680274D}" type="sibTrans" cxnId="{E499B796-89E7-476E-A6ED-59AA5B7D0A19}">
      <dgm:prSet/>
      <dgm:spPr/>
      <dgm:t>
        <a:bodyPr/>
        <a:lstStyle/>
        <a:p>
          <a:endParaRPr lang="ru-RU" sz="1800">
            <a:latin typeface="Arial Narrow" panose="020B0606020202030204" pitchFamily="34" charset="0"/>
          </a:endParaRPr>
        </a:p>
      </dgm:t>
    </dgm:pt>
    <dgm:pt modelId="{1EBFA908-89DE-46A2-9F00-0A08DB111317}">
      <dgm:prSet phldrT="[Текст]" custT="1"/>
      <dgm:spPr/>
      <dgm:t>
        <a:bodyPr/>
        <a:lstStyle/>
        <a:p>
          <a:r>
            <a:rPr lang="ru-RU" sz="1800" dirty="0" smtClean="0">
              <a:latin typeface="Arial Narrow" panose="020B0606020202030204" pitchFamily="34" charset="0"/>
            </a:rPr>
            <a:t>Выявить абсолютно доминирующие альтернативы, которые могут быть исключены</a:t>
          </a:r>
          <a:endParaRPr lang="ru-RU" sz="1800" dirty="0">
            <a:latin typeface="Arial Narrow" panose="020B0606020202030204" pitchFamily="34" charset="0"/>
          </a:endParaRPr>
        </a:p>
      </dgm:t>
    </dgm:pt>
    <dgm:pt modelId="{DF7B27EE-AFBC-4517-A055-B06491719401}" type="parTrans" cxnId="{E3993E8D-347C-447D-A85A-D767D8788D58}">
      <dgm:prSet/>
      <dgm:spPr/>
      <dgm:t>
        <a:bodyPr/>
        <a:lstStyle/>
        <a:p>
          <a:endParaRPr lang="ru-RU" sz="1800">
            <a:latin typeface="Arial Narrow" panose="020B0606020202030204" pitchFamily="34" charset="0"/>
          </a:endParaRPr>
        </a:p>
      </dgm:t>
    </dgm:pt>
    <dgm:pt modelId="{1DBC9E72-6C60-49F2-B7FB-8267BECEF291}" type="sibTrans" cxnId="{E3993E8D-347C-447D-A85A-D767D8788D58}">
      <dgm:prSet/>
      <dgm:spPr/>
      <dgm:t>
        <a:bodyPr/>
        <a:lstStyle/>
        <a:p>
          <a:endParaRPr lang="ru-RU" sz="1800">
            <a:latin typeface="Arial Narrow" panose="020B0606020202030204" pitchFamily="34" charset="0"/>
          </a:endParaRPr>
        </a:p>
      </dgm:t>
    </dgm:pt>
    <dgm:pt modelId="{249647C3-CD4F-42AC-A152-CAC0FDF96569}">
      <dgm:prSet phldrT="[Текст]" custT="1"/>
      <dgm:spPr/>
      <dgm:t>
        <a:bodyPr/>
        <a:lstStyle/>
        <a:p>
          <a:r>
            <a:rPr lang="ru-RU" sz="1800" dirty="0" smtClean="0">
              <a:latin typeface="Arial Narrow" panose="020B0606020202030204" pitchFamily="34" charset="0"/>
            </a:rPr>
            <a:t>Исключить доминирующие альтернативы</a:t>
          </a:r>
          <a:endParaRPr lang="ru-RU" sz="1800" dirty="0">
            <a:latin typeface="Arial Narrow" panose="020B0606020202030204" pitchFamily="34" charset="0"/>
          </a:endParaRPr>
        </a:p>
      </dgm:t>
    </dgm:pt>
    <dgm:pt modelId="{2AB1B103-01B7-44A0-B047-DC3A373820CE}" type="parTrans" cxnId="{4B93033B-DE3E-4811-9AC5-83B3F4D89EF3}">
      <dgm:prSet/>
      <dgm:spPr/>
      <dgm:t>
        <a:bodyPr/>
        <a:lstStyle/>
        <a:p>
          <a:endParaRPr lang="ru-RU" sz="1800">
            <a:latin typeface="Arial Narrow" panose="020B0606020202030204" pitchFamily="34" charset="0"/>
          </a:endParaRPr>
        </a:p>
      </dgm:t>
    </dgm:pt>
    <dgm:pt modelId="{D247636B-3388-4200-A9C4-E893C2999813}" type="sibTrans" cxnId="{4B93033B-DE3E-4811-9AC5-83B3F4D89EF3}">
      <dgm:prSet/>
      <dgm:spPr/>
      <dgm:t>
        <a:bodyPr/>
        <a:lstStyle/>
        <a:p>
          <a:endParaRPr lang="ru-RU" sz="1800">
            <a:latin typeface="Arial Narrow" panose="020B0606020202030204" pitchFamily="34" charset="0"/>
          </a:endParaRPr>
        </a:p>
      </dgm:t>
    </dgm:pt>
    <dgm:pt modelId="{1CF046DC-B690-46C2-A8A7-CF53FCCE0B08}">
      <dgm:prSet phldrT="[Текст]" custT="1"/>
      <dgm:spPr/>
      <dgm:t>
        <a:bodyPr/>
        <a:lstStyle/>
        <a:p>
          <a:r>
            <a:rPr lang="ru-RU" sz="1800" dirty="0" smtClean="0">
              <a:latin typeface="Arial Narrow" panose="020B0606020202030204" pitchFamily="34" charset="0"/>
            </a:rPr>
            <a:t>4</a:t>
          </a:r>
          <a:endParaRPr lang="ru-RU" sz="1800" dirty="0">
            <a:latin typeface="Arial Narrow" panose="020B0606020202030204" pitchFamily="34" charset="0"/>
          </a:endParaRPr>
        </a:p>
      </dgm:t>
    </dgm:pt>
    <dgm:pt modelId="{B0A3807E-CF74-4539-B566-4E338A68D2F0}" type="parTrans" cxnId="{D2660581-F392-4B69-90C4-B46A89210179}">
      <dgm:prSet/>
      <dgm:spPr/>
      <dgm:t>
        <a:bodyPr/>
        <a:lstStyle/>
        <a:p>
          <a:endParaRPr lang="ru-RU" sz="1800">
            <a:latin typeface="Arial Narrow" panose="020B0606020202030204" pitchFamily="34" charset="0"/>
          </a:endParaRPr>
        </a:p>
      </dgm:t>
    </dgm:pt>
    <dgm:pt modelId="{6C055899-13EB-42BE-A26B-B445E5125911}" type="sibTrans" cxnId="{D2660581-F392-4B69-90C4-B46A89210179}">
      <dgm:prSet/>
      <dgm:spPr/>
      <dgm:t>
        <a:bodyPr/>
        <a:lstStyle/>
        <a:p>
          <a:endParaRPr lang="ru-RU" sz="1800">
            <a:latin typeface="Arial Narrow" panose="020B0606020202030204" pitchFamily="34" charset="0"/>
          </a:endParaRPr>
        </a:p>
      </dgm:t>
    </dgm:pt>
    <dgm:pt modelId="{7CE471FA-2E9C-43CC-93B6-CA139532A290}">
      <dgm:prSet phldrT="[Текст]" custT="1"/>
      <dgm:spPr/>
      <dgm:t>
        <a:bodyPr/>
        <a:lstStyle/>
        <a:p>
          <a:r>
            <a:rPr lang="ru-RU" sz="1800" dirty="0" smtClean="0">
              <a:latin typeface="Arial Narrow" panose="020B0606020202030204" pitchFamily="34" charset="0"/>
            </a:rPr>
            <a:t>Произвести равноценные обмены</a:t>
          </a:r>
          <a:endParaRPr lang="ru-RU" sz="1800" dirty="0">
            <a:latin typeface="Arial Narrow" panose="020B0606020202030204" pitchFamily="34" charset="0"/>
          </a:endParaRPr>
        </a:p>
      </dgm:t>
    </dgm:pt>
    <dgm:pt modelId="{134EF634-8F95-444C-A182-1E078C5FF841}" type="parTrans" cxnId="{C6119BC9-D1B4-4E4A-B894-CF7F223D930C}">
      <dgm:prSet/>
      <dgm:spPr/>
      <dgm:t>
        <a:bodyPr/>
        <a:lstStyle/>
        <a:p>
          <a:endParaRPr lang="ru-RU" sz="1800">
            <a:latin typeface="Arial Narrow" panose="020B0606020202030204" pitchFamily="34" charset="0"/>
          </a:endParaRPr>
        </a:p>
      </dgm:t>
    </dgm:pt>
    <dgm:pt modelId="{C7B1A5D0-A726-408B-A6B1-26B0E88101DD}" type="sibTrans" cxnId="{C6119BC9-D1B4-4E4A-B894-CF7F223D930C}">
      <dgm:prSet/>
      <dgm:spPr/>
      <dgm:t>
        <a:bodyPr/>
        <a:lstStyle/>
        <a:p>
          <a:endParaRPr lang="ru-RU" sz="1800">
            <a:latin typeface="Arial Narrow" panose="020B0606020202030204" pitchFamily="34" charset="0"/>
          </a:endParaRPr>
        </a:p>
      </dgm:t>
    </dgm:pt>
    <dgm:pt modelId="{8D61CE91-EA6A-4840-BA7B-C6B8DC14B0B1}">
      <dgm:prSet phldrT="[Текст]" custT="1"/>
      <dgm:spPr/>
      <dgm:t>
        <a:bodyPr/>
        <a:lstStyle/>
        <a:p>
          <a:r>
            <a:rPr lang="ru-RU" sz="1800" dirty="0" smtClean="0">
              <a:latin typeface="Arial Narrow" panose="020B0606020202030204" pitchFamily="34" charset="0"/>
            </a:rPr>
            <a:t>5</a:t>
          </a:r>
          <a:endParaRPr lang="ru-RU" sz="1800" dirty="0">
            <a:latin typeface="Arial Narrow" panose="020B0606020202030204" pitchFamily="34" charset="0"/>
          </a:endParaRPr>
        </a:p>
      </dgm:t>
    </dgm:pt>
    <dgm:pt modelId="{2FDA3E06-B6F1-494B-B91A-9554D1E51A1D}" type="parTrans" cxnId="{71872068-DD4B-4ECC-AC22-BB9930CDCC45}">
      <dgm:prSet/>
      <dgm:spPr/>
      <dgm:t>
        <a:bodyPr/>
        <a:lstStyle/>
        <a:p>
          <a:endParaRPr lang="ru-RU" sz="1800">
            <a:latin typeface="Arial Narrow" panose="020B0606020202030204" pitchFamily="34" charset="0"/>
          </a:endParaRPr>
        </a:p>
      </dgm:t>
    </dgm:pt>
    <dgm:pt modelId="{07031A5F-463E-4AE8-B8D1-A862D2F20969}" type="sibTrans" cxnId="{71872068-DD4B-4ECC-AC22-BB9930CDCC45}">
      <dgm:prSet/>
      <dgm:spPr/>
      <dgm:t>
        <a:bodyPr/>
        <a:lstStyle/>
        <a:p>
          <a:endParaRPr lang="ru-RU" sz="1800">
            <a:latin typeface="Arial Narrow" panose="020B0606020202030204" pitchFamily="34" charset="0"/>
          </a:endParaRPr>
        </a:p>
      </dgm:t>
    </dgm:pt>
    <dgm:pt modelId="{5C52DF92-44D6-405A-8DA2-08EF18ABF901}">
      <dgm:prSet phldrT="[Текст]" custT="1"/>
      <dgm:spPr/>
      <dgm:t>
        <a:bodyPr/>
        <a:lstStyle/>
        <a:p>
          <a:r>
            <a:rPr lang="ru-RU" sz="1800" dirty="0" smtClean="0">
              <a:latin typeface="Arial Narrow" panose="020B0606020202030204" pitchFamily="34" charset="0"/>
            </a:rPr>
            <a:t>Выявить практически доминирующие альтернативы и исключить их</a:t>
          </a:r>
          <a:endParaRPr lang="ru-RU" sz="1800" dirty="0">
            <a:latin typeface="Arial Narrow" panose="020B0606020202030204" pitchFamily="34" charset="0"/>
          </a:endParaRPr>
        </a:p>
      </dgm:t>
    </dgm:pt>
    <dgm:pt modelId="{F10E6A35-1492-4D31-9473-E8137C9EDBCB}" type="parTrans" cxnId="{542D4B91-EAE1-4EFA-8496-524C09E28EE4}">
      <dgm:prSet/>
      <dgm:spPr/>
      <dgm:t>
        <a:bodyPr/>
        <a:lstStyle/>
        <a:p>
          <a:endParaRPr lang="ru-RU" sz="1800">
            <a:latin typeface="Arial Narrow" panose="020B0606020202030204" pitchFamily="34" charset="0"/>
          </a:endParaRPr>
        </a:p>
      </dgm:t>
    </dgm:pt>
    <dgm:pt modelId="{1A218F77-8BE2-4D55-A362-73F2F4304535}" type="sibTrans" cxnId="{542D4B91-EAE1-4EFA-8496-524C09E28EE4}">
      <dgm:prSet/>
      <dgm:spPr/>
      <dgm:t>
        <a:bodyPr/>
        <a:lstStyle/>
        <a:p>
          <a:endParaRPr lang="ru-RU" sz="1800">
            <a:latin typeface="Arial Narrow" panose="020B0606020202030204" pitchFamily="34" charset="0"/>
          </a:endParaRPr>
        </a:p>
      </dgm:t>
    </dgm:pt>
    <dgm:pt modelId="{AD3C2A87-15DF-479E-82C0-D31C0AEB8F4B}">
      <dgm:prSet phldrT="[Текст]" custT="1"/>
      <dgm:spPr/>
      <dgm:t>
        <a:bodyPr/>
        <a:lstStyle/>
        <a:p>
          <a:r>
            <a:rPr lang="ru-RU" sz="1800" dirty="0" smtClean="0">
              <a:latin typeface="Arial Narrow" panose="020B0606020202030204" pitchFamily="34" charset="0"/>
            </a:rPr>
            <a:t>6</a:t>
          </a:r>
          <a:endParaRPr lang="ru-RU" sz="1800" dirty="0">
            <a:latin typeface="Arial Narrow" panose="020B0606020202030204" pitchFamily="34" charset="0"/>
          </a:endParaRPr>
        </a:p>
      </dgm:t>
    </dgm:pt>
    <dgm:pt modelId="{01B14A32-F084-4C50-882F-51401D8B8A9D}" type="parTrans" cxnId="{33021C75-40F1-48BD-9F6F-2A408EAA68DD}">
      <dgm:prSet/>
      <dgm:spPr/>
      <dgm:t>
        <a:bodyPr/>
        <a:lstStyle/>
        <a:p>
          <a:endParaRPr lang="ru-RU" sz="1800">
            <a:latin typeface="Arial Narrow" panose="020B0606020202030204" pitchFamily="34" charset="0"/>
          </a:endParaRPr>
        </a:p>
      </dgm:t>
    </dgm:pt>
    <dgm:pt modelId="{9DA2301B-9948-4578-8C36-00AC251CB1B8}" type="sibTrans" cxnId="{33021C75-40F1-48BD-9F6F-2A408EAA68DD}">
      <dgm:prSet/>
      <dgm:spPr/>
      <dgm:t>
        <a:bodyPr/>
        <a:lstStyle/>
        <a:p>
          <a:endParaRPr lang="ru-RU" sz="1800">
            <a:latin typeface="Arial Narrow" panose="020B0606020202030204" pitchFamily="34" charset="0"/>
          </a:endParaRPr>
        </a:p>
      </dgm:t>
    </dgm:pt>
    <dgm:pt modelId="{348DDEE0-83B0-49BF-8D01-3346B8834D1C}">
      <dgm:prSet phldrT="[Текст]" custT="1"/>
      <dgm:spPr/>
      <dgm:t>
        <a:bodyPr/>
        <a:lstStyle/>
        <a:p>
          <a:r>
            <a:rPr lang="ru-RU" sz="1800" dirty="0" smtClean="0">
              <a:latin typeface="Arial Narrow" panose="020B0606020202030204" pitchFamily="34" charset="0"/>
            </a:rPr>
            <a:t>Представить сокращенную таблицу следствий (при этом надо от рангов вернуться обратно к исходным величинам и описаниям)</a:t>
          </a:r>
          <a:endParaRPr lang="ru-RU" sz="1800" dirty="0">
            <a:latin typeface="Arial Narrow" panose="020B0606020202030204" pitchFamily="34" charset="0"/>
          </a:endParaRPr>
        </a:p>
      </dgm:t>
    </dgm:pt>
    <dgm:pt modelId="{C0538610-0D11-4486-96F9-B48A1FC7E1F7}" type="parTrans" cxnId="{615B5C75-69FE-47A7-81B2-ADBE7BE4C31E}">
      <dgm:prSet/>
      <dgm:spPr/>
      <dgm:t>
        <a:bodyPr/>
        <a:lstStyle/>
        <a:p>
          <a:endParaRPr lang="ru-RU" sz="1800">
            <a:latin typeface="Arial Narrow" panose="020B0606020202030204" pitchFamily="34" charset="0"/>
          </a:endParaRPr>
        </a:p>
      </dgm:t>
    </dgm:pt>
    <dgm:pt modelId="{32649025-D458-4ACB-B238-53BE3E9763BC}" type="sibTrans" cxnId="{615B5C75-69FE-47A7-81B2-ADBE7BE4C31E}">
      <dgm:prSet/>
      <dgm:spPr/>
      <dgm:t>
        <a:bodyPr/>
        <a:lstStyle/>
        <a:p>
          <a:endParaRPr lang="ru-RU" sz="1800">
            <a:latin typeface="Arial Narrow" panose="020B0606020202030204" pitchFamily="34" charset="0"/>
          </a:endParaRPr>
        </a:p>
      </dgm:t>
    </dgm:pt>
    <dgm:pt modelId="{CBEE176B-05ED-4E27-BBD8-E4A20808B561}">
      <dgm:prSet phldrT="[Текст]" custT="1"/>
      <dgm:spPr/>
      <dgm:t>
        <a:bodyPr/>
        <a:lstStyle/>
        <a:p>
          <a:r>
            <a:rPr lang="ru-RU" sz="1800" dirty="0" smtClean="0">
              <a:latin typeface="Arial Narrow" panose="020B0606020202030204" pitchFamily="34" charset="0"/>
            </a:rPr>
            <a:t>7</a:t>
          </a:r>
          <a:endParaRPr lang="ru-RU" sz="1800" dirty="0">
            <a:latin typeface="Arial Narrow" panose="020B0606020202030204" pitchFamily="34" charset="0"/>
          </a:endParaRPr>
        </a:p>
      </dgm:t>
    </dgm:pt>
    <dgm:pt modelId="{41352698-63FB-432E-A2F4-240204771482}" type="parTrans" cxnId="{21D3B12F-EBC1-49FC-AF75-6FA99AC165A4}">
      <dgm:prSet/>
      <dgm:spPr/>
      <dgm:t>
        <a:bodyPr/>
        <a:lstStyle/>
        <a:p>
          <a:endParaRPr lang="ru-RU" sz="1800">
            <a:latin typeface="Arial Narrow" panose="020B0606020202030204" pitchFamily="34" charset="0"/>
          </a:endParaRPr>
        </a:p>
      </dgm:t>
    </dgm:pt>
    <dgm:pt modelId="{63C171EF-FDF5-449E-8183-CE609A2AFA54}" type="sibTrans" cxnId="{21D3B12F-EBC1-49FC-AF75-6FA99AC165A4}">
      <dgm:prSet/>
      <dgm:spPr/>
      <dgm:t>
        <a:bodyPr/>
        <a:lstStyle/>
        <a:p>
          <a:endParaRPr lang="ru-RU" sz="1800">
            <a:latin typeface="Arial Narrow" panose="020B0606020202030204" pitchFamily="34" charset="0"/>
          </a:endParaRPr>
        </a:p>
      </dgm:t>
    </dgm:pt>
    <dgm:pt modelId="{BC27416E-A8D6-41CD-939D-D5711863275A}" type="pres">
      <dgm:prSet presAssocID="{7A72B280-A2EB-4A7B-88E5-0F1A1D2373F6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9938464-AB7A-4534-89A3-E9704D7D4777}" type="pres">
      <dgm:prSet presAssocID="{C2AC011A-F322-423F-B884-5AF57B295BBA}" presName="composite" presStyleCnt="0"/>
      <dgm:spPr/>
    </dgm:pt>
    <dgm:pt modelId="{2D90DCFF-7640-4BBB-AF2B-0689EB7FA942}" type="pres">
      <dgm:prSet presAssocID="{C2AC011A-F322-423F-B884-5AF57B295BBA}" presName="parentText" presStyleLbl="alignNode1" presStyleIdx="0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46F049-65B0-4A66-9BA0-A94DC3177765}" type="pres">
      <dgm:prSet presAssocID="{C2AC011A-F322-423F-B884-5AF57B295BBA}" presName="descendantText" presStyleLbl="alignAcc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B39226-04C8-42C9-B6E0-EDF6190E9380}" type="pres">
      <dgm:prSet presAssocID="{1DE4C390-9013-479F-898D-5A4D6736571D}" presName="sp" presStyleCnt="0"/>
      <dgm:spPr/>
    </dgm:pt>
    <dgm:pt modelId="{D1B1D3F6-5130-4003-BB2F-ED04593E9B46}" type="pres">
      <dgm:prSet presAssocID="{0A2CA8AC-174E-4249-B86C-4F0B682B1592}" presName="composite" presStyleCnt="0"/>
      <dgm:spPr/>
    </dgm:pt>
    <dgm:pt modelId="{0DDA8D62-A528-484C-8EF4-B6C24F2C621F}" type="pres">
      <dgm:prSet presAssocID="{0A2CA8AC-174E-4249-B86C-4F0B682B1592}" presName="parentText" presStyleLbl="alignNode1" presStyleIdx="1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FF97F7-5991-41B6-A02A-EF8BB73EDE63}" type="pres">
      <dgm:prSet presAssocID="{0A2CA8AC-174E-4249-B86C-4F0B682B1592}" presName="descendantText" presStyleLbl="alignAcc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3CE909-CE3E-41DB-8018-5BFF1ED25A49}" type="pres">
      <dgm:prSet presAssocID="{FD0A325E-BE06-4750-8F55-27A97261186A}" presName="sp" presStyleCnt="0"/>
      <dgm:spPr/>
    </dgm:pt>
    <dgm:pt modelId="{0297DF61-4EB7-4A56-B621-4579EAA03CEF}" type="pres">
      <dgm:prSet presAssocID="{DBE53161-1D2B-4744-B073-1D35B014299A}" presName="composite" presStyleCnt="0"/>
      <dgm:spPr/>
    </dgm:pt>
    <dgm:pt modelId="{5EA102E3-AD14-46A1-860D-552EB4EACF11}" type="pres">
      <dgm:prSet presAssocID="{DBE53161-1D2B-4744-B073-1D35B014299A}" presName="parentText" presStyleLbl="alignNode1" presStyleIdx="2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56118C-B833-4E99-B6CA-C34EEB202E2D}" type="pres">
      <dgm:prSet presAssocID="{DBE53161-1D2B-4744-B073-1D35B014299A}" presName="descendantText" presStyleLbl="alignAcc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774B2D-38B5-497D-80AF-334611D95429}" type="pres">
      <dgm:prSet presAssocID="{369BB30D-9011-4AEE-9EF8-AFCBE680274D}" presName="sp" presStyleCnt="0"/>
      <dgm:spPr/>
    </dgm:pt>
    <dgm:pt modelId="{1B0268D9-1D2B-43CA-8067-AE67F82E2E82}" type="pres">
      <dgm:prSet presAssocID="{1CF046DC-B690-46C2-A8A7-CF53FCCE0B08}" presName="composite" presStyleCnt="0"/>
      <dgm:spPr/>
    </dgm:pt>
    <dgm:pt modelId="{5F06F31F-C37A-4E7C-9C0D-601F6742BC88}" type="pres">
      <dgm:prSet presAssocID="{1CF046DC-B690-46C2-A8A7-CF53FCCE0B08}" presName="parentText" presStyleLbl="alignNode1" presStyleIdx="3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429BE9-2158-4DCF-A4EC-D17698669050}" type="pres">
      <dgm:prSet presAssocID="{1CF046DC-B690-46C2-A8A7-CF53FCCE0B08}" presName="descendantText" presStyleLbl="alignAcc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BFE179-77CE-4255-80A1-230E295CE907}" type="pres">
      <dgm:prSet presAssocID="{6C055899-13EB-42BE-A26B-B445E5125911}" presName="sp" presStyleCnt="0"/>
      <dgm:spPr/>
    </dgm:pt>
    <dgm:pt modelId="{E51EBBF2-488E-4A8F-9FEA-95D92C3F032E}" type="pres">
      <dgm:prSet presAssocID="{8D61CE91-EA6A-4840-BA7B-C6B8DC14B0B1}" presName="composite" presStyleCnt="0"/>
      <dgm:spPr/>
    </dgm:pt>
    <dgm:pt modelId="{577F0C51-F63E-4D91-84E8-D3B656CC1C10}" type="pres">
      <dgm:prSet presAssocID="{8D61CE91-EA6A-4840-BA7B-C6B8DC14B0B1}" presName="parentText" presStyleLbl="alignNode1" presStyleIdx="4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321707-EFB2-4117-909E-1613A859CC04}" type="pres">
      <dgm:prSet presAssocID="{8D61CE91-EA6A-4840-BA7B-C6B8DC14B0B1}" presName="descendantText" presStyleLbl="alignAcc1" presStyleIdx="4" presStyleCnt="7" custLinFactNeighborX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251212-8B11-4655-8C67-330B89D54156}" type="pres">
      <dgm:prSet presAssocID="{07031A5F-463E-4AE8-B8D1-A862D2F20969}" presName="sp" presStyleCnt="0"/>
      <dgm:spPr/>
    </dgm:pt>
    <dgm:pt modelId="{3C01995B-CC5F-4A55-9D4B-B197DE6E13AA}" type="pres">
      <dgm:prSet presAssocID="{AD3C2A87-15DF-479E-82C0-D31C0AEB8F4B}" presName="composite" presStyleCnt="0"/>
      <dgm:spPr/>
    </dgm:pt>
    <dgm:pt modelId="{DC9BD2A8-F04F-4061-B0D8-35F87C0DB4B7}" type="pres">
      <dgm:prSet presAssocID="{AD3C2A87-15DF-479E-82C0-D31C0AEB8F4B}" presName="parentText" presStyleLbl="alignNode1" presStyleIdx="5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8E918B-3095-4A67-8C50-EB7C2E4AA536}" type="pres">
      <dgm:prSet presAssocID="{AD3C2A87-15DF-479E-82C0-D31C0AEB8F4B}" presName="descendantText" presStyleLbl="alignAcc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F655D0-FA4D-46E6-84DE-66C371D2EC3C}" type="pres">
      <dgm:prSet presAssocID="{9DA2301B-9948-4578-8C36-00AC251CB1B8}" presName="sp" presStyleCnt="0"/>
      <dgm:spPr/>
    </dgm:pt>
    <dgm:pt modelId="{D9A29B20-77C0-4FC2-976E-784DEDD19E82}" type="pres">
      <dgm:prSet presAssocID="{CBEE176B-05ED-4E27-BBD8-E4A20808B561}" presName="composite" presStyleCnt="0"/>
      <dgm:spPr/>
    </dgm:pt>
    <dgm:pt modelId="{83D0D5A5-64C1-4057-913F-4F382E71C265}" type="pres">
      <dgm:prSet presAssocID="{CBEE176B-05ED-4E27-BBD8-E4A20808B561}" presName="parentText" presStyleLbl="alignNode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B4EBA4-F35F-40A6-9AE1-FE0221D01238}" type="pres">
      <dgm:prSet presAssocID="{CBEE176B-05ED-4E27-BBD8-E4A20808B561}" presName="descendantText" presStyleLbl="alignAcc1" presStyleIdx="6" presStyleCnt="7" custScaleY="9349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F924286-5628-4754-A3E2-A1B441CCE57F}" type="presOf" srcId="{DBE53161-1D2B-4744-B073-1D35B014299A}" destId="{5EA102E3-AD14-46A1-860D-552EB4EACF11}" srcOrd="0" destOrd="0" presId="urn:microsoft.com/office/officeart/2005/8/layout/chevron2"/>
    <dgm:cxn modelId="{6E9E8AD6-D0D3-44A3-B67A-5E7755533978}" type="presOf" srcId="{7CE471FA-2E9C-43CC-93B6-CA139532A290}" destId="{E8B4EBA4-F35F-40A6-9AE1-FE0221D01238}" srcOrd="0" destOrd="0" presId="urn:microsoft.com/office/officeart/2005/8/layout/chevron2"/>
    <dgm:cxn modelId="{4B93033B-DE3E-4811-9AC5-83B3F4D89EF3}" srcId="{1CF046DC-B690-46C2-A8A7-CF53FCCE0B08}" destId="{249647C3-CD4F-42AC-A152-CAC0FDF96569}" srcOrd="0" destOrd="0" parTransId="{2AB1B103-01B7-44A0-B047-DC3A373820CE}" sibTransId="{D247636B-3388-4200-A9C4-E893C2999813}"/>
    <dgm:cxn modelId="{C6119BC9-D1B4-4E4A-B894-CF7F223D930C}" srcId="{CBEE176B-05ED-4E27-BBD8-E4A20808B561}" destId="{7CE471FA-2E9C-43CC-93B6-CA139532A290}" srcOrd="0" destOrd="0" parTransId="{134EF634-8F95-444C-A182-1E078C5FF841}" sibTransId="{C7B1A5D0-A726-408B-A6B1-26B0E88101DD}"/>
    <dgm:cxn modelId="{44606710-7463-46DC-B826-554074FCE7B2}" type="presOf" srcId="{ACCE5859-9AA4-4AE9-BDBD-34DFF65BD7E5}" destId="{ACFF97F7-5991-41B6-A02A-EF8BB73EDE63}" srcOrd="0" destOrd="0" presId="urn:microsoft.com/office/officeart/2005/8/layout/chevron2"/>
    <dgm:cxn modelId="{2B19731F-79E6-40B8-8E88-66E8FFC1C10E}" srcId="{C2AC011A-F322-423F-B884-5AF57B295BBA}" destId="{E59B9510-3EAA-472A-BD57-D24DE6EE6C7F}" srcOrd="0" destOrd="0" parTransId="{F7C1A32F-8826-4568-B15A-2EAA41C08C0A}" sibTransId="{9E7FE119-6F68-488B-885C-CD48140B32C0}"/>
    <dgm:cxn modelId="{0654C334-CAE7-4FB7-8743-1BFBAF24D7F7}" srcId="{7A72B280-A2EB-4A7B-88E5-0F1A1D2373F6}" destId="{0A2CA8AC-174E-4249-B86C-4F0B682B1592}" srcOrd="1" destOrd="0" parTransId="{A04E86AE-E289-449A-8E44-45F22A076640}" sibTransId="{FD0A325E-BE06-4750-8F55-27A97261186A}"/>
    <dgm:cxn modelId="{53EF22C8-EAE4-4785-9330-20EE0DB0B013}" type="presOf" srcId="{7A72B280-A2EB-4A7B-88E5-0F1A1D2373F6}" destId="{BC27416E-A8D6-41CD-939D-D5711863275A}" srcOrd="0" destOrd="0" presId="urn:microsoft.com/office/officeart/2005/8/layout/chevron2"/>
    <dgm:cxn modelId="{07B8824F-F623-424E-9290-80D69C562E2E}" type="presOf" srcId="{5C52DF92-44D6-405A-8DA2-08EF18ABF901}" destId="{B5321707-EFB2-4117-909E-1613A859CC04}" srcOrd="0" destOrd="0" presId="urn:microsoft.com/office/officeart/2005/8/layout/chevron2"/>
    <dgm:cxn modelId="{33021C75-40F1-48BD-9F6F-2A408EAA68DD}" srcId="{7A72B280-A2EB-4A7B-88E5-0F1A1D2373F6}" destId="{AD3C2A87-15DF-479E-82C0-D31C0AEB8F4B}" srcOrd="5" destOrd="0" parTransId="{01B14A32-F084-4C50-882F-51401D8B8A9D}" sibTransId="{9DA2301B-9948-4578-8C36-00AC251CB1B8}"/>
    <dgm:cxn modelId="{17D006E0-D731-433D-9972-A51698DCA7E9}" type="presOf" srcId="{0A2CA8AC-174E-4249-B86C-4F0B682B1592}" destId="{0DDA8D62-A528-484C-8EF4-B6C24F2C621F}" srcOrd="0" destOrd="0" presId="urn:microsoft.com/office/officeart/2005/8/layout/chevron2"/>
    <dgm:cxn modelId="{D84B614B-9002-47B3-9C63-B19E8F73C3AD}" type="presOf" srcId="{348DDEE0-83B0-49BF-8D01-3346B8834D1C}" destId="{268E918B-3095-4A67-8C50-EB7C2E4AA536}" srcOrd="0" destOrd="0" presId="urn:microsoft.com/office/officeart/2005/8/layout/chevron2"/>
    <dgm:cxn modelId="{396A0E87-2A96-4EA1-9854-D18DC3B027BB}" type="presOf" srcId="{AD3C2A87-15DF-479E-82C0-D31C0AEB8F4B}" destId="{DC9BD2A8-F04F-4061-B0D8-35F87C0DB4B7}" srcOrd="0" destOrd="0" presId="urn:microsoft.com/office/officeart/2005/8/layout/chevron2"/>
    <dgm:cxn modelId="{E3993E8D-347C-447D-A85A-D767D8788D58}" srcId="{DBE53161-1D2B-4744-B073-1D35B014299A}" destId="{1EBFA908-89DE-46A2-9F00-0A08DB111317}" srcOrd="0" destOrd="0" parTransId="{DF7B27EE-AFBC-4517-A055-B06491719401}" sibTransId="{1DBC9E72-6C60-49F2-B7FB-8267BECEF291}"/>
    <dgm:cxn modelId="{615B5C75-69FE-47A7-81B2-ADBE7BE4C31E}" srcId="{AD3C2A87-15DF-479E-82C0-D31C0AEB8F4B}" destId="{348DDEE0-83B0-49BF-8D01-3346B8834D1C}" srcOrd="0" destOrd="0" parTransId="{C0538610-0D11-4486-96F9-B48A1FC7E1F7}" sibTransId="{32649025-D458-4ACB-B238-53BE3E9763BC}"/>
    <dgm:cxn modelId="{4A533AAB-EC46-424D-93F7-50E8F58D1448}" srcId="{7A72B280-A2EB-4A7B-88E5-0F1A1D2373F6}" destId="{C2AC011A-F322-423F-B884-5AF57B295BBA}" srcOrd="0" destOrd="0" parTransId="{CF5E985F-9B54-43ED-91D6-76978FDAA34C}" sibTransId="{1DE4C390-9013-479F-898D-5A4D6736571D}"/>
    <dgm:cxn modelId="{0DF8C4BF-30F8-4CD6-B4FB-5754048DE5DB}" srcId="{0A2CA8AC-174E-4249-B86C-4F0B682B1592}" destId="{ACCE5859-9AA4-4AE9-BDBD-34DFF65BD7E5}" srcOrd="0" destOrd="0" parTransId="{6ACBFF0F-54D5-4C65-A111-3C01FE53B3AE}" sibTransId="{4EA465F7-EDEB-41B2-B803-BF88ED6E5825}"/>
    <dgm:cxn modelId="{1E07DD3E-3B2F-4429-95A4-34EE5B40E602}" type="presOf" srcId="{E59B9510-3EAA-472A-BD57-D24DE6EE6C7F}" destId="{CD46F049-65B0-4A66-9BA0-A94DC3177765}" srcOrd="0" destOrd="0" presId="urn:microsoft.com/office/officeart/2005/8/layout/chevron2"/>
    <dgm:cxn modelId="{56470A15-9F2B-4820-82AE-E7EABB297DF1}" type="presOf" srcId="{C2AC011A-F322-423F-B884-5AF57B295BBA}" destId="{2D90DCFF-7640-4BBB-AF2B-0689EB7FA942}" srcOrd="0" destOrd="0" presId="urn:microsoft.com/office/officeart/2005/8/layout/chevron2"/>
    <dgm:cxn modelId="{0C66445E-F54C-4030-954C-64D61754DA11}" type="presOf" srcId="{CBEE176B-05ED-4E27-BBD8-E4A20808B561}" destId="{83D0D5A5-64C1-4057-913F-4F382E71C265}" srcOrd="0" destOrd="0" presId="urn:microsoft.com/office/officeart/2005/8/layout/chevron2"/>
    <dgm:cxn modelId="{E499B796-89E7-476E-A6ED-59AA5B7D0A19}" srcId="{7A72B280-A2EB-4A7B-88E5-0F1A1D2373F6}" destId="{DBE53161-1D2B-4744-B073-1D35B014299A}" srcOrd="2" destOrd="0" parTransId="{9CC60574-6FD5-4A25-8C9D-9A49B6662FEB}" sibTransId="{369BB30D-9011-4AEE-9EF8-AFCBE680274D}"/>
    <dgm:cxn modelId="{F643ACC1-6266-455F-B22D-A6244B4EFA48}" type="presOf" srcId="{1EBFA908-89DE-46A2-9F00-0A08DB111317}" destId="{9656118C-B833-4E99-B6CA-C34EEB202E2D}" srcOrd="0" destOrd="0" presId="urn:microsoft.com/office/officeart/2005/8/layout/chevron2"/>
    <dgm:cxn modelId="{D2660581-F392-4B69-90C4-B46A89210179}" srcId="{7A72B280-A2EB-4A7B-88E5-0F1A1D2373F6}" destId="{1CF046DC-B690-46C2-A8A7-CF53FCCE0B08}" srcOrd="3" destOrd="0" parTransId="{B0A3807E-CF74-4539-B566-4E338A68D2F0}" sibTransId="{6C055899-13EB-42BE-A26B-B445E5125911}"/>
    <dgm:cxn modelId="{B854AF85-A818-4151-8AA8-1F4312DA00C6}" type="presOf" srcId="{1CF046DC-B690-46C2-A8A7-CF53FCCE0B08}" destId="{5F06F31F-C37A-4E7C-9C0D-601F6742BC88}" srcOrd="0" destOrd="0" presId="urn:microsoft.com/office/officeart/2005/8/layout/chevron2"/>
    <dgm:cxn modelId="{21D3B12F-EBC1-49FC-AF75-6FA99AC165A4}" srcId="{7A72B280-A2EB-4A7B-88E5-0F1A1D2373F6}" destId="{CBEE176B-05ED-4E27-BBD8-E4A20808B561}" srcOrd="6" destOrd="0" parTransId="{41352698-63FB-432E-A2F4-240204771482}" sibTransId="{63C171EF-FDF5-449E-8183-CE609A2AFA54}"/>
    <dgm:cxn modelId="{145A321D-3AAD-498D-8AB8-0FD3CA54E033}" type="presOf" srcId="{8D61CE91-EA6A-4840-BA7B-C6B8DC14B0B1}" destId="{577F0C51-F63E-4D91-84E8-D3B656CC1C10}" srcOrd="0" destOrd="0" presId="urn:microsoft.com/office/officeart/2005/8/layout/chevron2"/>
    <dgm:cxn modelId="{71872068-DD4B-4ECC-AC22-BB9930CDCC45}" srcId="{7A72B280-A2EB-4A7B-88E5-0F1A1D2373F6}" destId="{8D61CE91-EA6A-4840-BA7B-C6B8DC14B0B1}" srcOrd="4" destOrd="0" parTransId="{2FDA3E06-B6F1-494B-B91A-9554D1E51A1D}" sibTransId="{07031A5F-463E-4AE8-B8D1-A862D2F20969}"/>
    <dgm:cxn modelId="{EFEF9CDB-28A0-4714-915B-57092649ADDD}" type="presOf" srcId="{249647C3-CD4F-42AC-A152-CAC0FDF96569}" destId="{3B429BE9-2158-4DCF-A4EC-D17698669050}" srcOrd="0" destOrd="0" presId="urn:microsoft.com/office/officeart/2005/8/layout/chevron2"/>
    <dgm:cxn modelId="{542D4B91-EAE1-4EFA-8496-524C09E28EE4}" srcId="{8D61CE91-EA6A-4840-BA7B-C6B8DC14B0B1}" destId="{5C52DF92-44D6-405A-8DA2-08EF18ABF901}" srcOrd="0" destOrd="0" parTransId="{F10E6A35-1492-4D31-9473-E8137C9EDBCB}" sibTransId="{1A218F77-8BE2-4D55-A362-73F2F4304535}"/>
    <dgm:cxn modelId="{70E267CB-1725-4E9A-8067-0499A4C13EE8}" type="presParOf" srcId="{BC27416E-A8D6-41CD-939D-D5711863275A}" destId="{59938464-AB7A-4534-89A3-E9704D7D4777}" srcOrd="0" destOrd="0" presId="urn:microsoft.com/office/officeart/2005/8/layout/chevron2"/>
    <dgm:cxn modelId="{0F160570-4D84-4F2B-AEDA-CFD707068F23}" type="presParOf" srcId="{59938464-AB7A-4534-89A3-E9704D7D4777}" destId="{2D90DCFF-7640-4BBB-AF2B-0689EB7FA942}" srcOrd="0" destOrd="0" presId="urn:microsoft.com/office/officeart/2005/8/layout/chevron2"/>
    <dgm:cxn modelId="{D6ADC44E-E956-4388-A6B7-BF8CBFF306B1}" type="presParOf" srcId="{59938464-AB7A-4534-89A3-E9704D7D4777}" destId="{CD46F049-65B0-4A66-9BA0-A94DC3177765}" srcOrd="1" destOrd="0" presId="urn:microsoft.com/office/officeart/2005/8/layout/chevron2"/>
    <dgm:cxn modelId="{50ED3ED6-F8E7-4B31-9B60-B7985E7A8B43}" type="presParOf" srcId="{BC27416E-A8D6-41CD-939D-D5711863275A}" destId="{16B39226-04C8-42C9-B6E0-EDF6190E9380}" srcOrd="1" destOrd="0" presId="urn:microsoft.com/office/officeart/2005/8/layout/chevron2"/>
    <dgm:cxn modelId="{C8BA6F0F-461C-412A-8505-6B9FADA9CC17}" type="presParOf" srcId="{BC27416E-A8D6-41CD-939D-D5711863275A}" destId="{D1B1D3F6-5130-4003-BB2F-ED04593E9B46}" srcOrd="2" destOrd="0" presId="urn:microsoft.com/office/officeart/2005/8/layout/chevron2"/>
    <dgm:cxn modelId="{CFB150EA-3A50-4F32-B62B-B1E08C3814DC}" type="presParOf" srcId="{D1B1D3F6-5130-4003-BB2F-ED04593E9B46}" destId="{0DDA8D62-A528-484C-8EF4-B6C24F2C621F}" srcOrd="0" destOrd="0" presId="urn:microsoft.com/office/officeart/2005/8/layout/chevron2"/>
    <dgm:cxn modelId="{2E1C40CB-FCC6-4ECA-ABB8-8E8FDCE0E8B3}" type="presParOf" srcId="{D1B1D3F6-5130-4003-BB2F-ED04593E9B46}" destId="{ACFF97F7-5991-41B6-A02A-EF8BB73EDE63}" srcOrd="1" destOrd="0" presId="urn:microsoft.com/office/officeart/2005/8/layout/chevron2"/>
    <dgm:cxn modelId="{7B484128-1DCD-44D8-BBCE-35E33DF6B988}" type="presParOf" srcId="{BC27416E-A8D6-41CD-939D-D5711863275A}" destId="{3E3CE909-CE3E-41DB-8018-5BFF1ED25A49}" srcOrd="3" destOrd="0" presId="urn:microsoft.com/office/officeart/2005/8/layout/chevron2"/>
    <dgm:cxn modelId="{893E4564-A94D-4D4B-A733-2906AD169699}" type="presParOf" srcId="{BC27416E-A8D6-41CD-939D-D5711863275A}" destId="{0297DF61-4EB7-4A56-B621-4579EAA03CEF}" srcOrd="4" destOrd="0" presId="urn:microsoft.com/office/officeart/2005/8/layout/chevron2"/>
    <dgm:cxn modelId="{1ECB8AD3-24E7-40D0-8636-FC38DC66B931}" type="presParOf" srcId="{0297DF61-4EB7-4A56-B621-4579EAA03CEF}" destId="{5EA102E3-AD14-46A1-860D-552EB4EACF11}" srcOrd="0" destOrd="0" presId="urn:microsoft.com/office/officeart/2005/8/layout/chevron2"/>
    <dgm:cxn modelId="{4090098C-C323-473D-A5E6-8902B605F531}" type="presParOf" srcId="{0297DF61-4EB7-4A56-B621-4579EAA03CEF}" destId="{9656118C-B833-4E99-B6CA-C34EEB202E2D}" srcOrd="1" destOrd="0" presId="urn:microsoft.com/office/officeart/2005/8/layout/chevron2"/>
    <dgm:cxn modelId="{48AE308A-FE9E-4730-840E-8C46F4401A07}" type="presParOf" srcId="{BC27416E-A8D6-41CD-939D-D5711863275A}" destId="{33774B2D-38B5-497D-80AF-334611D95429}" srcOrd="5" destOrd="0" presId="urn:microsoft.com/office/officeart/2005/8/layout/chevron2"/>
    <dgm:cxn modelId="{DD2B7F00-3AC1-490D-BCB2-F91410407CC0}" type="presParOf" srcId="{BC27416E-A8D6-41CD-939D-D5711863275A}" destId="{1B0268D9-1D2B-43CA-8067-AE67F82E2E82}" srcOrd="6" destOrd="0" presId="urn:microsoft.com/office/officeart/2005/8/layout/chevron2"/>
    <dgm:cxn modelId="{54BC5789-C25B-412D-9A66-B824964E3D67}" type="presParOf" srcId="{1B0268D9-1D2B-43CA-8067-AE67F82E2E82}" destId="{5F06F31F-C37A-4E7C-9C0D-601F6742BC88}" srcOrd="0" destOrd="0" presId="urn:microsoft.com/office/officeart/2005/8/layout/chevron2"/>
    <dgm:cxn modelId="{2117FC48-3F6A-4626-AE81-32BB0A1F00A3}" type="presParOf" srcId="{1B0268D9-1D2B-43CA-8067-AE67F82E2E82}" destId="{3B429BE9-2158-4DCF-A4EC-D17698669050}" srcOrd="1" destOrd="0" presId="urn:microsoft.com/office/officeart/2005/8/layout/chevron2"/>
    <dgm:cxn modelId="{665E7F50-1A66-4102-AAF7-AC2E6B4E4119}" type="presParOf" srcId="{BC27416E-A8D6-41CD-939D-D5711863275A}" destId="{60BFE179-77CE-4255-80A1-230E295CE907}" srcOrd="7" destOrd="0" presId="urn:microsoft.com/office/officeart/2005/8/layout/chevron2"/>
    <dgm:cxn modelId="{E6F5E85A-43E1-460D-81B3-00554B336963}" type="presParOf" srcId="{BC27416E-A8D6-41CD-939D-D5711863275A}" destId="{E51EBBF2-488E-4A8F-9FEA-95D92C3F032E}" srcOrd="8" destOrd="0" presId="urn:microsoft.com/office/officeart/2005/8/layout/chevron2"/>
    <dgm:cxn modelId="{ECAED7C9-6C1A-4139-8DE1-7D11293209FC}" type="presParOf" srcId="{E51EBBF2-488E-4A8F-9FEA-95D92C3F032E}" destId="{577F0C51-F63E-4D91-84E8-D3B656CC1C10}" srcOrd="0" destOrd="0" presId="urn:microsoft.com/office/officeart/2005/8/layout/chevron2"/>
    <dgm:cxn modelId="{00430FBD-6747-40A7-8F3F-E97494C01D74}" type="presParOf" srcId="{E51EBBF2-488E-4A8F-9FEA-95D92C3F032E}" destId="{B5321707-EFB2-4117-909E-1613A859CC04}" srcOrd="1" destOrd="0" presId="urn:microsoft.com/office/officeart/2005/8/layout/chevron2"/>
    <dgm:cxn modelId="{0497C346-E6D2-4E0A-9850-60B62728088D}" type="presParOf" srcId="{BC27416E-A8D6-41CD-939D-D5711863275A}" destId="{C5251212-8B11-4655-8C67-330B89D54156}" srcOrd="9" destOrd="0" presId="urn:microsoft.com/office/officeart/2005/8/layout/chevron2"/>
    <dgm:cxn modelId="{B02A7D67-687A-41A8-8AB0-0DD2A209DB0C}" type="presParOf" srcId="{BC27416E-A8D6-41CD-939D-D5711863275A}" destId="{3C01995B-CC5F-4A55-9D4B-B197DE6E13AA}" srcOrd="10" destOrd="0" presId="urn:microsoft.com/office/officeart/2005/8/layout/chevron2"/>
    <dgm:cxn modelId="{3A5CD39A-98FA-44C4-B134-418CD101C29A}" type="presParOf" srcId="{3C01995B-CC5F-4A55-9D4B-B197DE6E13AA}" destId="{DC9BD2A8-F04F-4061-B0D8-35F87C0DB4B7}" srcOrd="0" destOrd="0" presId="urn:microsoft.com/office/officeart/2005/8/layout/chevron2"/>
    <dgm:cxn modelId="{6F5114DE-DF27-47D7-BD46-D8A46C51450F}" type="presParOf" srcId="{3C01995B-CC5F-4A55-9D4B-B197DE6E13AA}" destId="{268E918B-3095-4A67-8C50-EB7C2E4AA536}" srcOrd="1" destOrd="0" presId="urn:microsoft.com/office/officeart/2005/8/layout/chevron2"/>
    <dgm:cxn modelId="{9CD053EE-A5B5-4F3B-9EB8-A4F8C40B3F98}" type="presParOf" srcId="{BC27416E-A8D6-41CD-939D-D5711863275A}" destId="{48F655D0-FA4D-46E6-84DE-66C371D2EC3C}" srcOrd="11" destOrd="0" presId="urn:microsoft.com/office/officeart/2005/8/layout/chevron2"/>
    <dgm:cxn modelId="{D8AED52B-D2AB-4DF3-A67D-E07F7CEB04A9}" type="presParOf" srcId="{BC27416E-A8D6-41CD-939D-D5711863275A}" destId="{D9A29B20-77C0-4FC2-976E-784DEDD19E82}" srcOrd="12" destOrd="0" presId="urn:microsoft.com/office/officeart/2005/8/layout/chevron2"/>
    <dgm:cxn modelId="{75A759FE-2D15-437D-B406-6EC453D4480B}" type="presParOf" srcId="{D9A29B20-77C0-4FC2-976E-784DEDD19E82}" destId="{83D0D5A5-64C1-4057-913F-4F382E71C265}" srcOrd="0" destOrd="0" presId="urn:microsoft.com/office/officeart/2005/8/layout/chevron2"/>
    <dgm:cxn modelId="{DA4B5F49-A810-4D35-A550-BE3191112332}" type="presParOf" srcId="{D9A29B20-77C0-4FC2-976E-784DEDD19E82}" destId="{E8B4EBA4-F35F-40A6-9AE1-FE0221D01238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3460876-1DD4-427D-8486-21F6F2074D6E}" type="doc">
      <dgm:prSet loTypeId="urn:microsoft.com/office/officeart/2005/8/layout/hList3" loCatId="list" qsTypeId="urn:microsoft.com/office/officeart/2005/8/quickstyle/3d1" qsCatId="3D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48269DA5-4739-4BE0-89BF-7DE95C68D421}">
      <dgm:prSet phldrT="[Текст]"/>
      <dgm:spPr>
        <a:solidFill>
          <a:srgbClr val="D9E8FD"/>
        </a:solidFill>
      </dgm:spPr>
      <dgm:t>
        <a:bodyPr/>
        <a:lstStyle/>
        <a:p>
          <a:r>
            <a:rPr lang="ru-RU" smtClean="0">
              <a:solidFill>
                <a:schemeClr val="tx1"/>
              </a:solidFill>
              <a:latin typeface="Arial Narrow" panose="020B0606020202030204" pitchFamily="34" charset="0"/>
            </a:rPr>
            <a:t>Стратегии принятия решений</a:t>
          </a:r>
          <a:endParaRPr lang="ru-RU" dirty="0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09BDA40D-287A-4865-AED9-286C2F531914}" type="parTrans" cxnId="{1B94D066-65D3-4557-8DF0-4F550B300F29}">
      <dgm:prSet/>
      <dgm:spPr/>
      <dgm:t>
        <a:bodyPr/>
        <a:lstStyle/>
        <a:p>
          <a:endParaRPr lang="ru-RU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C7069D0A-383D-4AA0-BB6A-A4950CC2D961}" type="sibTrans" cxnId="{1B94D066-65D3-4557-8DF0-4F550B300F29}">
      <dgm:prSet/>
      <dgm:spPr/>
      <dgm:t>
        <a:bodyPr/>
        <a:lstStyle/>
        <a:p>
          <a:endParaRPr lang="ru-RU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7B5C5329-6457-425C-B316-0FA9145204DA}">
      <dgm:prSet phldrT="[Текст]" custT="1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ru-RU" sz="2400" dirty="0" smtClean="0">
              <a:solidFill>
                <a:schemeClr val="tx1"/>
              </a:solidFill>
              <a:latin typeface="Arial Narrow" panose="020B0606020202030204" pitchFamily="34" charset="0"/>
            </a:rPr>
            <a:t>Правило </a:t>
          </a:r>
          <a:r>
            <a:rPr lang="ru-RU" sz="2400" dirty="0" err="1" smtClean="0">
              <a:solidFill>
                <a:schemeClr val="tx1"/>
              </a:solidFill>
              <a:latin typeface="Arial Narrow" panose="020B0606020202030204" pitchFamily="34" charset="0"/>
            </a:rPr>
            <a:t>Максимакс</a:t>
          </a:r>
          <a:endParaRPr lang="ru-RU" sz="2400" dirty="0" smtClean="0">
            <a:solidFill>
              <a:schemeClr val="tx1"/>
            </a:solidFill>
            <a:latin typeface="Arial Narrow" panose="020B0606020202030204" pitchFamily="34" charset="0"/>
          </a:endParaRPr>
        </a:p>
        <a:p>
          <a:r>
            <a:rPr lang="ru-RU" sz="2000" b="0" i="1" dirty="0" smtClean="0">
              <a:solidFill>
                <a:schemeClr val="tx1"/>
              </a:solidFill>
              <a:latin typeface="Arial Narrow" panose="020B0606020202030204" pitchFamily="34" charset="0"/>
            </a:rPr>
            <a:t>«кто не рискует, тот не пьет шампанское»</a:t>
          </a:r>
          <a:endParaRPr lang="ru-RU" sz="2000" b="0" i="1" dirty="0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B78744AF-CAF3-42D2-8D3F-38D65064BAEC}" type="parTrans" cxnId="{2AA51F21-7F2F-4512-98EA-ED7747602E39}">
      <dgm:prSet/>
      <dgm:spPr/>
      <dgm:t>
        <a:bodyPr/>
        <a:lstStyle/>
        <a:p>
          <a:endParaRPr lang="ru-RU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2747706A-AFAC-441C-A9FF-D8FC44C38402}" type="sibTrans" cxnId="{2AA51F21-7F2F-4512-98EA-ED7747602E39}">
      <dgm:prSet/>
      <dgm:spPr/>
      <dgm:t>
        <a:bodyPr/>
        <a:lstStyle/>
        <a:p>
          <a:endParaRPr lang="ru-RU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CB643F4E-954E-4668-B5CF-FF3E7F316CB2}">
      <dgm:prSet phldrT="[Текст]" custT="1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ru-RU" sz="2800" b="0" dirty="0" smtClean="0">
              <a:solidFill>
                <a:schemeClr val="tx1"/>
              </a:solidFill>
              <a:latin typeface="Arial Narrow" panose="020B0606020202030204" pitchFamily="34" charset="0"/>
            </a:rPr>
            <a:t>Правило </a:t>
          </a:r>
          <a:r>
            <a:rPr lang="ru-RU" sz="2800" b="0" dirty="0" err="1" smtClean="0">
              <a:solidFill>
                <a:schemeClr val="tx1"/>
              </a:solidFill>
              <a:latin typeface="Arial Narrow" panose="020B0606020202030204" pitchFamily="34" charset="0"/>
            </a:rPr>
            <a:t>Вальда</a:t>
          </a:r>
          <a:endParaRPr lang="ru-RU" sz="2800" b="0" dirty="0" smtClean="0">
            <a:solidFill>
              <a:schemeClr val="tx1"/>
            </a:solidFill>
            <a:latin typeface="Arial Narrow" panose="020B0606020202030204" pitchFamily="34" charset="0"/>
          </a:endParaRPr>
        </a:p>
        <a:p>
          <a:r>
            <a:rPr lang="ru-RU" sz="2000" b="0" dirty="0" smtClean="0">
              <a:solidFill>
                <a:schemeClr val="tx1"/>
              </a:solidFill>
              <a:latin typeface="Arial Narrow" panose="020B0606020202030204" pitchFamily="34" charset="0"/>
            </a:rPr>
            <a:t>(минимакс)</a:t>
          </a:r>
        </a:p>
        <a:p>
          <a:r>
            <a:rPr lang="ru-RU" sz="2000" i="1" dirty="0" smtClean="0">
              <a:solidFill>
                <a:schemeClr val="tx1"/>
              </a:solidFill>
              <a:latin typeface="Arial Narrow" panose="020B0606020202030204" pitchFamily="34" charset="0"/>
            </a:rPr>
            <a:t>«береженного бог бережет»</a:t>
          </a:r>
          <a:endParaRPr lang="ru-RU" sz="2000" i="1" dirty="0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E270007E-84E7-4CF5-9195-D9B912773EFF}" type="parTrans" cxnId="{27476334-E52C-4DF1-8414-0D20EA2E46C3}">
      <dgm:prSet/>
      <dgm:spPr/>
      <dgm:t>
        <a:bodyPr/>
        <a:lstStyle/>
        <a:p>
          <a:endParaRPr lang="ru-RU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D8C929F0-A2D1-4BE1-8C28-5960394003C9}" type="sibTrans" cxnId="{27476334-E52C-4DF1-8414-0D20EA2E46C3}">
      <dgm:prSet/>
      <dgm:spPr/>
      <dgm:t>
        <a:bodyPr/>
        <a:lstStyle/>
        <a:p>
          <a:endParaRPr lang="ru-RU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472DA7BB-1F2F-4967-A07B-8A851E023158}">
      <dgm:prSet phldrT="[Текст]" custT="1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ru-RU" sz="2600" dirty="0" smtClean="0">
              <a:solidFill>
                <a:schemeClr val="tx1"/>
              </a:solidFill>
              <a:latin typeface="Arial Narrow" panose="020B0606020202030204" pitchFamily="34" charset="0"/>
            </a:rPr>
            <a:t>Правило Гурвича</a:t>
          </a:r>
        </a:p>
        <a:p>
          <a:r>
            <a:rPr lang="ru-RU" sz="2000" dirty="0" smtClean="0">
              <a:solidFill>
                <a:schemeClr val="tx1"/>
              </a:solidFill>
              <a:latin typeface="Arial Narrow" panose="020B0606020202030204" pitchFamily="34" charset="0"/>
            </a:rPr>
            <a:t>(оптимизма-пессимизма)</a:t>
          </a:r>
        </a:p>
      </dgm:t>
    </dgm:pt>
    <dgm:pt modelId="{44D052F1-76F6-4BF9-BC80-B27FCC1AD31F}" type="parTrans" cxnId="{2D4E4C14-7564-4038-ABEA-805BD60AB49F}">
      <dgm:prSet/>
      <dgm:spPr/>
      <dgm:t>
        <a:bodyPr/>
        <a:lstStyle/>
        <a:p>
          <a:endParaRPr lang="ru-RU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7EBA19A8-9C8F-49ED-ABB8-64D45CF08EF3}" type="sibTrans" cxnId="{2D4E4C14-7564-4038-ABEA-805BD60AB49F}">
      <dgm:prSet/>
      <dgm:spPr/>
      <dgm:t>
        <a:bodyPr/>
        <a:lstStyle/>
        <a:p>
          <a:endParaRPr lang="ru-RU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EA9BB90E-5ABB-441D-A847-D4E1E2DADEAF}">
      <dgm:prSet phldrT="[Текст]" custT="1"/>
      <dgm:spPr>
        <a:solidFill>
          <a:srgbClr val="FFCCCC"/>
        </a:solidFill>
      </dgm:spPr>
      <dgm:t>
        <a:bodyPr/>
        <a:lstStyle/>
        <a:p>
          <a:r>
            <a:rPr lang="ru-RU" sz="2400" dirty="0" smtClean="0">
              <a:solidFill>
                <a:schemeClr val="tx1"/>
              </a:solidFill>
              <a:latin typeface="Arial Narrow" panose="020B0606020202030204" pitchFamily="34" charset="0"/>
            </a:rPr>
            <a:t>Правило </a:t>
          </a:r>
          <a:r>
            <a:rPr lang="ru-RU" sz="2400" dirty="0" err="1" smtClean="0">
              <a:solidFill>
                <a:schemeClr val="tx1"/>
              </a:solidFill>
              <a:latin typeface="Arial Narrow" panose="020B0606020202030204" pitchFamily="34" charset="0"/>
            </a:rPr>
            <a:t>Крелле</a:t>
          </a:r>
          <a:endParaRPr lang="ru-RU" sz="2400" dirty="0" smtClean="0">
            <a:solidFill>
              <a:schemeClr val="tx1"/>
            </a:solidFill>
            <a:latin typeface="Arial Narrow" panose="020B0606020202030204" pitchFamily="34" charset="0"/>
          </a:endParaRPr>
        </a:p>
        <a:p>
          <a:r>
            <a:rPr lang="ru-RU" sz="1900" dirty="0" smtClean="0">
              <a:solidFill>
                <a:schemeClr val="tx1"/>
              </a:solidFill>
              <a:latin typeface="Arial Narrow" panose="020B0606020202030204" pitchFamily="34" charset="0"/>
            </a:rPr>
            <a:t>(индивидуальная функция предпочтений ЛПР)</a:t>
          </a:r>
          <a:endParaRPr lang="ru-RU" sz="1900" dirty="0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A00C717F-98BC-4BB3-8714-0E3EBA8A3F78}" type="parTrans" cxnId="{D1F53FE3-C20E-45B7-AF08-64B0DB7FDB6A}">
      <dgm:prSet/>
      <dgm:spPr/>
      <dgm:t>
        <a:bodyPr/>
        <a:lstStyle/>
        <a:p>
          <a:endParaRPr lang="ru-RU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19D47F6C-C155-4B79-9E96-8AD76D964E12}" type="sibTrans" cxnId="{D1F53FE3-C20E-45B7-AF08-64B0DB7FDB6A}">
      <dgm:prSet/>
      <dgm:spPr/>
      <dgm:t>
        <a:bodyPr/>
        <a:lstStyle/>
        <a:p>
          <a:endParaRPr lang="ru-RU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557A45D2-C052-4A27-9730-84D585FEE6A8}">
      <dgm:prSet phldrT="[Текст]" custT="1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ru-RU" sz="2400" dirty="0" smtClean="0">
              <a:solidFill>
                <a:schemeClr val="tx1"/>
              </a:solidFill>
              <a:latin typeface="Arial Narrow" panose="020B0606020202030204" pitchFamily="34" charset="0"/>
            </a:rPr>
            <a:t>Правила Лапласа</a:t>
          </a:r>
        </a:p>
        <a:p>
          <a:endParaRPr lang="ru-RU" sz="2000" dirty="0" smtClean="0">
            <a:solidFill>
              <a:schemeClr val="tx1"/>
            </a:solidFill>
            <a:latin typeface="Arial Narrow" panose="020B0606020202030204" pitchFamily="34" charset="0"/>
          </a:endParaRPr>
        </a:p>
        <a:p>
          <a:r>
            <a:rPr lang="ru-RU" sz="2000" dirty="0" smtClean="0">
              <a:solidFill>
                <a:schemeClr val="tx1"/>
              </a:solidFill>
              <a:latin typeface="Arial Narrow" panose="020B0606020202030204" pitchFamily="34" charset="0"/>
            </a:rPr>
            <a:t>(нейтралитет к риску) </a:t>
          </a:r>
          <a:endParaRPr lang="ru-RU" sz="2000" dirty="0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F796541C-5F85-455F-AF6D-47E226560190}" type="parTrans" cxnId="{E8F8FCA4-6DA6-42DC-8776-10EA52C8D862}">
      <dgm:prSet/>
      <dgm:spPr/>
      <dgm:t>
        <a:bodyPr/>
        <a:lstStyle/>
        <a:p>
          <a:endParaRPr lang="ru-RU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7E55EF61-B5E7-4F2B-948D-C2D6F02ACF0D}" type="sibTrans" cxnId="{E8F8FCA4-6DA6-42DC-8776-10EA52C8D862}">
      <dgm:prSet/>
      <dgm:spPr/>
      <dgm:t>
        <a:bodyPr/>
        <a:lstStyle/>
        <a:p>
          <a:endParaRPr lang="ru-RU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7E241764-EE65-4BB5-A024-9728D49ED58C}">
      <dgm:prSet phldrT="[Текст]" custT="1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ru-RU" sz="2400" dirty="0" smtClean="0">
              <a:solidFill>
                <a:schemeClr val="tx1"/>
              </a:solidFill>
              <a:latin typeface="Arial Narrow" panose="020B0606020202030204" pitchFamily="34" charset="0"/>
            </a:rPr>
            <a:t>Правило </a:t>
          </a:r>
          <a:r>
            <a:rPr lang="ru-RU" sz="2400" dirty="0" err="1" smtClean="0">
              <a:solidFill>
                <a:schemeClr val="tx1"/>
              </a:solidFill>
              <a:latin typeface="Arial Narrow" panose="020B0606020202030204" pitchFamily="34" charset="0"/>
            </a:rPr>
            <a:t>Сэвиджа-Нигана</a:t>
          </a:r>
          <a:endParaRPr lang="ru-RU" sz="2400" dirty="0" smtClean="0">
            <a:solidFill>
              <a:schemeClr val="tx1"/>
            </a:solidFill>
            <a:latin typeface="Arial Narrow" panose="020B0606020202030204" pitchFamily="34" charset="0"/>
          </a:endParaRPr>
        </a:p>
        <a:p>
          <a:r>
            <a:rPr lang="ru-RU" sz="2000" dirty="0" smtClean="0">
              <a:solidFill>
                <a:schemeClr val="tx1"/>
              </a:solidFill>
              <a:latin typeface="Arial Narrow" panose="020B0606020202030204" pitchFamily="34" charset="0"/>
            </a:rPr>
            <a:t>(минимальное сожаление)</a:t>
          </a:r>
          <a:endParaRPr lang="ru-RU" sz="2000" dirty="0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560D32D2-2342-4FCD-A6E6-503C551D598A}" type="parTrans" cxnId="{DF567D2E-AB2A-4D71-98A9-B6A5445E626F}">
      <dgm:prSet/>
      <dgm:spPr/>
      <dgm:t>
        <a:bodyPr/>
        <a:lstStyle/>
        <a:p>
          <a:endParaRPr lang="ru-RU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03308192-2E1F-4E05-ABD9-D454C47793E0}" type="sibTrans" cxnId="{DF567D2E-AB2A-4D71-98A9-B6A5445E626F}">
      <dgm:prSet/>
      <dgm:spPr/>
      <dgm:t>
        <a:bodyPr/>
        <a:lstStyle/>
        <a:p>
          <a:endParaRPr lang="ru-RU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F38A0CFA-1D58-453F-8562-C5A400982C12}" type="pres">
      <dgm:prSet presAssocID="{83460876-1DD4-427D-8486-21F6F2074D6E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5E639EE-8E34-475A-9FE4-5137AD1E329C}" type="pres">
      <dgm:prSet presAssocID="{48269DA5-4739-4BE0-89BF-7DE95C68D421}" presName="roof" presStyleLbl="dkBgShp" presStyleIdx="0" presStyleCnt="2" custScaleY="73257" custLinFactNeighborX="-2638" custLinFactNeighborY="-6686"/>
      <dgm:spPr/>
      <dgm:t>
        <a:bodyPr/>
        <a:lstStyle/>
        <a:p>
          <a:endParaRPr lang="ru-RU"/>
        </a:p>
      </dgm:t>
    </dgm:pt>
    <dgm:pt modelId="{C294C536-33B1-4B25-924D-25414352ACA6}" type="pres">
      <dgm:prSet presAssocID="{48269DA5-4739-4BE0-89BF-7DE95C68D421}" presName="pillars" presStyleCnt="0"/>
      <dgm:spPr/>
    </dgm:pt>
    <dgm:pt modelId="{C2347D1C-5B6C-473E-AA6F-1D95C82E7F7D}" type="pres">
      <dgm:prSet presAssocID="{48269DA5-4739-4BE0-89BF-7DE95C68D421}" presName="pillar1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ACD0B8-173A-4DC6-BDA7-F3369B25EB07}" type="pres">
      <dgm:prSet presAssocID="{CB643F4E-954E-4668-B5CF-FF3E7F316CB2}" presName="pillarX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9CF38C-D40E-454C-BD01-ED3D6114D3AC}" type="pres">
      <dgm:prSet presAssocID="{472DA7BB-1F2F-4967-A07B-8A851E023158}" presName="pillarX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D9215D-2C64-492B-982B-5C023C9EF601}" type="pres">
      <dgm:prSet presAssocID="{557A45D2-C052-4A27-9730-84D585FEE6A8}" presName="pillarX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9E084C-B5A2-40FC-9A4D-D44E8E0B2DC8}" type="pres">
      <dgm:prSet presAssocID="{7E241764-EE65-4BB5-A024-9728D49ED58C}" presName="pillarX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E97D9E-AA5D-4A77-8DC7-0685D66E11CB}" type="pres">
      <dgm:prSet presAssocID="{EA9BB90E-5ABB-441D-A847-D4E1E2DADEAF}" presName="pillarX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B9C976-0B56-4775-B4C2-E1F76680A480}" type="pres">
      <dgm:prSet presAssocID="{48269DA5-4739-4BE0-89BF-7DE95C68D421}" presName="base" presStyleLbl="dkBgShp" presStyleIdx="1" presStyleCnt="2"/>
      <dgm:spPr/>
    </dgm:pt>
  </dgm:ptLst>
  <dgm:cxnLst>
    <dgm:cxn modelId="{E8F8FCA4-6DA6-42DC-8776-10EA52C8D862}" srcId="{48269DA5-4739-4BE0-89BF-7DE95C68D421}" destId="{557A45D2-C052-4A27-9730-84D585FEE6A8}" srcOrd="3" destOrd="0" parTransId="{F796541C-5F85-455F-AF6D-47E226560190}" sibTransId="{7E55EF61-B5E7-4F2B-948D-C2D6F02ACF0D}"/>
    <dgm:cxn modelId="{DE67FBC1-A219-469D-906A-8C09277D7026}" type="presOf" srcId="{7E241764-EE65-4BB5-A024-9728D49ED58C}" destId="{1B9E084C-B5A2-40FC-9A4D-D44E8E0B2DC8}" srcOrd="0" destOrd="0" presId="urn:microsoft.com/office/officeart/2005/8/layout/hList3"/>
    <dgm:cxn modelId="{11BA7D23-BEBF-489E-AEFC-C6ED73C67168}" type="presOf" srcId="{472DA7BB-1F2F-4967-A07B-8A851E023158}" destId="{3A9CF38C-D40E-454C-BD01-ED3D6114D3AC}" srcOrd="0" destOrd="0" presId="urn:microsoft.com/office/officeart/2005/8/layout/hList3"/>
    <dgm:cxn modelId="{D1F53FE3-C20E-45B7-AF08-64B0DB7FDB6A}" srcId="{48269DA5-4739-4BE0-89BF-7DE95C68D421}" destId="{EA9BB90E-5ABB-441D-A847-D4E1E2DADEAF}" srcOrd="5" destOrd="0" parTransId="{A00C717F-98BC-4BB3-8714-0E3EBA8A3F78}" sibTransId="{19D47F6C-C155-4B79-9E96-8AD76D964E12}"/>
    <dgm:cxn modelId="{97644434-DD88-47B7-BCD8-EDB0E2C679AA}" type="presOf" srcId="{7B5C5329-6457-425C-B316-0FA9145204DA}" destId="{C2347D1C-5B6C-473E-AA6F-1D95C82E7F7D}" srcOrd="0" destOrd="0" presId="urn:microsoft.com/office/officeart/2005/8/layout/hList3"/>
    <dgm:cxn modelId="{3B471169-8DDD-48E3-86AC-4B178F20880E}" type="presOf" srcId="{EA9BB90E-5ABB-441D-A847-D4E1E2DADEAF}" destId="{FCE97D9E-AA5D-4A77-8DC7-0685D66E11CB}" srcOrd="0" destOrd="0" presId="urn:microsoft.com/office/officeart/2005/8/layout/hList3"/>
    <dgm:cxn modelId="{DA6DA4BD-DCC6-4EB3-A526-2E9A6F474F70}" type="presOf" srcId="{CB643F4E-954E-4668-B5CF-FF3E7F316CB2}" destId="{3DACD0B8-173A-4DC6-BDA7-F3369B25EB07}" srcOrd="0" destOrd="0" presId="urn:microsoft.com/office/officeart/2005/8/layout/hList3"/>
    <dgm:cxn modelId="{1B94D066-65D3-4557-8DF0-4F550B300F29}" srcId="{83460876-1DD4-427D-8486-21F6F2074D6E}" destId="{48269DA5-4739-4BE0-89BF-7DE95C68D421}" srcOrd="0" destOrd="0" parTransId="{09BDA40D-287A-4865-AED9-286C2F531914}" sibTransId="{C7069D0A-383D-4AA0-BB6A-A4950CC2D961}"/>
    <dgm:cxn modelId="{5F6C7F85-5CAD-49FD-BAC9-3EE57D82455E}" type="presOf" srcId="{48269DA5-4739-4BE0-89BF-7DE95C68D421}" destId="{B5E639EE-8E34-475A-9FE4-5137AD1E329C}" srcOrd="0" destOrd="0" presId="urn:microsoft.com/office/officeart/2005/8/layout/hList3"/>
    <dgm:cxn modelId="{F4EB978B-DF8B-46BB-830C-AA90F6082E7F}" type="presOf" srcId="{557A45D2-C052-4A27-9730-84D585FEE6A8}" destId="{08D9215D-2C64-492B-982B-5C023C9EF601}" srcOrd="0" destOrd="0" presId="urn:microsoft.com/office/officeart/2005/8/layout/hList3"/>
    <dgm:cxn modelId="{DF567D2E-AB2A-4D71-98A9-B6A5445E626F}" srcId="{48269DA5-4739-4BE0-89BF-7DE95C68D421}" destId="{7E241764-EE65-4BB5-A024-9728D49ED58C}" srcOrd="4" destOrd="0" parTransId="{560D32D2-2342-4FCD-A6E6-503C551D598A}" sibTransId="{03308192-2E1F-4E05-ABD9-D454C47793E0}"/>
    <dgm:cxn modelId="{2D4E4C14-7564-4038-ABEA-805BD60AB49F}" srcId="{48269DA5-4739-4BE0-89BF-7DE95C68D421}" destId="{472DA7BB-1F2F-4967-A07B-8A851E023158}" srcOrd="2" destOrd="0" parTransId="{44D052F1-76F6-4BF9-BC80-B27FCC1AD31F}" sibTransId="{7EBA19A8-9C8F-49ED-ABB8-64D45CF08EF3}"/>
    <dgm:cxn modelId="{2AA51F21-7F2F-4512-98EA-ED7747602E39}" srcId="{48269DA5-4739-4BE0-89BF-7DE95C68D421}" destId="{7B5C5329-6457-425C-B316-0FA9145204DA}" srcOrd="0" destOrd="0" parTransId="{B78744AF-CAF3-42D2-8D3F-38D65064BAEC}" sibTransId="{2747706A-AFAC-441C-A9FF-D8FC44C38402}"/>
    <dgm:cxn modelId="{3F83CB7C-9A43-4988-B47E-DA987727F4DB}" type="presOf" srcId="{83460876-1DD4-427D-8486-21F6F2074D6E}" destId="{F38A0CFA-1D58-453F-8562-C5A400982C12}" srcOrd="0" destOrd="0" presId="urn:microsoft.com/office/officeart/2005/8/layout/hList3"/>
    <dgm:cxn modelId="{27476334-E52C-4DF1-8414-0D20EA2E46C3}" srcId="{48269DA5-4739-4BE0-89BF-7DE95C68D421}" destId="{CB643F4E-954E-4668-B5CF-FF3E7F316CB2}" srcOrd="1" destOrd="0" parTransId="{E270007E-84E7-4CF5-9195-D9B912773EFF}" sibTransId="{D8C929F0-A2D1-4BE1-8C28-5960394003C9}"/>
    <dgm:cxn modelId="{F23AA14F-338E-4E90-B084-6374BC2F679C}" type="presParOf" srcId="{F38A0CFA-1D58-453F-8562-C5A400982C12}" destId="{B5E639EE-8E34-475A-9FE4-5137AD1E329C}" srcOrd="0" destOrd="0" presId="urn:microsoft.com/office/officeart/2005/8/layout/hList3"/>
    <dgm:cxn modelId="{C69B4BCC-BA1B-4C60-8289-E42D44C78510}" type="presParOf" srcId="{F38A0CFA-1D58-453F-8562-C5A400982C12}" destId="{C294C536-33B1-4B25-924D-25414352ACA6}" srcOrd="1" destOrd="0" presId="urn:microsoft.com/office/officeart/2005/8/layout/hList3"/>
    <dgm:cxn modelId="{D6393B84-EEB6-4B82-B072-2B21C7E955E7}" type="presParOf" srcId="{C294C536-33B1-4B25-924D-25414352ACA6}" destId="{C2347D1C-5B6C-473E-AA6F-1D95C82E7F7D}" srcOrd="0" destOrd="0" presId="urn:microsoft.com/office/officeart/2005/8/layout/hList3"/>
    <dgm:cxn modelId="{2DC269E3-90F7-49CC-A9B2-FCF92B48A9E6}" type="presParOf" srcId="{C294C536-33B1-4B25-924D-25414352ACA6}" destId="{3DACD0B8-173A-4DC6-BDA7-F3369B25EB07}" srcOrd="1" destOrd="0" presId="urn:microsoft.com/office/officeart/2005/8/layout/hList3"/>
    <dgm:cxn modelId="{24A18BAC-1A94-44DC-BF28-7196351ABB22}" type="presParOf" srcId="{C294C536-33B1-4B25-924D-25414352ACA6}" destId="{3A9CF38C-D40E-454C-BD01-ED3D6114D3AC}" srcOrd="2" destOrd="0" presId="urn:microsoft.com/office/officeart/2005/8/layout/hList3"/>
    <dgm:cxn modelId="{04EF9382-377E-4B4E-BFE3-707B00C106EC}" type="presParOf" srcId="{C294C536-33B1-4B25-924D-25414352ACA6}" destId="{08D9215D-2C64-492B-982B-5C023C9EF601}" srcOrd="3" destOrd="0" presId="urn:microsoft.com/office/officeart/2005/8/layout/hList3"/>
    <dgm:cxn modelId="{EA391687-9102-40C2-BB56-971AC8AC406D}" type="presParOf" srcId="{C294C536-33B1-4B25-924D-25414352ACA6}" destId="{1B9E084C-B5A2-40FC-9A4D-D44E8E0B2DC8}" srcOrd="4" destOrd="0" presId="urn:microsoft.com/office/officeart/2005/8/layout/hList3"/>
    <dgm:cxn modelId="{80223DF4-921B-4F0E-BFB2-0E4793936371}" type="presParOf" srcId="{C294C536-33B1-4B25-924D-25414352ACA6}" destId="{FCE97D9E-AA5D-4A77-8DC7-0685D66E11CB}" srcOrd="5" destOrd="0" presId="urn:microsoft.com/office/officeart/2005/8/layout/hList3"/>
    <dgm:cxn modelId="{FC6D5D4D-6449-4461-8860-E2D1F0748491}" type="presParOf" srcId="{F38A0CFA-1D58-453F-8562-C5A400982C12}" destId="{88B9C976-0B56-4775-B4C2-E1F76680A480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3460876-1DD4-427D-8486-21F6F2074D6E}" type="doc">
      <dgm:prSet loTypeId="urn:microsoft.com/office/officeart/2005/8/layout/hList3" loCatId="list" qsTypeId="urn:microsoft.com/office/officeart/2005/8/quickstyle/3d1" qsCatId="3D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48269DA5-4739-4BE0-89BF-7DE95C68D421}">
      <dgm:prSet phldrT="[Текст]"/>
      <dgm:spPr>
        <a:solidFill>
          <a:srgbClr val="D9E8FD"/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  <a:latin typeface="Arial Narrow" panose="020B0606020202030204" pitchFamily="34" charset="0"/>
            </a:rPr>
            <a:t>Стратегии принятия решений</a:t>
          </a:r>
          <a:endParaRPr lang="ru-RU" dirty="0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09BDA40D-287A-4865-AED9-286C2F531914}" type="parTrans" cxnId="{1B94D066-65D3-4557-8DF0-4F550B300F29}">
      <dgm:prSet/>
      <dgm:spPr/>
      <dgm:t>
        <a:bodyPr/>
        <a:lstStyle/>
        <a:p>
          <a:endParaRPr lang="ru-RU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C7069D0A-383D-4AA0-BB6A-A4950CC2D961}" type="sibTrans" cxnId="{1B94D066-65D3-4557-8DF0-4F550B300F29}">
      <dgm:prSet/>
      <dgm:spPr/>
      <dgm:t>
        <a:bodyPr/>
        <a:lstStyle/>
        <a:p>
          <a:endParaRPr lang="ru-RU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7B5C5329-6457-425C-B316-0FA9145204DA}">
      <dgm:prSet phldrT="[Текст]" custT="1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ru-RU" sz="3200" dirty="0" smtClean="0">
              <a:solidFill>
                <a:schemeClr val="tx1"/>
              </a:solidFill>
              <a:latin typeface="Arial Narrow" panose="020B0606020202030204" pitchFamily="34" charset="0"/>
            </a:rPr>
            <a:t>Правило модального значения</a:t>
          </a:r>
          <a:endParaRPr lang="ru-RU" sz="2800" b="0" i="1" dirty="0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B78744AF-CAF3-42D2-8D3F-38D65064BAEC}" type="parTrans" cxnId="{2AA51F21-7F2F-4512-98EA-ED7747602E39}">
      <dgm:prSet/>
      <dgm:spPr/>
      <dgm:t>
        <a:bodyPr/>
        <a:lstStyle/>
        <a:p>
          <a:endParaRPr lang="ru-RU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2747706A-AFAC-441C-A9FF-D8FC44C38402}" type="sibTrans" cxnId="{2AA51F21-7F2F-4512-98EA-ED7747602E39}">
      <dgm:prSet/>
      <dgm:spPr/>
      <dgm:t>
        <a:bodyPr/>
        <a:lstStyle/>
        <a:p>
          <a:endParaRPr lang="ru-RU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CB643F4E-954E-4668-B5CF-FF3E7F316CB2}">
      <dgm:prSet phldrT="[Текст]" custT="1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ru-RU" sz="3200" b="0" dirty="0" err="1" smtClean="0">
              <a:solidFill>
                <a:schemeClr val="tx1"/>
              </a:solidFill>
              <a:latin typeface="Arial Narrow" panose="020B0606020202030204" pitchFamily="34" charset="0"/>
            </a:rPr>
            <a:t>Байесово</a:t>
          </a:r>
          <a:r>
            <a:rPr lang="ru-RU" sz="3200" b="0" dirty="0" smtClean="0">
              <a:solidFill>
                <a:schemeClr val="tx1"/>
              </a:solidFill>
              <a:latin typeface="Arial Narrow" panose="020B0606020202030204" pitchFamily="34" charset="0"/>
            </a:rPr>
            <a:t> правило</a:t>
          </a:r>
          <a:endParaRPr lang="ru-RU" sz="2400" i="1" dirty="0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E270007E-84E7-4CF5-9195-D9B912773EFF}" type="parTrans" cxnId="{27476334-E52C-4DF1-8414-0D20EA2E46C3}">
      <dgm:prSet/>
      <dgm:spPr/>
      <dgm:t>
        <a:bodyPr/>
        <a:lstStyle/>
        <a:p>
          <a:endParaRPr lang="ru-RU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D8C929F0-A2D1-4BE1-8C28-5960394003C9}" type="sibTrans" cxnId="{27476334-E52C-4DF1-8414-0D20EA2E46C3}">
      <dgm:prSet/>
      <dgm:spPr/>
      <dgm:t>
        <a:bodyPr/>
        <a:lstStyle/>
        <a:p>
          <a:endParaRPr lang="ru-RU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472DA7BB-1F2F-4967-A07B-8A851E023158}">
      <dgm:prSet phldrT="[Текст]" custT="1"/>
      <dgm:spPr>
        <a:solidFill>
          <a:srgbClr val="FFCCCC"/>
        </a:solidFill>
      </dgm:spPr>
      <dgm:t>
        <a:bodyPr/>
        <a:lstStyle/>
        <a:p>
          <a:r>
            <a:rPr lang="ru-RU" sz="3200" dirty="0" smtClean="0">
              <a:solidFill>
                <a:schemeClr val="tx1"/>
              </a:solidFill>
              <a:latin typeface="Arial Narrow" panose="020B0606020202030204" pitchFamily="34" charset="0"/>
            </a:rPr>
            <a:t>Правило Бернулли</a:t>
          </a:r>
        </a:p>
        <a:p>
          <a:r>
            <a:rPr lang="ru-RU" sz="2400" i="1" dirty="0" smtClean="0">
              <a:solidFill>
                <a:schemeClr val="tx1"/>
              </a:solidFill>
              <a:latin typeface="Arial Narrow" panose="020B0606020202030204" pitchFamily="34" charset="0"/>
            </a:rPr>
            <a:t>(вводится индивидуальная функция полезности)</a:t>
          </a:r>
          <a:endParaRPr lang="ru-RU" sz="2000" i="1" dirty="0" smtClean="0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44D052F1-76F6-4BF9-BC80-B27FCC1AD31F}" type="parTrans" cxnId="{2D4E4C14-7564-4038-ABEA-805BD60AB49F}">
      <dgm:prSet/>
      <dgm:spPr/>
      <dgm:t>
        <a:bodyPr/>
        <a:lstStyle/>
        <a:p>
          <a:endParaRPr lang="ru-RU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7EBA19A8-9C8F-49ED-ABB8-64D45CF08EF3}" type="sibTrans" cxnId="{2D4E4C14-7564-4038-ABEA-805BD60AB49F}">
      <dgm:prSet/>
      <dgm:spPr/>
      <dgm:t>
        <a:bodyPr/>
        <a:lstStyle/>
        <a:p>
          <a:endParaRPr lang="ru-RU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557A45D2-C052-4A27-9730-84D585FEE6A8}">
      <dgm:prSet phldrT="[Текст]" custT="1"/>
      <dgm:spPr>
        <a:solidFill>
          <a:srgbClr val="FFCCCC"/>
        </a:solidFill>
      </dgm:spPr>
      <dgm:t>
        <a:bodyPr/>
        <a:lstStyle/>
        <a:p>
          <a:r>
            <a:rPr lang="ru-RU" sz="3200" dirty="0" smtClean="0">
              <a:solidFill>
                <a:schemeClr val="tx1"/>
              </a:solidFill>
              <a:latin typeface="Arial Narrow" panose="020B0606020202030204" pitchFamily="34" charset="0"/>
            </a:rPr>
            <a:t>Правила </a:t>
          </a:r>
          <a:r>
            <a:rPr lang="ru-RU" sz="3200" dirty="0" err="1" smtClean="0">
              <a:solidFill>
                <a:schemeClr val="tx1"/>
              </a:solidFill>
              <a:latin typeface="Arial Narrow" panose="020B0606020202030204" pitchFamily="34" charset="0"/>
            </a:rPr>
            <a:t>Ферстнера</a:t>
          </a:r>
          <a:r>
            <a:rPr lang="ru-RU" sz="3200" dirty="0" smtClean="0">
              <a:solidFill>
                <a:schemeClr val="tx1"/>
              </a:solidFill>
              <a:latin typeface="Arial Narrow" panose="020B0606020202030204" pitchFamily="34" charset="0"/>
            </a:rPr>
            <a:t> </a:t>
          </a:r>
          <a:r>
            <a:rPr lang="ru-RU" sz="2000" i="1" dirty="0" smtClean="0">
              <a:solidFill>
                <a:schemeClr val="tx1"/>
              </a:solidFill>
              <a:latin typeface="Arial Narrow" panose="020B0606020202030204" pitchFamily="34" charset="0"/>
            </a:rPr>
            <a:t>(компенсация недостатков правила ожиданий, вводится взвешенная стандартная величина отклонений)</a:t>
          </a:r>
          <a:endParaRPr lang="ru-RU" sz="1800" i="1" dirty="0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F796541C-5F85-455F-AF6D-47E226560190}" type="parTrans" cxnId="{E8F8FCA4-6DA6-42DC-8776-10EA52C8D862}">
      <dgm:prSet/>
      <dgm:spPr/>
      <dgm:t>
        <a:bodyPr/>
        <a:lstStyle/>
        <a:p>
          <a:endParaRPr lang="ru-RU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7E55EF61-B5E7-4F2B-948D-C2D6F02ACF0D}" type="sibTrans" cxnId="{E8F8FCA4-6DA6-42DC-8776-10EA52C8D862}">
      <dgm:prSet/>
      <dgm:spPr/>
      <dgm:t>
        <a:bodyPr/>
        <a:lstStyle/>
        <a:p>
          <a:endParaRPr lang="ru-RU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F38A0CFA-1D58-453F-8562-C5A400982C12}" type="pres">
      <dgm:prSet presAssocID="{83460876-1DD4-427D-8486-21F6F2074D6E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5E639EE-8E34-475A-9FE4-5137AD1E329C}" type="pres">
      <dgm:prSet presAssocID="{48269DA5-4739-4BE0-89BF-7DE95C68D421}" presName="roof" presStyleLbl="dkBgShp" presStyleIdx="0" presStyleCnt="2" custScaleY="73257" custLinFactNeighborX="-2638" custLinFactNeighborY="-6686"/>
      <dgm:spPr/>
      <dgm:t>
        <a:bodyPr/>
        <a:lstStyle/>
        <a:p>
          <a:endParaRPr lang="ru-RU"/>
        </a:p>
      </dgm:t>
    </dgm:pt>
    <dgm:pt modelId="{C294C536-33B1-4B25-924D-25414352ACA6}" type="pres">
      <dgm:prSet presAssocID="{48269DA5-4739-4BE0-89BF-7DE95C68D421}" presName="pillars" presStyleCnt="0"/>
      <dgm:spPr/>
    </dgm:pt>
    <dgm:pt modelId="{C2347D1C-5B6C-473E-AA6F-1D95C82E7F7D}" type="pres">
      <dgm:prSet presAssocID="{48269DA5-4739-4BE0-89BF-7DE95C68D421}" presName="pillar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ACD0B8-173A-4DC6-BDA7-F3369B25EB07}" type="pres">
      <dgm:prSet presAssocID="{CB643F4E-954E-4668-B5CF-FF3E7F316CB2}" presName="pillarX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9CF38C-D40E-454C-BD01-ED3D6114D3AC}" type="pres">
      <dgm:prSet presAssocID="{472DA7BB-1F2F-4967-A07B-8A851E023158}" presName="pillarX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D9215D-2C64-492B-982B-5C023C9EF601}" type="pres">
      <dgm:prSet presAssocID="{557A45D2-C052-4A27-9730-84D585FEE6A8}" presName="pillarX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B9C976-0B56-4775-B4C2-E1F76680A480}" type="pres">
      <dgm:prSet presAssocID="{48269DA5-4739-4BE0-89BF-7DE95C68D421}" presName="base" presStyleLbl="dkBgShp" presStyleIdx="1" presStyleCnt="2"/>
      <dgm:spPr/>
    </dgm:pt>
  </dgm:ptLst>
  <dgm:cxnLst>
    <dgm:cxn modelId="{8398CF27-B317-40F2-A94F-8D0991366D86}" type="presOf" srcId="{83460876-1DD4-427D-8486-21F6F2074D6E}" destId="{F38A0CFA-1D58-453F-8562-C5A400982C12}" srcOrd="0" destOrd="0" presId="urn:microsoft.com/office/officeart/2005/8/layout/hList3"/>
    <dgm:cxn modelId="{1D8B3973-27D2-44C7-84BF-FED39227EC20}" type="presOf" srcId="{557A45D2-C052-4A27-9730-84D585FEE6A8}" destId="{08D9215D-2C64-492B-982B-5C023C9EF601}" srcOrd="0" destOrd="0" presId="urn:microsoft.com/office/officeart/2005/8/layout/hList3"/>
    <dgm:cxn modelId="{E8F8FCA4-6DA6-42DC-8776-10EA52C8D862}" srcId="{48269DA5-4739-4BE0-89BF-7DE95C68D421}" destId="{557A45D2-C052-4A27-9730-84D585FEE6A8}" srcOrd="3" destOrd="0" parTransId="{F796541C-5F85-455F-AF6D-47E226560190}" sibTransId="{7E55EF61-B5E7-4F2B-948D-C2D6F02ACF0D}"/>
    <dgm:cxn modelId="{27476334-E52C-4DF1-8414-0D20EA2E46C3}" srcId="{48269DA5-4739-4BE0-89BF-7DE95C68D421}" destId="{CB643F4E-954E-4668-B5CF-FF3E7F316CB2}" srcOrd="1" destOrd="0" parTransId="{E270007E-84E7-4CF5-9195-D9B912773EFF}" sibTransId="{D8C929F0-A2D1-4BE1-8C28-5960394003C9}"/>
    <dgm:cxn modelId="{1CF34918-7E81-42CB-9DCE-A077849F8AD5}" type="presOf" srcId="{CB643F4E-954E-4668-B5CF-FF3E7F316CB2}" destId="{3DACD0B8-173A-4DC6-BDA7-F3369B25EB07}" srcOrd="0" destOrd="0" presId="urn:microsoft.com/office/officeart/2005/8/layout/hList3"/>
    <dgm:cxn modelId="{1B94D066-65D3-4557-8DF0-4F550B300F29}" srcId="{83460876-1DD4-427D-8486-21F6F2074D6E}" destId="{48269DA5-4739-4BE0-89BF-7DE95C68D421}" srcOrd="0" destOrd="0" parTransId="{09BDA40D-287A-4865-AED9-286C2F531914}" sibTransId="{C7069D0A-383D-4AA0-BB6A-A4950CC2D961}"/>
    <dgm:cxn modelId="{B8501C35-B8D1-4ABE-915A-59AB147C1AA0}" type="presOf" srcId="{472DA7BB-1F2F-4967-A07B-8A851E023158}" destId="{3A9CF38C-D40E-454C-BD01-ED3D6114D3AC}" srcOrd="0" destOrd="0" presId="urn:microsoft.com/office/officeart/2005/8/layout/hList3"/>
    <dgm:cxn modelId="{2D4E4C14-7564-4038-ABEA-805BD60AB49F}" srcId="{48269DA5-4739-4BE0-89BF-7DE95C68D421}" destId="{472DA7BB-1F2F-4967-A07B-8A851E023158}" srcOrd="2" destOrd="0" parTransId="{44D052F1-76F6-4BF9-BC80-B27FCC1AD31F}" sibTransId="{7EBA19A8-9C8F-49ED-ABB8-64D45CF08EF3}"/>
    <dgm:cxn modelId="{2AA51F21-7F2F-4512-98EA-ED7747602E39}" srcId="{48269DA5-4739-4BE0-89BF-7DE95C68D421}" destId="{7B5C5329-6457-425C-B316-0FA9145204DA}" srcOrd="0" destOrd="0" parTransId="{B78744AF-CAF3-42D2-8D3F-38D65064BAEC}" sibTransId="{2747706A-AFAC-441C-A9FF-D8FC44C38402}"/>
    <dgm:cxn modelId="{EA8C15A1-217C-43C6-A93E-09837CFC4F9A}" type="presOf" srcId="{7B5C5329-6457-425C-B316-0FA9145204DA}" destId="{C2347D1C-5B6C-473E-AA6F-1D95C82E7F7D}" srcOrd="0" destOrd="0" presId="urn:microsoft.com/office/officeart/2005/8/layout/hList3"/>
    <dgm:cxn modelId="{139ABB55-DD75-4397-8123-F9431A6D126E}" type="presOf" srcId="{48269DA5-4739-4BE0-89BF-7DE95C68D421}" destId="{B5E639EE-8E34-475A-9FE4-5137AD1E329C}" srcOrd="0" destOrd="0" presId="urn:microsoft.com/office/officeart/2005/8/layout/hList3"/>
    <dgm:cxn modelId="{E7763879-59DC-4B49-A311-AAD19D90721D}" type="presParOf" srcId="{F38A0CFA-1D58-453F-8562-C5A400982C12}" destId="{B5E639EE-8E34-475A-9FE4-5137AD1E329C}" srcOrd="0" destOrd="0" presId="urn:microsoft.com/office/officeart/2005/8/layout/hList3"/>
    <dgm:cxn modelId="{6267A620-B75F-48BF-9F04-B10FDC91447C}" type="presParOf" srcId="{F38A0CFA-1D58-453F-8562-C5A400982C12}" destId="{C294C536-33B1-4B25-924D-25414352ACA6}" srcOrd="1" destOrd="0" presId="urn:microsoft.com/office/officeart/2005/8/layout/hList3"/>
    <dgm:cxn modelId="{E1D7560D-083E-4E35-B560-797FA536FB3A}" type="presParOf" srcId="{C294C536-33B1-4B25-924D-25414352ACA6}" destId="{C2347D1C-5B6C-473E-AA6F-1D95C82E7F7D}" srcOrd="0" destOrd="0" presId="urn:microsoft.com/office/officeart/2005/8/layout/hList3"/>
    <dgm:cxn modelId="{95B5A622-A004-40D2-9E3A-0D40DB27EC81}" type="presParOf" srcId="{C294C536-33B1-4B25-924D-25414352ACA6}" destId="{3DACD0B8-173A-4DC6-BDA7-F3369B25EB07}" srcOrd="1" destOrd="0" presId="urn:microsoft.com/office/officeart/2005/8/layout/hList3"/>
    <dgm:cxn modelId="{43208884-F53C-4B50-92AF-64844C905D9D}" type="presParOf" srcId="{C294C536-33B1-4B25-924D-25414352ACA6}" destId="{3A9CF38C-D40E-454C-BD01-ED3D6114D3AC}" srcOrd="2" destOrd="0" presId="urn:microsoft.com/office/officeart/2005/8/layout/hList3"/>
    <dgm:cxn modelId="{1BCA92E1-98DF-4F33-8C81-BA83219BB291}" type="presParOf" srcId="{C294C536-33B1-4B25-924D-25414352ACA6}" destId="{08D9215D-2C64-492B-982B-5C023C9EF601}" srcOrd="3" destOrd="0" presId="urn:microsoft.com/office/officeart/2005/8/layout/hList3"/>
    <dgm:cxn modelId="{6A86666D-7CDB-4504-9260-6989D4D74E50}" type="presParOf" srcId="{F38A0CFA-1D58-453F-8562-C5A400982C12}" destId="{88B9C976-0B56-4775-B4C2-E1F76680A480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0321DD-B10D-4B0F-BA92-0615AB5879D0}">
      <dsp:nvSpPr>
        <dsp:cNvPr id="0" name=""/>
        <dsp:cNvSpPr/>
      </dsp:nvSpPr>
      <dsp:spPr>
        <a:xfrm>
          <a:off x="3007" y="413587"/>
          <a:ext cx="2932428" cy="89460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>
              <a:latin typeface="Arial Narrow" panose="020B0606020202030204" pitchFamily="34" charset="0"/>
            </a:rPr>
            <a:t>Нейтральность целей</a:t>
          </a:r>
          <a:endParaRPr lang="ru-RU" sz="2600" kern="1200" dirty="0">
            <a:latin typeface="Arial Narrow" panose="020B0606020202030204" pitchFamily="34" charset="0"/>
          </a:endParaRPr>
        </a:p>
      </dsp:txBody>
      <dsp:txXfrm>
        <a:off x="3007" y="413587"/>
        <a:ext cx="2932428" cy="894608"/>
      </dsp:txXfrm>
    </dsp:sp>
    <dsp:sp modelId="{C9182DB5-2F0E-4E54-B2C1-F25BACCAA76F}">
      <dsp:nvSpPr>
        <dsp:cNvPr id="0" name=""/>
        <dsp:cNvSpPr/>
      </dsp:nvSpPr>
      <dsp:spPr>
        <a:xfrm>
          <a:off x="3007" y="1308196"/>
          <a:ext cx="2932428" cy="1284660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>
              <a:latin typeface="Arial Narrow" panose="020B0606020202030204" pitchFamily="34" charset="0"/>
            </a:rPr>
            <a:t>отсутствие взаимосвязей</a:t>
          </a:r>
          <a:endParaRPr lang="ru-RU" sz="2400" kern="1200" dirty="0">
            <a:latin typeface="Arial Narrow" panose="020B0606020202030204" pitchFamily="34" charset="0"/>
          </a:endParaRPr>
        </a:p>
      </dsp:txBody>
      <dsp:txXfrm>
        <a:off x="3007" y="1308196"/>
        <a:ext cx="2932428" cy="1284660"/>
      </dsp:txXfrm>
    </dsp:sp>
    <dsp:sp modelId="{2FDE774F-7992-48B2-869F-EB2085260B23}">
      <dsp:nvSpPr>
        <dsp:cNvPr id="0" name=""/>
        <dsp:cNvSpPr/>
      </dsp:nvSpPr>
      <dsp:spPr>
        <a:xfrm>
          <a:off x="3345976" y="405115"/>
          <a:ext cx="2932428" cy="89460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>
              <a:latin typeface="Arial Narrow" panose="020B0606020202030204" pitchFamily="34" charset="0"/>
            </a:rPr>
            <a:t> </a:t>
          </a:r>
          <a:r>
            <a:rPr lang="ru-RU" sz="2600" kern="1200" dirty="0" err="1" smtClean="0">
              <a:latin typeface="Arial Narrow" panose="020B0606020202030204" pitchFamily="34" charset="0"/>
            </a:rPr>
            <a:t>Комплементарность</a:t>
          </a:r>
          <a:r>
            <a:rPr lang="ru-RU" sz="2600" kern="1200" dirty="0" smtClean="0">
              <a:latin typeface="Arial Narrow" panose="020B0606020202030204" pitchFamily="34" charset="0"/>
            </a:rPr>
            <a:t> </a:t>
          </a:r>
          <a:endParaRPr lang="ru-RU" sz="2600" kern="1200" dirty="0">
            <a:latin typeface="Arial Narrow" panose="020B0606020202030204" pitchFamily="34" charset="0"/>
          </a:endParaRPr>
        </a:p>
      </dsp:txBody>
      <dsp:txXfrm>
        <a:off x="3345976" y="405115"/>
        <a:ext cx="2932428" cy="894608"/>
      </dsp:txXfrm>
    </dsp:sp>
    <dsp:sp modelId="{0CBCA3DD-8097-4809-B15B-C6CBA9A91FA1}">
      <dsp:nvSpPr>
        <dsp:cNvPr id="0" name=""/>
        <dsp:cNvSpPr/>
      </dsp:nvSpPr>
      <dsp:spPr>
        <a:xfrm>
          <a:off x="3345976" y="1308196"/>
          <a:ext cx="2932428" cy="1284660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>
              <a:latin typeface="Arial Narrow" panose="020B0606020202030204" pitchFamily="34" charset="0"/>
            </a:rPr>
            <a:t>при улучшении одной улучшается другая </a:t>
          </a:r>
          <a:endParaRPr lang="ru-RU" sz="2400" kern="1200" dirty="0">
            <a:latin typeface="Arial Narrow" panose="020B0606020202030204" pitchFamily="34" charset="0"/>
          </a:endParaRPr>
        </a:p>
      </dsp:txBody>
      <dsp:txXfrm>
        <a:off x="3345976" y="1308196"/>
        <a:ext cx="2932428" cy="1284660"/>
      </dsp:txXfrm>
    </dsp:sp>
    <dsp:sp modelId="{98E6EDE2-D49B-4545-8E2A-619D2D88DC92}">
      <dsp:nvSpPr>
        <dsp:cNvPr id="0" name=""/>
        <dsp:cNvSpPr/>
      </dsp:nvSpPr>
      <dsp:spPr>
        <a:xfrm>
          <a:off x="6688944" y="413587"/>
          <a:ext cx="2932428" cy="89460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>
              <a:latin typeface="Arial Narrow" panose="020B0606020202030204" pitchFamily="34" charset="0"/>
            </a:rPr>
            <a:t>Конкуренция целей</a:t>
          </a:r>
          <a:endParaRPr lang="ru-RU" sz="2600" kern="1200" dirty="0">
            <a:latin typeface="Arial Narrow" panose="020B0606020202030204" pitchFamily="34" charset="0"/>
          </a:endParaRPr>
        </a:p>
      </dsp:txBody>
      <dsp:txXfrm>
        <a:off x="6688944" y="413587"/>
        <a:ext cx="2932428" cy="894608"/>
      </dsp:txXfrm>
    </dsp:sp>
    <dsp:sp modelId="{979A915A-AD3D-47B5-ABDB-B0273A0F4CA3}">
      <dsp:nvSpPr>
        <dsp:cNvPr id="0" name=""/>
        <dsp:cNvSpPr/>
      </dsp:nvSpPr>
      <dsp:spPr>
        <a:xfrm>
          <a:off x="6688944" y="1308196"/>
          <a:ext cx="2932428" cy="1284660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>
              <a:latin typeface="Arial Narrow" panose="020B0606020202030204" pitchFamily="34" charset="0"/>
            </a:rPr>
            <a:t>улучшение одной ведет к снижению другой</a:t>
          </a:r>
          <a:endParaRPr lang="ru-RU" sz="2400" kern="1200" dirty="0">
            <a:latin typeface="Arial Narrow" panose="020B0606020202030204" pitchFamily="34" charset="0"/>
          </a:endParaRPr>
        </a:p>
      </dsp:txBody>
      <dsp:txXfrm>
        <a:off x="6688944" y="1308196"/>
        <a:ext cx="2932428" cy="128466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90DCFF-7640-4BBB-AF2B-0689EB7FA942}">
      <dsp:nvSpPr>
        <dsp:cNvPr id="0" name=""/>
        <dsp:cNvSpPr/>
      </dsp:nvSpPr>
      <dsp:spPr>
        <a:xfrm rot="5400000">
          <a:off x="-111365" y="115587"/>
          <a:ext cx="742435" cy="519705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Arial Narrow" panose="020B0606020202030204" pitchFamily="34" charset="0"/>
            </a:rPr>
            <a:t>1</a:t>
          </a:r>
          <a:endParaRPr lang="ru-RU" sz="1800" kern="1200" dirty="0">
            <a:latin typeface="Arial Narrow" panose="020B0606020202030204" pitchFamily="34" charset="0"/>
          </a:endParaRPr>
        </a:p>
      </dsp:txBody>
      <dsp:txXfrm rot="-5400000">
        <a:off x="1" y="264075"/>
        <a:ext cx="519705" cy="222730"/>
      </dsp:txXfrm>
    </dsp:sp>
    <dsp:sp modelId="{CD46F049-65B0-4A66-9BA0-A94DC3177765}">
      <dsp:nvSpPr>
        <dsp:cNvPr id="0" name=""/>
        <dsp:cNvSpPr/>
      </dsp:nvSpPr>
      <dsp:spPr>
        <a:xfrm rot="5400000">
          <a:off x="5811114" y="-5287186"/>
          <a:ext cx="482837" cy="1106565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Arial Narrow" panose="020B0606020202030204" pitchFamily="34" charset="0"/>
            </a:rPr>
            <a:t>Представить ясную картину всех альтернатив и их следствий для каждого из существенных факторов/целей (таблица следствий)</a:t>
          </a:r>
          <a:endParaRPr lang="ru-RU" sz="1800" kern="1200" dirty="0">
            <a:latin typeface="Arial Narrow" panose="020B0606020202030204" pitchFamily="34" charset="0"/>
          </a:endParaRPr>
        </a:p>
      </dsp:txBody>
      <dsp:txXfrm rot="-5400000">
        <a:off x="519706" y="27792"/>
        <a:ext cx="11042084" cy="435697"/>
      </dsp:txXfrm>
    </dsp:sp>
    <dsp:sp modelId="{0DDA8D62-A528-484C-8EF4-B6C24F2C621F}">
      <dsp:nvSpPr>
        <dsp:cNvPr id="0" name=""/>
        <dsp:cNvSpPr/>
      </dsp:nvSpPr>
      <dsp:spPr>
        <a:xfrm rot="5400000">
          <a:off x="-111365" y="773360"/>
          <a:ext cx="742435" cy="519705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Arial Narrow" panose="020B0606020202030204" pitchFamily="34" charset="0"/>
            </a:rPr>
            <a:t>2</a:t>
          </a:r>
          <a:endParaRPr lang="ru-RU" sz="1800" kern="1200" dirty="0">
            <a:latin typeface="Arial Narrow" panose="020B0606020202030204" pitchFamily="34" charset="0"/>
          </a:endParaRPr>
        </a:p>
      </dsp:txBody>
      <dsp:txXfrm rot="-5400000">
        <a:off x="1" y="921848"/>
        <a:ext cx="519705" cy="222730"/>
      </dsp:txXfrm>
    </dsp:sp>
    <dsp:sp modelId="{ACFF97F7-5991-41B6-A02A-EF8BB73EDE63}">
      <dsp:nvSpPr>
        <dsp:cNvPr id="0" name=""/>
        <dsp:cNvSpPr/>
      </dsp:nvSpPr>
      <dsp:spPr>
        <a:xfrm rot="5400000">
          <a:off x="5811240" y="-4629540"/>
          <a:ext cx="482583" cy="1106565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Arial Narrow" panose="020B0606020202030204" pitchFamily="34" charset="0"/>
            </a:rPr>
            <a:t>Заменить описания следствий простыми рангами</a:t>
          </a:r>
          <a:endParaRPr lang="ru-RU" sz="1800" kern="1200" dirty="0">
            <a:latin typeface="Arial Narrow" panose="020B0606020202030204" pitchFamily="34" charset="0"/>
          </a:endParaRPr>
        </a:p>
      </dsp:txBody>
      <dsp:txXfrm rot="-5400000">
        <a:off x="519705" y="685553"/>
        <a:ext cx="11042096" cy="435467"/>
      </dsp:txXfrm>
    </dsp:sp>
    <dsp:sp modelId="{5EA102E3-AD14-46A1-860D-552EB4EACF11}">
      <dsp:nvSpPr>
        <dsp:cNvPr id="0" name=""/>
        <dsp:cNvSpPr/>
      </dsp:nvSpPr>
      <dsp:spPr>
        <a:xfrm rot="5400000">
          <a:off x="-111365" y="1431132"/>
          <a:ext cx="742435" cy="519705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Arial Narrow" panose="020B0606020202030204" pitchFamily="34" charset="0"/>
            </a:rPr>
            <a:t>3</a:t>
          </a:r>
          <a:endParaRPr lang="ru-RU" sz="1800" kern="1200" dirty="0">
            <a:latin typeface="Arial Narrow" panose="020B0606020202030204" pitchFamily="34" charset="0"/>
          </a:endParaRPr>
        </a:p>
      </dsp:txBody>
      <dsp:txXfrm rot="-5400000">
        <a:off x="1" y="1579620"/>
        <a:ext cx="519705" cy="222730"/>
      </dsp:txXfrm>
    </dsp:sp>
    <dsp:sp modelId="{9656118C-B833-4E99-B6CA-C34EEB202E2D}">
      <dsp:nvSpPr>
        <dsp:cNvPr id="0" name=""/>
        <dsp:cNvSpPr/>
      </dsp:nvSpPr>
      <dsp:spPr>
        <a:xfrm rot="5400000">
          <a:off x="5811240" y="-3971768"/>
          <a:ext cx="482583" cy="1106565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Arial Narrow" panose="020B0606020202030204" pitchFamily="34" charset="0"/>
            </a:rPr>
            <a:t>Выявить абсолютно доминирующие альтернативы, которые могут быть исключены</a:t>
          </a:r>
          <a:endParaRPr lang="ru-RU" sz="1800" kern="1200" dirty="0">
            <a:latin typeface="Arial Narrow" panose="020B0606020202030204" pitchFamily="34" charset="0"/>
          </a:endParaRPr>
        </a:p>
      </dsp:txBody>
      <dsp:txXfrm rot="-5400000">
        <a:off x="519705" y="1343325"/>
        <a:ext cx="11042096" cy="435467"/>
      </dsp:txXfrm>
    </dsp:sp>
    <dsp:sp modelId="{5F06F31F-C37A-4E7C-9C0D-601F6742BC88}">
      <dsp:nvSpPr>
        <dsp:cNvPr id="0" name=""/>
        <dsp:cNvSpPr/>
      </dsp:nvSpPr>
      <dsp:spPr>
        <a:xfrm rot="5400000">
          <a:off x="-111365" y="2088905"/>
          <a:ext cx="742435" cy="519705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Arial Narrow" panose="020B0606020202030204" pitchFamily="34" charset="0"/>
            </a:rPr>
            <a:t>4</a:t>
          </a:r>
          <a:endParaRPr lang="ru-RU" sz="1800" kern="1200" dirty="0">
            <a:latin typeface="Arial Narrow" panose="020B0606020202030204" pitchFamily="34" charset="0"/>
          </a:endParaRPr>
        </a:p>
      </dsp:txBody>
      <dsp:txXfrm rot="-5400000">
        <a:off x="1" y="2237393"/>
        <a:ext cx="519705" cy="222730"/>
      </dsp:txXfrm>
    </dsp:sp>
    <dsp:sp modelId="{3B429BE9-2158-4DCF-A4EC-D17698669050}">
      <dsp:nvSpPr>
        <dsp:cNvPr id="0" name=""/>
        <dsp:cNvSpPr/>
      </dsp:nvSpPr>
      <dsp:spPr>
        <a:xfrm rot="5400000">
          <a:off x="5811240" y="-3313995"/>
          <a:ext cx="482583" cy="1106565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Arial Narrow" panose="020B0606020202030204" pitchFamily="34" charset="0"/>
            </a:rPr>
            <a:t>Исключить доминирующие альтернативы</a:t>
          </a:r>
          <a:endParaRPr lang="ru-RU" sz="1800" kern="1200" dirty="0">
            <a:latin typeface="Arial Narrow" panose="020B0606020202030204" pitchFamily="34" charset="0"/>
          </a:endParaRPr>
        </a:p>
      </dsp:txBody>
      <dsp:txXfrm rot="-5400000">
        <a:off x="519705" y="2001098"/>
        <a:ext cx="11042096" cy="435467"/>
      </dsp:txXfrm>
    </dsp:sp>
    <dsp:sp modelId="{577F0C51-F63E-4D91-84E8-D3B656CC1C10}">
      <dsp:nvSpPr>
        <dsp:cNvPr id="0" name=""/>
        <dsp:cNvSpPr/>
      </dsp:nvSpPr>
      <dsp:spPr>
        <a:xfrm rot="5400000">
          <a:off x="-111365" y="2746677"/>
          <a:ext cx="742435" cy="519705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Arial Narrow" panose="020B0606020202030204" pitchFamily="34" charset="0"/>
            </a:rPr>
            <a:t>5</a:t>
          </a:r>
          <a:endParaRPr lang="ru-RU" sz="1800" kern="1200" dirty="0">
            <a:latin typeface="Arial Narrow" panose="020B0606020202030204" pitchFamily="34" charset="0"/>
          </a:endParaRPr>
        </a:p>
      </dsp:txBody>
      <dsp:txXfrm rot="-5400000">
        <a:off x="1" y="2895165"/>
        <a:ext cx="519705" cy="222730"/>
      </dsp:txXfrm>
    </dsp:sp>
    <dsp:sp modelId="{B5321707-EFB2-4117-909E-1613A859CC04}">
      <dsp:nvSpPr>
        <dsp:cNvPr id="0" name=""/>
        <dsp:cNvSpPr/>
      </dsp:nvSpPr>
      <dsp:spPr>
        <a:xfrm rot="5400000">
          <a:off x="5811240" y="-2656223"/>
          <a:ext cx="482583" cy="1106565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Arial Narrow" panose="020B0606020202030204" pitchFamily="34" charset="0"/>
            </a:rPr>
            <a:t>Выявить практически доминирующие альтернативы и исключить их</a:t>
          </a:r>
          <a:endParaRPr lang="ru-RU" sz="1800" kern="1200" dirty="0">
            <a:latin typeface="Arial Narrow" panose="020B0606020202030204" pitchFamily="34" charset="0"/>
          </a:endParaRPr>
        </a:p>
      </dsp:txBody>
      <dsp:txXfrm rot="-5400000">
        <a:off x="519705" y="2658870"/>
        <a:ext cx="11042096" cy="435467"/>
      </dsp:txXfrm>
    </dsp:sp>
    <dsp:sp modelId="{DC9BD2A8-F04F-4061-B0D8-35F87C0DB4B7}">
      <dsp:nvSpPr>
        <dsp:cNvPr id="0" name=""/>
        <dsp:cNvSpPr/>
      </dsp:nvSpPr>
      <dsp:spPr>
        <a:xfrm rot="5400000">
          <a:off x="-111365" y="3404450"/>
          <a:ext cx="742435" cy="519705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Arial Narrow" panose="020B0606020202030204" pitchFamily="34" charset="0"/>
            </a:rPr>
            <a:t>6</a:t>
          </a:r>
          <a:endParaRPr lang="ru-RU" sz="1800" kern="1200" dirty="0">
            <a:latin typeface="Arial Narrow" panose="020B0606020202030204" pitchFamily="34" charset="0"/>
          </a:endParaRPr>
        </a:p>
      </dsp:txBody>
      <dsp:txXfrm rot="-5400000">
        <a:off x="1" y="3552938"/>
        <a:ext cx="519705" cy="222730"/>
      </dsp:txXfrm>
    </dsp:sp>
    <dsp:sp modelId="{268E918B-3095-4A67-8C50-EB7C2E4AA536}">
      <dsp:nvSpPr>
        <dsp:cNvPr id="0" name=""/>
        <dsp:cNvSpPr/>
      </dsp:nvSpPr>
      <dsp:spPr>
        <a:xfrm rot="5400000">
          <a:off x="5811240" y="-1998450"/>
          <a:ext cx="482583" cy="1106565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Arial Narrow" panose="020B0606020202030204" pitchFamily="34" charset="0"/>
            </a:rPr>
            <a:t>Представить сокращенную таблицу следствий (при этом надо от рангов вернуться обратно к исходным величинам и описаниям)</a:t>
          </a:r>
          <a:endParaRPr lang="ru-RU" sz="1800" kern="1200" dirty="0">
            <a:latin typeface="Arial Narrow" panose="020B0606020202030204" pitchFamily="34" charset="0"/>
          </a:endParaRPr>
        </a:p>
      </dsp:txBody>
      <dsp:txXfrm rot="-5400000">
        <a:off x="519705" y="3316643"/>
        <a:ext cx="11042096" cy="435467"/>
      </dsp:txXfrm>
    </dsp:sp>
    <dsp:sp modelId="{83D0D5A5-64C1-4057-913F-4F382E71C265}">
      <dsp:nvSpPr>
        <dsp:cNvPr id="0" name=""/>
        <dsp:cNvSpPr/>
      </dsp:nvSpPr>
      <dsp:spPr>
        <a:xfrm rot="5400000">
          <a:off x="-111365" y="4062222"/>
          <a:ext cx="742435" cy="519705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Arial Narrow" panose="020B0606020202030204" pitchFamily="34" charset="0"/>
            </a:rPr>
            <a:t>7</a:t>
          </a:r>
          <a:endParaRPr lang="ru-RU" sz="1800" kern="1200" dirty="0">
            <a:latin typeface="Arial Narrow" panose="020B0606020202030204" pitchFamily="34" charset="0"/>
          </a:endParaRPr>
        </a:p>
      </dsp:txBody>
      <dsp:txXfrm rot="-5400000">
        <a:off x="1" y="4210710"/>
        <a:ext cx="519705" cy="222730"/>
      </dsp:txXfrm>
    </dsp:sp>
    <dsp:sp modelId="{E8B4EBA4-F35F-40A6-9AE1-FE0221D01238}">
      <dsp:nvSpPr>
        <dsp:cNvPr id="0" name=""/>
        <dsp:cNvSpPr/>
      </dsp:nvSpPr>
      <dsp:spPr>
        <a:xfrm rot="5400000">
          <a:off x="5826936" y="-1340678"/>
          <a:ext cx="451191" cy="1106565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Arial Narrow" panose="020B0606020202030204" pitchFamily="34" charset="0"/>
            </a:rPr>
            <a:t>Произвести равноценные обмены</a:t>
          </a:r>
          <a:endParaRPr lang="ru-RU" sz="1800" kern="1200" dirty="0">
            <a:latin typeface="Arial Narrow" panose="020B0606020202030204" pitchFamily="34" charset="0"/>
          </a:endParaRPr>
        </a:p>
      </dsp:txBody>
      <dsp:txXfrm rot="-5400000">
        <a:off x="519705" y="3988578"/>
        <a:ext cx="11043629" cy="40714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E639EE-8E34-475A-9FE4-5137AD1E329C}">
      <dsp:nvSpPr>
        <dsp:cNvPr id="0" name=""/>
        <dsp:cNvSpPr/>
      </dsp:nvSpPr>
      <dsp:spPr>
        <a:xfrm>
          <a:off x="0" y="0"/>
          <a:ext cx="10872150" cy="1156520"/>
        </a:xfrm>
        <a:prstGeom prst="rect">
          <a:avLst/>
        </a:prstGeom>
        <a:solidFill>
          <a:srgbClr val="D9E8FD"/>
        </a:soli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0" tIns="209550" rIns="209550" bIns="209550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500" kern="1200" smtClean="0">
              <a:solidFill>
                <a:schemeClr val="tx1"/>
              </a:solidFill>
              <a:latin typeface="Arial Narrow" panose="020B0606020202030204" pitchFamily="34" charset="0"/>
            </a:rPr>
            <a:t>Стратегии принятия решений</a:t>
          </a:r>
          <a:endParaRPr lang="ru-RU" sz="5500" kern="1200" dirty="0">
            <a:solidFill>
              <a:schemeClr val="tx1"/>
            </a:solidFill>
            <a:latin typeface="Arial Narrow" panose="020B0606020202030204" pitchFamily="34" charset="0"/>
          </a:endParaRPr>
        </a:p>
      </dsp:txBody>
      <dsp:txXfrm>
        <a:off x="0" y="0"/>
        <a:ext cx="10872150" cy="1156520"/>
      </dsp:txXfrm>
    </dsp:sp>
    <dsp:sp modelId="{C2347D1C-5B6C-473E-AA6F-1D95C82E7F7D}">
      <dsp:nvSpPr>
        <dsp:cNvPr id="0" name=""/>
        <dsp:cNvSpPr/>
      </dsp:nvSpPr>
      <dsp:spPr>
        <a:xfrm>
          <a:off x="5308" y="1473167"/>
          <a:ext cx="1810255" cy="3315304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Правило </a:t>
          </a:r>
          <a:r>
            <a:rPr lang="ru-RU" sz="2400" kern="1200" dirty="0" err="1" smtClean="0">
              <a:solidFill>
                <a:schemeClr val="tx1"/>
              </a:solidFill>
              <a:latin typeface="Arial Narrow" panose="020B0606020202030204" pitchFamily="34" charset="0"/>
            </a:rPr>
            <a:t>Максимакс</a:t>
          </a:r>
          <a:endParaRPr lang="ru-RU" sz="2400" kern="1200" dirty="0" smtClean="0">
            <a:solidFill>
              <a:schemeClr val="tx1"/>
            </a:solidFill>
            <a:latin typeface="Arial Narrow" panose="020B0606020202030204" pitchFamily="34" charset="0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i="1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«кто не рискует, тот не пьет шампанское»</a:t>
          </a:r>
          <a:endParaRPr lang="ru-RU" sz="2000" b="0" i="1" kern="1200" dirty="0">
            <a:solidFill>
              <a:schemeClr val="tx1"/>
            </a:solidFill>
            <a:latin typeface="Arial Narrow" panose="020B0606020202030204" pitchFamily="34" charset="0"/>
          </a:endParaRPr>
        </a:p>
      </dsp:txBody>
      <dsp:txXfrm>
        <a:off x="5308" y="1473167"/>
        <a:ext cx="1810255" cy="3315304"/>
      </dsp:txXfrm>
    </dsp:sp>
    <dsp:sp modelId="{3DACD0B8-173A-4DC6-BDA7-F3369B25EB07}">
      <dsp:nvSpPr>
        <dsp:cNvPr id="0" name=""/>
        <dsp:cNvSpPr/>
      </dsp:nvSpPr>
      <dsp:spPr>
        <a:xfrm>
          <a:off x="1815564" y="1473167"/>
          <a:ext cx="1810255" cy="3315304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0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Правило </a:t>
          </a:r>
          <a:r>
            <a:rPr lang="ru-RU" sz="2800" b="0" kern="1200" dirty="0" err="1" smtClean="0">
              <a:solidFill>
                <a:schemeClr val="tx1"/>
              </a:solidFill>
              <a:latin typeface="Arial Narrow" panose="020B0606020202030204" pitchFamily="34" charset="0"/>
            </a:rPr>
            <a:t>Вальда</a:t>
          </a:r>
          <a:endParaRPr lang="ru-RU" sz="2800" b="0" kern="1200" dirty="0" smtClean="0">
            <a:solidFill>
              <a:schemeClr val="tx1"/>
            </a:solidFill>
            <a:latin typeface="Arial Narrow" panose="020B0606020202030204" pitchFamily="34" charset="0"/>
          </a:endParaRP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(минимакс)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i="1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«береженного бог бережет»</a:t>
          </a:r>
          <a:endParaRPr lang="ru-RU" sz="2000" i="1" kern="1200" dirty="0">
            <a:solidFill>
              <a:schemeClr val="tx1"/>
            </a:solidFill>
            <a:latin typeface="Arial Narrow" panose="020B0606020202030204" pitchFamily="34" charset="0"/>
          </a:endParaRPr>
        </a:p>
      </dsp:txBody>
      <dsp:txXfrm>
        <a:off x="1815564" y="1473167"/>
        <a:ext cx="1810255" cy="3315304"/>
      </dsp:txXfrm>
    </dsp:sp>
    <dsp:sp modelId="{3A9CF38C-D40E-454C-BD01-ED3D6114D3AC}">
      <dsp:nvSpPr>
        <dsp:cNvPr id="0" name=""/>
        <dsp:cNvSpPr/>
      </dsp:nvSpPr>
      <dsp:spPr>
        <a:xfrm>
          <a:off x="3625819" y="1473167"/>
          <a:ext cx="1810255" cy="3315304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Правило Гурвича</a:t>
          </a: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(оптимизма-пессимизма)</a:t>
          </a:r>
        </a:p>
      </dsp:txBody>
      <dsp:txXfrm>
        <a:off x="3625819" y="1473167"/>
        <a:ext cx="1810255" cy="3315304"/>
      </dsp:txXfrm>
    </dsp:sp>
    <dsp:sp modelId="{08D9215D-2C64-492B-982B-5C023C9EF601}">
      <dsp:nvSpPr>
        <dsp:cNvPr id="0" name=""/>
        <dsp:cNvSpPr/>
      </dsp:nvSpPr>
      <dsp:spPr>
        <a:xfrm>
          <a:off x="5436075" y="1473167"/>
          <a:ext cx="1810255" cy="3315304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Правила Лапласа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 smtClean="0">
            <a:solidFill>
              <a:schemeClr val="tx1"/>
            </a:solidFill>
            <a:latin typeface="Arial Narrow" panose="020B0606020202030204" pitchFamily="34" charset="0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(нейтралитет к риску) </a:t>
          </a:r>
          <a:endParaRPr lang="ru-RU" sz="2000" kern="1200" dirty="0">
            <a:solidFill>
              <a:schemeClr val="tx1"/>
            </a:solidFill>
            <a:latin typeface="Arial Narrow" panose="020B0606020202030204" pitchFamily="34" charset="0"/>
          </a:endParaRPr>
        </a:p>
      </dsp:txBody>
      <dsp:txXfrm>
        <a:off x="5436075" y="1473167"/>
        <a:ext cx="1810255" cy="3315304"/>
      </dsp:txXfrm>
    </dsp:sp>
    <dsp:sp modelId="{1B9E084C-B5A2-40FC-9A4D-D44E8E0B2DC8}">
      <dsp:nvSpPr>
        <dsp:cNvPr id="0" name=""/>
        <dsp:cNvSpPr/>
      </dsp:nvSpPr>
      <dsp:spPr>
        <a:xfrm>
          <a:off x="7246330" y="1473167"/>
          <a:ext cx="1810255" cy="3315304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Правило </a:t>
          </a:r>
          <a:r>
            <a:rPr lang="ru-RU" sz="2400" kern="1200" dirty="0" err="1" smtClean="0">
              <a:solidFill>
                <a:schemeClr val="tx1"/>
              </a:solidFill>
              <a:latin typeface="Arial Narrow" panose="020B0606020202030204" pitchFamily="34" charset="0"/>
            </a:rPr>
            <a:t>Сэвиджа-Нигана</a:t>
          </a:r>
          <a:endParaRPr lang="ru-RU" sz="2400" kern="1200" dirty="0" smtClean="0">
            <a:solidFill>
              <a:schemeClr val="tx1"/>
            </a:solidFill>
            <a:latin typeface="Arial Narrow" panose="020B0606020202030204" pitchFamily="34" charset="0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(минимальное сожаление)</a:t>
          </a:r>
          <a:endParaRPr lang="ru-RU" sz="2000" kern="1200" dirty="0">
            <a:solidFill>
              <a:schemeClr val="tx1"/>
            </a:solidFill>
            <a:latin typeface="Arial Narrow" panose="020B0606020202030204" pitchFamily="34" charset="0"/>
          </a:endParaRPr>
        </a:p>
      </dsp:txBody>
      <dsp:txXfrm>
        <a:off x="7246330" y="1473167"/>
        <a:ext cx="1810255" cy="3315304"/>
      </dsp:txXfrm>
    </dsp:sp>
    <dsp:sp modelId="{FCE97D9E-AA5D-4A77-8DC7-0685D66E11CB}">
      <dsp:nvSpPr>
        <dsp:cNvPr id="0" name=""/>
        <dsp:cNvSpPr/>
      </dsp:nvSpPr>
      <dsp:spPr>
        <a:xfrm>
          <a:off x="9056585" y="1473167"/>
          <a:ext cx="1810255" cy="3315304"/>
        </a:xfrm>
        <a:prstGeom prst="rect">
          <a:avLst/>
        </a:prstGeom>
        <a:solidFill>
          <a:srgbClr val="FFCCCC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Правило </a:t>
          </a:r>
          <a:r>
            <a:rPr lang="ru-RU" sz="2400" kern="1200" dirty="0" err="1" smtClean="0">
              <a:solidFill>
                <a:schemeClr val="tx1"/>
              </a:solidFill>
              <a:latin typeface="Arial Narrow" panose="020B0606020202030204" pitchFamily="34" charset="0"/>
            </a:rPr>
            <a:t>Крелле</a:t>
          </a:r>
          <a:endParaRPr lang="ru-RU" sz="2400" kern="1200" dirty="0" smtClean="0">
            <a:solidFill>
              <a:schemeClr val="tx1"/>
            </a:solidFill>
            <a:latin typeface="Arial Narrow" panose="020B0606020202030204" pitchFamily="34" charset="0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(индивидуальная функция предпочтений ЛПР)</a:t>
          </a:r>
          <a:endParaRPr lang="ru-RU" sz="1900" kern="1200" dirty="0">
            <a:solidFill>
              <a:schemeClr val="tx1"/>
            </a:solidFill>
            <a:latin typeface="Arial Narrow" panose="020B0606020202030204" pitchFamily="34" charset="0"/>
          </a:endParaRPr>
        </a:p>
      </dsp:txBody>
      <dsp:txXfrm>
        <a:off x="9056585" y="1473167"/>
        <a:ext cx="1810255" cy="3315304"/>
      </dsp:txXfrm>
    </dsp:sp>
    <dsp:sp modelId="{88B9C976-0B56-4775-B4C2-E1F76680A480}">
      <dsp:nvSpPr>
        <dsp:cNvPr id="0" name=""/>
        <dsp:cNvSpPr/>
      </dsp:nvSpPr>
      <dsp:spPr>
        <a:xfrm>
          <a:off x="0" y="4788471"/>
          <a:ext cx="10872150" cy="368367"/>
        </a:xfrm>
        <a:prstGeom prst="rect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shade val="8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E639EE-8E34-475A-9FE4-5137AD1E329C}">
      <dsp:nvSpPr>
        <dsp:cNvPr id="0" name=""/>
        <dsp:cNvSpPr/>
      </dsp:nvSpPr>
      <dsp:spPr>
        <a:xfrm>
          <a:off x="0" y="0"/>
          <a:ext cx="10872150" cy="1156520"/>
        </a:xfrm>
        <a:prstGeom prst="rect">
          <a:avLst/>
        </a:prstGeom>
        <a:solidFill>
          <a:srgbClr val="D9E8FD"/>
        </a:soli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0" tIns="209550" rIns="209550" bIns="209550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500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Стратегии принятия решений</a:t>
          </a:r>
          <a:endParaRPr lang="ru-RU" sz="5500" kern="1200" dirty="0">
            <a:solidFill>
              <a:schemeClr val="tx1"/>
            </a:solidFill>
            <a:latin typeface="Arial Narrow" panose="020B0606020202030204" pitchFamily="34" charset="0"/>
          </a:endParaRPr>
        </a:p>
      </dsp:txBody>
      <dsp:txXfrm>
        <a:off x="0" y="0"/>
        <a:ext cx="10872150" cy="1156520"/>
      </dsp:txXfrm>
    </dsp:sp>
    <dsp:sp modelId="{C2347D1C-5B6C-473E-AA6F-1D95C82E7F7D}">
      <dsp:nvSpPr>
        <dsp:cNvPr id="0" name=""/>
        <dsp:cNvSpPr/>
      </dsp:nvSpPr>
      <dsp:spPr>
        <a:xfrm>
          <a:off x="0" y="1473167"/>
          <a:ext cx="2718037" cy="3315304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Правило модального значения</a:t>
          </a:r>
          <a:endParaRPr lang="ru-RU" sz="2800" b="0" i="1" kern="1200" dirty="0">
            <a:solidFill>
              <a:schemeClr val="tx1"/>
            </a:solidFill>
            <a:latin typeface="Arial Narrow" panose="020B0606020202030204" pitchFamily="34" charset="0"/>
          </a:endParaRPr>
        </a:p>
      </dsp:txBody>
      <dsp:txXfrm>
        <a:off x="0" y="1473167"/>
        <a:ext cx="2718037" cy="3315304"/>
      </dsp:txXfrm>
    </dsp:sp>
    <dsp:sp modelId="{3DACD0B8-173A-4DC6-BDA7-F3369B25EB07}">
      <dsp:nvSpPr>
        <dsp:cNvPr id="0" name=""/>
        <dsp:cNvSpPr/>
      </dsp:nvSpPr>
      <dsp:spPr>
        <a:xfrm>
          <a:off x="2718037" y="1473167"/>
          <a:ext cx="2718037" cy="3315304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0" kern="1200" dirty="0" err="1" smtClean="0">
              <a:solidFill>
                <a:schemeClr val="tx1"/>
              </a:solidFill>
              <a:latin typeface="Arial Narrow" panose="020B0606020202030204" pitchFamily="34" charset="0"/>
            </a:rPr>
            <a:t>Байесово</a:t>
          </a:r>
          <a:r>
            <a:rPr lang="ru-RU" sz="3200" b="0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 правило</a:t>
          </a:r>
          <a:endParaRPr lang="ru-RU" sz="2400" i="1" kern="1200" dirty="0">
            <a:solidFill>
              <a:schemeClr val="tx1"/>
            </a:solidFill>
            <a:latin typeface="Arial Narrow" panose="020B0606020202030204" pitchFamily="34" charset="0"/>
          </a:endParaRPr>
        </a:p>
      </dsp:txBody>
      <dsp:txXfrm>
        <a:off x="2718037" y="1473167"/>
        <a:ext cx="2718037" cy="3315304"/>
      </dsp:txXfrm>
    </dsp:sp>
    <dsp:sp modelId="{3A9CF38C-D40E-454C-BD01-ED3D6114D3AC}">
      <dsp:nvSpPr>
        <dsp:cNvPr id="0" name=""/>
        <dsp:cNvSpPr/>
      </dsp:nvSpPr>
      <dsp:spPr>
        <a:xfrm>
          <a:off x="5436075" y="1473167"/>
          <a:ext cx="2718037" cy="3315304"/>
        </a:xfrm>
        <a:prstGeom prst="rect">
          <a:avLst/>
        </a:prstGeom>
        <a:solidFill>
          <a:srgbClr val="FFCCCC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Правило Бернулли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i="1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(вводится индивидуальная функция полезности)</a:t>
          </a:r>
          <a:endParaRPr lang="ru-RU" sz="2000" i="1" kern="1200" dirty="0" smtClean="0">
            <a:solidFill>
              <a:schemeClr val="tx1"/>
            </a:solidFill>
            <a:latin typeface="Arial Narrow" panose="020B0606020202030204" pitchFamily="34" charset="0"/>
          </a:endParaRPr>
        </a:p>
      </dsp:txBody>
      <dsp:txXfrm>
        <a:off x="5436075" y="1473167"/>
        <a:ext cx="2718037" cy="3315304"/>
      </dsp:txXfrm>
    </dsp:sp>
    <dsp:sp modelId="{08D9215D-2C64-492B-982B-5C023C9EF601}">
      <dsp:nvSpPr>
        <dsp:cNvPr id="0" name=""/>
        <dsp:cNvSpPr/>
      </dsp:nvSpPr>
      <dsp:spPr>
        <a:xfrm>
          <a:off x="8154112" y="1473167"/>
          <a:ext cx="2718037" cy="3315304"/>
        </a:xfrm>
        <a:prstGeom prst="rect">
          <a:avLst/>
        </a:prstGeom>
        <a:solidFill>
          <a:srgbClr val="FFCCCC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Правила </a:t>
          </a:r>
          <a:r>
            <a:rPr lang="ru-RU" sz="3200" kern="1200" dirty="0" err="1" smtClean="0">
              <a:solidFill>
                <a:schemeClr val="tx1"/>
              </a:solidFill>
              <a:latin typeface="Arial Narrow" panose="020B0606020202030204" pitchFamily="34" charset="0"/>
            </a:rPr>
            <a:t>Ферстнера</a:t>
          </a:r>
          <a:r>
            <a:rPr lang="ru-RU" sz="3200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 </a:t>
          </a:r>
          <a:r>
            <a:rPr lang="ru-RU" sz="2000" i="1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(компенсация недостатков правила ожиданий, вводится взвешенная стандартная величина отклонений)</a:t>
          </a:r>
          <a:endParaRPr lang="ru-RU" sz="1800" i="1" kern="1200" dirty="0">
            <a:solidFill>
              <a:schemeClr val="tx1"/>
            </a:solidFill>
            <a:latin typeface="Arial Narrow" panose="020B0606020202030204" pitchFamily="34" charset="0"/>
          </a:endParaRPr>
        </a:p>
      </dsp:txBody>
      <dsp:txXfrm>
        <a:off x="8154112" y="1473167"/>
        <a:ext cx="2718037" cy="3315304"/>
      </dsp:txXfrm>
    </dsp:sp>
    <dsp:sp modelId="{88B9C976-0B56-4775-B4C2-E1F76680A480}">
      <dsp:nvSpPr>
        <dsp:cNvPr id="0" name=""/>
        <dsp:cNvSpPr/>
      </dsp:nvSpPr>
      <dsp:spPr>
        <a:xfrm>
          <a:off x="0" y="4788471"/>
          <a:ext cx="10872150" cy="368367"/>
        </a:xfrm>
        <a:prstGeom prst="rect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shade val="8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2D9A-CE65-4C6B-8451-7BDADF155542}" type="datetimeFigureOut">
              <a:rPr lang="ru-RU" smtClean="0"/>
              <a:t>28.10.2021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354DF-93A8-4E32-8AAF-FF88D841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83453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2D9A-CE65-4C6B-8451-7BDADF155542}" type="datetimeFigureOut">
              <a:rPr lang="ru-RU" smtClean="0"/>
              <a:t>28.10.2021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354DF-93A8-4E32-8AAF-FF88D841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82060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2D9A-CE65-4C6B-8451-7BDADF155542}" type="datetimeFigureOut">
              <a:rPr lang="ru-RU" smtClean="0"/>
              <a:t>28.10.2021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354DF-93A8-4E32-8AAF-FF88D841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1187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2D9A-CE65-4C6B-8451-7BDADF155542}" type="datetimeFigureOut">
              <a:rPr lang="ru-RU" smtClean="0"/>
              <a:t>28.10.2021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354DF-93A8-4E32-8AAF-FF88D841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2089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2D9A-CE65-4C6B-8451-7BDADF155542}" type="datetimeFigureOut">
              <a:rPr lang="ru-RU" smtClean="0"/>
              <a:t>28.10.2021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354DF-93A8-4E32-8AAF-FF88D841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5817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2D9A-CE65-4C6B-8451-7BDADF155542}" type="datetimeFigureOut">
              <a:rPr lang="ru-RU" smtClean="0"/>
              <a:t>28.10.2021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354DF-93A8-4E32-8AAF-FF88D841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2935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2D9A-CE65-4C6B-8451-7BDADF155542}" type="datetimeFigureOut">
              <a:rPr lang="ru-RU" smtClean="0"/>
              <a:t>28.10.2021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354DF-93A8-4E32-8AAF-FF88D841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2909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2D9A-CE65-4C6B-8451-7BDADF155542}" type="datetimeFigureOut">
              <a:rPr lang="ru-RU" smtClean="0"/>
              <a:t>28.10.2021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354DF-93A8-4E32-8AAF-FF88D841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6283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2D9A-CE65-4C6B-8451-7BDADF155542}" type="datetimeFigureOut">
              <a:rPr lang="ru-RU" smtClean="0"/>
              <a:t>28.10.2021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354DF-93A8-4E32-8AAF-FF88D841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00902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2D9A-CE65-4C6B-8451-7BDADF155542}" type="datetimeFigureOut">
              <a:rPr lang="ru-RU" smtClean="0"/>
              <a:t>28.10.2021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354DF-93A8-4E32-8AAF-FF88D841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4796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2D9A-CE65-4C6B-8451-7BDADF155542}" type="datetimeFigureOut">
              <a:rPr lang="ru-RU" smtClean="0"/>
              <a:t>28.10.2021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354DF-93A8-4E32-8AAF-FF88D841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76238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95972A-E737-49CF-8FBC-5A26E884A9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96F064C-E477-49F2-841F-7A07979F27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9486901-BBFF-4645-A738-27FD5522A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56A1EE5-AA8C-4655-AF4E-168DDFC0D8F3}" type="datetime1">
              <a:rPr lang="ru-RU" smtClean="0">
                <a:solidFill>
                  <a:srgbClr val="000000"/>
                </a:solidFill>
              </a:rPr>
              <a:pPr/>
              <a:t>28.10.2021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5EFA74E-65C0-4C11-AF64-AA9C69EFF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A59A1A8-D2AA-4475-B2C1-82C8BE49B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35252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7C1798-4A4C-4B9E-B5A3-BEEAB8529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82E496E-5193-472B-A8B2-50660821E3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73174C6-D6FE-4CF2-A2EB-E5B5433FE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A98D0D2-CC75-41A4-8E63-EF4F02D0A619}" type="datetime1">
              <a:rPr lang="ru-RU" smtClean="0">
                <a:solidFill>
                  <a:srgbClr val="000000"/>
                </a:solidFill>
              </a:rPr>
              <a:pPr/>
              <a:t>28.10.2021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E532D22-2CDD-4CA9-8392-6E07A3E94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307CC9F-A324-4196-8742-3795868B5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47693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9743AF-F6DA-4D91-A6AC-91C97232A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662F1A6-823F-4E34-8F9D-958A51E08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D636AE8-5764-410C-A48C-B4CB8EF5B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437A622-B1B5-44A9-8AF6-362001CEC17A}" type="datetime1">
              <a:rPr lang="ru-RU" smtClean="0">
                <a:solidFill>
                  <a:srgbClr val="000000"/>
                </a:solidFill>
              </a:rPr>
              <a:pPr/>
              <a:t>28.10.2021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319F06-C5F3-4252-929D-5C33D7DD6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9E596EC-65E3-404F-9560-77D8E7D3C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34597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A8B244-F053-47DB-BA4C-3645E7012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61D815D-0746-4F1A-A9ED-B93FAA2271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059727E-C2A8-4550-87BD-F2678ABCCE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01D0160-5361-4C08-8739-19FB00A9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57F840E-A856-4831-BBB0-61176EC8438D}" type="datetime1">
              <a:rPr lang="ru-RU" smtClean="0">
                <a:solidFill>
                  <a:srgbClr val="000000"/>
                </a:solidFill>
              </a:rPr>
              <a:pPr/>
              <a:t>28.10.2021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AFC8FB4-B9A4-4C4E-9B27-5CB3F3AB8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2185A17-A76F-45EB-9221-6EFD62D1A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06056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684E58-03B2-4267-95DE-B32D1E353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197E835-3B29-4437-ABDF-FD8EB582E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DC1581B-D193-42CD-AF7B-9C9930E901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5C0296D-E00E-41F4-B81A-647751F06C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CED262F-F1EA-4DCF-BDBA-40E21068C6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A73EB15-3FA2-492B-8AEE-3C2E71769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7E342FF-154E-46AD-B47E-0F000DBFF9EE}" type="datetime1">
              <a:rPr lang="ru-RU" smtClean="0">
                <a:solidFill>
                  <a:srgbClr val="000000"/>
                </a:solidFill>
              </a:rPr>
              <a:pPr/>
              <a:t>28.10.2021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E306741-D496-48CF-960A-47D0C722F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E3F3D93-58A9-4E1A-9D71-1D04523F2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20854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19C8FC-EACC-4BB0-B5A5-73C08E067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B5EA046-F29C-4EEC-A310-FC719C9D0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C66ED78-4049-4F68-AE36-0C4025FFA3DC}" type="datetime1">
              <a:rPr lang="ru-RU" smtClean="0">
                <a:solidFill>
                  <a:srgbClr val="000000"/>
                </a:solidFill>
              </a:rPr>
              <a:pPr/>
              <a:t>28.10.2021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A540C24-2008-4660-BCCD-0AEDADCB7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1072D23-CAF1-43A9-ADC3-7250DFAD4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6641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608FF7F-FA00-4B6F-96C8-6E4E80804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9ECE23D-8E79-4CE2-9EAD-3BD139B20BF0}" type="datetime1">
              <a:rPr lang="ru-RU" smtClean="0">
                <a:solidFill>
                  <a:srgbClr val="000000"/>
                </a:solidFill>
              </a:rPr>
              <a:pPr/>
              <a:t>28.10.2021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13F5757-623A-43A7-BBD2-EDE593A31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2D64F99-FE14-4E35-BEED-958FE0551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14781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4A303B-A7BE-4749-8A2B-82B2E1104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B555C04-C69D-4E47-AE5B-BB3683F354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EF59016-EC0C-46AE-8C5E-A5369FB438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CAFD9B5-A725-44C0-B7CC-4C13D5268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F0B4656-86E2-4879-99BA-A9AD23AFAF79}" type="datetime1">
              <a:rPr lang="ru-RU" smtClean="0">
                <a:solidFill>
                  <a:srgbClr val="000000"/>
                </a:solidFill>
              </a:rPr>
              <a:pPr/>
              <a:t>28.10.2021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CCE3893-4FA3-403E-84FD-EA01D0A3A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32AC0C5-8944-4318-BA05-D221E966F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3511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BD7A4F-D70E-471A-A6DD-12246F013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AE33728-4AA7-410B-99D4-9E72B1D7BE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C8F4270-9D7C-407F-8B63-F886E7A6C5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48AC469-C699-4DA7-A4F8-D0B2DB048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7BB8143-D558-4747-AC50-08389B19EB8B}" type="datetime1">
              <a:rPr lang="ru-RU" smtClean="0">
                <a:solidFill>
                  <a:srgbClr val="000000"/>
                </a:solidFill>
              </a:rPr>
              <a:pPr/>
              <a:t>28.10.2021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6CF5BAD-874B-4B7D-9F63-3B3A6912C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EBABC3-C725-48D8-864A-A5AFDED7C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03858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B787DC-0EB9-4278-8AF3-E04046BD5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BE0F5E1-7837-41B0-A46C-A14CDE5791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1D2017-22F0-4D7F-AF40-72F3EFAD3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E59CAE8-01AE-48EC-8DE7-35200A79DAC9}" type="datetime1">
              <a:rPr lang="ru-RU" smtClean="0">
                <a:solidFill>
                  <a:srgbClr val="000000"/>
                </a:solidFill>
              </a:rPr>
              <a:pPr/>
              <a:t>28.10.2021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8629393-7389-4881-A2E7-2578FAFB3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0A4AB94-91B6-4B7F-834D-1AD8E5568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22474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E069FD4-FD5B-4289-823D-D63AA8EAED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A850C22-58E7-44AC-BB32-ADC62FF685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827C577-3D69-49E6-9A4E-5B477D0D6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C80BA28-21C3-42BE-AD47-E4140CD2C39D}" type="datetime1">
              <a:rPr lang="ru-RU" smtClean="0">
                <a:solidFill>
                  <a:srgbClr val="000000"/>
                </a:solidFill>
              </a:rPr>
              <a:pPr/>
              <a:t>28.10.2021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B934D82-D627-4FC9-ABED-0FF2069B3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1A7E982-7679-4D52-9781-3884674B5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3564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4C2D9A-CE65-4C6B-8451-7BDADF155542}" type="datetimeFigureOut">
              <a:rPr lang="ru-RU" smtClean="0"/>
              <a:t>28.10.2021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C354DF-93A8-4E32-8AAF-FF88D841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7904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81C6CF5-0568-4455-9814-27FEBF7FDB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ru-RU"/>
              <a:t>Haga clic para cambiar el estilo de título	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5E6133ED-4D4A-4A40-A49F-03B9B4A3F3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ru-RU"/>
              <a:t>Haga clic para modificar el estilo de texto del patrón</a:t>
            </a:r>
          </a:p>
          <a:p>
            <a:pPr lvl="1"/>
            <a:r>
              <a:rPr lang="es-ES" altLang="ru-RU"/>
              <a:t>Segundo nivel</a:t>
            </a:r>
          </a:p>
          <a:p>
            <a:pPr lvl="2"/>
            <a:r>
              <a:rPr lang="es-ES" altLang="ru-RU"/>
              <a:t>Tercer nivel</a:t>
            </a:r>
          </a:p>
          <a:p>
            <a:pPr lvl="3"/>
            <a:r>
              <a:rPr lang="es-ES" altLang="ru-RU"/>
              <a:t>Cuarto nivel</a:t>
            </a:r>
          </a:p>
          <a:p>
            <a:pPr lvl="4"/>
            <a:r>
              <a:rPr lang="es-ES" altLang="ru-RU"/>
              <a:t>Quinto nivel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6944CDF2-0599-448B-B83F-A38C6F930D5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374B64-D295-4F77-AAC6-682BB44D9724}" type="datetime1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28.10.2021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90C4C1FF-FC6F-4D1D-9DD9-E21AE26B2DE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14594564-E4A9-440B-9C9B-39EDB65C704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D471E86-9186-4774-826A-1207CF885AB3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5936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6.png"/><Relationship Id="rId7" Type="http://schemas.openxmlformats.org/officeDocument/2006/relationships/diagramQuickStyle" Target="../diagrams/quickStyle2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microsoft.com/office/2007/relationships/hdphoto" Target="../media/hdphoto2.wdp"/><Relationship Id="rId9" Type="http://schemas.microsoft.com/office/2007/relationships/diagramDrawing" Target="../diagrams/drawing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14752C2F-DA7C-4804-A569-62B0C6F5C893}"/>
              </a:ext>
            </a:extLst>
          </p:cNvPr>
          <p:cNvSpPr txBox="1">
            <a:spLocks/>
          </p:cNvSpPr>
          <p:nvPr/>
        </p:nvSpPr>
        <p:spPr>
          <a:xfrm>
            <a:off x="1313006" y="1541226"/>
            <a:ext cx="9761430" cy="20608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400" dirty="0" smtClean="0">
                <a:latin typeface="Arial Narrow" panose="020B0606020202030204" pitchFamily="34" charset="0"/>
              </a:rPr>
              <a:t>Технологии принятия управленческих решений</a:t>
            </a:r>
            <a:endParaRPr lang="ru-RU" sz="5400" dirty="0">
              <a:latin typeface="Arial Narrow" panose="020B060602020203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289111" cy="1245915"/>
          </a:xfrm>
          <a:prstGeom prst="rect">
            <a:avLst/>
          </a:prstGeom>
        </p:spPr>
      </p:pic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id="{684561C4-AE2A-4DC3-A8C4-3FF6B1A13CE1}"/>
              </a:ext>
            </a:extLst>
          </p:cNvPr>
          <p:cNvSpPr txBox="1">
            <a:spLocks/>
          </p:cNvSpPr>
          <p:nvPr/>
        </p:nvSpPr>
        <p:spPr bwMode="auto">
          <a:xfrm>
            <a:off x="2133099" y="4205614"/>
            <a:ext cx="9649272" cy="2060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Терентьева Татьяна Валерьевна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Доктор экономических наук, профессор 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Ректор ВГУЭС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Пашук Наталья Руслановна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Кандидат экономических наук, старший преподаватель 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0" name="Половина рамки 9"/>
          <p:cNvSpPr/>
          <p:nvPr/>
        </p:nvSpPr>
        <p:spPr>
          <a:xfrm rot="5400000">
            <a:off x="9185062" y="1277542"/>
            <a:ext cx="1729417" cy="2588180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2D2D8A">
              <a:lumMod val="60000"/>
              <a:lumOff val="40000"/>
            </a:srgbClr>
          </a:solidFill>
          <a:ln w="12700" cap="flat" cmpd="sng" algn="ctr">
            <a:solidFill>
              <a:srgbClr val="333399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2" name="Половина рамки 11"/>
          <p:cNvSpPr/>
          <p:nvPr/>
        </p:nvSpPr>
        <p:spPr>
          <a:xfrm rot="16200000">
            <a:off x="1268391" y="1761270"/>
            <a:ext cx="1729417" cy="2588180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2D2D8A">
              <a:lumMod val="60000"/>
              <a:lumOff val="40000"/>
            </a:srgbClr>
          </a:solidFill>
          <a:ln w="12700" cap="flat" cmpd="sng" algn="ctr">
            <a:solidFill>
              <a:srgbClr val="333399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41254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dirty="0" smtClean="0">
                <a:latin typeface="Arial Narrow" panose="020B0606020202030204" pitchFamily="34" charset="0"/>
              </a:rPr>
              <a:t>План лекции</a:t>
            </a:r>
            <a:endParaRPr lang="ru-RU" sz="4800" dirty="0">
              <a:latin typeface="Arial Narrow" panose="020B0606020202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4204" y="1825625"/>
            <a:ext cx="11196535" cy="4351338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ru-RU" sz="3600" dirty="0">
                <a:latin typeface="Arial Narrow" panose="020B0606020202030204" pitchFamily="34" charset="0"/>
              </a:rPr>
              <a:t>Критерии</a:t>
            </a:r>
            <a:r>
              <a:rPr lang="ru-RU" sz="3600" b="1" dirty="0">
                <a:latin typeface="Arial Narrow" panose="020B0606020202030204" pitchFamily="34" charset="0"/>
              </a:rPr>
              <a:t>  групповых решений</a:t>
            </a:r>
          </a:p>
          <a:p>
            <a:pPr marL="514350" indent="-514350">
              <a:buAutoNum type="arabicPeriod"/>
            </a:pPr>
            <a:r>
              <a:rPr lang="ru-RU" sz="3600" dirty="0" smtClean="0">
                <a:latin typeface="Arial Narrow" panose="020B0606020202030204" pitchFamily="34" charset="0"/>
              </a:rPr>
              <a:t>Правила и принципы принятия управленческих решений</a:t>
            </a:r>
          </a:p>
          <a:p>
            <a:pPr marL="514350" indent="-514350">
              <a:buAutoNum type="arabicPeriod"/>
            </a:pPr>
            <a:r>
              <a:rPr lang="ru-RU" sz="3600" dirty="0" smtClean="0">
                <a:latin typeface="Arial Narrow" panose="020B0606020202030204" pitchFamily="34" charset="0"/>
              </a:rPr>
              <a:t>Свойства целей в условиях определенности</a:t>
            </a:r>
          </a:p>
          <a:p>
            <a:pPr marL="514350" indent="-514350">
              <a:buAutoNum type="arabicPeriod"/>
            </a:pPr>
            <a:r>
              <a:rPr lang="ru-RU" sz="3600" dirty="0" smtClean="0">
                <a:latin typeface="Arial Narrow" panose="020B0606020202030204" pitchFamily="34" charset="0"/>
              </a:rPr>
              <a:t>Технологии принятия управленческих решений </a:t>
            </a:r>
            <a:r>
              <a:rPr lang="ru-RU" sz="3600" b="1" dirty="0" smtClean="0">
                <a:latin typeface="Arial Narrow" panose="020B0606020202030204" pitchFamily="34" charset="0"/>
              </a:rPr>
              <a:t>в условиях определённости</a:t>
            </a:r>
          </a:p>
          <a:p>
            <a:pPr marL="514350" indent="-514350">
              <a:buAutoNum type="arabicPeriod"/>
            </a:pPr>
            <a:r>
              <a:rPr lang="ru-RU" sz="3600" dirty="0" smtClean="0">
                <a:latin typeface="Arial Narrow" panose="020B0606020202030204" pitchFamily="34" charset="0"/>
              </a:rPr>
              <a:t>Технологии </a:t>
            </a:r>
            <a:r>
              <a:rPr lang="ru-RU" sz="3600" dirty="0">
                <a:latin typeface="Arial Narrow" panose="020B0606020202030204" pitchFamily="34" charset="0"/>
              </a:rPr>
              <a:t>принятия управленческих решений </a:t>
            </a:r>
            <a:r>
              <a:rPr lang="ru-RU" sz="3600" b="1" dirty="0">
                <a:latin typeface="Arial Narrow" panose="020B0606020202030204" pitchFamily="34" charset="0"/>
              </a:rPr>
              <a:t>в </a:t>
            </a:r>
            <a:r>
              <a:rPr lang="ru-RU" sz="3600" b="1" dirty="0" smtClean="0">
                <a:latin typeface="Arial Narrow" panose="020B0606020202030204" pitchFamily="34" charset="0"/>
              </a:rPr>
              <a:t>условиях неопределённости</a:t>
            </a:r>
            <a:endParaRPr lang="ru-RU" sz="3600" b="1" dirty="0">
              <a:latin typeface="Arial Narrow" panose="020B0606020202030204" pitchFamily="34" charset="0"/>
            </a:endParaRPr>
          </a:p>
          <a:p>
            <a:pPr marL="514350" indent="-514350">
              <a:buAutoNum type="arabicPeriod"/>
            </a:pPr>
            <a:r>
              <a:rPr lang="ru-RU" sz="3600" dirty="0">
                <a:latin typeface="Arial Narrow" panose="020B0606020202030204" pitchFamily="34" charset="0"/>
              </a:rPr>
              <a:t>Технологии принятия управленческих решений </a:t>
            </a:r>
            <a:r>
              <a:rPr lang="ru-RU" sz="3600" b="1" dirty="0">
                <a:latin typeface="Arial Narrow" panose="020B0606020202030204" pitchFamily="34" charset="0"/>
              </a:rPr>
              <a:t>в </a:t>
            </a:r>
            <a:r>
              <a:rPr lang="ru-RU" sz="3600" b="1" dirty="0" smtClean="0">
                <a:latin typeface="Arial Narrow" panose="020B0606020202030204" pitchFamily="34" charset="0"/>
              </a:rPr>
              <a:t>условиях риска</a:t>
            </a:r>
            <a:endParaRPr lang="en-US" sz="3600" b="1" dirty="0" smtClean="0">
              <a:latin typeface="Arial Narrow" panose="020B0606020202030204" pitchFamily="34" charset="0"/>
            </a:endParaRPr>
          </a:p>
          <a:p>
            <a:pPr marL="514350" indent="-514350">
              <a:buAutoNum type="arabicPeriod"/>
            </a:pPr>
            <a:r>
              <a:rPr lang="ru-RU" sz="3600" dirty="0" smtClean="0">
                <a:latin typeface="Arial Narrow" panose="020B0606020202030204" pitchFamily="34" charset="0"/>
              </a:rPr>
              <a:t>Принятие управленческого решения методом</a:t>
            </a:r>
            <a:r>
              <a:rPr lang="ru-RU" sz="3600" b="1" dirty="0" smtClean="0">
                <a:latin typeface="Arial Narrow" panose="020B0606020202030204" pitchFamily="34" charset="0"/>
              </a:rPr>
              <a:t> линейного программирования</a:t>
            </a:r>
            <a:endParaRPr lang="ru-RU" sz="3600" b="1" dirty="0">
              <a:latin typeface="Arial Narrow" panose="020B0606020202030204" pitchFamily="34" charset="0"/>
            </a:endParaRPr>
          </a:p>
          <a:p>
            <a:pPr marL="514350" indent="-514350">
              <a:buAutoNum type="arabicPeriod"/>
            </a:pPr>
            <a:endParaRPr lang="ru-RU" sz="36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3733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9775" y="3630014"/>
            <a:ext cx="2433637" cy="311642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8048" y="294000"/>
            <a:ext cx="10515600" cy="1019645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ru-RU" b="1" dirty="0" smtClean="0">
                <a:latin typeface="Arial Narrow" panose="020B0606020202030204" pitchFamily="34" charset="0"/>
              </a:rPr>
              <a:t>Критерии компромиссных групповых решений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85651" y="2235200"/>
            <a:ext cx="9461604" cy="4212434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3200" b="1" dirty="0" smtClean="0">
                <a:latin typeface="Arial Narrow" panose="020B0606020202030204" pitchFamily="34" charset="0"/>
              </a:rPr>
              <a:t>Критерий единогласия (консенсус)</a:t>
            </a:r>
            <a:endParaRPr lang="ru-RU" sz="1600" dirty="0" smtClean="0">
              <a:latin typeface="Arial Narrow" panose="020B060602020203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sz="3200" b="1" dirty="0" smtClean="0">
                <a:latin typeface="Arial Narrow" panose="020B0606020202030204" pitchFamily="34" charset="0"/>
              </a:rPr>
              <a:t>Критерий </a:t>
            </a:r>
            <a:r>
              <a:rPr lang="ru-RU" sz="3200" b="1" dirty="0">
                <a:latin typeface="Arial Narrow" panose="020B0606020202030204" pitchFamily="34" charset="0"/>
              </a:rPr>
              <a:t>единичного </a:t>
            </a:r>
            <a:r>
              <a:rPr lang="ru-RU" sz="3200" b="1" dirty="0" smtClean="0">
                <a:latin typeface="Arial Narrow" panose="020B0606020202030204" pitchFamily="34" charset="0"/>
              </a:rPr>
              <a:t>голосования;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200" b="1" dirty="0" smtClean="0">
                <a:latin typeface="Arial Narrow" panose="020B0606020202030204" pitchFamily="34" charset="0"/>
              </a:rPr>
              <a:t>Критерий </a:t>
            </a:r>
            <a:r>
              <a:rPr lang="ru-RU" sz="3200" b="1" dirty="0">
                <a:latin typeface="Arial Narrow" panose="020B0606020202030204" pitchFamily="34" charset="0"/>
              </a:rPr>
              <a:t>попарного </a:t>
            </a:r>
            <a:r>
              <a:rPr lang="ru-RU" sz="3200" b="1" dirty="0" smtClean="0">
                <a:latin typeface="Arial Narrow" panose="020B0606020202030204" pitchFamily="34" charset="0"/>
              </a:rPr>
              <a:t>сравнения;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200" b="1" dirty="0" smtClean="0">
                <a:latin typeface="Arial Narrow" panose="020B0606020202030204" pitchFamily="34" charset="0"/>
              </a:rPr>
              <a:t>Критерий </a:t>
            </a:r>
            <a:r>
              <a:rPr lang="ru-RU" sz="3200" b="1" dirty="0" err="1">
                <a:latin typeface="Arial Narrow" panose="020B0606020202030204" pitchFamily="34" charset="0"/>
              </a:rPr>
              <a:t>Борда</a:t>
            </a:r>
            <a:r>
              <a:rPr lang="ru-RU" sz="3200" b="1" dirty="0">
                <a:latin typeface="Arial Narrow" panose="020B0606020202030204" pitchFamily="34" charset="0"/>
              </a:rPr>
              <a:t>. </a:t>
            </a:r>
            <a:endParaRPr lang="ru-RU" sz="3200" dirty="0">
              <a:latin typeface="Arial Narrow" panose="020B0606020202030204" pitchFamily="34" charset="0"/>
            </a:endParaRPr>
          </a:p>
        </p:txBody>
      </p:sp>
      <p:sp>
        <p:nvSpPr>
          <p:cNvPr id="4" name="Половина рамки 3"/>
          <p:cNvSpPr/>
          <p:nvPr/>
        </p:nvSpPr>
        <p:spPr>
          <a:xfrm rot="5400000">
            <a:off x="10513039" y="-110840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1115156" y="279429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56635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8048" y="294000"/>
            <a:ext cx="10515600" cy="1019645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ru-RU" b="1" dirty="0" smtClean="0">
                <a:latin typeface="Arial Narrow" panose="020B0606020202030204" pitchFamily="34" charset="0"/>
              </a:rPr>
              <a:t>Критерии компромиссных групповых решений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4" name="Половина рамки 3"/>
          <p:cNvSpPr/>
          <p:nvPr/>
        </p:nvSpPr>
        <p:spPr>
          <a:xfrm rot="5400000">
            <a:off x="10513039" y="-110840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1115156" y="279429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980234"/>
              </p:ext>
            </p:extLst>
          </p:nvPr>
        </p:nvGraphicFramePr>
        <p:xfrm>
          <a:off x="1955800" y="2849477"/>
          <a:ext cx="9410703" cy="285658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1600">
                  <a:extLst>
                    <a:ext uri="{9D8B030D-6E8A-4147-A177-3AD203B41FA5}">
                      <a16:colId xmlns:a16="http://schemas.microsoft.com/office/drawing/2014/main" val="2163925502"/>
                    </a:ext>
                  </a:extLst>
                </a:gridCol>
                <a:gridCol w="1257300">
                  <a:extLst>
                    <a:ext uri="{9D8B030D-6E8A-4147-A177-3AD203B41FA5}">
                      <a16:colId xmlns:a16="http://schemas.microsoft.com/office/drawing/2014/main" val="805325420"/>
                    </a:ext>
                  </a:extLst>
                </a:gridCol>
                <a:gridCol w="1333500">
                  <a:extLst>
                    <a:ext uri="{9D8B030D-6E8A-4147-A177-3AD203B41FA5}">
                      <a16:colId xmlns:a16="http://schemas.microsoft.com/office/drawing/2014/main" val="1764140735"/>
                    </a:ext>
                  </a:extLst>
                </a:gridCol>
                <a:gridCol w="1435100">
                  <a:extLst>
                    <a:ext uri="{9D8B030D-6E8A-4147-A177-3AD203B41FA5}">
                      <a16:colId xmlns:a16="http://schemas.microsoft.com/office/drawing/2014/main" val="1519472851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1834260619"/>
                    </a:ext>
                  </a:extLst>
                </a:gridCol>
                <a:gridCol w="1358900">
                  <a:extLst>
                    <a:ext uri="{9D8B030D-6E8A-4147-A177-3AD203B41FA5}">
                      <a16:colId xmlns:a16="http://schemas.microsoft.com/office/drawing/2014/main" val="750692778"/>
                    </a:ext>
                  </a:extLst>
                </a:gridCol>
                <a:gridCol w="1358903">
                  <a:extLst>
                    <a:ext uri="{9D8B030D-6E8A-4147-A177-3AD203B41FA5}">
                      <a16:colId xmlns:a16="http://schemas.microsoft.com/office/drawing/2014/main" val="2296408499"/>
                    </a:ext>
                  </a:extLst>
                </a:gridCol>
              </a:tblGrid>
              <a:tr h="532123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М1 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М2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М3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М4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М5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М6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М7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7430274"/>
                  </a:ext>
                </a:extLst>
              </a:tr>
              <a:tr h="428400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А1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А3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А2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А4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А2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А3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А2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4878088"/>
                  </a:ext>
                </a:extLst>
              </a:tr>
              <a:tr h="456340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А5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А1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А4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А3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А3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А5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А4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795449"/>
                  </a:ext>
                </a:extLst>
              </a:tr>
              <a:tr h="446180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А3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А2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А1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А1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А5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А4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А1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9815935"/>
                  </a:ext>
                </a:extLst>
              </a:tr>
              <a:tr h="461420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А4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А4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А5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А5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А4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А1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А5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4941333"/>
                  </a:ext>
                </a:extLst>
              </a:tr>
              <a:tr h="532123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А2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А5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А3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А2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А1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А2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А3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5387639"/>
                  </a:ext>
                </a:extLst>
              </a:tr>
            </a:tbl>
          </a:graphicData>
        </a:graphic>
      </p:graphicFrame>
      <p:sp>
        <p:nvSpPr>
          <p:cNvPr id="9" name="Объект 2"/>
          <p:cNvSpPr>
            <a:spLocks noGrp="1"/>
          </p:cNvSpPr>
          <p:nvPr>
            <p:ph idx="1"/>
          </p:nvPr>
        </p:nvSpPr>
        <p:spPr>
          <a:xfrm>
            <a:off x="684327" y="1456098"/>
            <a:ext cx="9461604" cy="12509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>
                <a:latin typeface="Arial Narrow" panose="020B0606020202030204" pitchFamily="34" charset="0"/>
              </a:rPr>
              <a:t>А – альтернативы</a:t>
            </a:r>
          </a:p>
          <a:p>
            <a:pPr marL="0" indent="0">
              <a:buNone/>
            </a:pPr>
            <a:r>
              <a:rPr lang="ru-RU" sz="3200" dirty="0" smtClean="0">
                <a:latin typeface="Arial Narrow" panose="020B0606020202030204" pitchFamily="34" charset="0"/>
              </a:rPr>
              <a:t>М - эксперт</a:t>
            </a:r>
            <a:endParaRPr lang="ru-RU" sz="3200" dirty="0">
              <a:latin typeface="Arial Narrow" panose="020B0606020202030204" pitchFamily="34" charset="0"/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 flipV="1">
            <a:off x="1448710" y="3416300"/>
            <a:ext cx="0" cy="228976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50341" y="2849475"/>
            <a:ext cx="553998" cy="21717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ru-RU" sz="2400" dirty="0" smtClean="0">
                <a:latin typeface="Arial Narrow" panose="020B0606020202030204" pitchFamily="34" charset="0"/>
              </a:rPr>
              <a:t>Приоритет</a:t>
            </a:r>
            <a:endParaRPr lang="ru-RU" sz="2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759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5616" y="271866"/>
            <a:ext cx="9407184" cy="759854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ru-RU" b="1" dirty="0">
                <a:latin typeface="Arial Narrow" panose="020B0606020202030204" pitchFamily="34" charset="0"/>
              </a:rPr>
              <a:t>Правила и принципы принятия управленческих решений</a:t>
            </a:r>
          </a:p>
        </p:txBody>
      </p:sp>
      <p:sp>
        <p:nvSpPr>
          <p:cNvPr id="13" name="Половина рамки 12"/>
          <p:cNvSpPr/>
          <p:nvPr/>
        </p:nvSpPr>
        <p:spPr>
          <a:xfrm rot="16200000">
            <a:off x="2649479" y="268776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4" name="Половина рамки 13"/>
          <p:cNvSpPr/>
          <p:nvPr/>
        </p:nvSpPr>
        <p:spPr>
          <a:xfrm rot="5400000">
            <a:off x="9192323" y="-322795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>
          <a:xfrm rot="10800000" flipH="1" flipV="1">
            <a:off x="442898" y="1692340"/>
            <a:ext cx="1115762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7675" algn="just"/>
            <a:r>
              <a:rPr lang="ru-RU" sz="2400" dirty="0" smtClean="0">
                <a:latin typeface="Arial Narrow" panose="020B0606020202030204" pitchFamily="34" charset="0"/>
              </a:rPr>
              <a:t>Под </a:t>
            </a:r>
            <a:r>
              <a:rPr lang="ru-RU" sz="2400" b="1" dirty="0">
                <a:latin typeface="Arial Narrow" panose="020B0606020202030204" pitchFamily="34" charset="0"/>
              </a:rPr>
              <a:t>правилами принятия решений </a:t>
            </a:r>
            <a:r>
              <a:rPr lang="ru-RU" sz="2400" dirty="0">
                <a:latin typeface="Arial Narrow" panose="020B0606020202030204" pitchFamily="34" charset="0"/>
              </a:rPr>
              <a:t>понимают </a:t>
            </a:r>
            <a:r>
              <a:rPr lang="ru-RU" sz="2400" b="1" dirty="0">
                <a:solidFill>
                  <a:srgbClr val="C00000"/>
                </a:solidFill>
                <a:latin typeface="Arial Narrow" panose="020B0606020202030204" pitchFamily="34" charset="0"/>
              </a:rPr>
              <a:t>методы,</a:t>
            </a:r>
            <a:r>
              <a:rPr lang="ru-RU" sz="2400" dirty="0">
                <a:latin typeface="Arial Narrow" panose="020B0606020202030204" pitchFamily="34" charset="0"/>
              </a:rPr>
              <a:t> </a:t>
            </a:r>
            <a:r>
              <a:rPr lang="ru-RU" sz="2400" dirty="0" smtClean="0">
                <a:latin typeface="Arial Narrow" panose="020B0606020202030204" pitchFamily="34" charset="0"/>
              </a:rPr>
              <a:t>которые позволяют </a:t>
            </a:r>
            <a:r>
              <a:rPr lang="ru-RU" sz="2400" b="1" dirty="0">
                <a:solidFill>
                  <a:srgbClr val="C00000"/>
                </a:solidFill>
                <a:latin typeface="Arial Narrow" panose="020B0606020202030204" pitchFamily="34" charset="0"/>
              </a:rPr>
              <a:t>с учетом целей и предпочтений ЛПР</a:t>
            </a:r>
            <a:r>
              <a:rPr lang="ru-RU" sz="2400" dirty="0">
                <a:latin typeface="Arial Narrow" panose="020B0606020202030204" pitchFamily="34" charset="0"/>
              </a:rPr>
              <a:t> осуществлять </a:t>
            </a:r>
            <a:r>
              <a:rPr lang="ru-RU" sz="2400" dirty="0" smtClean="0">
                <a:latin typeface="Arial Narrow" panose="020B0606020202030204" pitchFamily="34" charset="0"/>
              </a:rPr>
              <a:t>выбор между </a:t>
            </a:r>
            <a:r>
              <a:rPr lang="ru-RU" sz="2400" dirty="0">
                <a:latin typeface="Arial Narrow" panose="020B0606020202030204" pitchFamily="34" charset="0"/>
              </a:rPr>
              <a:t>альтернативами </a:t>
            </a:r>
            <a:r>
              <a:rPr lang="ru-RU" sz="2400" dirty="0" smtClean="0">
                <a:latin typeface="Arial Narrow" panose="020B0606020202030204" pitchFamily="34" charset="0"/>
              </a:rPr>
              <a:t>действий.</a:t>
            </a:r>
          </a:p>
          <a:p>
            <a:pPr indent="447675"/>
            <a:endParaRPr lang="ru-RU" sz="1400" b="1" dirty="0">
              <a:latin typeface="Arial Narrow" panose="020B0606020202030204" pitchFamily="34" charset="0"/>
            </a:endParaRPr>
          </a:p>
          <a:p>
            <a:pPr indent="447675" algn="just"/>
            <a:r>
              <a:rPr lang="ru-RU" sz="2400" dirty="0">
                <a:latin typeface="Arial Narrow" panose="020B0606020202030204" pitchFamily="34" charset="0"/>
              </a:rPr>
              <a:t>Под </a:t>
            </a:r>
            <a:r>
              <a:rPr lang="ru-RU" sz="2400" b="1" dirty="0">
                <a:latin typeface="Arial Narrow" panose="020B0606020202030204" pitchFamily="34" charset="0"/>
              </a:rPr>
              <a:t>принципами принятия решений </a:t>
            </a:r>
            <a:r>
              <a:rPr lang="ru-RU" sz="2400" dirty="0">
                <a:latin typeface="Arial Narrow" panose="020B0606020202030204" pitchFamily="34" charset="0"/>
              </a:rPr>
              <a:t>обычно понимают </a:t>
            </a:r>
            <a:r>
              <a:rPr lang="ru-RU" sz="2400" b="1" dirty="0">
                <a:solidFill>
                  <a:srgbClr val="C00000"/>
                </a:solidFill>
                <a:latin typeface="Arial Narrow" panose="020B0606020202030204" pitchFamily="34" charset="0"/>
              </a:rPr>
              <a:t>указания по </a:t>
            </a:r>
            <a:r>
              <a:rPr lang="ru-RU" sz="24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методике</a:t>
            </a:r>
            <a:r>
              <a:rPr lang="ru-RU" sz="2400" dirty="0" smtClean="0">
                <a:latin typeface="Arial Narrow" panose="020B0606020202030204" pitchFamily="34" charset="0"/>
              </a:rPr>
              <a:t>, пригодной </a:t>
            </a:r>
            <a:r>
              <a:rPr lang="ru-RU" sz="2400" dirty="0">
                <a:latin typeface="Arial Narrow" panose="020B0606020202030204" pitchFamily="34" charset="0"/>
              </a:rPr>
              <a:t>для </a:t>
            </a:r>
            <a:r>
              <a:rPr lang="ru-RU" sz="2400" dirty="0">
                <a:solidFill>
                  <a:srgbClr val="C00000"/>
                </a:solidFill>
                <a:latin typeface="Arial Narrow" panose="020B0606020202030204" pitchFamily="34" charset="0"/>
              </a:rPr>
              <a:t>исключения таких альтернатив</a:t>
            </a:r>
            <a:r>
              <a:rPr lang="ru-RU" sz="2400" dirty="0">
                <a:latin typeface="Arial Narrow" panose="020B0606020202030204" pitchFamily="34" charset="0"/>
              </a:rPr>
              <a:t>, которые могут быть </a:t>
            </a:r>
            <a:r>
              <a:rPr lang="ru-RU" sz="2400" dirty="0">
                <a:solidFill>
                  <a:srgbClr val="C00000"/>
                </a:solidFill>
                <a:latin typeface="Arial Narrow" panose="020B0606020202030204" pitchFamily="34" charset="0"/>
              </a:rPr>
              <a:t>изначально отклонены</a:t>
            </a:r>
            <a:r>
              <a:rPr lang="ru-RU" sz="2400" dirty="0">
                <a:latin typeface="Arial Narrow" panose="020B0606020202030204" pitchFamily="34" charset="0"/>
              </a:rPr>
              <a:t>, и позволяющей сделать ситуацию выработки решения более простой и наглядной. 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7958466"/>
              </p:ext>
            </p:extLst>
          </p:nvPr>
        </p:nvGraphicFramePr>
        <p:xfrm>
          <a:off x="442898" y="3908332"/>
          <a:ext cx="5256567" cy="2560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55587">
                  <a:extLst>
                    <a:ext uri="{9D8B030D-6E8A-4147-A177-3AD203B41FA5}">
                      <a16:colId xmlns:a16="http://schemas.microsoft.com/office/drawing/2014/main" val="3542746549"/>
                    </a:ext>
                  </a:extLst>
                </a:gridCol>
                <a:gridCol w="2748791">
                  <a:extLst>
                    <a:ext uri="{9D8B030D-6E8A-4147-A177-3AD203B41FA5}">
                      <a16:colId xmlns:a16="http://schemas.microsoft.com/office/drawing/2014/main" val="171151816"/>
                    </a:ext>
                  </a:extLst>
                </a:gridCol>
                <a:gridCol w="1752189">
                  <a:extLst>
                    <a:ext uri="{9D8B030D-6E8A-4147-A177-3AD203B41FA5}">
                      <a16:colId xmlns:a16="http://schemas.microsoft.com/office/drawing/2014/main" val="396970152"/>
                    </a:ext>
                  </a:extLst>
                </a:gridCol>
              </a:tblGrid>
              <a:tr h="165467">
                <a:tc gridSpan="3"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Arial Narrow" panose="020B0606020202030204" pitchFamily="34" charset="0"/>
                        </a:rPr>
                        <a:t>Принцип эффективности</a:t>
                      </a:r>
                      <a:endParaRPr lang="ru-RU" b="1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6802173"/>
                  </a:ext>
                </a:extLst>
              </a:tr>
              <a:tr h="165467">
                <a:tc>
                  <a:txBody>
                    <a:bodyPr/>
                    <a:lstStyle/>
                    <a:p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Прибыль, %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Оборот, млн. руб.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3462063"/>
                  </a:ext>
                </a:extLst>
              </a:tr>
              <a:tr h="154152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А1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14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3,7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2255507"/>
                  </a:ext>
                </a:extLst>
              </a:tr>
              <a:tr h="165467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А2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12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3,6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1450878"/>
                  </a:ext>
                </a:extLst>
              </a:tr>
              <a:tr h="165467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А3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18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2,9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9997971"/>
                  </a:ext>
                </a:extLst>
              </a:tr>
              <a:tr h="165467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А4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22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3,2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0469371"/>
                  </a:ext>
                </a:extLst>
              </a:tr>
              <a:tr h="165467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А5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20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3,4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3011049"/>
                  </a:ext>
                </a:extLst>
              </a:tr>
            </a:tbl>
          </a:graphicData>
        </a:graphic>
      </p:graphicFrame>
      <p:graphicFrame>
        <p:nvGraphicFramePr>
          <p:cNvPr id="29" name="Таблица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9477561"/>
              </p:ext>
            </p:extLst>
          </p:nvPr>
        </p:nvGraphicFramePr>
        <p:xfrm>
          <a:off x="6507827" y="3908332"/>
          <a:ext cx="5256567" cy="2926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55587">
                  <a:extLst>
                    <a:ext uri="{9D8B030D-6E8A-4147-A177-3AD203B41FA5}">
                      <a16:colId xmlns:a16="http://schemas.microsoft.com/office/drawing/2014/main" val="3542746549"/>
                    </a:ext>
                  </a:extLst>
                </a:gridCol>
                <a:gridCol w="2748791">
                  <a:extLst>
                    <a:ext uri="{9D8B030D-6E8A-4147-A177-3AD203B41FA5}">
                      <a16:colId xmlns:a16="http://schemas.microsoft.com/office/drawing/2014/main" val="171151816"/>
                    </a:ext>
                  </a:extLst>
                </a:gridCol>
                <a:gridCol w="1752189">
                  <a:extLst>
                    <a:ext uri="{9D8B030D-6E8A-4147-A177-3AD203B41FA5}">
                      <a16:colId xmlns:a16="http://schemas.microsoft.com/office/drawing/2014/main" val="396970152"/>
                    </a:ext>
                  </a:extLst>
                </a:gridCol>
              </a:tblGrid>
              <a:tr h="165467">
                <a:tc gridSpan="3"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Arial Narrow" panose="020B0606020202030204" pitchFamily="34" charset="0"/>
                        </a:rPr>
                        <a:t>Принцип </a:t>
                      </a:r>
                      <a:r>
                        <a:rPr lang="ru-RU" b="1" dirty="0" err="1" smtClean="0">
                          <a:latin typeface="Arial Narrow" panose="020B0606020202030204" pitchFamily="34" charset="0"/>
                        </a:rPr>
                        <a:t>доминантности</a:t>
                      </a:r>
                      <a:endParaRPr lang="ru-RU" b="1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6802173"/>
                  </a:ext>
                </a:extLst>
              </a:tr>
              <a:tr h="165467">
                <a:tc>
                  <a:txBody>
                    <a:bodyPr/>
                    <a:lstStyle/>
                    <a:p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Прибыль, %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Оборот, млн. руб.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3462063"/>
                  </a:ext>
                </a:extLst>
              </a:tr>
              <a:tr h="154152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А1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14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3,7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2255507"/>
                  </a:ext>
                </a:extLst>
              </a:tr>
              <a:tr h="165467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А2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12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3,6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1450878"/>
                  </a:ext>
                </a:extLst>
              </a:tr>
              <a:tr h="165467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А3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18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2,9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9997971"/>
                  </a:ext>
                </a:extLst>
              </a:tr>
              <a:tr h="165467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А4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22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3,2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0469371"/>
                  </a:ext>
                </a:extLst>
              </a:tr>
              <a:tr h="165467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А5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20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3,4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3011049"/>
                  </a:ext>
                </a:extLst>
              </a:tr>
              <a:tr h="165467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А6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25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3,9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89205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5988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2784" y="369652"/>
            <a:ext cx="9924569" cy="928914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>
                <a:latin typeface="Arial Narrow" panose="020B0606020202030204" pitchFamily="34" charset="0"/>
              </a:rPr>
              <a:t>Свойства целей в условиях определенности</a:t>
            </a:r>
          </a:p>
        </p:txBody>
      </p:sp>
      <p:sp>
        <p:nvSpPr>
          <p:cNvPr id="4" name="Половина рамки 3"/>
          <p:cNvSpPr/>
          <p:nvPr/>
        </p:nvSpPr>
        <p:spPr>
          <a:xfrm rot="5400000">
            <a:off x="10347534" y="74782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1395494" y="342734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850632859"/>
              </p:ext>
            </p:extLst>
          </p:nvPr>
        </p:nvGraphicFramePr>
        <p:xfrm>
          <a:off x="1242784" y="1181235"/>
          <a:ext cx="9624381" cy="30064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Стрелка вниз 7"/>
          <p:cNvSpPr/>
          <p:nvPr/>
        </p:nvSpPr>
        <p:spPr>
          <a:xfrm>
            <a:off x="8783865" y="3771306"/>
            <a:ext cx="1189608" cy="887767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242784" y="4659073"/>
            <a:ext cx="9624381" cy="132343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ru-RU" sz="2000" b="1" dirty="0">
                <a:latin typeface="Arial Narrow" panose="020B0606020202030204" pitchFamily="34" charset="0"/>
              </a:rPr>
              <a:t>Возможные стратегии в случае конкуренции целей</a:t>
            </a:r>
            <a:r>
              <a:rPr lang="ru-RU" sz="2000" dirty="0">
                <a:latin typeface="Arial Narrow" panose="020B0606020202030204" pitchFamily="34" charset="0"/>
              </a:rPr>
              <a:t>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Arial Narrow" panose="020B0606020202030204" pitchFamily="34" charset="0"/>
              </a:rPr>
              <a:t>подход </a:t>
            </a:r>
            <a:r>
              <a:rPr lang="ru-RU" sz="2000" dirty="0">
                <a:latin typeface="Arial Narrow" panose="020B0606020202030204" pitchFamily="34" charset="0"/>
              </a:rPr>
              <a:t>«максимизация </a:t>
            </a:r>
            <a:r>
              <a:rPr lang="ru-RU" sz="2000" dirty="0" smtClean="0">
                <a:latin typeface="Arial Narrow" panose="020B0606020202030204" pitchFamily="34" charset="0"/>
              </a:rPr>
              <a:t>пользы»;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Arial Narrow" panose="020B0606020202030204" pitchFamily="34" charset="0"/>
              </a:rPr>
              <a:t>подход </a:t>
            </a:r>
            <a:r>
              <a:rPr lang="ru-RU" sz="2000" dirty="0">
                <a:latin typeface="Arial Narrow" panose="020B0606020202030204" pitchFamily="34" charset="0"/>
              </a:rPr>
              <a:t>«подавление </a:t>
            </a:r>
            <a:r>
              <a:rPr lang="ru-RU" sz="2000" dirty="0" smtClean="0">
                <a:latin typeface="Arial Narrow" panose="020B0606020202030204" pitchFamily="34" charset="0"/>
              </a:rPr>
              <a:t>цели»;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Arial Narrow" panose="020B0606020202030204" pitchFamily="34" charset="0"/>
              </a:rPr>
              <a:t>подход </a:t>
            </a:r>
            <a:r>
              <a:rPr lang="ru-RU" sz="2000" dirty="0">
                <a:latin typeface="Arial Narrow" panose="020B0606020202030204" pitchFamily="34" charset="0"/>
              </a:rPr>
              <a:t>«установление уровня притязаний</a:t>
            </a:r>
            <a:r>
              <a:rPr lang="ru-RU" sz="2000" dirty="0" smtClean="0">
                <a:latin typeface="Arial Narrow" panose="020B0606020202030204" pitchFamily="34" charset="0"/>
              </a:rPr>
              <a:t>».</a:t>
            </a:r>
            <a:endParaRPr lang="ru-RU" sz="20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0894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2784" y="369652"/>
            <a:ext cx="9924569" cy="928914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>
                <a:latin typeface="Arial Narrow" panose="020B0606020202030204" pitchFamily="34" charset="0"/>
              </a:rPr>
              <a:t>Свойства целей в условиях определенности</a:t>
            </a:r>
          </a:p>
        </p:txBody>
      </p:sp>
      <p:sp>
        <p:nvSpPr>
          <p:cNvPr id="4" name="Половина рамки 3"/>
          <p:cNvSpPr/>
          <p:nvPr/>
        </p:nvSpPr>
        <p:spPr>
          <a:xfrm rot="5400000">
            <a:off x="10347534" y="74782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1395494" y="342734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242784" y="2017295"/>
            <a:ext cx="9624381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Arial Narrow" panose="020B0606020202030204" pitchFamily="34" charset="0"/>
              </a:rPr>
              <a:t>Пример применения подхода </a:t>
            </a:r>
            <a:r>
              <a:rPr lang="ru-RU" sz="2400" b="1" dirty="0">
                <a:latin typeface="Arial Narrow" panose="020B0606020202030204" pitchFamily="34" charset="0"/>
              </a:rPr>
              <a:t>«установление уровня притязаний</a:t>
            </a:r>
            <a:r>
              <a:rPr lang="ru-RU" sz="2400" b="1" dirty="0" smtClean="0">
                <a:latin typeface="Arial Narrow" panose="020B0606020202030204" pitchFamily="34" charset="0"/>
              </a:rPr>
              <a:t>»</a:t>
            </a:r>
            <a:endParaRPr lang="ru-RU" sz="2400" b="1" dirty="0">
              <a:latin typeface="Arial Narrow" panose="020B0606020202030204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935613"/>
              </p:ext>
            </p:extLst>
          </p:nvPr>
        </p:nvGraphicFramePr>
        <p:xfrm>
          <a:off x="1028384" y="2557344"/>
          <a:ext cx="10459320" cy="380794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5927">
                  <a:extLst>
                    <a:ext uri="{9D8B030D-6E8A-4147-A177-3AD203B41FA5}">
                      <a16:colId xmlns:a16="http://schemas.microsoft.com/office/drawing/2014/main" val="2163925502"/>
                    </a:ext>
                  </a:extLst>
                </a:gridCol>
                <a:gridCol w="1083075">
                  <a:extLst>
                    <a:ext uri="{9D8B030D-6E8A-4147-A177-3AD203B41FA5}">
                      <a16:colId xmlns:a16="http://schemas.microsoft.com/office/drawing/2014/main" val="779030335"/>
                    </a:ext>
                  </a:extLst>
                </a:gridCol>
                <a:gridCol w="1136342">
                  <a:extLst>
                    <a:ext uri="{9D8B030D-6E8A-4147-A177-3AD203B41FA5}">
                      <a16:colId xmlns:a16="http://schemas.microsoft.com/office/drawing/2014/main" val="807536786"/>
                    </a:ext>
                  </a:extLst>
                </a:gridCol>
                <a:gridCol w="1402672">
                  <a:extLst>
                    <a:ext uri="{9D8B030D-6E8A-4147-A177-3AD203B41FA5}">
                      <a16:colId xmlns:a16="http://schemas.microsoft.com/office/drawing/2014/main" val="1191546063"/>
                    </a:ext>
                  </a:extLst>
                </a:gridCol>
                <a:gridCol w="4258084">
                  <a:extLst>
                    <a:ext uri="{9D8B030D-6E8A-4147-A177-3AD203B41FA5}">
                      <a16:colId xmlns:a16="http://schemas.microsoft.com/office/drawing/2014/main" val="805325420"/>
                    </a:ext>
                  </a:extLst>
                </a:gridCol>
                <a:gridCol w="1743220">
                  <a:extLst>
                    <a:ext uri="{9D8B030D-6E8A-4147-A177-3AD203B41FA5}">
                      <a16:colId xmlns:a16="http://schemas.microsoft.com/office/drawing/2014/main" val="1764140735"/>
                    </a:ext>
                  </a:extLst>
                </a:gridCol>
              </a:tblGrid>
              <a:tr h="543992"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Arial Narrow" panose="020B0606020202030204" pitchFamily="34" charset="0"/>
                        </a:rPr>
                        <a:t>Ц1</a:t>
                      </a:r>
                      <a:endParaRPr lang="ru-RU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Arial Narrow" panose="020B0606020202030204" pitchFamily="34" charset="0"/>
                        </a:rPr>
                        <a:t>Ц2</a:t>
                      </a:r>
                      <a:endParaRPr lang="ru-RU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Arial Narrow" panose="020B0606020202030204" pitchFamily="34" charset="0"/>
                        </a:rPr>
                        <a:t>Ц3</a:t>
                      </a:r>
                      <a:endParaRPr lang="ru-RU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Arial Narrow" panose="020B0606020202030204" pitchFamily="34" charset="0"/>
                        </a:rPr>
                        <a:t>Ц4</a:t>
                      </a:r>
                      <a:endParaRPr lang="ru-RU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Arial Narrow" panose="020B0606020202030204" pitchFamily="34" charset="0"/>
                        </a:rPr>
                        <a:t>Ц5</a:t>
                      </a:r>
                      <a:endParaRPr lang="ru-RU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7430274"/>
                  </a:ext>
                </a:extLst>
              </a:tr>
              <a:tr h="543992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Arial Narrow" panose="020B0606020202030204" pitchFamily="34" charset="0"/>
                        </a:rPr>
                        <a:t>А1</a:t>
                      </a:r>
                      <a:endParaRPr lang="ru-RU" b="1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160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45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6,5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Удовлетворительно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60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4878088"/>
                  </a:ext>
                </a:extLst>
              </a:tr>
              <a:tr h="543992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Arial Narrow" panose="020B0606020202030204" pitchFamily="34" charset="0"/>
                        </a:rPr>
                        <a:t>А2</a:t>
                      </a:r>
                      <a:endParaRPr lang="ru-RU" b="1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150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45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6,0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Хорошо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70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795449"/>
                  </a:ext>
                </a:extLst>
              </a:tr>
              <a:tr h="543992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Arial Narrow" panose="020B0606020202030204" pitchFamily="34" charset="0"/>
                        </a:rPr>
                        <a:t>А3</a:t>
                      </a:r>
                      <a:endParaRPr lang="ru-RU" b="1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95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70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8,0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Почти удовлетворительно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65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9815935"/>
                  </a:ext>
                </a:extLst>
              </a:tr>
              <a:tr h="543992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Arial Narrow" panose="020B0606020202030204" pitchFamily="34" charset="0"/>
                        </a:rPr>
                        <a:t>А4</a:t>
                      </a:r>
                      <a:endParaRPr lang="ru-RU" b="1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130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50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6,5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Достаточно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55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6235511"/>
                  </a:ext>
                </a:extLst>
              </a:tr>
              <a:tr h="543992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Arial Narrow" panose="020B0606020202030204" pitchFamily="34" charset="0"/>
                        </a:rPr>
                        <a:t>А5</a:t>
                      </a:r>
                      <a:endParaRPr lang="ru-RU" b="1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145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50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7,0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Хорошо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85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8497866"/>
                  </a:ext>
                </a:extLst>
              </a:tr>
              <a:tr h="543992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Arial Narrow" panose="020B0606020202030204" pitchFamily="34" charset="0"/>
                        </a:rPr>
                        <a:t>А6</a:t>
                      </a:r>
                      <a:endParaRPr lang="ru-RU" b="1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155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40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9,0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Хорошо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90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1005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4283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2784" y="369652"/>
            <a:ext cx="9924569" cy="928914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>
                <a:latin typeface="Arial Narrow" panose="020B0606020202030204" pitchFamily="34" charset="0"/>
              </a:rPr>
              <a:t>Технологии принятия управленческих решений в условиях </a:t>
            </a:r>
            <a:r>
              <a:rPr lang="ru-RU" sz="4000" b="1" dirty="0" smtClean="0">
                <a:latin typeface="Arial Narrow" panose="020B0606020202030204" pitchFamily="34" charset="0"/>
              </a:rPr>
              <a:t>определённости</a:t>
            </a:r>
            <a:endParaRPr lang="ru-RU" sz="4000" b="1" dirty="0">
              <a:latin typeface="Arial Narrow" panose="020B0606020202030204" pitchFamily="34" charset="0"/>
            </a:endParaRPr>
          </a:p>
        </p:txBody>
      </p:sp>
      <p:sp>
        <p:nvSpPr>
          <p:cNvPr id="4" name="Половина рамки 3"/>
          <p:cNvSpPr/>
          <p:nvPr/>
        </p:nvSpPr>
        <p:spPr>
          <a:xfrm rot="5400000">
            <a:off x="10319584" y="-139230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1395494" y="527879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537" b="93026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9276" y="3795279"/>
            <a:ext cx="2442724" cy="3228975"/>
          </a:xfrm>
          <a:prstGeom prst="rect">
            <a:avLst/>
          </a:prstGeom>
        </p:spPr>
      </p:pic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776056" y="2209357"/>
            <a:ext cx="10515600" cy="873187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>
                <a:latin typeface="Arial Narrow" panose="020B0606020202030204" pitchFamily="34" charset="0"/>
              </a:rPr>
              <a:t>1. Пример нахождение решений </a:t>
            </a:r>
            <a:r>
              <a:rPr lang="ru-RU" b="1" dirty="0">
                <a:latin typeface="Arial Narrow" panose="020B0606020202030204" pitchFamily="34" charset="0"/>
              </a:rPr>
              <a:t>в условиях </a:t>
            </a:r>
            <a:r>
              <a:rPr lang="ru-RU" b="1" dirty="0" smtClean="0">
                <a:latin typeface="Arial Narrow" panose="020B0606020202030204" pitchFamily="34" charset="0"/>
              </a:rPr>
              <a:t>определенности при </a:t>
            </a:r>
            <a:r>
              <a:rPr lang="ru-RU" b="1" dirty="0">
                <a:latin typeface="Arial Narrow" panose="020B0606020202030204" pitchFamily="34" charset="0"/>
              </a:rPr>
              <a:t>множественности целей</a:t>
            </a: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1213878"/>
              </p:ext>
            </p:extLst>
          </p:nvPr>
        </p:nvGraphicFramePr>
        <p:xfrm>
          <a:off x="838200" y="3486124"/>
          <a:ext cx="9114276" cy="23330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02391">
                  <a:extLst>
                    <a:ext uri="{9D8B030D-6E8A-4147-A177-3AD203B41FA5}">
                      <a16:colId xmlns:a16="http://schemas.microsoft.com/office/drawing/2014/main" val="2163925502"/>
                    </a:ext>
                  </a:extLst>
                </a:gridCol>
                <a:gridCol w="2113980">
                  <a:extLst>
                    <a:ext uri="{9D8B030D-6E8A-4147-A177-3AD203B41FA5}">
                      <a16:colId xmlns:a16="http://schemas.microsoft.com/office/drawing/2014/main" val="805325420"/>
                    </a:ext>
                  </a:extLst>
                </a:gridCol>
                <a:gridCol w="3897905">
                  <a:extLst>
                    <a:ext uri="{9D8B030D-6E8A-4147-A177-3AD203B41FA5}">
                      <a16:colId xmlns:a16="http://schemas.microsoft.com/office/drawing/2014/main" val="1764140735"/>
                    </a:ext>
                  </a:extLst>
                </a:gridCol>
              </a:tblGrid>
              <a:tr h="543992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Место работы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Зарплата, руб. </a:t>
                      </a:r>
                    </a:p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(0,6)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Длительность рабочей недели,</a:t>
                      </a:r>
                      <a:r>
                        <a:rPr lang="ru-RU" sz="2000" b="1" baseline="0" dirty="0" smtClean="0">
                          <a:latin typeface="Arial Narrow" panose="020B0606020202030204" pitchFamily="34" charset="0"/>
                        </a:rPr>
                        <a:t> ч.</a:t>
                      </a:r>
                    </a:p>
                    <a:p>
                      <a:pPr algn="ctr"/>
                      <a:r>
                        <a:rPr lang="ru-RU" sz="2000" b="1" baseline="0" dirty="0" smtClean="0">
                          <a:latin typeface="Arial Narrow" panose="020B0606020202030204" pitchFamily="34" charset="0"/>
                        </a:rPr>
                        <a:t>(0,4)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7430274"/>
                  </a:ext>
                </a:extLst>
              </a:tr>
              <a:tr h="543992"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>
                          <a:latin typeface="Arial Narrow" panose="020B0606020202030204" pitchFamily="34" charset="0"/>
                        </a:rPr>
                        <a:t>Консалтинговая фирма</a:t>
                      </a:r>
                      <a:endParaRPr lang="ru-RU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80 000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60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4878088"/>
                  </a:ext>
                </a:extLst>
              </a:tr>
              <a:tr h="543992"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>
                          <a:latin typeface="Arial Narrow" panose="020B0606020202030204" pitchFamily="34" charset="0"/>
                        </a:rPr>
                        <a:t>Продажи</a:t>
                      </a:r>
                      <a:endParaRPr lang="ru-RU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50 000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40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795449"/>
                  </a:ext>
                </a:extLst>
              </a:tr>
              <a:tr h="543992"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>
                          <a:latin typeface="Arial Narrow" panose="020B0606020202030204" pitchFamily="34" charset="0"/>
                        </a:rPr>
                        <a:t>Университет</a:t>
                      </a:r>
                      <a:endParaRPr lang="ru-RU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30 000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20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98159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2011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2784" y="369652"/>
            <a:ext cx="9924569" cy="928914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>
                <a:latin typeface="Arial Narrow" panose="020B0606020202030204" pitchFamily="34" charset="0"/>
              </a:rPr>
              <a:t>Технологии принятия управленческих решений в условиях </a:t>
            </a:r>
            <a:r>
              <a:rPr lang="ru-RU" sz="4000" b="1" dirty="0" smtClean="0">
                <a:latin typeface="Arial Narrow" panose="020B0606020202030204" pitchFamily="34" charset="0"/>
              </a:rPr>
              <a:t>определённости</a:t>
            </a:r>
            <a:endParaRPr lang="ru-RU" sz="4000" b="1" dirty="0">
              <a:latin typeface="Arial Narrow" panose="020B0606020202030204" pitchFamily="34" charset="0"/>
            </a:endParaRPr>
          </a:p>
        </p:txBody>
      </p:sp>
      <p:sp>
        <p:nvSpPr>
          <p:cNvPr id="4" name="Половина рамки 3"/>
          <p:cNvSpPr/>
          <p:nvPr/>
        </p:nvSpPr>
        <p:spPr>
          <a:xfrm rot="5400000">
            <a:off x="10319584" y="-139230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1395494" y="527879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537" b="93026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9276" y="3795279"/>
            <a:ext cx="2442724" cy="3228975"/>
          </a:xfrm>
          <a:prstGeom prst="rect">
            <a:avLst/>
          </a:prstGeom>
        </p:spPr>
      </p:pic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7024713"/>
              </p:ext>
            </p:extLst>
          </p:nvPr>
        </p:nvGraphicFramePr>
        <p:xfrm>
          <a:off x="559294" y="2428327"/>
          <a:ext cx="11070454" cy="303870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90564">
                  <a:extLst>
                    <a:ext uri="{9D8B030D-6E8A-4147-A177-3AD203B41FA5}">
                      <a16:colId xmlns:a16="http://schemas.microsoft.com/office/drawing/2014/main" val="2163925502"/>
                    </a:ext>
                  </a:extLst>
                </a:gridCol>
                <a:gridCol w="1367722">
                  <a:extLst>
                    <a:ext uri="{9D8B030D-6E8A-4147-A177-3AD203B41FA5}">
                      <a16:colId xmlns:a16="http://schemas.microsoft.com/office/drawing/2014/main" val="805325420"/>
                    </a:ext>
                  </a:extLst>
                </a:gridCol>
                <a:gridCol w="1853042">
                  <a:extLst>
                    <a:ext uri="{9D8B030D-6E8A-4147-A177-3AD203B41FA5}">
                      <a16:colId xmlns:a16="http://schemas.microsoft.com/office/drawing/2014/main" val="1764140735"/>
                    </a:ext>
                  </a:extLst>
                </a:gridCol>
                <a:gridCol w="1853042">
                  <a:extLst>
                    <a:ext uri="{9D8B030D-6E8A-4147-A177-3AD203B41FA5}">
                      <a16:colId xmlns:a16="http://schemas.microsoft.com/office/drawing/2014/main" val="2107743826"/>
                    </a:ext>
                  </a:extLst>
                </a:gridCol>
                <a:gridCol w="1853042">
                  <a:extLst>
                    <a:ext uri="{9D8B030D-6E8A-4147-A177-3AD203B41FA5}">
                      <a16:colId xmlns:a16="http://schemas.microsoft.com/office/drawing/2014/main" val="310974591"/>
                    </a:ext>
                  </a:extLst>
                </a:gridCol>
                <a:gridCol w="1853042">
                  <a:extLst>
                    <a:ext uri="{9D8B030D-6E8A-4147-A177-3AD203B41FA5}">
                      <a16:colId xmlns:a16="http://schemas.microsoft.com/office/drawing/2014/main" val="2435331799"/>
                    </a:ext>
                  </a:extLst>
                </a:gridCol>
              </a:tblGrid>
              <a:tr h="543992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Место работы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Ценность</a:t>
                      </a:r>
                      <a:r>
                        <a:rPr lang="ru-RU" sz="2000" b="1" baseline="0" dirty="0" smtClean="0">
                          <a:latin typeface="Arial Narrow" panose="020B0606020202030204" pitchFamily="34" charset="0"/>
                        </a:rPr>
                        <a:t> з</a:t>
                      </a:r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арплаты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Взвешенная ценность</a:t>
                      </a:r>
                      <a:r>
                        <a:rPr lang="ru-RU" sz="2000" b="1" baseline="0" dirty="0" smtClean="0">
                          <a:latin typeface="Arial Narrow" panose="020B0606020202030204" pitchFamily="34" charset="0"/>
                        </a:rPr>
                        <a:t> з</a:t>
                      </a:r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арплаты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Ценность длительности рабочей недели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Взвешенная ценность длительности рабочей недели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Суммарная ценность альтернативы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7430274"/>
                  </a:ext>
                </a:extLst>
              </a:tr>
              <a:tr h="543992"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>
                          <a:latin typeface="Arial Narrow" panose="020B0606020202030204" pitchFamily="34" charset="0"/>
                        </a:rPr>
                        <a:t>Консалтинговая фирма</a:t>
                      </a:r>
                      <a:endParaRPr lang="ru-RU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4878088"/>
                  </a:ext>
                </a:extLst>
              </a:tr>
              <a:tr h="543992"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>
                          <a:latin typeface="Arial Narrow" panose="020B0606020202030204" pitchFamily="34" charset="0"/>
                        </a:rPr>
                        <a:t>Продажи</a:t>
                      </a:r>
                      <a:endParaRPr lang="ru-RU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795449"/>
                  </a:ext>
                </a:extLst>
              </a:tr>
              <a:tr h="543992"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>
                          <a:latin typeface="Arial Narrow" panose="020B0606020202030204" pitchFamily="34" charset="0"/>
                        </a:rPr>
                        <a:t>Университет</a:t>
                      </a:r>
                      <a:endParaRPr lang="ru-RU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98159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4539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2784" y="369652"/>
            <a:ext cx="9924569" cy="928914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>
                <a:latin typeface="Arial Narrow" panose="020B0606020202030204" pitchFamily="34" charset="0"/>
              </a:rPr>
              <a:t>Технологии принятия управленческих решений в условиях </a:t>
            </a:r>
            <a:r>
              <a:rPr lang="ru-RU" sz="4000" b="1" dirty="0" smtClean="0">
                <a:latin typeface="Arial Narrow" panose="020B0606020202030204" pitchFamily="34" charset="0"/>
              </a:rPr>
              <a:t>определённости</a:t>
            </a:r>
            <a:endParaRPr lang="ru-RU" sz="4000" b="1" dirty="0">
              <a:latin typeface="Arial Narrow" panose="020B0606020202030204" pitchFamily="34" charset="0"/>
            </a:endParaRPr>
          </a:p>
        </p:txBody>
      </p:sp>
      <p:sp>
        <p:nvSpPr>
          <p:cNvPr id="4" name="Половина рамки 3"/>
          <p:cNvSpPr/>
          <p:nvPr/>
        </p:nvSpPr>
        <p:spPr>
          <a:xfrm rot="5400000">
            <a:off x="10319584" y="-139230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1395494" y="527879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537" b="93026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9276" y="3795279"/>
            <a:ext cx="2442724" cy="3228975"/>
          </a:xfrm>
          <a:prstGeom prst="rect">
            <a:avLst/>
          </a:prstGeom>
        </p:spPr>
      </p:pic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363984" y="1631079"/>
            <a:ext cx="10515600" cy="462822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dirty="0" smtClean="0">
                <a:latin typeface="Arial Narrow" panose="020B0606020202030204" pitchFamily="34" charset="0"/>
              </a:rPr>
              <a:t>2. </a:t>
            </a:r>
            <a:r>
              <a:rPr lang="ru-RU" b="1" dirty="0" smtClean="0">
                <a:latin typeface="Arial Narrow" panose="020B0606020202030204" pitchFamily="34" charset="0"/>
              </a:rPr>
              <a:t>Метод равноценных обменов</a:t>
            </a:r>
            <a:endParaRPr lang="ru-RU" b="1" dirty="0">
              <a:latin typeface="Arial Narrow" panose="020B0606020202030204" pitchFamily="34" charset="0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993280780"/>
              </p:ext>
            </p:extLst>
          </p:nvPr>
        </p:nvGraphicFramePr>
        <p:xfrm>
          <a:off x="363984" y="2093902"/>
          <a:ext cx="11585360" cy="46975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616589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39700"/>
            <a:ext cx="10515600" cy="1038312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ru-RU" b="1" dirty="0">
                <a:latin typeface="Arial Narrow" panose="020B0606020202030204" pitchFamily="34" charset="0"/>
              </a:rPr>
              <a:t>Технологии принятия управленческих решений в условиях определённости</a:t>
            </a:r>
          </a:p>
        </p:txBody>
      </p:sp>
      <p:sp>
        <p:nvSpPr>
          <p:cNvPr id="12" name="Половина рамки 11"/>
          <p:cNvSpPr/>
          <p:nvPr/>
        </p:nvSpPr>
        <p:spPr>
          <a:xfrm rot="16200000">
            <a:off x="849069" y="143796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3" name="Половина рамки 12"/>
          <p:cNvSpPr/>
          <p:nvPr/>
        </p:nvSpPr>
        <p:spPr>
          <a:xfrm rot="5400000">
            <a:off x="11022409" y="-312995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19667" t="26445" r="22633" b="15511"/>
          <a:stretch/>
        </p:blipFill>
        <p:spPr>
          <a:xfrm>
            <a:off x="1182624" y="1250900"/>
            <a:ext cx="9472676" cy="5360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886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овина рамки 11"/>
          <p:cNvSpPr/>
          <p:nvPr/>
        </p:nvSpPr>
        <p:spPr>
          <a:xfrm rot="16200000">
            <a:off x="950769" y="143796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3" name="Половина рамки 12"/>
          <p:cNvSpPr/>
          <p:nvPr/>
        </p:nvSpPr>
        <p:spPr>
          <a:xfrm rot="5400000">
            <a:off x="10903249" y="-252807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18333" t="24444" r="11805" b="16543"/>
          <a:stretch/>
        </p:blipFill>
        <p:spPr>
          <a:xfrm>
            <a:off x="914400" y="1478628"/>
            <a:ext cx="10439400" cy="4960272"/>
          </a:xfrm>
          <a:prstGeom prst="rect">
            <a:avLst/>
          </a:prstGeo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838200" y="139700"/>
            <a:ext cx="10515600" cy="10383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 smtClean="0">
                <a:latin typeface="Arial Narrow" panose="020B0606020202030204" pitchFamily="34" charset="0"/>
              </a:rPr>
              <a:t>Технологии принятия управленческих решений в условиях определённости</a:t>
            </a:r>
            <a:endParaRPr lang="ru-RU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3300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овина рамки 11"/>
          <p:cNvSpPr/>
          <p:nvPr/>
        </p:nvSpPr>
        <p:spPr>
          <a:xfrm rot="16200000">
            <a:off x="950769" y="143796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3" name="Половина рамки 12"/>
          <p:cNvSpPr/>
          <p:nvPr/>
        </p:nvSpPr>
        <p:spPr>
          <a:xfrm rot="5400000">
            <a:off x="10903249" y="-252807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838200" y="139700"/>
            <a:ext cx="10515600" cy="10383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 smtClean="0">
                <a:latin typeface="Arial Narrow" panose="020B0606020202030204" pitchFamily="34" charset="0"/>
              </a:rPr>
              <a:t>Технологии принятия управленческих решений в условиях неопределённости</a:t>
            </a:r>
            <a:endParaRPr lang="ru-RU" b="1" dirty="0">
              <a:latin typeface="Arial Narrow" panose="020B0606020202030204" pitchFamily="34" charset="0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667360780"/>
              </p:ext>
            </p:extLst>
          </p:nvPr>
        </p:nvGraphicFramePr>
        <p:xfrm>
          <a:off x="838200" y="1334965"/>
          <a:ext cx="10872150" cy="52623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86465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овина рамки 11"/>
          <p:cNvSpPr/>
          <p:nvPr/>
        </p:nvSpPr>
        <p:spPr>
          <a:xfrm rot="16200000">
            <a:off x="950769" y="143796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3" name="Половина рамки 12"/>
          <p:cNvSpPr/>
          <p:nvPr/>
        </p:nvSpPr>
        <p:spPr>
          <a:xfrm rot="5400000">
            <a:off x="10903249" y="-252807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838200" y="139700"/>
            <a:ext cx="10515600" cy="10383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 smtClean="0">
                <a:latin typeface="Arial Narrow" panose="020B0606020202030204" pitchFamily="34" charset="0"/>
              </a:rPr>
              <a:t>Правило «</a:t>
            </a:r>
            <a:r>
              <a:rPr lang="ru-RU" b="1" dirty="0" err="1" smtClean="0">
                <a:latin typeface="Arial Narrow" panose="020B0606020202030204" pitchFamily="34" charset="0"/>
              </a:rPr>
              <a:t>максимакс</a:t>
            </a:r>
            <a:r>
              <a:rPr lang="ru-RU" b="1" dirty="0" smtClean="0">
                <a:latin typeface="Arial Narrow" panose="020B0606020202030204" pitchFamily="34" charset="0"/>
              </a:rPr>
              <a:t>»</a:t>
            </a:r>
            <a:endParaRPr lang="ru-RU" b="1" dirty="0">
              <a:latin typeface="Arial Narrow" panose="020B0606020202030204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1867821"/>
              </p:ext>
            </p:extLst>
          </p:nvPr>
        </p:nvGraphicFramePr>
        <p:xfrm>
          <a:off x="327194" y="2717562"/>
          <a:ext cx="8128000" cy="316878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81940"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 Narrow" panose="020B0606020202030204" pitchFamily="34" charset="0"/>
                        </a:rPr>
                        <a:t>Р1</a:t>
                      </a:r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 Narrow" panose="020B0606020202030204" pitchFamily="34" charset="0"/>
                        </a:rPr>
                        <a:t>Р2</a:t>
                      </a:r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 Narrow" panose="020B0606020202030204" pitchFamily="34" charset="0"/>
                        </a:rPr>
                        <a:t>Р3</a:t>
                      </a:r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 Narrow" panose="020B0606020202030204" pitchFamily="34" charset="0"/>
                        </a:rPr>
                        <a:t>Правило</a:t>
                      </a:r>
                      <a:r>
                        <a:rPr lang="ru-RU" sz="2400" b="1" baseline="0" dirty="0" smtClean="0">
                          <a:latin typeface="Arial Narrow" panose="020B0606020202030204" pitchFamily="34" charset="0"/>
                        </a:rPr>
                        <a:t> «ММ»</a:t>
                      </a:r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9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А1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92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C00000"/>
                          </a:solidFill>
                          <a:latin typeface="Arial Narrow" panose="020B0606020202030204" pitchFamily="34" charset="0"/>
                        </a:rPr>
                        <a:t>160</a:t>
                      </a:r>
                      <a:endParaRPr lang="ru-RU" sz="2000" b="1" dirty="0">
                        <a:solidFill>
                          <a:srgbClr val="C0000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40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rgbClr val="C00000"/>
                          </a:solidFill>
                          <a:latin typeface="Arial Narrow" panose="020B0606020202030204" pitchFamily="34" charset="0"/>
                        </a:rPr>
                        <a:t>160</a:t>
                      </a:r>
                      <a:endParaRPr lang="ru-RU" sz="3600" b="1" dirty="0">
                        <a:solidFill>
                          <a:srgbClr val="C0000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19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А2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100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76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C00000"/>
                          </a:solidFill>
                          <a:latin typeface="Arial Narrow" panose="020B0606020202030204" pitchFamily="34" charset="0"/>
                        </a:rPr>
                        <a:t>120</a:t>
                      </a:r>
                      <a:endParaRPr lang="ru-RU" sz="2000" b="1" dirty="0">
                        <a:solidFill>
                          <a:srgbClr val="C0000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120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19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А3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68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80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C00000"/>
                          </a:solidFill>
                          <a:latin typeface="Arial Narrow" panose="020B0606020202030204" pitchFamily="34" charset="0"/>
                        </a:rPr>
                        <a:t>140</a:t>
                      </a:r>
                      <a:endParaRPr lang="ru-RU" sz="2000" b="1" dirty="0">
                        <a:solidFill>
                          <a:srgbClr val="C0000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140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327194" y="1765801"/>
            <a:ext cx="11709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Arial Narrow" panose="020B0606020202030204" pitchFamily="34" charset="0"/>
              </a:rPr>
              <a:t>Предельно оптимистичное ЛПР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887317" y="3371782"/>
            <a:ext cx="329764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Arial Narrow" panose="020B0606020202030204" pitchFamily="34" charset="0"/>
              </a:rPr>
              <a:t>А – альтернативы;</a:t>
            </a:r>
          </a:p>
          <a:p>
            <a:r>
              <a:rPr lang="ru-RU" sz="2400" dirty="0" smtClean="0">
                <a:latin typeface="Arial Narrow" panose="020B0606020202030204" pitchFamily="34" charset="0"/>
              </a:rPr>
              <a:t>Р – условия внешней среды (конъюнктура рынка, условия конкуренции и т.п.)</a:t>
            </a:r>
          </a:p>
        </p:txBody>
      </p:sp>
    </p:spTree>
    <p:extLst>
      <p:ext uri="{BB962C8B-B14F-4D97-AF65-F5344CB8AC3E}">
        <p14:creationId xmlns:p14="http://schemas.microsoft.com/office/powerpoint/2010/main" val="2884764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овина рамки 11"/>
          <p:cNvSpPr/>
          <p:nvPr/>
        </p:nvSpPr>
        <p:spPr>
          <a:xfrm rot="16200000">
            <a:off x="950769" y="143796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3" name="Половина рамки 12"/>
          <p:cNvSpPr/>
          <p:nvPr/>
        </p:nvSpPr>
        <p:spPr>
          <a:xfrm rot="5400000">
            <a:off x="10903249" y="-252807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838200" y="139700"/>
            <a:ext cx="10515600" cy="10383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 smtClean="0">
                <a:latin typeface="Arial Narrow" panose="020B0606020202030204" pitchFamily="34" charset="0"/>
              </a:rPr>
              <a:t>Правило «</a:t>
            </a:r>
            <a:r>
              <a:rPr lang="ru-RU" b="1" dirty="0" err="1" smtClean="0">
                <a:latin typeface="Arial Narrow" panose="020B0606020202030204" pitchFamily="34" charset="0"/>
              </a:rPr>
              <a:t>Вальда</a:t>
            </a:r>
            <a:r>
              <a:rPr lang="ru-RU" b="1" dirty="0" smtClean="0">
                <a:latin typeface="Arial Narrow" panose="020B0606020202030204" pitchFamily="34" charset="0"/>
              </a:rPr>
              <a:t>»</a:t>
            </a:r>
            <a:endParaRPr lang="ru-RU" b="1" dirty="0">
              <a:latin typeface="Arial Narrow" panose="020B0606020202030204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6614769"/>
              </p:ext>
            </p:extLst>
          </p:nvPr>
        </p:nvGraphicFramePr>
        <p:xfrm>
          <a:off x="2198723" y="2939752"/>
          <a:ext cx="8128000" cy="316878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81940"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 Narrow" panose="020B0606020202030204" pitchFamily="34" charset="0"/>
                        </a:rPr>
                        <a:t>Р1</a:t>
                      </a:r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 Narrow" panose="020B0606020202030204" pitchFamily="34" charset="0"/>
                        </a:rPr>
                        <a:t>Р2</a:t>
                      </a:r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 Narrow" panose="020B0606020202030204" pitchFamily="34" charset="0"/>
                        </a:rPr>
                        <a:t>Р3</a:t>
                      </a:r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 Narrow" panose="020B0606020202030204" pitchFamily="34" charset="0"/>
                        </a:rPr>
                        <a:t>Правило</a:t>
                      </a:r>
                      <a:r>
                        <a:rPr lang="ru-RU" sz="2400" b="1" baseline="0" dirty="0" smtClean="0">
                          <a:latin typeface="Arial Narrow" panose="020B0606020202030204" pitchFamily="34" charset="0"/>
                        </a:rPr>
                        <a:t> «</a:t>
                      </a:r>
                      <a:r>
                        <a:rPr lang="ru-RU" sz="2400" b="1" baseline="0" dirty="0" err="1" smtClean="0">
                          <a:latin typeface="Arial Narrow" panose="020B0606020202030204" pitchFamily="34" charset="0"/>
                        </a:rPr>
                        <a:t>Вальда</a:t>
                      </a:r>
                      <a:r>
                        <a:rPr lang="ru-RU" sz="2400" b="1" baseline="0" dirty="0" smtClean="0">
                          <a:latin typeface="Arial Narrow" panose="020B0606020202030204" pitchFamily="34" charset="0"/>
                        </a:rPr>
                        <a:t>»</a:t>
                      </a:r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9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А1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92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160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C00000"/>
                          </a:solidFill>
                          <a:latin typeface="Arial Narrow" panose="020B0606020202030204" pitchFamily="34" charset="0"/>
                        </a:rPr>
                        <a:t>40</a:t>
                      </a:r>
                      <a:endParaRPr lang="ru-RU" sz="2000" b="1" dirty="0">
                        <a:solidFill>
                          <a:srgbClr val="C0000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40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19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А2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100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C00000"/>
                          </a:solidFill>
                          <a:latin typeface="Arial Narrow" panose="020B0606020202030204" pitchFamily="34" charset="0"/>
                        </a:rPr>
                        <a:t>76</a:t>
                      </a:r>
                      <a:endParaRPr lang="ru-RU" sz="2000" b="1" dirty="0">
                        <a:solidFill>
                          <a:srgbClr val="C0000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120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C00000"/>
                          </a:solidFill>
                          <a:latin typeface="Arial Narrow" panose="020B0606020202030204" pitchFamily="34" charset="0"/>
                        </a:rPr>
                        <a:t>76</a:t>
                      </a:r>
                      <a:endParaRPr lang="ru-RU" sz="3200" b="1" dirty="0">
                        <a:solidFill>
                          <a:srgbClr val="C0000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19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А3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C00000"/>
                          </a:solidFill>
                          <a:latin typeface="Arial Narrow" panose="020B0606020202030204" pitchFamily="34" charset="0"/>
                        </a:rPr>
                        <a:t>68</a:t>
                      </a:r>
                      <a:endParaRPr lang="ru-RU" sz="2000" b="1" dirty="0">
                        <a:solidFill>
                          <a:srgbClr val="C0000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80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140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68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327194" y="1765801"/>
            <a:ext cx="11709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Arial Narrow" panose="020B0606020202030204" pitchFamily="34" charset="0"/>
              </a:rPr>
              <a:t>Пессимистичное ЛПР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Arial Narrow" panose="020B0606020202030204" pitchFamily="34" charset="0"/>
              </a:rPr>
              <a:t>Минимизация потерь</a:t>
            </a:r>
          </a:p>
        </p:txBody>
      </p:sp>
    </p:spTree>
    <p:extLst>
      <p:ext uri="{BB962C8B-B14F-4D97-AF65-F5344CB8AC3E}">
        <p14:creationId xmlns:p14="http://schemas.microsoft.com/office/powerpoint/2010/main" val="1796117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овина рамки 11"/>
          <p:cNvSpPr/>
          <p:nvPr/>
        </p:nvSpPr>
        <p:spPr>
          <a:xfrm rot="16200000">
            <a:off x="950769" y="143796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3" name="Половина рамки 12"/>
          <p:cNvSpPr/>
          <p:nvPr/>
        </p:nvSpPr>
        <p:spPr>
          <a:xfrm rot="5400000">
            <a:off x="10903249" y="-252807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838200" y="139700"/>
            <a:ext cx="10515600" cy="10383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 smtClean="0">
                <a:latin typeface="Arial Narrow" panose="020B0606020202030204" pitchFamily="34" charset="0"/>
              </a:rPr>
              <a:t>Правило «Гурвича»</a:t>
            </a:r>
            <a:endParaRPr lang="ru-RU" b="1" dirty="0">
              <a:latin typeface="Arial Narrow" panose="020B0606020202030204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3773596"/>
              </p:ext>
            </p:extLst>
          </p:nvPr>
        </p:nvGraphicFramePr>
        <p:xfrm>
          <a:off x="461475" y="2939752"/>
          <a:ext cx="11323175" cy="312776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15724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25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40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96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6144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81940"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 Narrow" panose="020B0606020202030204" pitchFamily="34" charset="0"/>
                        </a:rPr>
                        <a:t>Р1</a:t>
                      </a:r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 Narrow" panose="020B0606020202030204" pitchFamily="34" charset="0"/>
                        </a:rPr>
                        <a:t>Р2</a:t>
                      </a:r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 Narrow" panose="020B0606020202030204" pitchFamily="34" charset="0"/>
                        </a:rPr>
                        <a:t>Р3</a:t>
                      </a:r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 Narrow" panose="020B0606020202030204" pitchFamily="34" charset="0"/>
                        </a:rPr>
                        <a:t>Правило</a:t>
                      </a:r>
                      <a:r>
                        <a:rPr lang="ru-RU" sz="2400" b="1" baseline="0" dirty="0" smtClean="0">
                          <a:latin typeface="Arial Narrow" panose="020B0606020202030204" pitchFamily="34" charset="0"/>
                        </a:rPr>
                        <a:t> Гурвича</a:t>
                      </a:r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9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А1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92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160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40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 Narrow" panose="020B0606020202030204" pitchFamily="34" charset="0"/>
                        </a:rPr>
                        <a:t>= 160 * 0,3 + 40 * 0,7 = 76</a:t>
                      </a:r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19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А2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100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76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120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= 120 * 0,3 + 76 * 0,7 = 89,2</a:t>
                      </a:r>
                      <a:endParaRPr kumimoji="0" lang="ru-RU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19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А3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68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80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140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 Narrow" panose="020B0606020202030204" pitchFamily="34" charset="0"/>
                        </a:rPr>
                        <a:t>= 140 * 0,3 + 68 * 0,7 = </a:t>
                      </a:r>
                      <a:r>
                        <a:rPr lang="ru-RU" sz="3200" b="1" dirty="0" smtClean="0">
                          <a:solidFill>
                            <a:srgbClr val="C00000"/>
                          </a:solidFill>
                          <a:latin typeface="Arial Narrow" panose="020B0606020202030204" pitchFamily="34" charset="0"/>
                        </a:rPr>
                        <a:t>89,6</a:t>
                      </a:r>
                      <a:endParaRPr lang="ru-RU" sz="2400" b="1" dirty="0">
                        <a:solidFill>
                          <a:srgbClr val="C0000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327194" y="1765801"/>
            <a:ext cx="11709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Arial Narrow" panose="020B0606020202030204" pitchFamily="34" charset="0"/>
              </a:rPr>
              <a:t>Компромисс между </a:t>
            </a:r>
            <a:r>
              <a:rPr lang="ru-RU" sz="2400" dirty="0" err="1" smtClean="0">
                <a:latin typeface="Arial Narrow" panose="020B0606020202030204" pitchFamily="34" charset="0"/>
              </a:rPr>
              <a:t>Максимакс</a:t>
            </a:r>
            <a:r>
              <a:rPr lang="ru-RU" sz="2400" dirty="0" smtClean="0">
                <a:latin typeface="Arial Narrow" panose="020B0606020202030204" pitchFamily="34" charset="0"/>
              </a:rPr>
              <a:t>-правилом и правилом </a:t>
            </a:r>
            <a:r>
              <a:rPr lang="ru-RU" sz="2400" dirty="0" err="1" smtClean="0">
                <a:latin typeface="Arial Narrow" panose="020B0606020202030204" pitchFamily="34" charset="0"/>
              </a:rPr>
              <a:t>Вальда</a:t>
            </a:r>
            <a:endParaRPr lang="ru-RU" sz="2400" dirty="0" smtClean="0">
              <a:latin typeface="Arial Narrow" panose="020B0606020202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Arial Narrow" panose="020B0606020202030204" pitchFamily="34" charset="0"/>
              </a:rPr>
              <a:t>Параметр «а» – коэффициент оптимизма-пессимизма </a:t>
            </a:r>
          </a:p>
          <a:p>
            <a:r>
              <a:rPr lang="ru-RU" sz="2400" dirty="0">
                <a:latin typeface="Arial Narrow" panose="020B0606020202030204" pitchFamily="34" charset="0"/>
              </a:rPr>
              <a:t> </a:t>
            </a:r>
            <a:r>
              <a:rPr lang="ru-RU" sz="2400" dirty="0" smtClean="0">
                <a:latin typeface="Arial Narrow" panose="020B0606020202030204" pitchFamily="34" charset="0"/>
              </a:rPr>
              <a:t>    </a:t>
            </a:r>
            <a:r>
              <a:rPr lang="ru-RU" sz="2400" i="1" dirty="0" smtClean="0">
                <a:latin typeface="Arial Narrow" panose="020B0606020202030204" pitchFamily="34" charset="0"/>
              </a:rPr>
              <a:t>(у пессимиста - от 0 до 0,5; у оптимиста от 0,5)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563195" y="6209724"/>
            <a:ext cx="123739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А = 0,3</a:t>
            </a:r>
            <a:endParaRPr lang="ru-RU" sz="2800" i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8941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овина рамки 11"/>
          <p:cNvSpPr/>
          <p:nvPr/>
        </p:nvSpPr>
        <p:spPr>
          <a:xfrm rot="16200000">
            <a:off x="950769" y="143796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3" name="Половина рамки 12"/>
          <p:cNvSpPr/>
          <p:nvPr/>
        </p:nvSpPr>
        <p:spPr>
          <a:xfrm rot="5400000">
            <a:off x="10903249" y="-252807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838200" y="139700"/>
            <a:ext cx="10515600" cy="10383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 smtClean="0">
                <a:latin typeface="Arial Narrow" panose="020B0606020202030204" pitchFamily="34" charset="0"/>
              </a:rPr>
              <a:t>Правило «Лапласа»</a:t>
            </a:r>
            <a:endParaRPr lang="ru-RU" b="1" dirty="0">
              <a:latin typeface="Arial Narrow" panose="020B0606020202030204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9974238"/>
              </p:ext>
            </p:extLst>
          </p:nvPr>
        </p:nvGraphicFramePr>
        <p:xfrm>
          <a:off x="461475" y="2939752"/>
          <a:ext cx="11323175" cy="312776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15724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25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40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96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6144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81940"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 Narrow" panose="020B0606020202030204" pitchFamily="34" charset="0"/>
                        </a:rPr>
                        <a:t>Р1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0,33</a:t>
                      </a:r>
                      <a:endParaRPr lang="ru-RU" sz="1800" b="0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 Narrow" panose="020B0606020202030204" pitchFamily="34" charset="0"/>
                        </a:rPr>
                        <a:t>Р2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0,33</a:t>
                      </a:r>
                      <a:endParaRPr lang="ru-RU" sz="1800" b="0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 Narrow" panose="020B0606020202030204" pitchFamily="34" charset="0"/>
                        </a:rPr>
                        <a:t>Р3</a:t>
                      </a:r>
                    </a:p>
                    <a:p>
                      <a:pPr algn="ctr"/>
                      <a:r>
                        <a:rPr lang="ru-RU" sz="1800" b="0" dirty="0" smtClean="0">
                          <a:latin typeface="Arial Narrow" panose="020B0606020202030204" pitchFamily="34" charset="0"/>
                        </a:rPr>
                        <a:t>0,33</a:t>
                      </a:r>
                      <a:endParaRPr lang="ru-RU" sz="1800" b="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 Narrow" panose="020B0606020202030204" pitchFamily="34" charset="0"/>
                        </a:rPr>
                        <a:t>Правило</a:t>
                      </a:r>
                      <a:r>
                        <a:rPr lang="ru-RU" sz="2400" b="1" baseline="0" dirty="0" smtClean="0">
                          <a:latin typeface="Arial Narrow" panose="020B0606020202030204" pitchFamily="34" charset="0"/>
                        </a:rPr>
                        <a:t> «Лапласа»</a:t>
                      </a:r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9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А1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92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160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40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 Narrow" panose="020B0606020202030204" pitchFamily="34" charset="0"/>
                        </a:rPr>
                        <a:t>= 92*0,33 + 160*0,33 + 40*0,33 = 97,33</a:t>
                      </a:r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19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А2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100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76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120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 Narrow" panose="020B0606020202030204" pitchFamily="34" charset="0"/>
                        </a:rPr>
                        <a:t>= 100*0,33 + 76*0,33 + 120*0,33 = </a:t>
                      </a:r>
                      <a:r>
                        <a:rPr lang="ru-RU" sz="3200" b="1" dirty="0" smtClean="0">
                          <a:solidFill>
                            <a:srgbClr val="C00000"/>
                          </a:solidFill>
                          <a:latin typeface="Arial Narrow" panose="020B0606020202030204" pitchFamily="34" charset="0"/>
                        </a:rPr>
                        <a:t>98,67</a:t>
                      </a:r>
                      <a:endParaRPr lang="ru-RU" sz="3200" b="1" dirty="0">
                        <a:solidFill>
                          <a:srgbClr val="C0000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19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А3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68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80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140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 Narrow" panose="020B0606020202030204" pitchFamily="34" charset="0"/>
                        </a:rPr>
                        <a:t>= 68*0,33 + 80*0,33 + 140*0,33 = 96</a:t>
                      </a:r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327194" y="1765801"/>
            <a:ext cx="11709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Arial Narrow" panose="020B0606020202030204" pitchFamily="34" charset="0"/>
              </a:rPr>
              <a:t>Нейтральное отношение к риску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Arial Narrow" panose="020B0606020202030204" pitchFamily="34" charset="0"/>
              </a:rPr>
              <a:t>Вероятность возникновения события = 1 / количество Р</a:t>
            </a:r>
            <a:endParaRPr lang="ru-RU" sz="2400" i="1" dirty="0" smtClean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8553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овина рамки 11"/>
          <p:cNvSpPr/>
          <p:nvPr/>
        </p:nvSpPr>
        <p:spPr>
          <a:xfrm rot="16200000">
            <a:off x="950769" y="143796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3" name="Половина рамки 12"/>
          <p:cNvSpPr/>
          <p:nvPr/>
        </p:nvSpPr>
        <p:spPr>
          <a:xfrm rot="5400000">
            <a:off x="10903249" y="-252807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838200" y="139700"/>
            <a:ext cx="10515600" cy="10383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 smtClean="0">
                <a:latin typeface="Arial Narrow" panose="020B0606020202030204" pitchFamily="34" charset="0"/>
              </a:rPr>
              <a:t>Правило «</a:t>
            </a:r>
            <a:r>
              <a:rPr lang="ru-RU" b="1" dirty="0" err="1" smtClean="0">
                <a:latin typeface="Arial Narrow" panose="020B0606020202030204" pitchFamily="34" charset="0"/>
              </a:rPr>
              <a:t>Сэвиджа-Нигана</a:t>
            </a:r>
            <a:r>
              <a:rPr lang="ru-RU" b="1" dirty="0" smtClean="0">
                <a:latin typeface="Arial Narrow" panose="020B0606020202030204" pitchFamily="34" charset="0"/>
              </a:rPr>
              <a:t>»</a:t>
            </a:r>
            <a:endParaRPr lang="ru-RU" b="1" dirty="0">
              <a:latin typeface="Arial Narrow" panose="020B0606020202030204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5033323"/>
              </p:ext>
            </p:extLst>
          </p:nvPr>
        </p:nvGraphicFramePr>
        <p:xfrm>
          <a:off x="461475" y="2939752"/>
          <a:ext cx="11323178" cy="358496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12277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40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73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73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8003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4168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70061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32431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781940">
                <a:tc rowSpan="2"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b="0" kern="12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Состояние внешней среды</a:t>
                      </a:r>
                      <a:endParaRPr lang="ru-RU" sz="2000" b="0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800" b="0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latin typeface="Arial Narrow" panose="020B0606020202030204" pitchFamily="34" charset="0"/>
                        </a:rPr>
                        <a:t>Матрица «сожалений»</a:t>
                      </a:r>
                      <a:endParaRPr lang="ru-RU" sz="2000" b="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 Narrow" panose="020B0606020202030204" pitchFamily="34" charset="0"/>
                        </a:rPr>
                        <a:t>Правило</a:t>
                      </a:r>
                      <a:r>
                        <a:rPr lang="ru-RU" sz="2400" b="1" baseline="0" dirty="0" smtClean="0">
                          <a:latin typeface="Arial Narrow" panose="020B0606020202030204" pitchFamily="34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2400" b="1" dirty="0" smtClean="0">
                          <a:latin typeface="Arial Narrow" panose="020B0606020202030204" pitchFamily="34" charset="0"/>
                        </a:rPr>
                        <a:t>«</a:t>
                      </a:r>
                      <a:r>
                        <a:rPr lang="ru-RU" sz="2400" b="1" dirty="0" err="1" smtClean="0">
                          <a:latin typeface="Arial Narrow" panose="020B0606020202030204" pitchFamily="34" charset="0"/>
                        </a:rPr>
                        <a:t>Сэвиджа-Нигана</a:t>
                      </a:r>
                      <a:r>
                        <a:rPr lang="ru-RU" sz="2400" b="1" dirty="0" smtClean="0">
                          <a:latin typeface="Arial Narrow" panose="020B0606020202030204" pitchFamily="34" charset="0"/>
                        </a:rPr>
                        <a:t>»</a:t>
                      </a:r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7560">
                <a:tc vMerge="1"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 Narrow" panose="020B0606020202030204" pitchFamily="34" charset="0"/>
                        </a:rPr>
                        <a:t>Р1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 Narrow" panose="020B0606020202030204" pitchFamily="34" charset="0"/>
                        </a:rPr>
                        <a:t>Р2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 Narrow" panose="020B0606020202030204" pitchFamily="34" charset="0"/>
                        </a:rPr>
                        <a:t>Р3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 Narrow" panose="020B0606020202030204" pitchFamily="34" charset="0"/>
                        </a:rPr>
                        <a:t>Р1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 Narrow" panose="020B0606020202030204" pitchFamily="34" charset="0"/>
                        </a:rPr>
                        <a:t>Р2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 Narrow" panose="020B0606020202030204" pitchFamily="34" charset="0"/>
                        </a:rPr>
                        <a:t>Р3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19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А1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92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160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40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C00000"/>
                          </a:solidFill>
                          <a:latin typeface="Arial Narrow" panose="020B0606020202030204" pitchFamily="34" charset="0"/>
                        </a:rPr>
                        <a:t>100</a:t>
                      </a:r>
                      <a:endParaRPr lang="ru-RU" sz="2000" b="1" dirty="0">
                        <a:solidFill>
                          <a:srgbClr val="C0000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 Narrow" panose="020B0606020202030204" pitchFamily="34" charset="0"/>
                        </a:rPr>
                        <a:t>100</a:t>
                      </a:r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19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А2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100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76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120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C00000"/>
                          </a:solidFill>
                          <a:latin typeface="Arial Narrow" panose="020B0606020202030204" pitchFamily="34" charset="0"/>
                        </a:rPr>
                        <a:t>84</a:t>
                      </a:r>
                      <a:endParaRPr lang="ru-RU" sz="2000" b="1" dirty="0">
                        <a:solidFill>
                          <a:srgbClr val="C0000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84</a:t>
                      </a:r>
                      <a:endParaRPr lang="ru-RU" sz="2400" b="1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19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А3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68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80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140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32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C00000"/>
                          </a:solidFill>
                          <a:latin typeface="Arial Narrow" panose="020B0606020202030204" pitchFamily="34" charset="0"/>
                        </a:rPr>
                        <a:t>80</a:t>
                      </a:r>
                      <a:endParaRPr lang="ru-RU" sz="2000" b="1" dirty="0">
                        <a:solidFill>
                          <a:srgbClr val="C0000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kern="1200" dirty="0" smtClean="0">
                          <a:solidFill>
                            <a:srgbClr val="C00000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80</a:t>
                      </a:r>
                      <a:endParaRPr lang="ru-RU" sz="3200" b="1" kern="1200" dirty="0">
                        <a:solidFill>
                          <a:srgbClr val="C00000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327194" y="1765801"/>
            <a:ext cx="11709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Arial Narrow" panose="020B0606020202030204" pitchFamily="34" charset="0"/>
              </a:rPr>
              <a:t>Минимизация максимально плохого результата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Arial Narrow" panose="020B0606020202030204" pitchFamily="34" charset="0"/>
              </a:rPr>
              <a:t>Вычисляет возможный «ущерб»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Arial Narrow" panose="020B0606020202030204" pitchFamily="34" charset="0"/>
              </a:rPr>
              <a:t>Выбираем минимальный ущерб из максимальных</a:t>
            </a:r>
          </a:p>
        </p:txBody>
      </p:sp>
    </p:spTree>
    <p:extLst>
      <p:ext uri="{BB962C8B-B14F-4D97-AF65-F5344CB8AC3E}">
        <p14:creationId xmlns:p14="http://schemas.microsoft.com/office/powerpoint/2010/main" val="517858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овина рамки 11"/>
          <p:cNvSpPr/>
          <p:nvPr/>
        </p:nvSpPr>
        <p:spPr>
          <a:xfrm rot="16200000">
            <a:off x="950769" y="143796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3" name="Половина рамки 12"/>
          <p:cNvSpPr/>
          <p:nvPr/>
        </p:nvSpPr>
        <p:spPr>
          <a:xfrm rot="5400000">
            <a:off x="10903249" y="-252807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838200" y="139700"/>
            <a:ext cx="10515600" cy="10383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 smtClean="0">
                <a:latin typeface="Arial Narrow" panose="020B0606020202030204" pitchFamily="34" charset="0"/>
              </a:rPr>
              <a:t>Матрица сопоставления решений</a:t>
            </a:r>
            <a:endParaRPr lang="ru-RU" b="1" dirty="0">
              <a:latin typeface="Arial Narrow" panose="020B0606020202030204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8373103"/>
              </p:ext>
            </p:extLst>
          </p:nvPr>
        </p:nvGraphicFramePr>
        <p:xfrm>
          <a:off x="583661" y="1965532"/>
          <a:ext cx="11177896" cy="358496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8343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12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19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748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0510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0510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0510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60510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60510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781940">
                <a:tc rowSpan="2"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b="0" kern="12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Состояние внешней среды</a:t>
                      </a:r>
                      <a:endParaRPr lang="ru-RU" sz="2000" b="0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800" b="0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Правило «ММ»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Правило «</a:t>
                      </a:r>
                      <a:r>
                        <a:rPr lang="ru-RU" sz="2000" b="1" dirty="0" err="1" smtClean="0">
                          <a:latin typeface="Arial Narrow" panose="020B0606020202030204" pitchFamily="34" charset="0"/>
                        </a:rPr>
                        <a:t>Вальда</a:t>
                      </a:r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»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Правило «Гурвича»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Правило «Лапласа»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Правило</a:t>
                      </a:r>
                      <a:r>
                        <a:rPr lang="ru-RU" sz="2000" b="1" baseline="0" dirty="0" smtClean="0">
                          <a:latin typeface="Arial Narrow" panose="020B0606020202030204" pitchFamily="34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«</a:t>
                      </a:r>
                      <a:r>
                        <a:rPr lang="ru-RU" sz="2000" b="1" dirty="0" err="1" smtClean="0">
                          <a:latin typeface="Arial Narrow" panose="020B0606020202030204" pitchFamily="34" charset="0"/>
                        </a:rPr>
                        <a:t>Сэвиджа-Нигана</a:t>
                      </a:r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»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7560">
                <a:tc vMerge="1"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 Narrow" panose="020B0606020202030204" pitchFamily="34" charset="0"/>
                        </a:rPr>
                        <a:t>Р1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 Narrow" panose="020B0606020202030204" pitchFamily="34" charset="0"/>
                        </a:rPr>
                        <a:t>Р2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 Narrow" panose="020B0606020202030204" pitchFamily="34" charset="0"/>
                        </a:rPr>
                        <a:t>Р3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19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А1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92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160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40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rgbClr val="C00000"/>
                          </a:solidFill>
                          <a:latin typeface="Arial Narrow" panose="020B0606020202030204" pitchFamily="34" charset="0"/>
                        </a:rPr>
                        <a:t>160</a:t>
                      </a:r>
                      <a:endParaRPr lang="ru-RU" sz="3600" b="1" dirty="0">
                        <a:solidFill>
                          <a:srgbClr val="C0000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40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 Narrow" panose="020B0606020202030204" pitchFamily="34" charset="0"/>
                        </a:rPr>
                        <a:t>76</a:t>
                      </a:r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 Narrow" panose="020B0606020202030204" pitchFamily="34" charset="0"/>
                        </a:rPr>
                        <a:t>97,33</a:t>
                      </a:r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 Narrow" panose="020B0606020202030204" pitchFamily="34" charset="0"/>
                        </a:rPr>
                        <a:t>100</a:t>
                      </a:r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19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А2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100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76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120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120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C00000"/>
                          </a:solidFill>
                          <a:latin typeface="Arial Narrow" panose="020B0606020202030204" pitchFamily="34" charset="0"/>
                        </a:rPr>
                        <a:t>76</a:t>
                      </a:r>
                      <a:endParaRPr lang="ru-RU" sz="3200" b="1" dirty="0">
                        <a:solidFill>
                          <a:srgbClr val="C0000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89,2</a:t>
                      </a:r>
                      <a:endParaRPr kumimoji="0" lang="ru-RU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C00000"/>
                          </a:solidFill>
                          <a:latin typeface="Arial Narrow" panose="020B0606020202030204" pitchFamily="34" charset="0"/>
                        </a:rPr>
                        <a:t>98,67</a:t>
                      </a:r>
                      <a:endParaRPr lang="ru-RU" sz="3200" b="1" dirty="0">
                        <a:solidFill>
                          <a:srgbClr val="C0000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84</a:t>
                      </a:r>
                      <a:endParaRPr lang="ru-RU" sz="2400" b="1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19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А3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68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80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140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140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68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C00000"/>
                          </a:solidFill>
                          <a:latin typeface="Arial Narrow" panose="020B0606020202030204" pitchFamily="34" charset="0"/>
                        </a:rPr>
                        <a:t>89,6</a:t>
                      </a:r>
                      <a:endParaRPr lang="ru-RU" sz="2400" b="1" dirty="0">
                        <a:solidFill>
                          <a:srgbClr val="C0000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 Narrow" panose="020B0606020202030204" pitchFamily="34" charset="0"/>
                        </a:rPr>
                        <a:t>96</a:t>
                      </a:r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kern="1200" dirty="0" smtClean="0">
                          <a:solidFill>
                            <a:srgbClr val="C00000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80</a:t>
                      </a:r>
                      <a:endParaRPr lang="ru-RU" sz="3200" b="1" kern="1200" dirty="0">
                        <a:solidFill>
                          <a:srgbClr val="C00000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497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овина рамки 11"/>
          <p:cNvSpPr/>
          <p:nvPr/>
        </p:nvSpPr>
        <p:spPr>
          <a:xfrm rot="16200000">
            <a:off x="950769" y="143796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3" name="Половина рамки 12"/>
          <p:cNvSpPr/>
          <p:nvPr/>
        </p:nvSpPr>
        <p:spPr>
          <a:xfrm rot="5400000">
            <a:off x="10903249" y="-252807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838200" y="139700"/>
            <a:ext cx="10515600" cy="10383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 smtClean="0">
                <a:latin typeface="Arial Narrow" panose="020B0606020202030204" pitchFamily="34" charset="0"/>
              </a:rPr>
              <a:t>Технологии принятия управленческих решений в условиях риска</a:t>
            </a:r>
            <a:endParaRPr lang="ru-RU" b="1" dirty="0">
              <a:latin typeface="Arial Narrow" panose="020B0606020202030204" pitchFamily="34" charset="0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099771348"/>
              </p:ext>
            </p:extLst>
          </p:nvPr>
        </p:nvGraphicFramePr>
        <p:xfrm>
          <a:off x="838200" y="1334965"/>
          <a:ext cx="10872150" cy="52623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51190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овина рамки 11"/>
          <p:cNvSpPr/>
          <p:nvPr/>
        </p:nvSpPr>
        <p:spPr>
          <a:xfrm rot="16200000">
            <a:off x="950769" y="143796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3" name="Половина рамки 12"/>
          <p:cNvSpPr/>
          <p:nvPr/>
        </p:nvSpPr>
        <p:spPr>
          <a:xfrm rot="5400000">
            <a:off x="10903249" y="-252807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838200" y="139700"/>
            <a:ext cx="10515600" cy="10383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 smtClean="0">
                <a:latin typeface="Arial Narrow" panose="020B0606020202030204" pitchFamily="34" charset="0"/>
              </a:rPr>
              <a:t>Правило модального значения</a:t>
            </a:r>
            <a:endParaRPr lang="ru-RU" b="1" dirty="0">
              <a:latin typeface="Arial Narrow" panose="020B0606020202030204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6232379"/>
              </p:ext>
            </p:extLst>
          </p:nvPr>
        </p:nvGraphicFramePr>
        <p:xfrm>
          <a:off x="268364" y="2127902"/>
          <a:ext cx="11085438" cy="390970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21417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51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84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84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84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8202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592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7133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7133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7133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971333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781940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Arial Narrow" panose="020B0606020202030204" pitchFamily="34" charset="0"/>
                        </a:rPr>
                        <a:t>Состояние среды</a:t>
                      </a:r>
                      <a:endParaRPr lang="ru-RU" sz="18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Р1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Р2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Р3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Р4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Р5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Р6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Р7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Р8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Р9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Р10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940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Arial Narrow" panose="020B0606020202030204" pitchFamily="34" charset="0"/>
                        </a:rPr>
                        <a:t>Вероятность появления</a:t>
                      </a:r>
                      <a:endParaRPr lang="ru-RU" sz="18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0,14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0,10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0,06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0,08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0,07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0,15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0,13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0,12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0,07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0,08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19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А1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solidFill>
                            <a:srgbClr val="C00000"/>
                          </a:solidFill>
                          <a:latin typeface="Arial Narrow" panose="020B0606020202030204" pitchFamily="34" charset="0"/>
                        </a:rPr>
                        <a:t>6</a:t>
                      </a:r>
                      <a:endParaRPr lang="ru-RU" sz="4000" b="1" dirty="0">
                        <a:solidFill>
                          <a:srgbClr val="C0000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19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А2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9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19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А3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268364" y="1549215"/>
            <a:ext cx="11709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Arial Narrow" panose="020B0606020202030204" pitchFamily="34" charset="0"/>
              </a:rPr>
              <a:t>Учитываются те результаты, вероятность проявления которых максимальна</a:t>
            </a:r>
          </a:p>
        </p:txBody>
      </p:sp>
    </p:spTree>
    <p:extLst>
      <p:ext uri="{BB962C8B-B14F-4D97-AF65-F5344CB8AC3E}">
        <p14:creationId xmlns:p14="http://schemas.microsoft.com/office/powerpoint/2010/main" val="3966974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овина рамки 11"/>
          <p:cNvSpPr/>
          <p:nvPr/>
        </p:nvSpPr>
        <p:spPr>
          <a:xfrm rot="16200000">
            <a:off x="950769" y="143796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3" name="Половина рамки 12"/>
          <p:cNvSpPr/>
          <p:nvPr/>
        </p:nvSpPr>
        <p:spPr>
          <a:xfrm rot="5400000">
            <a:off x="10903249" y="-252807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838200" y="139700"/>
            <a:ext cx="10515600" cy="10383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 err="1">
                <a:latin typeface="Arial Narrow" panose="020B0606020202030204" pitchFamily="34" charset="0"/>
              </a:rPr>
              <a:t>Байесово</a:t>
            </a:r>
            <a:r>
              <a:rPr lang="ru-RU" b="1" dirty="0">
                <a:latin typeface="Arial Narrow" panose="020B0606020202030204" pitchFamily="34" charset="0"/>
              </a:rPr>
              <a:t> правило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1474215"/>
              </p:ext>
            </p:extLst>
          </p:nvPr>
        </p:nvGraphicFramePr>
        <p:xfrm>
          <a:off x="268364" y="2127902"/>
          <a:ext cx="11541923" cy="390970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20502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90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5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51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451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443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533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2985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2985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2985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92985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92985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781940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Arial Narrow" panose="020B0606020202030204" pitchFamily="34" charset="0"/>
                        </a:rPr>
                        <a:t>Состояние среды</a:t>
                      </a:r>
                      <a:endParaRPr lang="ru-RU" sz="18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Р1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Р2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Р3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Р4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Р5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Р6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Р7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Р8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Р9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Р10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Сумма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940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Arial Narrow" panose="020B0606020202030204" pitchFamily="34" charset="0"/>
                        </a:rPr>
                        <a:t>Вероятность появления</a:t>
                      </a:r>
                      <a:endParaRPr lang="ru-RU" sz="18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0,14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0,10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0,06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0,08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0,07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0,15</a:t>
                      </a:r>
                      <a:endParaRPr lang="ru-RU" sz="2000" b="1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0,13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0,12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0,07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0,08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19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А1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6</a:t>
                      </a:r>
                      <a:endParaRPr lang="ru-RU" sz="2000" b="1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4,78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19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А2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9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C00000"/>
                          </a:solidFill>
                          <a:latin typeface="Arial Narrow" panose="020B0606020202030204" pitchFamily="34" charset="0"/>
                        </a:rPr>
                        <a:t>7,05</a:t>
                      </a:r>
                      <a:endParaRPr lang="ru-RU" sz="2800" b="1" dirty="0">
                        <a:solidFill>
                          <a:srgbClr val="C0000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19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А3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5,25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241300" y="1296905"/>
            <a:ext cx="11709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Arial Narrow" panose="020B0606020202030204" pitchFamily="34" charset="0"/>
              </a:rPr>
              <a:t>Учитываются все значения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Arial Narrow" panose="020B0606020202030204" pitchFamily="34" charset="0"/>
              </a:rPr>
              <a:t>Результат каждой альтернативы умножается на вероятность её проявления</a:t>
            </a:r>
          </a:p>
        </p:txBody>
      </p:sp>
    </p:spTree>
    <p:extLst>
      <p:ext uri="{BB962C8B-B14F-4D97-AF65-F5344CB8AC3E}">
        <p14:creationId xmlns:p14="http://schemas.microsoft.com/office/powerpoint/2010/main" val="656497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овина рамки 11"/>
          <p:cNvSpPr/>
          <p:nvPr/>
        </p:nvSpPr>
        <p:spPr>
          <a:xfrm rot="16200000">
            <a:off x="950769" y="143796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kern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3" name="Половина рамки 12"/>
          <p:cNvSpPr/>
          <p:nvPr/>
        </p:nvSpPr>
        <p:spPr>
          <a:xfrm rot="5400000">
            <a:off x="10903249" y="-252807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kern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838200" y="139700"/>
            <a:ext cx="10515600" cy="10383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Принятие управленческих решений методом линейного программирования</a:t>
            </a:r>
            <a:endParaRPr lang="ru-RU" b="1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83661" y="1467009"/>
            <a:ext cx="99524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800" dirty="0" err="1">
                <a:solidFill>
                  <a:prstClr val="black"/>
                </a:solidFill>
                <a:latin typeface="Arial Narrow" panose="020B0606020202030204" pitchFamily="34" charset="0"/>
              </a:rPr>
              <a:t>максимизируемая</a:t>
            </a:r>
            <a:r>
              <a:rPr lang="ru-RU" sz="2800" dirty="0">
                <a:solidFill>
                  <a:prstClr val="black"/>
                </a:solidFill>
                <a:latin typeface="Arial Narrow" panose="020B0606020202030204" pitchFamily="34" charset="0"/>
              </a:rPr>
              <a:t> функция F(X) является </a:t>
            </a:r>
            <a:r>
              <a:rPr lang="ru-RU" sz="28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линейной;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8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ограничения </a:t>
            </a:r>
            <a:r>
              <a:rPr lang="ru-RU" sz="2800" dirty="0">
                <a:solidFill>
                  <a:prstClr val="black"/>
                </a:solidFill>
                <a:latin typeface="Arial Narrow" panose="020B0606020202030204" pitchFamily="34" charset="0"/>
              </a:rPr>
              <a:t>А задаются линейными неравенствами.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93090" y="2838604"/>
            <a:ext cx="10543713" cy="2308324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solidFill>
                  <a:prstClr val="black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 Производственная задача. </a:t>
            </a:r>
            <a:r>
              <a:rPr lang="ru-RU" sz="2400" dirty="0">
                <a:solidFill>
                  <a:prstClr val="black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Цех может производить стулья и столы. На производство стула идет 5 единиц материала, на производство стола - 20 единиц (футов красного дерева). Стул требует 10 человеко-часов, стол - 15. Имеется 400 единиц материала и 450 человеко-часов. Прибыль при производстве стула - 45 долларов США, при производстве стола - 80 долларов США. Сколько надо сделать стульев и столов, чтобы получить максимальную прибыль?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133816" y="2287184"/>
            <a:ext cx="99524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Пример решения</a:t>
            </a:r>
            <a:endParaRPr lang="ru-RU" sz="3200" b="1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69455" y="5458418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i="1" dirty="0"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</a:t>
            </a:r>
            <a:r>
              <a:rPr lang="ru-RU" sz="2400" baseline="-25000" dirty="0"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ru-RU" sz="2400" dirty="0"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число изготовленных стульев, </a:t>
            </a:r>
            <a:endParaRPr lang="ru-RU" sz="2400" dirty="0" smtClean="0">
              <a:solidFill>
                <a:prstClr val="black"/>
              </a:solidFill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400" i="1" dirty="0" smtClean="0"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</a:t>
            </a:r>
            <a:r>
              <a:rPr lang="ru-RU" sz="2400" baseline="-25000" dirty="0" smtClean="0"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sz="2400" dirty="0" smtClean="0"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число сделанных столов.</a:t>
            </a:r>
            <a:endParaRPr lang="ru-RU" sz="2400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5048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овина рамки 11"/>
          <p:cNvSpPr/>
          <p:nvPr/>
        </p:nvSpPr>
        <p:spPr>
          <a:xfrm rot="16200000">
            <a:off x="950769" y="143796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kern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3" name="Половина рамки 12"/>
          <p:cNvSpPr/>
          <p:nvPr/>
        </p:nvSpPr>
        <p:spPr>
          <a:xfrm rot="5400000">
            <a:off x="10903249" y="-252807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kern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838200" y="139700"/>
            <a:ext cx="10515600" cy="10383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Принятие управленческих решений методом линейного программирования</a:t>
            </a:r>
            <a:endParaRPr lang="ru-RU" b="1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504134" y="1178012"/>
            <a:ext cx="34333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</a:t>
            </a:r>
            <a:r>
              <a:rPr lang="ru-RU" baseline="-25000" dirty="0"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ru-RU" dirty="0"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число изготовленных стульев, </a:t>
            </a:r>
            <a:endParaRPr lang="ru-RU" dirty="0" smtClean="0">
              <a:solidFill>
                <a:prstClr val="black"/>
              </a:solidFill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i="1" dirty="0" smtClean="0"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</a:t>
            </a:r>
            <a:r>
              <a:rPr lang="ru-RU" baseline="-25000" dirty="0" smtClean="0"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dirty="0" smtClean="0"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число сделанных столов.</a:t>
            </a:r>
            <a:endParaRPr lang="ru-RU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51988" y="2352984"/>
            <a:ext cx="693639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prstClr val="black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Целевая функция: 45 </a:t>
            </a:r>
            <a:r>
              <a:rPr lang="ru-RU" sz="2800" b="1" i="1" dirty="0">
                <a:solidFill>
                  <a:prstClr val="black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Х</a:t>
            </a:r>
            <a:r>
              <a:rPr lang="ru-RU" sz="2800" b="1" baseline="-25000" dirty="0">
                <a:solidFill>
                  <a:prstClr val="black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1 </a:t>
            </a:r>
            <a:r>
              <a:rPr lang="ru-RU" sz="2800" b="1" dirty="0">
                <a:solidFill>
                  <a:prstClr val="black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+ 80 </a:t>
            </a:r>
            <a:r>
              <a:rPr lang="ru-RU" sz="2800" b="1" i="1" dirty="0">
                <a:solidFill>
                  <a:prstClr val="black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Х</a:t>
            </a:r>
            <a:r>
              <a:rPr lang="ru-RU" sz="2800" b="1" baseline="-25000" dirty="0">
                <a:solidFill>
                  <a:prstClr val="black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2 </a:t>
            </a:r>
            <a:r>
              <a:rPr lang="ru-RU" sz="2800" b="1" dirty="0">
                <a:solidFill>
                  <a:prstClr val="black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 → </a:t>
            </a:r>
            <a:r>
              <a:rPr lang="ru-RU" sz="2800" b="1" dirty="0" err="1" smtClean="0">
                <a:solidFill>
                  <a:prstClr val="black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max</a:t>
            </a:r>
            <a:r>
              <a:rPr lang="ru-RU" sz="2800" b="1" dirty="0" smtClean="0">
                <a:solidFill>
                  <a:prstClr val="black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;</a:t>
            </a:r>
            <a:endParaRPr lang="ru-RU" sz="2800" b="1" dirty="0">
              <a:solidFill>
                <a:prstClr val="black"/>
              </a:solidFill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algn="ctr"/>
            <a:endParaRPr lang="ru-RU" sz="2800" dirty="0" smtClean="0">
              <a:solidFill>
                <a:prstClr val="black"/>
              </a:solidFill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r>
              <a:rPr lang="ru-RU" sz="2800" b="1" dirty="0" smtClean="0">
                <a:solidFill>
                  <a:prstClr val="black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Ограничения:</a:t>
            </a:r>
            <a:r>
              <a:rPr lang="ru-RU" sz="2800" dirty="0" smtClean="0">
                <a:solidFill>
                  <a:prstClr val="black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	5 </a:t>
            </a:r>
            <a:r>
              <a:rPr lang="ru-RU" sz="2800" i="1" dirty="0">
                <a:solidFill>
                  <a:prstClr val="black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Х</a:t>
            </a:r>
            <a:r>
              <a:rPr lang="ru-RU" sz="2800" baseline="-25000" dirty="0">
                <a:solidFill>
                  <a:prstClr val="black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1 </a:t>
            </a:r>
            <a:r>
              <a:rPr lang="ru-RU" sz="2800" dirty="0">
                <a:solidFill>
                  <a:prstClr val="black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+ 20 </a:t>
            </a:r>
            <a:r>
              <a:rPr lang="ru-RU" sz="2800" i="1" dirty="0">
                <a:solidFill>
                  <a:prstClr val="black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Х</a:t>
            </a:r>
            <a:r>
              <a:rPr lang="ru-RU" sz="2800" baseline="-25000" dirty="0">
                <a:solidFill>
                  <a:prstClr val="black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2</a:t>
            </a:r>
            <a:r>
              <a:rPr lang="ru-RU" sz="2800" dirty="0">
                <a:solidFill>
                  <a:prstClr val="black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 ≤ </a:t>
            </a:r>
            <a:r>
              <a:rPr lang="ru-RU" sz="2800" dirty="0" smtClean="0">
                <a:solidFill>
                  <a:prstClr val="black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400;</a:t>
            </a:r>
            <a:endParaRPr lang="ru-RU" sz="2800" dirty="0">
              <a:solidFill>
                <a:prstClr val="black"/>
              </a:solidFill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algn="ctr"/>
            <a:r>
              <a:rPr lang="ru-RU" sz="2800" dirty="0" smtClean="0">
                <a:solidFill>
                  <a:prstClr val="black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	10 </a:t>
            </a:r>
            <a:r>
              <a:rPr lang="ru-RU" sz="2800" i="1" dirty="0">
                <a:solidFill>
                  <a:prstClr val="black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Х</a:t>
            </a:r>
            <a:r>
              <a:rPr lang="ru-RU" sz="2800" baseline="-25000" dirty="0">
                <a:solidFill>
                  <a:prstClr val="black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1</a:t>
            </a:r>
            <a:r>
              <a:rPr lang="ru-RU" sz="2800" dirty="0">
                <a:solidFill>
                  <a:prstClr val="black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 + 15</a:t>
            </a:r>
            <a:r>
              <a:rPr lang="ru-RU" sz="2800" baseline="-25000" dirty="0">
                <a:solidFill>
                  <a:prstClr val="black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ru-RU" sz="2800" i="1" dirty="0">
                <a:solidFill>
                  <a:prstClr val="black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Х</a:t>
            </a:r>
            <a:r>
              <a:rPr lang="ru-RU" sz="2800" baseline="-25000" dirty="0">
                <a:solidFill>
                  <a:prstClr val="black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2</a:t>
            </a:r>
            <a:r>
              <a:rPr lang="ru-RU" sz="2800" dirty="0">
                <a:solidFill>
                  <a:prstClr val="black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 ≤ </a:t>
            </a:r>
            <a:r>
              <a:rPr lang="ru-RU" sz="2800" dirty="0" smtClean="0">
                <a:solidFill>
                  <a:prstClr val="black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450;</a:t>
            </a:r>
            <a:endParaRPr lang="ru-RU" sz="2800" dirty="0">
              <a:solidFill>
                <a:prstClr val="black"/>
              </a:solidFill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algn="ctr"/>
            <a:r>
              <a:rPr lang="ru-RU" sz="2800" i="1" dirty="0" smtClean="0">
                <a:solidFill>
                  <a:prstClr val="black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	Х</a:t>
            </a:r>
            <a:r>
              <a:rPr lang="ru-RU" sz="2800" baseline="-25000" dirty="0" smtClean="0">
                <a:solidFill>
                  <a:prstClr val="black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1</a:t>
            </a:r>
            <a:r>
              <a:rPr lang="ru-RU" sz="2800" baseline="-25000" dirty="0">
                <a:solidFill>
                  <a:prstClr val="black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 </a:t>
            </a:r>
            <a:r>
              <a:rPr lang="ru-RU" sz="2800" dirty="0">
                <a:solidFill>
                  <a:prstClr val="black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 ≥ </a:t>
            </a:r>
            <a:r>
              <a:rPr lang="ru-RU" sz="2800" dirty="0" smtClean="0">
                <a:solidFill>
                  <a:prstClr val="black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0;</a:t>
            </a:r>
            <a:endParaRPr lang="ru-RU" sz="2800" dirty="0">
              <a:solidFill>
                <a:prstClr val="black"/>
              </a:solidFill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algn="ctr"/>
            <a:r>
              <a:rPr lang="ru-RU" sz="2800" i="1" dirty="0" smtClean="0">
                <a:solidFill>
                  <a:prstClr val="black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	Х</a:t>
            </a:r>
            <a:r>
              <a:rPr lang="ru-RU" sz="2800" baseline="-25000" dirty="0" smtClean="0">
                <a:solidFill>
                  <a:prstClr val="black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2</a:t>
            </a:r>
            <a:r>
              <a:rPr lang="ru-RU" sz="2800" dirty="0">
                <a:solidFill>
                  <a:prstClr val="black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 ≥ </a:t>
            </a:r>
            <a:r>
              <a:rPr lang="ru-RU" sz="2800" dirty="0" smtClean="0">
                <a:solidFill>
                  <a:prstClr val="black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0.</a:t>
            </a:r>
            <a:endParaRPr lang="ru-RU" sz="2800" dirty="0">
              <a:solidFill>
                <a:prstClr val="black"/>
              </a:solidFill>
              <a:latin typeface="Arial Narrow" panose="020B060602020203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8051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овина рамки 11"/>
          <p:cNvSpPr/>
          <p:nvPr/>
        </p:nvSpPr>
        <p:spPr>
          <a:xfrm rot="16200000">
            <a:off x="950769" y="143796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kern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3" name="Половина рамки 12"/>
          <p:cNvSpPr/>
          <p:nvPr/>
        </p:nvSpPr>
        <p:spPr>
          <a:xfrm rot="5400000">
            <a:off x="10903249" y="-252807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kern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838200" y="139700"/>
            <a:ext cx="10515600" cy="10383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Принятие управленческих решений методом линейного программирования</a:t>
            </a:r>
            <a:endParaRPr lang="ru-RU" b="1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83661" y="1178012"/>
            <a:ext cx="904928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dirty="0" smtClean="0">
              <a:solidFill>
                <a:prstClr val="black"/>
              </a:solidFill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r>
              <a:rPr lang="ru-RU" sz="2800" b="1" dirty="0" smtClean="0">
                <a:solidFill>
                  <a:prstClr val="black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Ограничения </a:t>
            </a:r>
            <a:r>
              <a:rPr lang="ru-RU" sz="2800" b="1" dirty="0" smtClean="0">
                <a:solidFill>
                  <a:srgbClr val="C00000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по материалу </a:t>
            </a:r>
            <a:r>
              <a:rPr lang="ru-RU" sz="2800" b="1" dirty="0" smtClean="0">
                <a:solidFill>
                  <a:prstClr val="black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на координатной плоскости</a:t>
            </a:r>
            <a:endParaRPr lang="ru-RU" sz="2800" dirty="0">
              <a:solidFill>
                <a:prstClr val="black"/>
              </a:solidFill>
              <a:latin typeface="Arial Narrow" panose="020B060602020203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7" name="Рисунок 6" descr="http://www.aup.ru/books/m151/3_2.files/image002.gi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661" y="2216324"/>
            <a:ext cx="10770139" cy="53474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71186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овина рамки 11"/>
          <p:cNvSpPr/>
          <p:nvPr/>
        </p:nvSpPr>
        <p:spPr>
          <a:xfrm rot="16200000">
            <a:off x="950769" y="143796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kern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3" name="Половина рамки 12"/>
          <p:cNvSpPr/>
          <p:nvPr/>
        </p:nvSpPr>
        <p:spPr>
          <a:xfrm rot="5400000">
            <a:off x="10903249" y="-252807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kern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838200" y="139700"/>
            <a:ext cx="10515600" cy="10383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Принятие управленческих решений методом линейного программирования</a:t>
            </a:r>
            <a:endParaRPr lang="ru-RU" b="1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83661" y="1178012"/>
            <a:ext cx="904928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dirty="0" smtClean="0">
              <a:solidFill>
                <a:prstClr val="black"/>
              </a:solidFill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r>
              <a:rPr lang="ru-RU" sz="2800" b="1" dirty="0" smtClean="0">
                <a:solidFill>
                  <a:prstClr val="black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Ограничения </a:t>
            </a:r>
            <a:r>
              <a:rPr lang="ru-RU" sz="2800" b="1" dirty="0" smtClean="0">
                <a:solidFill>
                  <a:srgbClr val="C00000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по труду </a:t>
            </a:r>
            <a:r>
              <a:rPr lang="ru-RU" sz="2800" b="1" dirty="0" smtClean="0">
                <a:solidFill>
                  <a:prstClr val="black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на координатной плоскости</a:t>
            </a:r>
            <a:endParaRPr lang="ru-RU" sz="2800" dirty="0">
              <a:solidFill>
                <a:prstClr val="black"/>
              </a:solidFill>
              <a:latin typeface="Arial Narrow" panose="020B060602020203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9" name="Рисунок 8" descr="http://www.aup.ru/books/m151/3_2.files/image004.gif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479"/>
          <a:stretch/>
        </p:blipFill>
        <p:spPr bwMode="auto">
          <a:xfrm>
            <a:off x="135181" y="2370338"/>
            <a:ext cx="11041806" cy="40748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38921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овина рамки 11"/>
          <p:cNvSpPr/>
          <p:nvPr/>
        </p:nvSpPr>
        <p:spPr>
          <a:xfrm rot="16200000">
            <a:off x="950769" y="143796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kern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3" name="Половина рамки 12"/>
          <p:cNvSpPr/>
          <p:nvPr/>
        </p:nvSpPr>
        <p:spPr>
          <a:xfrm rot="5400000">
            <a:off x="10903249" y="-252807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kern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838200" y="139700"/>
            <a:ext cx="10515600" cy="10383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Принятие управленческих решений методом линейного программирования</a:t>
            </a:r>
            <a:endParaRPr lang="ru-RU" b="1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83661" y="1178012"/>
            <a:ext cx="904928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dirty="0" smtClean="0">
              <a:solidFill>
                <a:prstClr val="black"/>
              </a:solidFill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r>
              <a:rPr lang="ru-RU" sz="2800" b="1" dirty="0" smtClean="0">
                <a:solidFill>
                  <a:prstClr val="black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Область </a:t>
            </a:r>
            <a:r>
              <a:rPr lang="ru-RU" sz="2800" b="1" dirty="0">
                <a:solidFill>
                  <a:prstClr val="black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возможных решений</a:t>
            </a:r>
            <a:endParaRPr lang="ru-RU" sz="2800" dirty="0">
              <a:solidFill>
                <a:prstClr val="black"/>
              </a:solidFill>
              <a:latin typeface="Arial Narrow" panose="020B060602020203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7" name="Рисунок 6" descr="http://www.aup.ru/books/m151/3_2.files/image006.gi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96041"/>
            <a:ext cx="11674136" cy="55588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14158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овина рамки 11"/>
          <p:cNvSpPr/>
          <p:nvPr/>
        </p:nvSpPr>
        <p:spPr>
          <a:xfrm rot="16200000">
            <a:off x="950769" y="143796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kern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3" name="Половина рамки 12"/>
          <p:cNvSpPr/>
          <p:nvPr/>
        </p:nvSpPr>
        <p:spPr>
          <a:xfrm rot="5400000">
            <a:off x="10903249" y="-252807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kern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838200" y="139700"/>
            <a:ext cx="10515600" cy="10383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Принятие управленческих решений методом линейного программирования</a:t>
            </a:r>
            <a:endParaRPr lang="ru-RU" b="1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46636" y="3819942"/>
            <a:ext cx="904928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dirty="0" smtClean="0">
              <a:solidFill>
                <a:prstClr val="black"/>
              </a:solidFill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r>
              <a:rPr lang="ru-RU" sz="2800" b="1" dirty="0">
                <a:solidFill>
                  <a:prstClr val="black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Ответ: </a:t>
            </a:r>
            <a:r>
              <a:rPr lang="ru-RU" sz="2400" dirty="0">
                <a:solidFill>
                  <a:prstClr val="black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оптимальный выпуск - 24 стула и 14 столов. При этом используется весь материал и все трудовые ресурсы, а прибыль равна 2200 долларам США.</a:t>
            </a:r>
          </a:p>
          <a:p>
            <a:endParaRPr lang="ru-RU" sz="2800" dirty="0">
              <a:solidFill>
                <a:prstClr val="black"/>
              </a:solidFill>
              <a:latin typeface="Arial Narrow" panose="020B0606020202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84323" y="2120754"/>
            <a:ext cx="10188606" cy="120032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prstClr val="black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Основная идея линейного программирования состоит в том, что максимум достигается в вершинах многоугольника. В общем случае - в одной вершине, и это - единственная точка максимума. </a:t>
            </a:r>
          </a:p>
        </p:txBody>
      </p:sp>
    </p:spTree>
    <p:extLst>
      <p:ext uri="{BB962C8B-B14F-4D97-AF65-F5344CB8AC3E}">
        <p14:creationId xmlns:p14="http://schemas.microsoft.com/office/powerpoint/2010/main" val="3658736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752C2F-DA7C-4804-A569-62B0C6F5C8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4367" y="1894938"/>
            <a:ext cx="9761430" cy="2060812"/>
          </a:xfrm>
        </p:spPr>
        <p:txBody>
          <a:bodyPr/>
          <a:lstStyle/>
          <a:p>
            <a:r>
              <a:rPr lang="ru-RU" sz="6600" dirty="0" smtClean="0">
                <a:latin typeface="Arial Narrow" panose="020B0606020202030204" pitchFamily="34" charset="0"/>
              </a:rPr>
              <a:t>Спасибо за внимание!</a:t>
            </a:r>
            <a:endParaRPr lang="ru-RU" sz="66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5654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b551ea5179b14fb2b6379bfbcb2daa5135dcae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1234</TotalTime>
  <Words>1244</Words>
  <Application>Microsoft Office PowerPoint</Application>
  <PresentationFormat>Широкоэкранный</PresentationFormat>
  <Paragraphs>550</Paragraphs>
  <Slides>29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29</vt:i4>
      </vt:variant>
    </vt:vector>
  </HeadingPairs>
  <TitlesOfParts>
    <vt:vector size="37" baseType="lpstr">
      <vt:lpstr>Arial</vt:lpstr>
      <vt:lpstr>Arial Narrow</vt:lpstr>
      <vt:lpstr>Calibri</vt:lpstr>
      <vt:lpstr>Calibri Light</vt:lpstr>
      <vt:lpstr>Times New Roman</vt:lpstr>
      <vt:lpstr>Wingdings</vt:lpstr>
      <vt:lpstr>Тема Office</vt:lpstr>
      <vt:lpstr>Diseño predeterminado</vt:lpstr>
      <vt:lpstr>Презентация PowerPoint</vt:lpstr>
      <vt:lpstr>План лекции</vt:lpstr>
      <vt:lpstr>Критерии компромиссных групповых решений</vt:lpstr>
      <vt:lpstr>Критерии компромиссных групповых решений</vt:lpstr>
      <vt:lpstr>Правила и принципы принятия управленческих решений</vt:lpstr>
      <vt:lpstr>Свойства целей в условиях определенности</vt:lpstr>
      <vt:lpstr>Свойства целей в условиях определенности</vt:lpstr>
      <vt:lpstr>Технологии принятия управленческих решений в условиях определённости</vt:lpstr>
      <vt:lpstr>Технологии принятия управленческих решений в условиях определённости</vt:lpstr>
      <vt:lpstr>Технологии принятия управленческих решений в условиях определённости</vt:lpstr>
      <vt:lpstr>Технологии принятия управленческих решений в условиях определённости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Принятие управленческих решений. Процесс, принципы и реализация</dc:title>
  <dc:creator>Пользователь Windows</dc:creator>
  <cp:lastModifiedBy>Алексей Пашук</cp:lastModifiedBy>
  <cp:revision>96</cp:revision>
  <dcterms:created xsi:type="dcterms:W3CDTF">2021-08-16T09:27:53Z</dcterms:created>
  <dcterms:modified xsi:type="dcterms:W3CDTF">2021-10-28T08:39:15Z</dcterms:modified>
</cp:coreProperties>
</file>