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6"/>
  </p:notesMasterIdLst>
  <p:sldIdLst>
    <p:sldId id="257" r:id="rId2"/>
    <p:sldId id="258" r:id="rId3"/>
    <p:sldId id="259" r:id="rId4"/>
    <p:sldId id="260" r:id="rId5"/>
    <p:sldId id="278" r:id="rId6"/>
    <p:sldId id="265" r:id="rId7"/>
    <p:sldId id="262" r:id="rId8"/>
    <p:sldId id="267" r:id="rId9"/>
    <p:sldId id="266" r:id="rId10"/>
    <p:sldId id="268" r:id="rId11"/>
    <p:sldId id="269" r:id="rId12"/>
    <p:sldId id="264" r:id="rId13"/>
    <p:sldId id="271" r:id="rId14"/>
    <p:sldId id="270" r:id="rId15"/>
    <p:sldId id="272" r:id="rId16"/>
    <p:sldId id="273" r:id="rId17"/>
    <p:sldId id="274" r:id="rId18"/>
    <p:sldId id="275" r:id="rId19"/>
    <p:sldId id="276" r:id="rId20"/>
    <p:sldId id="277" r:id="rId21"/>
    <p:sldId id="279" r:id="rId22"/>
    <p:sldId id="280" r:id="rId23"/>
    <p:sldId id="281" r:id="rId24"/>
    <p:sldId id="282" r:id="rId2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modifyVerifier cryptProviderType="rsaFull" cryptAlgorithmClass="hash" cryptAlgorithmType="typeAny" cryptAlgorithmSid="4" spinCount="100000" saltData="4Jha4By7TmmuMIqzUodZkw==" hashData="Y/A1ene68p7Mkp7JBAT4R8BcFI8=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88" autoAdjust="0"/>
    <p:restoredTop sz="94494" autoAdjust="0"/>
  </p:normalViewPr>
  <p:slideViewPr>
    <p:cSldViewPr>
      <p:cViewPr varScale="1">
        <p:scale>
          <a:sx n="66" d="100"/>
          <a:sy n="66" d="100"/>
        </p:scale>
        <p:origin x="-1422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0C79409-E8F6-4861-979A-5A095CC4B71E}" type="datetimeFigureOut">
              <a:rPr lang="ru-RU" smtClean="0"/>
              <a:pPr/>
              <a:t>22.12.2020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8A04F4E-E820-4611-9DC6-41F73E8DA58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66629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>
          <a:ln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fld id="{D64112A4-D32C-4979-88C2-EF6EA4F64BC0}" type="slidenum">
              <a:rPr lang="en-US" altLang="ru-RU" smtClean="0">
                <a:latin typeface="Arial" pitchFamily="34" charset="0"/>
              </a:rPr>
              <a:pPr>
                <a:defRPr/>
              </a:pPr>
              <a:t>1</a:t>
            </a:fld>
            <a:endParaRPr lang="en-US" altLang="ru-RU" smtClean="0">
              <a:latin typeface="Arial" pitchFamily="34" charset="0"/>
            </a:endParaRPr>
          </a:p>
        </p:txBody>
      </p:sp>
      <p:sp>
        <p:nvSpPr>
          <p:cNvPr id="31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B7EC63-EB92-4D5A-ACF9-DFE4848011F5}" type="datetime1">
              <a:rPr lang="ru-RU" smtClean="0"/>
              <a:pPr/>
              <a:t>22.12.2020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7CBBCF-A473-4144-A56D-EE1E93451104}" type="datetime1">
              <a:rPr lang="ru-RU" smtClean="0"/>
              <a:pPr/>
              <a:t>22.12.2020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CBC394-E4BA-45BB-92CC-EF787EC8E1C5}" type="datetime1">
              <a:rPr lang="ru-RU" smtClean="0"/>
              <a:pPr/>
              <a:t>22.12.2020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022702-328C-4EAB-BC1D-32265288440A}" type="datetime1">
              <a:rPr lang="ru-RU" smtClean="0"/>
              <a:pPr/>
              <a:t>22.12.2020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0CD590-E604-44AD-BE4B-CA6DAC34A17C}" type="datetime1">
              <a:rPr lang="ru-RU" smtClean="0"/>
              <a:pPr/>
              <a:t>22.12.2020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BBEDB6-6AAC-4C88-90ED-D877B2B70722}" type="datetime1">
              <a:rPr lang="ru-RU" smtClean="0"/>
              <a:pPr/>
              <a:t>22.12.2020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E4DBF4-D868-474D-9071-22E0FC0B64A3}" type="datetime1">
              <a:rPr lang="ru-RU" smtClean="0"/>
              <a:pPr/>
              <a:t>22.12.2020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0FD08B-344F-470C-AF30-1C23F7467656}" type="datetime1">
              <a:rPr lang="ru-RU" smtClean="0"/>
              <a:pPr/>
              <a:t>22.12.2020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F0E82E-A88F-433D-89C6-684BD8AA110A}" type="datetime1">
              <a:rPr lang="ru-RU" smtClean="0"/>
              <a:pPr/>
              <a:t>22.12.2020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D3146C-1F33-4B11-AA65-29EEAD7D78B2}" type="datetime1">
              <a:rPr lang="ru-RU" smtClean="0"/>
              <a:pPr/>
              <a:t>22.12.2020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E176A3-656D-4D79-90F2-8931CD6A8367}" type="datetime1">
              <a:rPr lang="ru-RU" smtClean="0"/>
              <a:pPr/>
              <a:t>22.12.2020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81428B-E49F-4888-A89F-492F58C58EAA}" type="datetime1">
              <a:rPr lang="ru-RU" smtClean="0"/>
              <a:pPr/>
              <a:t>22.12.2020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ru-RU" smtClean="0"/>
              <a:t>Арнаут М.Н.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3" name="Rectangle 5"/>
          <p:cNvSpPr>
            <a:spLocks noGrp="1" noChangeArrowheads="1"/>
          </p:cNvSpPr>
          <p:nvPr>
            <p:ph type="ctrTitle"/>
          </p:nvPr>
        </p:nvSpPr>
        <p:spPr>
          <a:xfrm>
            <a:off x="395536" y="1916832"/>
            <a:ext cx="7924800" cy="2971800"/>
          </a:xfrm>
        </p:spPr>
        <p:txBody>
          <a:bodyPr/>
          <a:lstStyle/>
          <a:p>
            <a:pPr algn="l">
              <a:defRPr/>
            </a:pPr>
            <a:r>
              <a:rPr lang="ru-RU" altLang="ru-RU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Тема 2: Бюджетная классификация</a:t>
            </a:r>
            <a:endParaRPr lang="ru-RU" altLang="ru-RU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ectangle 5"/>
          <p:cNvSpPr txBox="1">
            <a:spLocks noChangeArrowheads="1"/>
          </p:cNvSpPr>
          <p:nvPr/>
        </p:nvSpPr>
        <p:spPr bwMode="auto">
          <a:xfrm>
            <a:off x="0" y="152400"/>
            <a:ext cx="8991600" cy="1052513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anchor="ctr"/>
          <a:lstStyle>
            <a:lvl1pPr algn="r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9pPr>
          </a:lstStyle>
          <a:p>
            <a:pPr algn="ctr">
              <a:defRPr/>
            </a:pPr>
            <a:r>
              <a:rPr lang="ru-RU" altLang="ru-RU" sz="2600" b="1" kern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Кафедра экономики и управления </a:t>
            </a:r>
          </a:p>
          <a:p>
            <a:pPr algn="ctr">
              <a:defRPr/>
            </a:pPr>
            <a:r>
              <a:rPr lang="ru-RU" altLang="ru-RU" sz="2600" b="1" kern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Арнаут Марина Николаевна</a:t>
            </a:r>
            <a:endParaRPr lang="ru-RU" altLang="ru-RU" sz="2600" b="1" kern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8724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1196752"/>
            <a:ext cx="8229600" cy="4525963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Бюджетная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классификация (или КБК)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-группировка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по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однородным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признакам бюджетных доходов и расходов, расположенных и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зашифрованных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в установленном порядке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0" indent="0">
              <a:buNone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Характер группировок и принципы их построения определяются:</a:t>
            </a:r>
          </a:p>
          <a:p>
            <a:pPr marL="0" indent="0"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-	социально-экономическим содержанием бюджетных доходов и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расходов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marL="0" indent="0"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-	структурой народного хозяйства и системой управления.</a:t>
            </a:r>
          </a:p>
          <a:p>
            <a:pPr marL="0" indent="0">
              <a:buNone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7CBBCF-A473-4144-A56D-EE1E93451104}" type="datetime1">
              <a:rPr lang="ru-RU" smtClean="0"/>
              <a:pPr/>
              <a:t>22.12.2020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440350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b="1" dirty="0">
                <a:latin typeface="Times New Roman" pitchFamily="18" charset="0"/>
                <a:cs typeface="Times New Roman" pitchFamily="18" charset="0"/>
              </a:rPr>
              <a:t>Бюджетная классификация включает</a:t>
            </a: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:</a:t>
            </a:r>
            <a:endParaRPr lang="ru-RU" sz="3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840108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классификацию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доходов бюджетов;</a:t>
            </a:r>
          </a:p>
          <a:p>
            <a:pPr marL="0" indent="0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классификацию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расходов бюджетов;</a:t>
            </a:r>
          </a:p>
          <a:p>
            <a:pPr marL="0" indent="0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классификацию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источников финансирования дефицитов бюджетов;</a:t>
            </a:r>
          </a:p>
          <a:p>
            <a:pPr marL="0" indent="0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классификацию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операций публично-правовых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образований (классификация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операций сектора государственного управления (КОСГУ).</a:t>
            </a:r>
          </a:p>
          <a:p>
            <a:pPr marL="0" indent="0">
              <a:buNone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7CBBCF-A473-4144-A56D-EE1E93451104}" type="datetime1">
              <a:rPr lang="ru-RU" smtClean="0"/>
              <a:pPr/>
              <a:t>22.12.2020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81677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686188"/>
          </a:xfrm>
        </p:spPr>
        <p:txBody>
          <a:bodyPr/>
          <a:lstStyle/>
          <a:p>
            <a:pPr marL="0" indent="0"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Назначения кодов бюджетной классификации Российской Федерации осуществляется в соответствии с принципами:</a:t>
            </a:r>
          </a:p>
          <a:p>
            <a:pPr marL="0" indent="0"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-	единства;</a:t>
            </a:r>
          </a:p>
          <a:p>
            <a:pPr marL="0" indent="0"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-	стабильности (преемственности);</a:t>
            </a:r>
          </a:p>
          <a:p>
            <a:pPr marL="0" indent="0"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-	открытости.</a:t>
            </a:r>
          </a:p>
          <a:p>
            <a:pPr marL="0" indent="0">
              <a:buNone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7CBBCF-A473-4144-A56D-EE1E93451104}" type="datetime1">
              <a:rPr lang="ru-RU" smtClean="0"/>
              <a:pPr/>
              <a:t>22.12.2020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57800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Основной нормативный документ: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85804" y="1600201"/>
            <a:ext cx="8229600" cy="3543312"/>
          </a:xfrm>
        </p:spPr>
        <p:txBody>
          <a:bodyPr/>
          <a:lstStyle/>
          <a:p>
            <a:pPr marL="0" indent="0"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Приказ Минфина России от 06.06.2019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№ 85н (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ред. от 12.05.2020)</a:t>
            </a:r>
          </a:p>
          <a:p>
            <a:pPr marL="0" indent="0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«О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Порядке формирования и применения кодов бюджетной классификации Российской Федерации, их структуре и принципах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назначения»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7CBBCF-A473-4144-A56D-EE1E93451104}" type="datetime1">
              <a:rPr lang="ru-RU" smtClean="0"/>
              <a:pPr/>
              <a:t>22.12.2020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9499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68243" y="548681"/>
            <a:ext cx="8229600" cy="259228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Код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классификации доходов бюджетов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состоит из двадцати знаков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 двадцатизначного кода классификации доходов бюджетов является единой для бюджетов бюджетной системы Российской Федерации и включает следующие составные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части: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код главного администратора доходов бюджета (1 - 3 разряды);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код вида доходов бюджетов (4 - 13 разряды);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код подвида доходов бюджетов (14 - 20 разряды).</a:t>
            </a:r>
          </a:p>
          <a:p>
            <a:pPr marL="0" indent="0">
              <a:buNone/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7CBBCF-A473-4144-A56D-EE1E93451104}" type="datetime1">
              <a:rPr lang="ru-RU" smtClean="0"/>
              <a:pPr/>
              <a:t>22.12.2020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6</a:t>
            </a:fld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1082643" y="179348"/>
            <a:ext cx="7200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Классификация доходов бюджета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6837" y="3140968"/>
            <a:ext cx="8627651" cy="29361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015587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7CBBCF-A473-4144-A56D-EE1E93451104}" type="datetime1">
              <a:rPr lang="ru-RU" smtClean="0"/>
              <a:pPr/>
              <a:t>22.12.2020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7</a:t>
            </a:fld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179512" y="3144522"/>
            <a:ext cx="19442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Фрагмент::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9011" y="188640"/>
            <a:ext cx="7115483" cy="24215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2852936"/>
            <a:ext cx="7629525" cy="3533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Стрелка вниз 7"/>
          <p:cNvSpPr/>
          <p:nvPr/>
        </p:nvSpPr>
        <p:spPr>
          <a:xfrm>
            <a:off x="1947223" y="2610199"/>
            <a:ext cx="792088" cy="62026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7938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3356992"/>
            <a:ext cx="8229600" cy="298092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Едиными 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бюджетов бюджетной системы </a:t>
            </a: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РФ 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группами и подгруппами доходов бюджетов являются:</a:t>
            </a:r>
          </a:p>
          <a:p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налоговые и неналоговые доходы (код 100);</a:t>
            </a:r>
          </a:p>
          <a:p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безвозмездные поступления (код 200) </a:t>
            </a:r>
          </a:p>
          <a:p>
            <a:endParaRPr lang="ru-RU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7CBBCF-A473-4144-A56D-EE1E93451104}" type="datetime1">
              <a:rPr lang="ru-RU" smtClean="0"/>
              <a:pPr/>
              <a:t>22.12.2020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8</a:t>
            </a:fld>
            <a:endParaRPr lang="ru-RU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88640"/>
            <a:ext cx="7115483" cy="24215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Стрелка вниз 7"/>
          <p:cNvSpPr/>
          <p:nvPr/>
        </p:nvSpPr>
        <p:spPr>
          <a:xfrm>
            <a:off x="2175158" y="2598646"/>
            <a:ext cx="956681" cy="62026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4114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Группа 100 "Налоговые и неналоговые доходы" содержит следующие подгруппы доходов:</a:t>
            </a:r>
            <a:b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1124744"/>
            <a:ext cx="8075240" cy="449736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101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налоги на прибыль, доходы;</a:t>
            </a:r>
          </a:p>
          <a:p>
            <a:pPr marL="0" indent="0">
              <a:buNone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102 - страховые взносы на обязательное социальное страхование;</a:t>
            </a:r>
          </a:p>
          <a:p>
            <a:pPr marL="0" indent="0">
              <a:buNone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103 - налоги на товары (работы, услуги), реализуемые на территории Российской Федерации;</a:t>
            </a:r>
          </a:p>
          <a:p>
            <a:pPr marL="0" indent="0">
              <a:buNone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104 - налоги на товары, ввозимые на территорию Российской Федерации;</a:t>
            </a:r>
          </a:p>
          <a:p>
            <a:pPr marL="0" indent="0">
              <a:buNone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105 - налоги на совокупный доход;</a:t>
            </a:r>
          </a:p>
          <a:p>
            <a:pPr marL="0" indent="0">
              <a:buNone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106 - налоги на имущество;</a:t>
            </a:r>
          </a:p>
          <a:p>
            <a:pPr marL="0" indent="0">
              <a:buNone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107 - налоги, сборы и регулярные платежи за пользование природными ресурсами;</a:t>
            </a:r>
          </a:p>
          <a:p>
            <a:pPr marL="0" indent="0">
              <a:buNone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108 - государственная пошлина;</a:t>
            </a:r>
          </a:p>
          <a:p>
            <a:pPr marL="0" indent="0">
              <a:buNone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109 - задолженность и перерасчеты по отмененным налогам, сборам и иным обязательным платежам;</a:t>
            </a:r>
          </a:p>
          <a:p>
            <a:pPr marL="0" indent="0">
              <a:buNone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110 - доходы от внешнеэкономической деятельности;</a:t>
            </a:r>
          </a:p>
          <a:p>
            <a:pPr marL="0" indent="0">
              <a:buNone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111 - доходы от использования имущества, находящегося в государственной и муниципальной собственности;</a:t>
            </a:r>
          </a:p>
          <a:p>
            <a:pPr marL="0" indent="0">
              <a:buNone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112 - платежи при пользовании природными ресурсами;</a:t>
            </a:r>
          </a:p>
          <a:p>
            <a:pPr marL="0" indent="0">
              <a:buNone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113 - доходы от оказания платных услуг и компенсации затрат государства;</a:t>
            </a:r>
          </a:p>
          <a:p>
            <a:pPr marL="0" indent="0">
              <a:buNone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114 - доходы от продажи материальных и нематериальных активов;</a:t>
            </a:r>
          </a:p>
          <a:p>
            <a:pPr marL="0" indent="0">
              <a:buNone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115 - административные платежи и сборы;</a:t>
            </a:r>
          </a:p>
          <a:p>
            <a:pPr marL="0" indent="0">
              <a:buNone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116 - штрафы, санкции, возмещение ущерба;</a:t>
            </a:r>
          </a:p>
          <a:p>
            <a:pPr marL="0" indent="0">
              <a:buNone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117 - прочие неналоговые доходы;</a:t>
            </a:r>
          </a:p>
          <a:p>
            <a:pPr marL="0" indent="0">
              <a:buNone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118 - поступления (перечисления) по урегулированию расчетов между бюджетами бюджетной системы Российской Федерации.</a:t>
            </a:r>
          </a:p>
          <a:p>
            <a:pPr marL="0" indent="0">
              <a:buNone/>
            </a:pP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7CBBCF-A473-4144-A56D-EE1E93451104}" type="datetime1">
              <a:rPr lang="ru-RU" smtClean="0"/>
              <a:pPr/>
              <a:t>22.12.2020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397136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Группа доходов 200 "Безвозмездные поступления" имеет следующие значения:</a:t>
            </a:r>
            <a:b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201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безвозмездные поступления от нерезидентов;</a:t>
            </a: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202 - безвозмездные поступления от других бюджетов бюджетной системы Российской Федерации;</a:t>
            </a: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203 - безвозмездные поступления от государственных (муниципальных) организаций;</a:t>
            </a: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204 - безвозмездные поступления от негосударственных организаций;</a:t>
            </a: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205 - безвозмездные поступления от наднациональных организаций;</a:t>
            </a: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207 - прочие безвозмездные поступления;</a:t>
            </a: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218 - доходы бюджетов бюджетной системы Российской Федерации от возврата остатков субсидий, субвенций и иных межбюджетных трансфертов, имеющих целевое назначение, прошлых лет;</a:t>
            </a: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219 - возврат остатков субсидий, субвенций и иных межбюджетных трансфертов, имеющих целевое назначение, прошлых лет.</a:t>
            </a:r>
          </a:p>
          <a:p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7CBBCF-A473-4144-A56D-EE1E93451104}" type="datetime1">
              <a:rPr lang="ru-RU" smtClean="0"/>
              <a:pPr/>
              <a:t>22.12.2020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2481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7CBBCF-A473-4144-A56D-EE1E93451104}" type="datetime1">
              <a:rPr lang="ru-RU" smtClean="0"/>
              <a:pPr/>
              <a:t>22.12.2020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11</a:t>
            </a:fld>
            <a:endParaRPr lang="ru-RU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13342"/>
            <a:ext cx="7115483" cy="24215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7657" y="2713437"/>
            <a:ext cx="7486650" cy="4048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Стрелка вниз 10"/>
          <p:cNvSpPr/>
          <p:nvPr/>
        </p:nvSpPr>
        <p:spPr>
          <a:xfrm>
            <a:off x="4139952" y="2434901"/>
            <a:ext cx="1656184" cy="62026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179512" y="3144522"/>
            <a:ext cx="19442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Фрагмент: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0158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7CBBCF-A473-4144-A56D-EE1E93451104}" type="datetime1">
              <a:rPr lang="ru-RU" smtClean="0"/>
              <a:pPr/>
              <a:t>22.12.2020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12</a:t>
            </a:fld>
            <a:endParaRPr lang="ru-RU"/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4293096"/>
            <a:ext cx="7115483" cy="24215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Стрелка вниз 10"/>
          <p:cNvSpPr/>
          <p:nvPr/>
        </p:nvSpPr>
        <p:spPr>
          <a:xfrm>
            <a:off x="4860032" y="3737943"/>
            <a:ext cx="576064" cy="55515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179512" y="58847"/>
            <a:ext cx="8712968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Код вида доходов бюджетов имеет один из следующих кодов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элемента доходов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01 - федеральный бюджет;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02 - бюджет субъекта Российской Федерации;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03 - бюджеты внутригородских муниципальных образований городов федерального значения Москвы, Санкт-Петербурга и Севастополя;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04 - бюджет городского округа;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05 - бюджет муниципального района;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06 - бюджет Пенсионного фонда Российской Федерации;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07 - бюджет Фонда социального страхования Российской Федерации;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08 - бюджет Федерального фонда обязательного медицинского страхования;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09 - бюджет территориального фонда обязательного медицинского страхования;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10 - бюджет сельского поселения;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11 - бюджет городского округа с внутригородским делением;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12 - бюджет внутригородского района;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13 - бюджет городского поселения.</a:t>
            </a:r>
          </a:p>
        </p:txBody>
      </p:sp>
    </p:spTree>
    <p:extLst>
      <p:ext uri="{BB962C8B-B14F-4D97-AF65-F5344CB8AC3E}">
        <p14:creationId xmlns:p14="http://schemas.microsoft.com/office/powerpoint/2010/main" val="18134166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7CBBCF-A473-4144-A56D-EE1E93451104}" type="datetime1">
              <a:rPr lang="ru-RU" smtClean="0"/>
              <a:pPr/>
              <a:t>22.12.2020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13</a:t>
            </a:fld>
            <a:endParaRPr lang="ru-RU"/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3356992"/>
            <a:ext cx="7115483" cy="24215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Стрелка вниз 10"/>
          <p:cNvSpPr/>
          <p:nvPr/>
        </p:nvSpPr>
        <p:spPr>
          <a:xfrm>
            <a:off x="5580112" y="2868586"/>
            <a:ext cx="1152128" cy="55515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100849" y="620688"/>
            <a:ext cx="8712968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Код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подвида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доходов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бюджетов 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Утверждается Министерством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финансов Российской Федерации, финансовым органом субъекта Российской Федерации, муниципального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образования</a:t>
            </a: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Может состоять из 4-х нулей, если не предусмотрено и не объявлено дополнительно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37047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88641"/>
            <a:ext cx="8229600" cy="259228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Аналитическая 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группа подвида доходов является группировкой доходов по виду финансовых операций, относящихся к доходам, и состоит из следующих структурных элементов:</a:t>
            </a:r>
          </a:p>
          <a:p>
            <a:pPr marL="0" indent="0">
              <a:buNone/>
            </a:pP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100 - Доходы;</a:t>
            </a:r>
          </a:p>
          <a:p>
            <a:pPr marL="0" indent="0">
              <a:buNone/>
            </a:pP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400 - Выбытие нефинансовых активов</a:t>
            </a: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7CBBCF-A473-4144-A56D-EE1E93451104}" type="datetime1">
              <a:rPr lang="ru-RU" smtClean="0"/>
              <a:pPr/>
              <a:t>22.12.2020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14</a:t>
            </a:fld>
            <a:endParaRPr lang="ru-RU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3573016"/>
            <a:ext cx="7115483" cy="24215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Стрелка вниз 7"/>
          <p:cNvSpPr/>
          <p:nvPr/>
        </p:nvSpPr>
        <p:spPr>
          <a:xfrm>
            <a:off x="6948264" y="3017863"/>
            <a:ext cx="996280" cy="55515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0861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Аналитическая группа подвида доходов 100 "Доходы" детализируется статьями:</a:t>
            </a:r>
            <a:br>
              <a:rPr lang="ru-RU" sz="2600" dirty="0">
                <a:latin typeface="Times New Roman" pitchFamily="18" charset="0"/>
                <a:cs typeface="Times New Roman" pitchFamily="18" charset="0"/>
              </a:rPr>
            </a:br>
            <a:endParaRPr lang="ru-RU" sz="2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110 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"Налоговые доходы и таможенные платежи";</a:t>
            </a:r>
          </a:p>
          <a:p>
            <a:pPr marL="0" indent="0">
              <a:buNone/>
            </a:pP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120 "Доходы от собственности";</a:t>
            </a:r>
          </a:p>
          <a:p>
            <a:pPr marL="0" indent="0">
              <a:buNone/>
            </a:pP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130 "Доходы от оказания платных услуг (работ), компенсаций затрат";</a:t>
            </a:r>
          </a:p>
          <a:p>
            <a:pPr marL="0" indent="0">
              <a:buNone/>
            </a:pP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140 "Штрафы, пени, неустойки, возмещения ущерба";</a:t>
            </a:r>
          </a:p>
          <a:p>
            <a:pPr marL="0" indent="0">
              <a:buNone/>
            </a:pP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150 "Безвозмездные денежные поступления";</a:t>
            </a:r>
          </a:p>
          <a:p>
            <a:pPr marL="0" indent="0">
              <a:buNone/>
            </a:pP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160 "Страховые взносы на обязательное социальное страхование";</a:t>
            </a:r>
          </a:p>
          <a:p>
            <a:pPr marL="0" indent="0">
              <a:buNone/>
            </a:pP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180 "Прочие доходы"</a:t>
            </a:r>
          </a:p>
          <a:p>
            <a:pPr marL="0" indent="0">
              <a:buNone/>
            </a:pPr>
            <a:endParaRPr lang="ru-RU" sz="2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7CBBCF-A473-4144-A56D-EE1E93451104}" type="datetime1">
              <a:rPr lang="ru-RU" smtClean="0"/>
              <a:pPr/>
              <a:t>22.12.2020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8924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428612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Аналитическая группа подвида доходов 400 "Выбытие нефинансовых активов" детализируется статьями:</a:t>
            </a:r>
            <a:br>
              <a:rPr lang="ru-RU" sz="2600" dirty="0">
                <a:latin typeface="Times New Roman" pitchFamily="18" charset="0"/>
                <a:cs typeface="Times New Roman" pitchFamily="18" charset="0"/>
              </a:rPr>
            </a:br>
            <a:endParaRPr lang="ru-RU" sz="2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928803"/>
            <a:ext cx="8229600" cy="321471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410 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"Уменьшение стоимости основных средств";</a:t>
            </a:r>
          </a:p>
          <a:p>
            <a:pPr marL="0" indent="0">
              <a:buNone/>
            </a:pP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420 "Уменьшение стоимости нематериальных активов";</a:t>
            </a:r>
          </a:p>
          <a:p>
            <a:pPr marL="0" indent="0">
              <a:buNone/>
            </a:pP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430 "Уменьшение стоимости непроизведенных активов";</a:t>
            </a:r>
          </a:p>
          <a:p>
            <a:pPr marL="0" indent="0">
              <a:buNone/>
            </a:pP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440 "Уменьшение стоимости материальных запасов".</a:t>
            </a:r>
          </a:p>
          <a:p>
            <a:pPr marL="0" indent="0">
              <a:buNone/>
            </a:pPr>
            <a:endParaRPr lang="ru-RU" sz="2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7CBBCF-A473-4144-A56D-EE1E93451104}" type="datetime1">
              <a:rPr lang="ru-RU" smtClean="0"/>
              <a:pPr/>
              <a:t>22.12.2020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3879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68243" y="548681"/>
            <a:ext cx="8229600" cy="259228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Код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классификации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расходов бюджетов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состоит из двадцати знаков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 двадцатизначного кода классификации расходов бюджетов является единой для бюджетов бюджетной системы Российской Федерации и включает следующие составные части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код главного распорядителя бюджетных средств (1 - 3 разряды);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код раздела (4 - 5 разряды);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код подраздела (6 - 7 разряды);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код целевой статьи (8 - 17 разряды);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код вида расходов (18 - 20 разряды).</a:t>
            </a:r>
          </a:p>
          <a:p>
            <a:pPr marL="0" indent="0">
              <a:buNone/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7CBBCF-A473-4144-A56D-EE1E93451104}" type="datetime1">
              <a:rPr lang="ru-RU" smtClean="0"/>
              <a:pPr/>
              <a:t>22.12.2020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17</a:t>
            </a:fld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1082643" y="179348"/>
            <a:ext cx="7200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Классификация расходов бюджета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3861048"/>
            <a:ext cx="7848872" cy="25192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444931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7CBBCF-A473-4144-A56D-EE1E93451104}" type="datetime1">
              <a:rPr lang="ru-RU" smtClean="0"/>
              <a:pPr/>
              <a:t>22.12.2020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18</a:t>
            </a:fld>
            <a:endParaRPr lang="ru-RU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88640"/>
            <a:ext cx="7848872" cy="25192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2924944"/>
            <a:ext cx="7705725" cy="3295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Стрелка вниз 7"/>
          <p:cNvSpPr/>
          <p:nvPr/>
        </p:nvSpPr>
        <p:spPr>
          <a:xfrm>
            <a:off x="1331640" y="2779883"/>
            <a:ext cx="1080120" cy="57710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10895" y="3380943"/>
            <a:ext cx="19442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Фрагмент: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2724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7CBBCF-A473-4144-A56D-EE1E93451104}" type="datetime1">
              <a:rPr lang="ru-RU" smtClean="0"/>
              <a:pPr/>
              <a:t>22.12.2020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19</a:t>
            </a:fld>
            <a:endParaRPr lang="ru-RU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88640"/>
            <a:ext cx="7848872" cy="25192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10895" y="3380943"/>
            <a:ext cx="19442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Фрагмент: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2397" y="2708920"/>
            <a:ext cx="7458075" cy="414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Стрелка вниз 9"/>
          <p:cNvSpPr/>
          <p:nvPr/>
        </p:nvSpPr>
        <p:spPr>
          <a:xfrm>
            <a:off x="2339752" y="2779883"/>
            <a:ext cx="1584176" cy="50510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63588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7CBBCF-A473-4144-A56D-EE1E93451104}" type="datetime1">
              <a:rPr lang="ru-RU" smtClean="0"/>
              <a:pPr/>
              <a:t>22.12.2020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20</a:t>
            </a:fld>
            <a:endParaRPr lang="ru-RU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88640"/>
            <a:ext cx="7848872" cy="25192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10895" y="3380943"/>
            <a:ext cx="19442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Фрагмент: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7672" y="2940893"/>
            <a:ext cx="7162800" cy="3800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Стрелка вниз 10"/>
          <p:cNvSpPr/>
          <p:nvPr/>
        </p:nvSpPr>
        <p:spPr>
          <a:xfrm>
            <a:off x="4067944" y="2721338"/>
            <a:ext cx="3528392" cy="50510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45351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7CBBCF-A473-4144-A56D-EE1E93451104}" type="datetime1">
              <a:rPr lang="ru-RU" smtClean="0"/>
              <a:pPr/>
              <a:t>22.12.2020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21</a:t>
            </a:fld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10895" y="3380943"/>
            <a:ext cx="19442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Фрагмент: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1886125"/>
            <a:ext cx="7219950" cy="4902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88640"/>
            <a:ext cx="7848872" cy="25192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Стрелка вниз 12"/>
          <p:cNvSpPr/>
          <p:nvPr/>
        </p:nvSpPr>
        <p:spPr>
          <a:xfrm>
            <a:off x="7596336" y="2707875"/>
            <a:ext cx="1296144" cy="65960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12585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800" dirty="0" smtClean="0">
                <a:latin typeface="Times New Roman" pitchFamily="18" charset="0"/>
                <a:cs typeface="Times New Roman" pitchFamily="18" charset="0"/>
              </a:rPr>
              <a:t>Классификация операций сектора государственного управления (КОСГУ)</a:t>
            </a:r>
            <a:endParaRPr lang="ru-RU" sz="3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760557"/>
            <a:ext cx="8229600" cy="4525963"/>
          </a:xfrm>
        </p:spPr>
        <p:txBody>
          <a:bodyPr>
            <a:norm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КОСГУ - группировка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операций, осуществляемых в секторе государственного управления, в зависимости от их экономического содержания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Применяется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только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в целях ведения бюджетного (бухгалтерского) учета и составления бюджетной (бухгалтерской) или иной финансовой отчетности для того, чтобы обеспечить сопоставимость их показателей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КОСГУ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включает группу, статью и подстатью классификации операций сектора государственного управления.</a:t>
            </a:r>
          </a:p>
          <a:p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7CBBCF-A473-4144-A56D-EE1E93451104}" type="datetime1">
              <a:rPr lang="ru-RU" smtClean="0"/>
              <a:pPr/>
              <a:t>22.12.2020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22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94557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600" b="1" dirty="0" smtClean="0">
                <a:latin typeface="Times New Roman" pitchFamily="18" charset="0"/>
                <a:cs typeface="Times New Roman" pitchFamily="18" charset="0"/>
              </a:rPr>
              <a:t>Классификация операций сектора государственного управления (КОСГУ)</a:t>
            </a:r>
            <a:endParaRPr lang="ru-RU" sz="2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Едиными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для бюджетов бюджетной системы Российской Федерации группами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КОСГУ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являются:</a:t>
            </a:r>
          </a:p>
          <a:p>
            <a:pPr marL="0" indent="0"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1) доходы;</a:t>
            </a:r>
          </a:p>
          <a:p>
            <a:pPr marL="0" indent="0"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2) расходы;</a:t>
            </a:r>
          </a:p>
          <a:p>
            <a:pPr marL="0" indent="0"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3) поступление нефинансовых активов;</a:t>
            </a:r>
          </a:p>
          <a:p>
            <a:pPr marL="0" indent="0"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4) выбытие нефинансовых активов;</a:t>
            </a:r>
          </a:p>
          <a:p>
            <a:pPr marL="0" indent="0"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5) поступление финансовых активов;</a:t>
            </a:r>
          </a:p>
          <a:p>
            <a:pPr marL="0" indent="0"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6) выбытие финансовых активов;</a:t>
            </a:r>
          </a:p>
          <a:p>
            <a:pPr marL="0" indent="0"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7) увеличение обязательств;</a:t>
            </a:r>
          </a:p>
          <a:p>
            <a:pPr marL="0" indent="0"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8) уменьшение обязательств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7CBBCF-A473-4144-A56D-EE1E93451104}" type="datetime1">
              <a:rPr lang="ru-RU" smtClean="0"/>
              <a:pPr/>
              <a:t>22.12.2020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23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83100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Классификация операций сектора государственного управления (КОСГУ)</a:t>
            </a:r>
            <a:endParaRPr lang="ru-RU" sz="2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7CBBCF-A473-4144-A56D-EE1E93451104}" type="datetime1">
              <a:rPr lang="ru-RU" smtClean="0"/>
              <a:pPr/>
              <a:t>22.12.2020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24</a:t>
            </a:fld>
            <a:endParaRPr lang="ru-RU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500" y="1700808"/>
            <a:ext cx="7239000" cy="431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179512" y="1844824"/>
            <a:ext cx="19442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Фрагмент: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39163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217</TotalTime>
  <Words>1148</Words>
  <Application>Microsoft Office PowerPoint</Application>
  <PresentationFormat>Экран (4:3)</PresentationFormat>
  <Paragraphs>191</Paragraphs>
  <Slides>24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25" baseType="lpstr">
      <vt:lpstr>Тема Office</vt:lpstr>
      <vt:lpstr>Тема 2: Бюджетная классификация</vt:lpstr>
      <vt:lpstr>Презентация PowerPoint</vt:lpstr>
      <vt:lpstr>Бюджетная классификация включает:</vt:lpstr>
      <vt:lpstr>Презентация PowerPoint</vt:lpstr>
      <vt:lpstr>Основной нормативный документ:</vt:lpstr>
      <vt:lpstr>Презентация PowerPoint</vt:lpstr>
      <vt:lpstr>Презентация PowerPoint</vt:lpstr>
      <vt:lpstr>Презентация PowerPoint</vt:lpstr>
      <vt:lpstr>Группа 100 "Налоговые и неналоговые доходы" содержит следующие подгруппы доходов: </vt:lpstr>
      <vt:lpstr>Группа доходов 200 "Безвозмездные поступления" имеет следующие значения: </vt:lpstr>
      <vt:lpstr>Презентация PowerPoint</vt:lpstr>
      <vt:lpstr>Презентация PowerPoint</vt:lpstr>
      <vt:lpstr>Презентация PowerPoint</vt:lpstr>
      <vt:lpstr>Презентация PowerPoint</vt:lpstr>
      <vt:lpstr>Аналитическая группа подвида доходов 100 "Доходы" детализируется статьями: </vt:lpstr>
      <vt:lpstr>Аналитическая группа подвида доходов 400 "Выбытие нефинансовых активов" детализируется статьями: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Классификация операций сектора государственного управления (КОСГУ)</vt:lpstr>
      <vt:lpstr>Классификация операций сектора государственного управления (КОСГУ)</vt:lpstr>
      <vt:lpstr>Классификация операций сектора государственного управления (КОСГУ)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Дисциплина:  Бухгалтерский учет и анализ в бюджетных организациях (экзамен)  Преподаватель: Арнаут Марина Николаевна, кандидат экономических наук, доцент; доцент кафедры экономики и управления ВГУЭС  Аудитория: 1531 Телефон: 8(423) 2404227</dc:title>
  <dc:creator>Арнаут Марина</dc:creator>
  <cp:lastModifiedBy>Арнаут Марина</cp:lastModifiedBy>
  <cp:revision>29</cp:revision>
  <dcterms:created xsi:type="dcterms:W3CDTF">2020-08-25T00:10:58Z</dcterms:created>
  <dcterms:modified xsi:type="dcterms:W3CDTF">2020-12-22T02:35:13Z</dcterms:modified>
</cp:coreProperties>
</file>