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</p:sldMasterIdLst>
  <p:notesMasterIdLst>
    <p:notesMasterId r:id="rId18"/>
  </p:notesMasterIdLst>
  <p:sldIdLst>
    <p:sldId id="256" r:id="rId2"/>
    <p:sldId id="257" r:id="rId3"/>
    <p:sldId id="336" r:id="rId4"/>
    <p:sldId id="337" r:id="rId5"/>
    <p:sldId id="338" r:id="rId6"/>
    <p:sldId id="311" r:id="rId7"/>
    <p:sldId id="339" r:id="rId8"/>
    <p:sldId id="340" r:id="rId9"/>
    <p:sldId id="335" r:id="rId10"/>
    <p:sldId id="341" r:id="rId11"/>
    <p:sldId id="342" r:id="rId12"/>
    <p:sldId id="343" r:id="rId13"/>
    <p:sldId id="344" r:id="rId14"/>
    <p:sldId id="312" r:id="rId15"/>
    <p:sldId id="310" r:id="rId16"/>
    <p:sldId id="285" r:id="rId17"/>
  </p:sldIdLst>
  <p:sldSz cx="12192000" cy="6858000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4" autoAdjust="0"/>
    <p:restoredTop sz="71053" autoAdjust="0"/>
  </p:normalViewPr>
  <p:slideViewPr>
    <p:cSldViewPr snapToGrid="0">
      <p:cViewPr>
        <p:scale>
          <a:sx n="50" d="100"/>
          <a:sy n="50" d="100"/>
        </p:scale>
        <p:origin x="67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8FA77-ACD4-4A4F-8DF2-624268226116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0D6CD-4575-41F0-ACF7-62BEF1633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4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305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391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29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252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59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9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8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83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52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6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0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0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30091AE-5219-4C80-8629-4BADBC7C35EE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Основы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</a:p>
          <a:p>
            <a:pPr algn="r"/>
            <a:r>
              <a:rPr lang="ru-RU" dirty="0" smtClean="0"/>
              <a:t>Даниловских Татьяна Евгеньевна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3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232153" cy="4601183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Лекция. </a:t>
            </a:r>
            <a:br>
              <a:rPr lang="ru-RU" dirty="0" smtClean="0"/>
            </a:br>
            <a:r>
              <a:rPr lang="ru-RU" sz="3400" dirty="0" smtClean="0"/>
              <a:t>Издержки, прибыль, рентабельность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dirty="0" smtClean="0"/>
          </a:p>
          <a:p>
            <a:r>
              <a:rPr lang="ru-RU" sz="3200" dirty="0" smtClean="0"/>
              <a:t>Система директ-костинг</a:t>
            </a:r>
          </a:p>
          <a:p>
            <a:r>
              <a:rPr lang="ru-RU" sz="3200" dirty="0" smtClean="0"/>
              <a:t>Деление затрат на постоянные и переменные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5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Постоянные и переменные издержки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61950"/>
            <a:ext cx="7315200" cy="432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08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Поведение затрат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985148"/>
              </p:ext>
            </p:extLst>
          </p:nvPr>
        </p:nvGraphicFramePr>
        <p:xfrm>
          <a:off x="3868738" y="863600"/>
          <a:ext cx="7847010" cy="5213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9402"/>
                <a:gridCol w="1569402"/>
                <a:gridCol w="1569402"/>
                <a:gridCol w="1569402"/>
                <a:gridCol w="1569402"/>
              </a:tblGrid>
              <a:tr h="1303338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постоянные</a:t>
                      </a:r>
                      <a:endParaRPr lang="ru-RU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переменные</a:t>
                      </a:r>
                      <a:endParaRPr lang="ru-RU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0333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Общие </a:t>
                      </a:r>
                      <a:endParaRPr lang="ru-RU" sz="240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На единицу</a:t>
                      </a:r>
                      <a:endParaRPr lang="ru-RU" sz="240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Общие </a:t>
                      </a:r>
                      <a:endParaRPr lang="ru-RU" sz="240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На единицу</a:t>
                      </a:r>
                      <a:endParaRPr lang="ru-RU" sz="240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</a:tr>
              <a:tr h="1303338">
                <a:tc>
                  <a:txBody>
                    <a:bodyPr/>
                    <a:lstStyle/>
                    <a:p>
                      <a:r>
                        <a:rPr lang="ru-RU" dirty="0" smtClean="0"/>
                        <a:t>Объем выпускаемой продукции</a:t>
                      </a:r>
                      <a:r>
                        <a:rPr lang="ru-RU" baseline="0" dirty="0" smtClean="0"/>
                        <a:t> растет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33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Объем выпускаемой продукции</a:t>
                      </a:r>
                      <a:r>
                        <a:rPr lang="ru-RU" baseline="0" dirty="0" smtClean="0"/>
                        <a:t> снижается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114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Поведение затрат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376402"/>
              </p:ext>
            </p:extLst>
          </p:nvPr>
        </p:nvGraphicFramePr>
        <p:xfrm>
          <a:off x="3868738" y="863600"/>
          <a:ext cx="7847010" cy="5213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9402"/>
                <a:gridCol w="1569402"/>
                <a:gridCol w="1569402"/>
                <a:gridCol w="1569402"/>
                <a:gridCol w="1569402"/>
              </a:tblGrid>
              <a:tr h="1303338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постоянные</a:t>
                      </a:r>
                      <a:endParaRPr lang="ru-RU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переменные</a:t>
                      </a:r>
                      <a:endParaRPr lang="ru-RU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0333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Общие </a:t>
                      </a:r>
                      <a:endParaRPr lang="ru-RU" sz="240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На единицу</a:t>
                      </a:r>
                      <a:endParaRPr lang="ru-RU" sz="240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Общие </a:t>
                      </a:r>
                      <a:endParaRPr lang="ru-RU" sz="240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На единицу</a:t>
                      </a:r>
                      <a:endParaRPr lang="ru-RU" sz="240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</a:tr>
              <a:tr h="1303338">
                <a:tc>
                  <a:txBody>
                    <a:bodyPr/>
                    <a:lstStyle/>
                    <a:p>
                      <a:r>
                        <a:rPr lang="ru-RU" dirty="0" smtClean="0"/>
                        <a:t>Объем выпускаемой продукции</a:t>
                      </a:r>
                      <a:r>
                        <a:rPr lang="ru-RU" baseline="0" dirty="0" smtClean="0"/>
                        <a:t> растет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=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=</a:t>
                      </a:r>
                      <a:endParaRPr lang="ru-RU" sz="3600" dirty="0"/>
                    </a:p>
                  </a:txBody>
                  <a:tcPr/>
                </a:tc>
              </a:tr>
              <a:tr h="13033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Объем выпускаемой продукции</a:t>
                      </a:r>
                      <a:r>
                        <a:rPr lang="ru-RU" baseline="0" dirty="0" smtClean="0"/>
                        <a:t> снижается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=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=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>
            <a:off x="7562850" y="3771900"/>
            <a:ext cx="361950" cy="81915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7562850" y="4991100"/>
            <a:ext cx="495300" cy="73392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9048750" y="3814515"/>
            <a:ext cx="495300" cy="73392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9163050" y="4991100"/>
            <a:ext cx="361950" cy="81915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978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Прибыль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8405" y="863600"/>
            <a:ext cx="7235865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прибыли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31717"/>
            <a:ext cx="7315200" cy="438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6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прибыли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358715"/>
            <a:ext cx="7315200" cy="41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45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</a:t>
            </a:r>
            <a:r>
              <a:rPr lang="en-US" dirty="0" smtClean="0"/>
              <a:t>VP</a:t>
            </a:r>
            <a:r>
              <a:rPr lang="ru-RU" dirty="0" smtClean="0"/>
              <a:t> - анализ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Операционный анализ, операционный рычаг, точка безубыточности, порог рентабельности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028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926903"/>
            <a:ext cx="7315200" cy="499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2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Графический способ расчета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53904"/>
            <a:ext cx="7315200" cy="434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64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Используя графический способ, определите точку безубыточности.</a:t>
            </a:r>
          </a:p>
          <a:p>
            <a:r>
              <a:rPr lang="ru-RU" sz="3200" dirty="0" smtClean="0"/>
              <a:t>Постоянные издержки – 500 </a:t>
            </a:r>
            <a:r>
              <a:rPr lang="ru-RU" sz="3200" dirty="0" err="1" smtClean="0"/>
              <a:t>т.р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Цена единицы продукции – 700 руб.</a:t>
            </a:r>
          </a:p>
          <a:p>
            <a:r>
              <a:rPr lang="ru-RU" sz="3200" dirty="0" smtClean="0"/>
              <a:t>Переменные затраты на единицу продукции – 550 руб.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43973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233231" cy="4601183"/>
          </a:xfrm>
        </p:spPr>
        <p:txBody>
          <a:bodyPr/>
          <a:lstStyle/>
          <a:p>
            <a:r>
              <a:rPr lang="ru-RU" dirty="0" smtClean="0"/>
              <a:t>Операционный рычаг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68738" y="1151177"/>
            <a:ext cx="7315200" cy="45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77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266658" cy="4601183"/>
          </a:xfrm>
        </p:spPr>
        <p:txBody>
          <a:bodyPr/>
          <a:lstStyle/>
          <a:p>
            <a:r>
              <a:rPr lang="ru-RU" dirty="0" smtClean="0"/>
              <a:t>Рентабельность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/>
              <a:t>Прибыльность </a:t>
            </a:r>
          </a:p>
          <a:p>
            <a:r>
              <a:rPr lang="ru-RU" sz="2600" dirty="0" smtClean="0"/>
              <a:t>Отношение прибыли к затратам</a:t>
            </a:r>
          </a:p>
          <a:p>
            <a:r>
              <a:rPr lang="ru-RU" sz="2600" dirty="0" smtClean="0"/>
              <a:t>Оценивается в динамике (чем больше тем лучше)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28539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Тезаурус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Постоянные издержки, переменные издержки, прибыль, выручка, рентабельность, операционный анализ, операционный рычаг, точка безубыточности, порог рентабельности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6109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Выучить (повторить) основные термины</a:t>
            </a:r>
          </a:p>
          <a:p>
            <a:r>
              <a:rPr lang="ru-RU" sz="2800" dirty="0" smtClean="0"/>
              <a:t>Подготовиться к решению задач)</a:t>
            </a:r>
            <a:endParaRPr lang="ru-RU" sz="2800" dirty="0"/>
          </a:p>
          <a:p>
            <a:pPr marL="0" indent="0">
              <a:buNone/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2901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64eecfcc9d44acc75bf17355b8f0719e24ea4b"/>
</p:tagLst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627</TotalTime>
  <Words>174</Words>
  <Application>Microsoft Office PowerPoint</Application>
  <PresentationFormat>Широкоэкранный</PresentationFormat>
  <Paragraphs>56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Calibri</vt:lpstr>
      <vt:lpstr>Corbel</vt:lpstr>
      <vt:lpstr>Wingdings 2</vt:lpstr>
      <vt:lpstr>Рама</vt:lpstr>
      <vt:lpstr>Основы экономики</vt:lpstr>
      <vt:lpstr>Лекция.  Издержки, прибыль, рентабельность</vt:lpstr>
      <vt:lpstr>Постоянные и переменные издержки</vt:lpstr>
      <vt:lpstr>Поведение затрат</vt:lpstr>
      <vt:lpstr>Поведение затрат</vt:lpstr>
      <vt:lpstr>Прибыль </vt:lpstr>
      <vt:lpstr>Расчет прибыли</vt:lpstr>
      <vt:lpstr>Расчет прибыли</vt:lpstr>
      <vt:lpstr>СVP - анализ</vt:lpstr>
      <vt:lpstr>ВЕР</vt:lpstr>
      <vt:lpstr>Графический способ расчета</vt:lpstr>
      <vt:lpstr>Задание: </vt:lpstr>
      <vt:lpstr>Операционный рычаг</vt:lpstr>
      <vt:lpstr>Рентабельность </vt:lpstr>
      <vt:lpstr>Тезаурус </vt:lpstr>
      <vt:lpstr>Домашнее задание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экономики</dc:title>
  <dc:creator>Alex</dc:creator>
  <cp:lastModifiedBy>Alex</cp:lastModifiedBy>
  <cp:revision>64</cp:revision>
  <dcterms:created xsi:type="dcterms:W3CDTF">2021-09-10T10:27:20Z</dcterms:created>
  <dcterms:modified xsi:type="dcterms:W3CDTF">2021-12-08T20:34:06Z</dcterms:modified>
</cp:coreProperties>
</file>