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91" r:id="rId18"/>
    <p:sldId id="290" r:id="rId19"/>
    <p:sldId id="279" r:id="rId20"/>
    <p:sldId id="273" r:id="rId21"/>
    <p:sldId id="274" r:id="rId22"/>
    <p:sldId id="275" r:id="rId23"/>
    <p:sldId id="276" r:id="rId24"/>
    <p:sldId id="278" r:id="rId25"/>
    <p:sldId id="277" r:id="rId26"/>
    <p:sldId id="280"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Бухгалтерский баланс</a:t>
            </a:r>
            <a:endParaRPr lang="ru-RU" dirty="0"/>
          </a:p>
        </p:txBody>
      </p:sp>
      <p:sp>
        <p:nvSpPr>
          <p:cNvPr id="3" name="Подзаголовок 2"/>
          <p:cNvSpPr>
            <a:spLocks noGrp="1"/>
          </p:cNvSpPr>
          <p:nvPr>
            <p:ph type="subTitle" idx="1"/>
          </p:nvPr>
        </p:nvSpPr>
        <p:spPr/>
        <p:txBody>
          <a:bodyPr>
            <a:normAutofit lnSpcReduction="10000"/>
          </a:bodyPr>
          <a:lstStyle/>
          <a:p>
            <a:r>
              <a:rPr lang="ru-RU" dirty="0" smtClean="0"/>
              <a:t>Дисциплина: Бухгалтерская финансовая отчетность и ее анализ</a:t>
            </a:r>
          </a:p>
          <a:p>
            <a:r>
              <a:rPr lang="ru-RU" dirty="0" smtClean="0"/>
              <a:t>Тема 4</a:t>
            </a:r>
          </a:p>
          <a:p>
            <a:r>
              <a:rPr lang="ru-RU" dirty="0" smtClean="0"/>
              <a:t>Автор: к.э.н</a:t>
            </a:r>
            <a:r>
              <a:rPr lang="ru-RU" smtClean="0"/>
              <a:t>., доцент Бубновская</a:t>
            </a:r>
            <a:r>
              <a:rPr lang="ru-RU" dirty="0" smtClean="0"/>
              <a:t> </a:t>
            </a:r>
            <a:r>
              <a:rPr lang="ru-RU" dirty="0"/>
              <a:t>Т.В.</a:t>
            </a:r>
          </a:p>
        </p:txBody>
      </p:sp>
    </p:spTree>
    <p:extLst>
      <p:ext uri="{BB962C8B-B14F-4D97-AF65-F5344CB8AC3E}">
        <p14:creationId xmlns:p14="http://schemas.microsoft.com/office/powerpoint/2010/main" val="1161619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sz="3200" u="sng" kern="0" dirty="0">
                <a:solidFill>
                  <a:srgbClr val="CC3300"/>
                </a:solidFill>
                <a:latin typeface="Arial"/>
                <a:ea typeface="+mn-ea"/>
                <a:cs typeface="+mn-cs"/>
              </a:rPr>
              <a:t>Бухгалтерский баланс</a:t>
            </a:r>
            <a:r>
              <a:rPr lang="ru-RU" altLang="ru-RU" sz="3200" kern="0" dirty="0">
                <a:solidFill>
                  <a:srgbClr val="000000"/>
                </a:solidFill>
                <a:latin typeface="Arial"/>
                <a:ea typeface="+mn-ea"/>
                <a:cs typeface="+mn-cs"/>
              </a:rPr>
              <a:t> – это способ обобщенной группировки и текущего учета имущества предприятия по функциональной роли и источникам его образования в денежной оценке на определенную дату. </a:t>
            </a:r>
            <a:r>
              <a:rPr lang="ru-RU" altLang="ru-RU" sz="3200" kern="0" dirty="0" smtClean="0">
                <a:solidFill>
                  <a:srgbClr val="000000"/>
                </a:solidFill>
                <a:latin typeface="Arial"/>
                <a:ea typeface="+mn-ea"/>
                <a:cs typeface="+mn-cs"/>
              </a:rPr>
              <a:t/>
            </a:r>
            <a:br>
              <a:rPr lang="ru-RU" altLang="ru-RU" sz="3200" kern="0" dirty="0" smtClean="0">
                <a:solidFill>
                  <a:srgbClr val="000000"/>
                </a:solidFill>
                <a:latin typeface="Arial"/>
                <a:ea typeface="+mn-ea"/>
                <a:cs typeface="+mn-cs"/>
              </a:rPr>
            </a:br>
            <a:r>
              <a:rPr lang="ru-RU" altLang="ru-RU" sz="3200" kern="0" dirty="0" smtClean="0">
                <a:solidFill>
                  <a:srgbClr val="000000"/>
                </a:solidFill>
                <a:latin typeface="Arial"/>
                <a:ea typeface="+mn-ea"/>
                <a:cs typeface="+mn-cs"/>
              </a:rPr>
              <a:t>По </a:t>
            </a:r>
            <a:r>
              <a:rPr lang="ru-RU" altLang="ru-RU" sz="3200" kern="0" dirty="0">
                <a:solidFill>
                  <a:srgbClr val="000000"/>
                </a:solidFill>
                <a:latin typeface="Arial"/>
                <a:ea typeface="+mn-ea"/>
                <a:cs typeface="+mn-cs"/>
              </a:rPr>
              <a:t>экономическому содержанию имущества баланс представляет собой совокупность материальных и нематериальных ценностей, финансовых активов и денежных средств</a:t>
            </a:r>
            <a:endParaRPr lang="ru-RU" dirty="0"/>
          </a:p>
        </p:txBody>
      </p:sp>
      <p:sp>
        <p:nvSpPr>
          <p:cNvPr id="3" name="Текст 2"/>
          <p:cNvSpPr>
            <a:spLocks noGrp="1"/>
          </p:cNvSpPr>
          <p:nvPr>
            <p:ph type="body" idx="1"/>
          </p:nvPr>
        </p:nvSpPr>
        <p:spPr/>
        <p:txBody>
          <a:bodyPr/>
          <a:lstStyle/>
          <a:p>
            <a:r>
              <a:rPr lang="ru-RU" dirty="0" smtClean="0"/>
              <a:t>Определение бухгалтерского баланса</a:t>
            </a:r>
            <a:endParaRPr lang="ru-RU" dirty="0"/>
          </a:p>
        </p:txBody>
      </p:sp>
    </p:spTree>
    <p:extLst>
      <p:ext uri="{BB962C8B-B14F-4D97-AF65-F5344CB8AC3E}">
        <p14:creationId xmlns:p14="http://schemas.microsoft.com/office/powerpoint/2010/main" val="10227172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indent="252095" algn="just">
              <a:spcAft>
                <a:spcPts val="0"/>
              </a:spcAft>
            </a:pPr>
            <a:r>
              <a:rPr lang="ru-RU" sz="2700" b="1" dirty="0" smtClean="0">
                <a:latin typeface="Arial" panose="020B0604020202020204" pitchFamily="34" charset="0"/>
                <a:ea typeface="Times New Roman" panose="02020603050405020304" pitchFamily="18" charset="0"/>
              </a:rPr>
              <a:t>Правдивость</a:t>
            </a:r>
            <a:r>
              <a:rPr lang="ru-RU" sz="2000" dirty="0">
                <a:latin typeface="Arial" panose="020B0604020202020204" pitchFamily="34" charset="0"/>
                <a:ea typeface="Times New Roman" panose="02020603050405020304" pitchFamily="18" charset="0"/>
              </a:rPr>
              <a:t>, которая предполагает реализацию следующих условий:</a:t>
            </a:r>
            <a:r>
              <a:rPr lang="ru-RU" sz="2400" dirty="0">
                <a:latin typeface="Times New Roman" panose="02020603050405020304" pitchFamily="18" charset="0"/>
                <a:ea typeface="Times New Roman" panose="02020603050405020304" pitchFamily="18" charset="0"/>
              </a:rPr>
              <a:t/>
            </a:r>
            <a:br>
              <a:rPr lang="ru-RU" sz="2400" dirty="0">
                <a:latin typeface="Times New Roman" panose="02020603050405020304" pitchFamily="18" charset="0"/>
                <a:ea typeface="Times New Roman" panose="02020603050405020304" pitchFamily="18" charset="0"/>
              </a:rPr>
            </a:br>
            <a:r>
              <a:rPr lang="ru-RU" sz="2400" dirty="0" smtClean="0">
                <a:latin typeface="Times New Roman" panose="02020603050405020304" pitchFamily="18" charset="0"/>
                <a:ea typeface="Times New Roman" panose="02020603050405020304" pitchFamily="18" charset="0"/>
              </a:rPr>
              <a:t>-</a:t>
            </a:r>
            <a:r>
              <a:rPr lang="ru-RU" sz="2000" dirty="0" smtClean="0">
                <a:latin typeface="Arial" panose="020B0604020202020204" pitchFamily="34" charset="0"/>
                <a:ea typeface="Times New Roman" panose="02020603050405020304" pitchFamily="18" charset="0"/>
              </a:rPr>
              <a:t>документальное </a:t>
            </a:r>
            <a:r>
              <a:rPr lang="ru-RU" sz="2000" dirty="0">
                <a:latin typeface="Arial" panose="020B0604020202020204" pitchFamily="34" charset="0"/>
                <a:ea typeface="Times New Roman" panose="02020603050405020304" pitchFamily="18" charset="0"/>
              </a:rPr>
              <a:t>обоснование показателей баланса;</a:t>
            </a:r>
            <a:r>
              <a:rPr lang="ru-RU" sz="2400" dirty="0">
                <a:latin typeface="Times New Roman" panose="02020603050405020304" pitchFamily="18" charset="0"/>
                <a:ea typeface="Times New Roman" panose="02020603050405020304" pitchFamily="18" charset="0"/>
              </a:rPr>
              <a:t/>
            </a:r>
            <a:br>
              <a:rPr lang="ru-RU" sz="2400" dirty="0">
                <a:latin typeface="Times New Roman" panose="02020603050405020304" pitchFamily="18" charset="0"/>
                <a:ea typeface="Times New Roman" panose="02020603050405020304" pitchFamily="18" charset="0"/>
              </a:rPr>
            </a:br>
            <a:r>
              <a:rPr lang="ru-RU" sz="2400" dirty="0" smtClean="0">
                <a:latin typeface="Times New Roman" panose="02020603050405020304" pitchFamily="18" charset="0"/>
                <a:ea typeface="Times New Roman" panose="02020603050405020304" pitchFamily="18" charset="0"/>
              </a:rPr>
              <a:t>- </a:t>
            </a:r>
            <a:r>
              <a:rPr lang="ru-RU" sz="2000" dirty="0" smtClean="0">
                <a:latin typeface="Arial" panose="020B0604020202020204" pitchFamily="34" charset="0"/>
                <a:ea typeface="Times New Roman" panose="02020603050405020304" pitchFamily="18" charset="0"/>
              </a:rPr>
              <a:t>подтверждение </a:t>
            </a:r>
            <a:r>
              <a:rPr lang="ru-RU" sz="2000" dirty="0">
                <a:latin typeface="Arial" panose="020B0604020202020204" pitchFamily="34" charset="0"/>
                <a:ea typeface="Times New Roman" panose="02020603050405020304" pitchFamily="18" charset="0"/>
              </a:rPr>
              <a:t>данных бухгалтерскими записями на счетах и </a:t>
            </a:r>
            <a:r>
              <a:rPr lang="ru-RU" sz="2000" dirty="0" err="1">
                <a:latin typeface="Arial" panose="020B0604020202020204" pitchFamily="34" charset="0"/>
                <a:ea typeface="Times New Roman" panose="02020603050405020304" pitchFamily="18" charset="0"/>
              </a:rPr>
              <a:t>взаимоувязка</a:t>
            </a:r>
            <a:r>
              <a:rPr lang="ru-RU" sz="2000" dirty="0">
                <a:latin typeface="Arial" panose="020B0604020202020204" pitchFamily="34" charset="0"/>
                <a:ea typeface="Times New Roman" panose="02020603050405020304" pitchFamily="18" charset="0"/>
              </a:rPr>
              <a:t> показателей синтетического и аналитического учета;</a:t>
            </a:r>
            <a:r>
              <a:rPr lang="ru-RU" sz="2400" dirty="0">
                <a:latin typeface="Times New Roman" panose="02020603050405020304" pitchFamily="18" charset="0"/>
                <a:ea typeface="Times New Roman" panose="02020603050405020304" pitchFamily="18" charset="0"/>
              </a:rPr>
              <a:t/>
            </a:r>
            <a:br>
              <a:rPr lang="ru-RU" sz="2400" dirty="0">
                <a:latin typeface="Times New Roman" panose="02020603050405020304" pitchFamily="18" charset="0"/>
                <a:ea typeface="Times New Roman" panose="02020603050405020304" pitchFamily="18" charset="0"/>
              </a:rPr>
            </a:br>
            <a:r>
              <a:rPr lang="ru-RU" sz="2400" dirty="0" smtClean="0">
                <a:latin typeface="Times New Roman" panose="02020603050405020304" pitchFamily="18" charset="0"/>
                <a:ea typeface="Times New Roman" panose="02020603050405020304" pitchFamily="18" charset="0"/>
              </a:rPr>
              <a:t>- </a:t>
            </a:r>
            <a:r>
              <a:rPr lang="ru-RU" sz="2000" dirty="0" smtClean="0">
                <a:latin typeface="Arial" panose="020B0604020202020204" pitchFamily="34" charset="0"/>
                <a:ea typeface="Times New Roman" panose="02020603050405020304" pitchFamily="18" charset="0"/>
              </a:rPr>
              <a:t>обоснованность </a:t>
            </a:r>
            <a:r>
              <a:rPr lang="ru-RU" sz="2000" dirty="0">
                <a:latin typeface="Arial" panose="020B0604020202020204" pitchFamily="34" charset="0"/>
                <a:ea typeface="Times New Roman" panose="02020603050405020304" pitchFamily="18" charset="0"/>
              </a:rPr>
              <a:t>данных баланса составленными расчетами: распределение отклонений, фактической себестоимости от стоимости товароматериальных ценностей по учетным ценам (списание общепроизводственных и общехозяйственных расходов, </a:t>
            </a:r>
            <a:r>
              <a:rPr lang="ru-RU" sz="2000" dirty="0" err="1">
                <a:latin typeface="Arial" panose="020B0604020202020204" pitchFamily="34" charset="0"/>
                <a:ea typeface="Times New Roman" panose="02020603050405020304" pitchFamily="18" charset="0"/>
              </a:rPr>
              <a:t>калькулирование</a:t>
            </a:r>
            <a:r>
              <a:rPr lang="ru-RU" sz="2000" dirty="0">
                <a:latin typeface="Arial" panose="020B0604020202020204" pitchFamily="34" charset="0"/>
                <a:ea typeface="Times New Roman" panose="02020603050405020304" pitchFamily="18" charset="0"/>
              </a:rPr>
              <a:t> себестоимости и т.д.);</a:t>
            </a:r>
            <a:r>
              <a:rPr lang="ru-RU" sz="2400" dirty="0">
                <a:latin typeface="Times New Roman" panose="02020603050405020304" pitchFamily="18" charset="0"/>
                <a:ea typeface="Times New Roman" panose="02020603050405020304" pitchFamily="18" charset="0"/>
              </a:rPr>
              <a:t/>
            </a:r>
            <a:br>
              <a:rPr lang="ru-RU" sz="2400" dirty="0">
                <a:latin typeface="Times New Roman" panose="02020603050405020304" pitchFamily="18" charset="0"/>
                <a:ea typeface="Times New Roman" panose="02020603050405020304" pitchFamily="18" charset="0"/>
              </a:rPr>
            </a:br>
            <a:r>
              <a:rPr lang="ru-RU" sz="2400" dirty="0" smtClean="0">
                <a:latin typeface="Times New Roman" panose="02020603050405020304" pitchFamily="18" charset="0"/>
                <a:ea typeface="Times New Roman" panose="02020603050405020304" pitchFamily="18" charset="0"/>
              </a:rPr>
              <a:t>- </a:t>
            </a:r>
            <a:r>
              <a:rPr lang="ru-RU" sz="2000" dirty="0" smtClean="0">
                <a:latin typeface="Arial" panose="020B0604020202020204" pitchFamily="34" charset="0"/>
                <a:ea typeface="Times New Roman" panose="02020603050405020304" pitchFamily="18" charset="0"/>
              </a:rPr>
              <a:t>подтверждение </a:t>
            </a:r>
            <a:r>
              <a:rPr lang="ru-RU" sz="2000" dirty="0">
                <a:latin typeface="Arial" panose="020B0604020202020204" pitchFamily="34" charset="0"/>
                <a:ea typeface="Times New Roman" panose="02020603050405020304" pitchFamily="18" charset="0"/>
              </a:rPr>
              <a:t>данных баланса результатами инвентаризации.</a:t>
            </a:r>
            <a:endParaRPr lang="ru-RU" sz="4800" dirty="0">
              <a:effectLst/>
              <a:latin typeface="Times New Roman" panose="02020603050405020304" pitchFamily="18" charset="0"/>
              <a:ea typeface="Times New Roman" panose="02020603050405020304" pitchFamily="18" charset="0"/>
            </a:endParaRPr>
          </a:p>
        </p:txBody>
      </p:sp>
      <p:sp>
        <p:nvSpPr>
          <p:cNvPr id="3" name="Текст 2"/>
          <p:cNvSpPr>
            <a:spLocks noGrp="1"/>
          </p:cNvSpPr>
          <p:nvPr>
            <p:ph type="body" idx="1"/>
          </p:nvPr>
        </p:nvSpPr>
        <p:spPr/>
        <p:txBody>
          <a:bodyPr/>
          <a:lstStyle/>
          <a:p>
            <a:r>
              <a:rPr lang="ru-RU" dirty="0" smtClean="0"/>
              <a:t>Требования, предъявляемые к бухгалтерскому балансу</a:t>
            </a:r>
            <a:endParaRPr lang="ru-RU" dirty="0"/>
          </a:p>
        </p:txBody>
      </p:sp>
    </p:spTree>
    <p:extLst>
      <p:ext uri="{BB962C8B-B14F-4D97-AF65-F5344CB8AC3E}">
        <p14:creationId xmlns:p14="http://schemas.microsoft.com/office/powerpoint/2010/main" val="14379175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atin typeface="Arial" panose="020B0604020202020204" pitchFamily="34" charset="0"/>
                <a:ea typeface="Times New Roman" panose="02020603050405020304" pitchFamily="18" charset="0"/>
              </a:rPr>
              <a:t>Реальность</a:t>
            </a:r>
            <a:r>
              <a:rPr lang="ru-RU" dirty="0">
                <a:latin typeface="Arial" panose="020B0604020202020204" pitchFamily="34" charset="0"/>
                <a:ea typeface="Times New Roman" panose="02020603050405020304" pitchFamily="18" charset="0"/>
              </a:rPr>
              <a:t>, которая предполагает соответствие оценок статей баланса объективной действительности</a:t>
            </a:r>
            <a:endParaRPr lang="ru-RU" dirty="0"/>
          </a:p>
        </p:txBody>
      </p:sp>
      <p:sp>
        <p:nvSpPr>
          <p:cNvPr id="3" name="Текст 2"/>
          <p:cNvSpPr>
            <a:spLocks noGrp="1"/>
          </p:cNvSpPr>
          <p:nvPr>
            <p:ph type="body" idx="1"/>
          </p:nvPr>
        </p:nvSpPr>
        <p:spPr/>
        <p:txBody>
          <a:bodyPr/>
          <a:lstStyle/>
          <a:p>
            <a:pPr lvl="0">
              <a:buClr>
                <a:srgbClr val="90C226"/>
              </a:buClr>
            </a:pPr>
            <a:r>
              <a:rPr lang="ru-RU" dirty="0">
                <a:solidFill>
                  <a:prstClr val="black">
                    <a:lumMod val="75000"/>
                    <a:lumOff val="25000"/>
                  </a:prstClr>
                </a:solidFill>
              </a:rPr>
              <a:t>Требования, предъявляемые к бухгалтерскому балансу</a:t>
            </a:r>
          </a:p>
          <a:p>
            <a:endParaRPr lang="ru-RU" dirty="0"/>
          </a:p>
        </p:txBody>
      </p:sp>
    </p:spTree>
    <p:extLst>
      <p:ext uri="{BB962C8B-B14F-4D97-AF65-F5344CB8AC3E}">
        <p14:creationId xmlns:p14="http://schemas.microsoft.com/office/powerpoint/2010/main" val="502211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latin typeface="Arial" panose="020B0604020202020204" pitchFamily="34" charset="0"/>
                <a:ea typeface="Times New Roman" panose="02020603050405020304" pitchFamily="18" charset="0"/>
              </a:rPr>
              <a:t>Единство</a:t>
            </a:r>
            <a:r>
              <a:rPr lang="ru-RU" dirty="0">
                <a:latin typeface="Arial" panose="020B0604020202020204" pitchFamily="34" charset="0"/>
                <a:ea typeface="Times New Roman" panose="02020603050405020304" pitchFamily="18" charset="0"/>
              </a:rPr>
              <a:t>, т.е. структура и построение баланса основано на единых принципах учета и оценки, что закрепляется приказом об учетной политики</a:t>
            </a:r>
            <a:endParaRPr lang="ru-RU" dirty="0"/>
          </a:p>
        </p:txBody>
      </p:sp>
      <p:sp>
        <p:nvSpPr>
          <p:cNvPr id="3" name="Текст 2"/>
          <p:cNvSpPr>
            <a:spLocks noGrp="1"/>
          </p:cNvSpPr>
          <p:nvPr>
            <p:ph type="body" idx="1"/>
          </p:nvPr>
        </p:nvSpPr>
        <p:spPr/>
        <p:txBody>
          <a:bodyPr/>
          <a:lstStyle/>
          <a:p>
            <a:pPr lvl="0">
              <a:buClr>
                <a:srgbClr val="90C226"/>
              </a:buClr>
            </a:pPr>
            <a:r>
              <a:rPr lang="ru-RU" dirty="0">
                <a:solidFill>
                  <a:prstClr val="black">
                    <a:lumMod val="75000"/>
                    <a:lumOff val="25000"/>
                  </a:prstClr>
                </a:solidFill>
              </a:rPr>
              <a:t>Требования, предъявляемые к бухгалтерскому балансу</a:t>
            </a:r>
          </a:p>
          <a:p>
            <a:endParaRPr lang="ru-RU" dirty="0"/>
          </a:p>
        </p:txBody>
      </p:sp>
    </p:spTree>
    <p:extLst>
      <p:ext uri="{BB962C8B-B14F-4D97-AF65-F5344CB8AC3E}">
        <p14:creationId xmlns:p14="http://schemas.microsoft.com/office/powerpoint/2010/main" val="853234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atin typeface="Arial" panose="020B0604020202020204" pitchFamily="34" charset="0"/>
                <a:ea typeface="Times New Roman" panose="02020603050405020304" pitchFamily="18" charset="0"/>
              </a:rPr>
              <a:t>Преемственность</a:t>
            </a:r>
            <a:r>
              <a:rPr lang="ru-RU" dirty="0">
                <a:latin typeface="Arial" panose="020B0604020202020204" pitchFamily="34" charset="0"/>
                <a:ea typeface="Times New Roman" panose="02020603050405020304" pitchFamily="18" charset="0"/>
              </a:rPr>
              <a:t>, т.е. каждый последний баланс вытекает из предыдущего</a:t>
            </a:r>
            <a:endParaRPr lang="ru-RU" dirty="0"/>
          </a:p>
        </p:txBody>
      </p:sp>
      <p:sp>
        <p:nvSpPr>
          <p:cNvPr id="3" name="Текст 2"/>
          <p:cNvSpPr>
            <a:spLocks noGrp="1"/>
          </p:cNvSpPr>
          <p:nvPr>
            <p:ph type="body" idx="1"/>
          </p:nvPr>
        </p:nvSpPr>
        <p:spPr/>
        <p:txBody>
          <a:bodyPr/>
          <a:lstStyle/>
          <a:p>
            <a:pPr lvl="0">
              <a:buClr>
                <a:srgbClr val="90C226"/>
              </a:buClr>
            </a:pPr>
            <a:r>
              <a:rPr lang="ru-RU" dirty="0">
                <a:solidFill>
                  <a:prstClr val="black">
                    <a:lumMod val="75000"/>
                    <a:lumOff val="25000"/>
                  </a:prstClr>
                </a:solidFill>
              </a:rPr>
              <a:t>Требования, предъявляемые к бухгалтерскому балансу</a:t>
            </a:r>
          </a:p>
          <a:p>
            <a:endParaRPr lang="ru-RU" dirty="0"/>
          </a:p>
        </p:txBody>
      </p:sp>
    </p:spTree>
    <p:extLst>
      <p:ext uri="{BB962C8B-B14F-4D97-AF65-F5344CB8AC3E}">
        <p14:creationId xmlns:p14="http://schemas.microsoft.com/office/powerpoint/2010/main" val="40288509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atin typeface="Arial" panose="020B0604020202020204" pitchFamily="34" charset="0"/>
                <a:ea typeface="Times New Roman" panose="02020603050405020304" pitchFamily="18" charset="0"/>
              </a:rPr>
              <a:t>Ясность</a:t>
            </a:r>
            <a:r>
              <a:rPr lang="ru-RU" dirty="0">
                <a:latin typeface="Arial" panose="020B0604020202020204" pitchFamily="34" charset="0"/>
                <a:ea typeface="Times New Roman" panose="02020603050405020304" pitchFamily="18" charset="0"/>
              </a:rPr>
              <a:t>, т.е. доступность информации для любого пользователя</a:t>
            </a:r>
            <a:endParaRPr lang="ru-RU" dirty="0"/>
          </a:p>
        </p:txBody>
      </p:sp>
      <p:sp>
        <p:nvSpPr>
          <p:cNvPr id="3" name="Текст 2"/>
          <p:cNvSpPr>
            <a:spLocks noGrp="1"/>
          </p:cNvSpPr>
          <p:nvPr>
            <p:ph type="body" idx="1"/>
          </p:nvPr>
        </p:nvSpPr>
        <p:spPr/>
        <p:txBody>
          <a:bodyPr/>
          <a:lstStyle/>
          <a:p>
            <a:pPr lvl="0">
              <a:buClr>
                <a:srgbClr val="90C226"/>
              </a:buClr>
            </a:pPr>
            <a:r>
              <a:rPr lang="ru-RU" dirty="0">
                <a:solidFill>
                  <a:prstClr val="black">
                    <a:lumMod val="75000"/>
                    <a:lumOff val="25000"/>
                  </a:prstClr>
                </a:solidFill>
              </a:rPr>
              <a:t>Требования, предъявляемые к бухгалтерскому балансу</a:t>
            </a:r>
          </a:p>
          <a:p>
            <a:endParaRPr lang="ru-RU" dirty="0"/>
          </a:p>
        </p:txBody>
      </p:sp>
    </p:spTree>
    <p:extLst>
      <p:ext uri="{BB962C8B-B14F-4D97-AF65-F5344CB8AC3E}">
        <p14:creationId xmlns:p14="http://schemas.microsoft.com/office/powerpoint/2010/main" val="350470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spcAft>
                <a:spcPts val="0"/>
              </a:spcAft>
            </a:pPr>
            <a:r>
              <a:rPr lang="ru-RU" dirty="0">
                <a:latin typeface="Arial" panose="020B0604020202020204" pitchFamily="34" charset="0"/>
                <a:ea typeface="Times New Roman" panose="02020603050405020304" pitchFamily="18" charset="0"/>
              </a:rPr>
              <a:t>1. Вступительные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2.Текущие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3.Ликвидационные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4.Разделительные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5. Объединительные </a:t>
            </a:r>
            <a:endParaRPr lang="ru-RU" dirty="0"/>
          </a:p>
        </p:txBody>
      </p:sp>
      <p:sp>
        <p:nvSpPr>
          <p:cNvPr id="3" name="Текст 2"/>
          <p:cNvSpPr>
            <a:spLocks noGrp="1"/>
          </p:cNvSpPr>
          <p:nvPr>
            <p:ph type="body" idx="1"/>
          </p:nvPr>
        </p:nvSpPr>
        <p:spPr/>
        <p:txBody>
          <a:bodyPr/>
          <a:lstStyle/>
          <a:p>
            <a:r>
              <a:rPr lang="ru-RU" dirty="0">
                <a:latin typeface="Arial" panose="020B0604020202020204" pitchFamily="34" charset="0"/>
                <a:ea typeface="Times New Roman" panose="02020603050405020304" pitchFamily="18" charset="0"/>
              </a:rPr>
              <a:t>Классификация </a:t>
            </a:r>
            <a:r>
              <a:rPr lang="ru-RU" dirty="0" smtClean="0">
                <a:latin typeface="Arial" panose="020B0604020202020204" pitchFamily="34" charset="0"/>
                <a:ea typeface="Times New Roman" panose="02020603050405020304" pitchFamily="18" charset="0"/>
              </a:rPr>
              <a:t>балансов по времени составления</a:t>
            </a:r>
            <a:endParaRPr lang="ru-RU" dirty="0"/>
          </a:p>
        </p:txBody>
      </p:sp>
    </p:spTree>
    <p:extLst>
      <p:ext uri="{BB962C8B-B14F-4D97-AF65-F5344CB8AC3E}">
        <p14:creationId xmlns:p14="http://schemas.microsoft.com/office/powerpoint/2010/main" val="2116072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spcAft>
                <a:spcPts val="0"/>
              </a:spcAft>
            </a:pPr>
            <a:r>
              <a:rPr lang="ru-RU" dirty="0">
                <a:latin typeface="+mn-lt"/>
                <a:ea typeface="Times New Roman" panose="02020603050405020304" pitchFamily="18" charset="0"/>
              </a:rPr>
              <a:t>1. Инвентарные</a:t>
            </a:r>
            <a:r>
              <a:rPr lang="ru-RU" sz="4800" dirty="0">
                <a:latin typeface="+mn-lt"/>
                <a:ea typeface="Times New Roman" panose="02020603050405020304" pitchFamily="18" charset="0"/>
              </a:rPr>
              <a:t/>
            </a:r>
            <a:br>
              <a:rPr lang="ru-RU" sz="4800" dirty="0">
                <a:latin typeface="+mn-lt"/>
                <a:ea typeface="Times New Roman" panose="02020603050405020304" pitchFamily="18" charset="0"/>
              </a:rPr>
            </a:br>
            <a:r>
              <a:rPr lang="ru-RU" sz="4800" dirty="0" smtClean="0">
                <a:latin typeface="+mn-lt"/>
                <a:ea typeface="Times New Roman" panose="02020603050405020304" pitchFamily="18" charset="0"/>
              </a:rPr>
              <a:t>2. </a:t>
            </a:r>
            <a:r>
              <a:rPr lang="ru-RU" dirty="0" smtClean="0">
                <a:latin typeface="+mn-lt"/>
                <a:ea typeface="Times New Roman" panose="02020603050405020304" pitchFamily="18" charset="0"/>
              </a:rPr>
              <a:t>Книжные </a:t>
            </a:r>
            <a:r>
              <a:rPr lang="ru-RU" sz="4800" dirty="0">
                <a:latin typeface="+mn-lt"/>
                <a:ea typeface="Times New Roman" panose="02020603050405020304" pitchFamily="18" charset="0"/>
              </a:rPr>
              <a:t/>
            </a:r>
            <a:br>
              <a:rPr lang="ru-RU" sz="4800" dirty="0">
                <a:latin typeface="+mn-lt"/>
                <a:ea typeface="Times New Roman" panose="02020603050405020304" pitchFamily="18" charset="0"/>
              </a:rPr>
            </a:br>
            <a:r>
              <a:rPr lang="ru-RU" sz="4800" dirty="0" smtClean="0">
                <a:latin typeface="+mn-lt"/>
                <a:ea typeface="Times New Roman" panose="02020603050405020304" pitchFamily="18" charset="0"/>
              </a:rPr>
              <a:t>3. </a:t>
            </a:r>
            <a:r>
              <a:rPr lang="ru-RU" dirty="0" smtClean="0">
                <a:latin typeface="+mn-lt"/>
                <a:ea typeface="Times New Roman" panose="02020603050405020304" pitchFamily="18" charset="0"/>
              </a:rPr>
              <a:t>Генеральные</a:t>
            </a:r>
            <a:endParaRPr lang="ru-RU" dirty="0">
              <a:latin typeface="+mn-lt"/>
            </a:endParaRPr>
          </a:p>
        </p:txBody>
      </p:sp>
      <p:sp>
        <p:nvSpPr>
          <p:cNvPr id="3" name="Текст 2"/>
          <p:cNvSpPr>
            <a:spLocks noGrp="1"/>
          </p:cNvSpPr>
          <p:nvPr>
            <p:ph type="body" idx="1"/>
          </p:nvPr>
        </p:nvSpPr>
        <p:spPr/>
        <p:txBody>
          <a:bodyPr/>
          <a:lstStyle/>
          <a:p>
            <a:r>
              <a:rPr lang="ru-RU" dirty="0">
                <a:solidFill>
                  <a:prstClr val="black">
                    <a:lumMod val="75000"/>
                    <a:lumOff val="25000"/>
                  </a:prstClr>
                </a:solidFill>
                <a:latin typeface="Arial" panose="020B0604020202020204" pitchFamily="34" charset="0"/>
                <a:ea typeface="Times New Roman" panose="02020603050405020304" pitchFamily="18" charset="0"/>
              </a:rPr>
              <a:t>Классификация </a:t>
            </a:r>
            <a:r>
              <a:rPr lang="ru-RU" dirty="0" smtClean="0">
                <a:solidFill>
                  <a:prstClr val="black">
                    <a:lumMod val="75000"/>
                    <a:lumOff val="25000"/>
                  </a:prstClr>
                </a:solidFill>
                <a:latin typeface="Arial" panose="020B0604020202020204" pitchFamily="34" charset="0"/>
                <a:ea typeface="Times New Roman" panose="02020603050405020304" pitchFamily="18" charset="0"/>
              </a:rPr>
              <a:t>балансов по источникам составления</a:t>
            </a:r>
            <a:endParaRPr lang="ru-RU" dirty="0"/>
          </a:p>
        </p:txBody>
      </p:sp>
    </p:spTree>
    <p:extLst>
      <p:ext uri="{BB962C8B-B14F-4D97-AF65-F5344CB8AC3E}">
        <p14:creationId xmlns:p14="http://schemas.microsoft.com/office/powerpoint/2010/main" val="163522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spcAft>
                <a:spcPts val="0"/>
              </a:spcAft>
              <a:tabLst>
                <a:tab pos="228600" algn="l"/>
              </a:tabLst>
            </a:pPr>
            <a:r>
              <a:rPr lang="ru-RU" dirty="0" smtClean="0">
                <a:latin typeface="Arial" panose="020B0604020202020204" pitchFamily="34" charset="0"/>
                <a:ea typeface="Times New Roman" panose="02020603050405020304" pitchFamily="18" charset="0"/>
              </a:rPr>
              <a:t>1. Единичные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2.  Сводные</a:t>
            </a:r>
            <a:endParaRPr lang="ru-RU" dirty="0"/>
          </a:p>
        </p:txBody>
      </p:sp>
      <p:sp>
        <p:nvSpPr>
          <p:cNvPr id="3" name="Текст 2"/>
          <p:cNvSpPr>
            <a:spLocks noGrp="1"/>
          </p:cNvSpPr>
          <p:nvPr>
            <p:ph type="body" idx="1"/>
          </p:nvPr>
        </p:nvSpPr>
        <p:spPr/>
        <p:txBody>
          <a:bodyPr/>
          <a:lstStyle/>
          <a:p>
            <a:r>
              <a:rPr lang="ru-RU" dirty="0">
                <a:solidFill>
                  <a:prstClr val="black">
                    <a:lumMod val="75000"/>
                    <a:lumOff val="25000"/>
                  </a:prstClr>
                </a:solidFill>
                <a:latin typeface="Arial" panose="020B0604020202020204" pitchFamily="34" charset="0"/>
                <a:ea typeface="Times New Roman" panose="02020603050405020304" pitchFamily="18" charset="0"/>
              </a:rPr>
              <a:t>Классификация </a:t>
            </a:r>
            <a:r>
              <a:rPr lang="ru-RU" dirty="0" smtClean="0">
                <a:solidFill>
                  <a:prstClr val="black">
                    <a:lumMod val="75000"/>
                    <a:lumOff val="25000"/>
                  </a:prstClr>
                </a:solidFill>
                <a:latin typeface="Arial" panose="020B0604020202020204" pitchFamily="34" charset="0"/>
                <a:ea typeface="Times New Roman" panose="02020603050405020304" pitchFamily="18" charset="0"/>
              </a:rPr>
              <a:t>балансов по объему информации</a:t>
            </a:r>
            <a:endParaRPr lang="ru-RU" dirty="0"/>
          </a:p>
        </p:txBody>
      </p:sp>
    </p:spTree>
    <p:extLst>
      <p:ext uri="{BB962C8B-B14F-4D97-AF65-F5344CB8AC3E}">
        <p14:creationId xmlns:p14="http://schemas.microsoft.com/office/powerpoint/2010/main" val="618961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spcAft>
                <a:spcPts val="0"/>
              </a:spcAft>
              <a:tabLst>
                <a:tab pos="228600" algn="l"/>
              </a:tabLst>
            </a:pPr>
            <a:r>
              <a:rPr lang="ru-RU" dirty="0" smtClean="0">
                <a:latin typeface="Arial" panose="020B0604020202020204" pitchFamily="34" charset="0"/>
                <a:ea typeface="Times New Roman" panose="02020603050405020304" pitchFamily="18" charset="0"/>
              </a:rPr>
              <a:t>1. Балансы </a:t>
            </a:r>
            <a:r>
              <a:rPr lang="ru-RU" dirty="0">
                <a:latin typeface="Arial" panose="020B0604020202020204" pitchFamily="34" charset="0"/>
                <a:ea typeface="Times New Roman" panose="02020603050405020304" pitchFamily="18" charset="0"/>
              </a:rPr>
              <a:t>основной деятельности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2. Балансы не основной деятельности</a:t>
            </a:r>
            <a:endParaRPr lang="ru-RU" dirty="0"/>
          </a:p>
        </p:txBody>
      </p:sp>
      <p:sp>
        <p:nvSpPr>
          <p:cNvPr id="3" name="Текст 2"/>
          <p:cNvSpPr>
            <a:spLocks noGrp="1"/>
          </p:cNvSpPr>
          <p:nvPr>
            <p:ph type="body" idx="1"/>
          </p:nvPr>
        </p:nvSpPr>
        <p:spPr/>
        <p:txBody>
          <a:bodyPr/>
          <a:lstStyle/>
          <a:p>
            <a:r>
              <a:rPr lang="ru-RU" dirty="0">
                <a:solidFill>
                  <a:prstClr val="black">
                    <a:lumMod val="75000"/>
                    <a:lumOff val="25000"/>
                  </a:prstClr>
                </a:solidFill>
                <a:latin typeface="Arial" panose="020B0604020202020204" pitchFamily="34" charset="0"/>
                <a:ea typeface="Times New Roman" panose="02020603050405020304" pitchFamily="18" charset="0"/>
              </a:rPr>
              <a:t>Классификация </a:t>
            </a:r>
            <a:r>
              <a:rPr lang="ru-RU" dirty="0" smtClean="0">
                <a:solidFill>
                  <a:prstClr val="black">
                    <a:lumMod val="75000"/>
                    <a:lumOff val="25000"/>
                  </a:prstClr>
                </a:solidFill>
                <a:latin typeface="Arial" panose="020B0604020202020204" pitchFamily="34" charset="0"/>
                <a:ea typeface="Times New Roman" panose="02020603050405020304" pitchFamily="18" charset="0"/>
              </a:rPr>
              <a:t>балансов по характеру деятельности</a:t>
            </a:r>
            <a:endParaRPr lang="ru-RU" dirty="0"/>
          </a:p>
        </p:txBody>
      </p:sp>
    </p:spTree>
    <p:extLst>
      <p:ext uri="{BB962C8B-B14F-4D97-AF65-F5344CB8AC3E}">
        <p14:creationId xmlns:p14="http://schemas.microsoft.com/office/powerpoint/2010/main" val="29094248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latin typeface="Arial" panose="020B0604020202020204" pitchFamily="34" charset="0"/>
                <a:ea typeface="Times New Roman" panose="02020603050405020304" pitchFamily="18" charset="0"/>
              </a:rPr>
              <a:t>Балансы государственных, муниципальных, кооперативных, коллективных, частых, смешанных и совместных организаций, а также общественных организаций</a:t>
            </a:r>
            <a:endParaRPr lang="ru-RU" dirty="0"/>
          </a:p>
        </p:txBody>
      </p:sp>
      <p:sp>
        <p:nvSpPr>
          <p:cNvPr id="3" name="Текст 2"/>
          <p:cNvSpPr>
            <a:spLocks noGrp="1"/>
          </p:cNvSpPr>
          <p:nvPr>
            <p:ph type="body" idx="1"/>
          </p:nvPr>
        </p:nvSpPr>
        <p:spPr/>
        <p:txBody>
          <a:bodyPr/>
          <a:lstStyle/>
          <a:p>
            <a:r>
              <a:rPr lang="ru-RU" dirty="0">
                <a:solidFill>
                  <a:prstClr val="black">
                    <a:lumMod val="75000"/>
                    <a:lumOff val="25000"/>
                  </a:prstClr>
                </a:solidFill>
                <a:latin typeface="Arial" panose="020B0604020202020204" pitchFamily="34" charset="0"/>
                <a:ea typeface="Times New Roman" panose="02020603050405020304" pitchFamily="18" charset="0"/>
              </a:rPr>
              <a:t>Классификация </a:t>
            </a:r>
            <a:r>
              <a:rPr lang="ru-RU" dirty="0" smtClean="0">
                <a:solidFill>
                  <a:prstClr val="black">
                    <a:lumMod val="75000"/>
                    <a:lumOff val="25000"/>
                  </a:prstClr>
                </a:solidFill>
                <a:latin typeface="Arial" panose="020B0604020202020204" pitchFamily="34" charset="0"/>
                <a:ea typeface="Times New Roman" panose="02020603050405020304" pitchFamily="18" charset="0"/>
              </a:rPr>
              <a:t>балансов по форме собственности</a:t>
            </a:r>
            <a:endParaRPr lang="ru-RU" dirty="0"/>
          </a:p>
        </p:txBody>
      </p:sp>
    </p:spTree>
    <p:extLst>
      <p:ext uri="{BB962C8B-B14F-4D97-AF65-F5344CB8AC3E}">
        <p14:creationId xmlns:p14="http://schemas.microsoft.com/office/powerpoint/2010/main" val="2980430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spcAft>
                <a:spcPts val="0"/>
              </a:spcAft>
              <a:tabLst>
                <a:tab pos="228600" algn="l"/>
              </a:tabLst>
            </a:pPr>
            <a:r>
              <a:rPr lang="ru-RU" dirty="0" smtClean="0">
                <a:latin typeface="Arial" panose="020B0604020202020204" pitchFamily="34" charset="0"/>
                <a:ea typeface="Times New Roman" panose="02020603050405020304" pitchFamily="18" charset="0"/>
              </a:rPr>
              <a:t>1. Самостоятельные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2.  Отдельные</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endParaRPr lang="ru-RU" dirty="0"/>
          </a:p>
        </p:txBody>
      </p:sp>
      <p:sp>
        <p:nvSpPr>
          <p:cNvPr id="3" name="Текст 2"/>
          <p:cNvSpPr>
            <a:spLocks noGrp="1"/>
          </p:cNvSpPr>
          <p:nvPr>
            <p:ph type="body" idx="1"/>
          </p:nvPr>
        </p:nvSpPr>
        <p:spPr/>
        <p:txBody>
          <a:bodyPr/>
          <a:lstStyle/>
          <a:p>
            <a:r>
              <a:rPr lang="ru-RU" dirty="0">
                <a:solidFill>
                  <a:prstClr val="black">
                    <a:lumMod val="75000"/>
                    <a:lumOff val="25000"/>
                  </a:prstClr>
                </a:solidFill>
                <a:latin typeface="Arial" panose="020B0604020202020204" pitchFamily="34" charset="0"/>
                <a:ea typeface="Times New Roman" panose="02020603050405020304" pitchFamily="18" charset="0"/>
              </a:rPr>
              <a:t>Классификация </a:t>
            </a:r>
            <a:r>
              <a:rPr lang="ru-RU" dirty="0" smtClean="0">
                <a:solidFill>
                  <a:prstClr val="black">
                    <a:lumMod val="75000"/>
                    <a:lumOff val="25000"/>
                  </a:prstClr>
                </a:solidFill>
                <a:latin typeface="Arial" panose="020B0604020202020204" pitchFamily="34" charset="0"/>
                <a:ea typeface="Times New Roman" panose="02020603050405020304" pitchFamily="18" charset="0"/>
              </a:rPr>
              <a:t>балансов по объекту отражения</a:t>
            </a:r>
            <a:endParaRPr lang="ru-RU" dirty="0"/>
          </a:p>
        </p:txBody>
      </p:sp>
    </p:spTree>
    <p:extLst>
      <p:ext uri="{BB962C8B-B14F-4D97-AF65-F5344CB8AC3E}">
        <p14:creationId xmlns:p14="http://schemas.microsoft.com/office/powerpoint/2010/main" val="1280363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spcAft>
                <a:spcPts val="0"/>
              </a:spcAft>
              <a:tabLst>
                <a:tab pos="228600" algn="l"/>
              </a:tabLst>
            </a:pPr>
            <a:r>
              <a:rPr lang="ru-RU" dirty="0" smtClean="0">
                <a:latin typeface="Arial" panose="020B0604020202020204" pitchFamily="34" charset="0"/>
                <a:ea typeface="Times New Roman" panose="02020603050405020304" pitchFamily="18" charset="0"/>
              </a:rPr>
              <a:t>1. Балансы-брутто </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r>
              <a:rPr lang="ru-RU" dirty="0">
                <a:latin typeface="Arial" panose="020B0604020202020204" pitchFamily="34" charset="0"/>
                <a:ea typeface="Times New Roman" panose="02020603050405020304" pitchFamily="18" charset="0"/>
              </a:rPr>
              <a:t> </a:t>
            </a:r>
            <a:r>
              <a:rPr lang="ru-RU" dirty="0" smtClean="0">
                <a:latin typeface="Arial" panose="020B0604020202020204" pitchFamily="34" charset="0"/>
                <a:ea typeface="Times New Roman" panose="02020603050405020304" pitchFamily="18" charset="0"/>
              </a:rPr>
              <a:t>2. Балансы-нетто</a:t>
            </a:r>
            <a:endParaRPr lang="ru-RU" dirty="0"/>
          </a:p>
        </p:txBody>
      </p:sp>
      <p:sp>
        <p:nvSpPr>
          <p:cNvPr id="3" name="Текст 2"/>
          <p:cNvSpPr>
            <a:spLocks noGrp="1"/>
          </p:cNvSpPr>
          <p:nvPr>
            <p:ph type="body" idx="1"/>
          </p:nvPr>
        </p:nvSpPr>
        <p:spPr/>
        <p:txBody>
          <a:bodyPr/>
          <a:lstStyle/>
          <a:p>
            <a:r>
              <a:rPr lang="ru-RU" dirty="0">
                <a:solidFill>
                  <a:prstClr val="black">
                    <a:lumMod val="75000"/>
                    <a:lumOff val="25000"/>
                  </a:prstClr>
                </a:solidFill>
                <a:latin typeface="Arial" panose="020B0604020202020204" pitchFamily="34" charset="0"/>
                <a:ea typeface="Times New Roman" panose="02020603050405020304" pitchFamily="18" charset="0"/>
              </a:rPr>
              <a:t>Классификация </a:t>
            </a:r>
            <a:r>
              <a:rPr lang="ru-RU" dirty="0" smtClean="0">
                <a:solidFill>
                  <a:prstClr val="black">
                    <a:lumMod val="75000"/>
                    <a:lumOff val="25000"/>
                  </a:prstClr>
                </a:solidFill>
                <a:latin typeface="Arial" panose="020B0604020202020204" pitchFamily="34" charset="0"/>
                <a:ea typeface="Times New Roman" panose="02020603050405020304" pitchFamily="18" charset="0"/>
              </a:rPr>
              <a:t>балансов по способу очистки</a:t>
            </a:r>
            <a:endParaRPr lang="ru-RU" dirty="0"/>
          </a:p>
        </p:txBody>
      </p:sp>
    </p:spTree>
    <p:extLst>
      <p:ext uri="{BB962C8B-B14F-4D97-AF65-F5344CB8AC3E}">
        <p14:creationId xmlns:p14="http://schemas.microsoft.com/office/powerpoint/2010/main" val="36728298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spcAft>
                <a:spcPts val="0"/>
              </a:spcAft>
              <a:tabLst>
                <a:tab pos="228600" algn="l"/>
              </a:tabLst>
            </a:pPr>
            <a:r>
              <a:rPr lang="ru-RU" sz="1800" dirty="0" smtClean="0">
                <a:latin typeface="Arial" panose="020B0604020202020204" pitchFamily="34" charset="0"/>
                <a:ea typeface="Times New Roman" panose="02020603050405020304" pitchFamily="18" charset="0"/>
              </a:rPr>
              <a:t>- имущество</a:t>
            </a:r>
            <a:r>
              <a:rPr lang="ru-RU" sz="1800" dirty="0">
                <a:latin typeface="Arial" panose="020B0604020202020204" pitchFamily="34" charset="0"/>
                <a:ea typeface="Times New Roman" panose="02020603050405020304" pitchFamily="18" charset="0"/>
              </a:rPr>
              <a:t>, приобретенное за плату, оценивается в сумме фак­тических затрат на приобретение;</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r>
              <a:rPr lang="ru-RU" sz="1800" dirty="0" smtClean="0">
                <a:latin typeface="Times New Roman" panose="02020603050405020304" pitchFamily="18" charset="0"/>
                <a:ea typeface="Times New Roman" panose="02020603050405020304" pitchFamily="18" charset="0"/>
              </a:rPr>
              <a:t>- </a:t>
            </a:r>
            <a:r>
              <a:rPr lang="ru-RU" sz="1800" dirty="0" smtClean="0">
                <a:latin typeface="Arial" panose="020B0604020202020204" pitchFamily="34" charset="0"/>
                <a:ea typeface="Times New Roman" panose="02020603050405020304" pitchFamily="18" charset="0"/>
              </a:rPr>
              <a:t>безвозмездно </a:t>
            </a:r>
            <a:r>
              <a:rPr lang="ru-RU" sz="1800" dirty="0">
                <a:latin typeface="Arial" panose="020B0604020202020204" pitchFamily="34" charset="0"/>
                <a:ea typeface="Times New Roman" panose="02020603050405020304" pitchFamily="18" charset="0"/>
              </a:rPr>
              <a:t>полученное имущество отражается в балансе по рыночной стоимости на дату принятия к учету, подтвержден­ной документально или экспертным путем;</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r>
              <a:rPr lang="ru-RU" sz="1800" dirty="0" smtClean="0">
                <a:latin typeface="Times New Roman" panose="02020603050405020304" pitchFamily="18" charset="0"/>
                <a:ea typeface="Times New Roman" panose="02020603050405020304" pitchFamily="18" charset="0"/>
              </a:rPr>
              <a:t>- </a:t>
            </a:r>
            <a:r>
              <a:rPr lang="ru-RU" sz="1800" dirty="0" smtClean="0">
                <a:latin typeface="Arial" panose="020B0604020202020204" pitchFamily="34" charset="0"/>
                <a:ea typeface="Times New Roman" panose="02020603050405020304" pitchFamily="18" charset="0"/>
              </a:rPr>
              <a:t>имущество</a:t>
            </a:r>
            <a:r>
              <a:rPr lang="ru-RU" sz="1800" dirty="0">
                <a:latin typeface="Arial" panose="020B0604020202020204" pitchFamily="34" charset="0"/>
                <a:ea typeface="Times New Roman" panose="02020603050405020304" pitchFamily="18" charset="0"/>
              </a:rPr>
              <a:t>, изготовленное самим предприятием, принимается на баланс в сумме затрат на его изготовление;</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r>
              <a:rPr lang="ru-RU" sz="1800" dirty="0" smtClean="0">
                <a:latin typeface="Times New Roman" panose="02020603050405020304" pitchFamily="18" charset="0"/>
                <a:ea typeface="Times New Roman" panose="02020603050405020304" pitchFamily="18" charset="0"/>
              </a:rPr>
              <a:t>- </a:t>
            </a:r>
            <a:r>
              <a:rPr lang="ru-RU" sz="1800" dirty="0" smtClean="0">
                <a:latin typeface="Arial" panose="020B0604020202020204" pitchFamily="34" charset="0"/>
                <a:ea typeface="Times New Roman" panose="02020603050405020304" pitchFamily="18" charset="0"/>
              </a:rPr>
              <a:t>начисление </a:t>
            </a:r>
            <a:r>
              <a:rPr lang="ru-RU" sz="1800" dirty="0">
                <a:latin typeface="Arial" panose="020B0604020202020204" pitchFamily="34" charset="0"/>
                <a:ea typeface="Times New Roman" panose="02020603050405020304" pitchFamily="18" charset="0"/>
              </a:rPr>
              <a:t>амортизации по основным средствам и немате­риальным активам производится независимо от результатов финансово-хозяйственной деятельности предприятия;</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r>
              <a:rPr lang="ru-RU" sz="1800" dirty="0" smtClean="0">
                <a:latin typeface="Times New Roman" panose="02020603050405020304" pitchFamily="18" charset="0"/>
                <a:ea typeface="Times New Roman" panose="02020603050405020304" pitchFamily="18" charset="0"/>
              </a:rPr>
              <a:t>- </a:t>
            </a:r>
            <a:r>
              <a:rPr lang="ru-RU" sz="1800" dirty="0" smtClean="0">
                <a:latin typeface="Arial" panose="020B0604020202020204" pitchFamily="34" charset="0"/>
                <a:ea typeface="Times New Roman" panose="02020603050405020304" pitchFamily="18" charset="0"/>
              </a:rPr>
              <a:t>стоимость </a:t>
            </a:r>
            <a:r>
              <a:rPr lang="ru-RU" sz="1800" dirty="0">
                <a:latin typeface="Arial" panose="020B0604020202020204" pitchFamily="34" charset="0"/>
                <a:ea typeface="Times New Roman" panose="02020603050405020304" pitchFamily="18" charset="0"/>
              </a:rPr>
              <a:t>основных средств и нематериальных активов пока­зывается в оценке по реальной (остаточной) стоимости, т. е. в нетто-оценке;</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r>
              <a:rPr lang="ru-RU" sz="1800" dirty="0" smtClean="0">
                <a:latin typeface="Times New Roman" panose="02020603050405020304" pitchFamily="18" charset="0"/>
                <a:ea typeface="Times New Roman" panose="02020603050405020304" pitchFamily="18" charset="0"/>
              </a:rPr>
              <a:t>- </a:t>
            </a:r>
            <a:r>
              <a:rPr lang="ru-RU" sz="1800" dirty="0" smtClean="0">
                <a:latin typeface="Arial" panose="020B0604020202020204" pitchFamily="34" charset="0"/>
                <a:ea typeface="Times New Roman" panose="02020603050405020304" pitchFamily="18" charset="0"/>
              </a:rPr>
              <a:t>применение </a:t>
            </a:r>
            <a:r>
              <a:rPr lang="ru-RU" sz="1800" dirty="0">
                <a:latin typeface="Arial" panose="020B0604020202020204" pitchFamily="34" charset="0"/>
                <a:ea typeface="Times New Roman" panose="02020603050405020304" pitchFamily="18" charset="0"/>
              </a:rPr>
              <a:t>иных методов оценки имущества и обязательств допускается в случаях, не противоречащих действующему зако­нодательству и нормативным актам.</a:t>
            </a:r>
            <a:endParaRPr lang="ru-RU" sz="1800" dirty="0"/>
          </a:p>
        </p:txBody>
      </p:sp>
      <p:sp>
        <p:nvSpPr>
          <p:cNvPr id="3" name="Текст 2"/>
          <p:cNvSpPr>
            <a:spLocks noGrp="1"/>
          </p:cNvSpPr>
          <p:nvPr>
            <p:ph type="body" idx="1"/>
          </p:nvPr>
        </p:nvSpPr>
        <p:spPr/>
        <p:txBody>
          <a:bodyPr/>
          <a:lstStyle/>
          <a:p>
            <a:r>
              <a:rPr lang="ru-RU" dirty="0">
                <a:latin typeface="Arial" panose="020B0604020202020204" pitchFamily="34" charset="0"/>
                <a:ea typeface="Times New Roman" panose="02020603050405020304" pitchFamily="18" charset="0"/>
              </a:rPr>
              <a:t>Принципы формирования оценки отдельных статей бухгалтерского </a:t>
            </a:r>
            <a:r>
              <a:rPr lang="ru-RU" dirty="0" smtClean="0">
                <a:latin typeface="Arial" panose="020B0604020202020204" pitchFamily="34" charset="0"/>
                <a:ea typeface="Times New Roman" panose="02020603050405020304" pitchFamily="18" charset="0"/>
              </a:rPr>
              <a:t>баланса в Российской Федерации</a:t>
            </a:r>
            <a:endParaRPr lang="ru-RU" dirty="0"/>
          </a:p>
        </p:txBody>
      </p:sp>
    </p:spTree>
    <p:extLst>
      <p:ext uri="{BB962C8B-B14F-4D97-AF65-F5344CB8AC3E}">
        <p14:creationId xmlns:p14="http://schemas.microsoft.com/office/powerpoint/2010/main" val="771340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sz="3200" kern="0" dirty="0">
                <a:solidFill>
                  <a:srgbClr val="FF0000"/>
                </a:solidFill>
                <a:latin typeface="Arial"/>
                <a:ea typeface="+mn-ea"/>
                <a:cs typeface="+mn-cs"/>
              </a:rPr>
              <a:t>Форма бухгалтерского баланса </a:t>
            </a:r>
            <a:r>
              <a:rPr lang="ru-RU" altLang="ru-RU" sz="3200" kern="0" dirty="0">
                <a:solidFill>
                  <a:srgbClr val="000000"/>
                </a:solidFill>
                <a:latin typeface="Arial"/>
                <a:ea typeface="+mn-ea"/>
                <a:cs typeface="+mn-cs"/>
              </a:rPr>
              <a:t>представляет двухстороннюю таблицу, в которой с одной стороны показаны хозяйственные средства по составу и размещению, с другой – по их источникам образования и целевому назначению. Итог средств, подсчитанный по их составу и размещению, всегда равен итогу источников и целевому назначению этих средств. Конечные итоги актива и пассива называются валютой баланса</a:t>
            </a:r>
            <a:endParaRPr lang="ru-RU" dirty="0"/>
          </a:p>
        </p:txBody>
      </p:sp>
      <p:sp>
        <p:nvSpPr>
          <p:cNvPr id="3" name="Текст 2"/>
          <p:cNvSpPr>
            <a:spLocks noGrp="1"/>
          </p:cNvSpPr>
          <p:nvPr>
            <p:ph type="body" idx="1"/>
          </p:nvPr>
        </p:nvSpPr>
        <p:spPr/>
        <p:txBody>
          <a:bodyPr/>
          <a:lstStyle/>
          <a:p>
            <a:r>
              <a:rPr lang="ru-RU" dirty="0" smtClean="0"/>
              <a:t>Форма бухгалтерского баланса</a:t>
            </a:r>
            <a:endParaRPr lang="ru-RU" dirty="0"/>
          </a:p>
        </p:txBody>
      </p:sp>
    </p:spTree>
    <p:extLst>
      <p:ext uri="{BB962C8B-B14F-4D97-AF65-F5344CB8AC3E}">
        <p14:creationId xmlns:p14="http://schemas.microsoft.com/office/powerpoint/2010/main" val="22114485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latin typeface="Arial" panose="020B0604020202020204" pitchFamily="34" charset="0"/>
                <a:ea typeface="Times New Roman" panose="02020603050405020304" pitchFamily="18" charset="0"/>
              </a:rPr>
              <a:t>В российском балансе активы располагаются по мере возрастания их ликвидности, обязательства - по мере уменьшения срока погашения</a:t>
            </a:r>
            <a:endParaRPr lang="ru-RU" dirty="0"/>
          </a:p>
        </p:txBody>
      </p:sp>
      <p:sp>
        <p:nvSpPr>
          <p:cNvPr id="3" name="Текст 2"/>
          <p:cNvSpPr>
            <a:spLocks noGrp="1"/>
          </p:cNvSpPr>
          <p:nvPr>
            <p:ph type="body" idx="1"/>
          </p:nvPr>
        </p:nvSpPr>
        <p:spPr/>
        <p:txBody>
          <a:bodyPr/>
          <a:lstStyle/>
          <a:p>
            <a:r>
              <a:rPr lang="ru-RU" dirty="0" smtClean="0"/>
              <a:t>Баланс по ПБУ</a:t>
            </a:r>
            <a:endParaRPr lang="ru-RU" dirty="0"/>
          </a:p>
        </p:txBody>
      </p:sp>
    </p:spTree>
    <p:extLst>
      <p:ext uri="{BB962C8B-B14F-4D97-AF65-F5344CB8AC3E}">
        <p14:creationId xmlns:p14="http://schemas.microsoft.com/office/powerpoint/2010/main" val="2807671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latin typeface="Arial" panose="020B0604020202020204" pitchFamily="34" charset="0"/>
                <a:ea typeface="Times New Roman" panose="02020603050405020304" pitchFamily="18" charset="0"/>
              </a:rPr>
              <a:t>В балансе по международным стандартам активы располагаются по мере либо убывания ликвидности, либо возрастания ликвидности, обязательства - по мере увеличения срока погашения, собственный капитал - в порядке его постоянства</a:t>
            </a:r>
            <a:endParaRPr lang="ru-RU" sz="3200" dirty="0"/>
          </a:p>
        </p:txBody>
      </p:sp>
      <p:sp>
        <p:nvSpPr>
          <p:cNvPr id="3" name="Текст 2"/>
          <p:cNvSpPr>
            <a:spLocks noGrp="1"/>
          </p:cNvSpPr>
          <p:nvPr>
            <p:ph type="body" idx="1"/>
          </p:nvPr>
        </p:nvSpPr>
        <p:spPr/>
        <p:txBody>
          <a:bodyPr/>
          <a:lstStyle/>
          <a:p>
            <a:r>
              <a:rPr lang="ru-RU" dirty="0" smtClean="0"/>
              <a:t>Баланс по МСФО</a:t>
            </a:r>
            <a:endParaRPr lang="ru-RU" dirty="0"/>
          </a:p>
        </p:txBody>
      </p:sp>
    </p:spTree>
    <p:extLst>
      <p:ext uri="{BB962C8B-B14F-4D97-AF65-F5344CB8AC3E}">
        <p14:creationId xmlns:p14="http://schemas.microsoft.com/office/powerpoint/2010/main" val="4250484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2589" y="731520"/>
            <a:ext cx="8171411" cy="440120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4000" b="0" i="0" u="sng" strike="noStrike" kern="0" cap="none" spc="0" normalizeH="0" baseline="0" noProof="0" dirty="0" smtClean="0">
                <a:ln>
                  <a:noFill/>
                </a:ln>
                <a:solidFill>
                  <a:srgbClr val="CC3300"/>
                </a:solidFill>
                <a:effectLst/>
                <a:uLnTx/>
                <a:uFillTx/>
                <a:latin typeface="Arial"/>
                <a:ea typeface="+mn-ea"/>
                <a:cs typeface="+mn-cs"/>
              </a:rPr>
              <a:t>Основным условием баланса</a:t>
            </a:r>
            <a:r>
              <a:rPr kumimoji="0" lang="ru-RU" altLang="ru-RU" sz="4000" b="0" i="0" u="none" strike="noStrike" kern="0" cap="none" spc="0" normalizeH="0" baseline="0" noProof="0" dirty="0" smtClean="0">
                <a:ln>
                  <a:noFill/>
                </a:ln>
                <a:solidFill>
                  <a:srgbClr val="000000"/>
                </a:solidFill>
                <a:effectLst/>
                <a:uLnTx/>
                <a:uFillTx/>
                <a:latin typeface="Arial"/>
                <a:ea typeface="+mn-ea"/>
                <a:cs typeface="+mn-cs"/>
              </a:rPr>
              <a:t> является равновесие актива и пассива, вытекающее из того, что в активе и в пассиве баланса отражены одни и те же средства, но сгруппированные по разным признакам</a:t>
            </a:r>
            <a:endParaRPr kumimoji="0" lang="ru-RU" sz="1800" b="0" i="0" u="none" strike="noStrike" kern="0" cap="none" spc="0" normalizeH="0" baseline="0" noProof="0" dirty="0" smtClean="0">
              <a:ln>
                <a:noFill/>
              </a:ln>
              <a:solidFill>
                <a:sysClr val="windowText" lastClr="00000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3455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ru-RU" sz="3600" b="1" kern="0" dirty="0">
                <a:solidFill>
                  <a:srgbClr val="000000"/>
                </a:solidFill>
                <a:latin typeface="Arial"/>
                <a:ea typeface="+mn-ea"/>
                <a:cs typeface="+mn-cs"/>
              </a:rPr>
              <a:t>Активы = Собственный капитал + Обязательства</a:t>
            </a:r>
            <a:endParaRPr lang="ru-RU" dirty="0"/>
          </a:p>
        </p:txBody>
      </p:sp>
      <p:sp>
        <p:nvSpPr>
          <p:cNvPr id="3" name="Текст 2"/>
          <p:cNvSpPr>
            <a:spLocks noGrp="1"/>
          </p:cNvSpPr>
          <p:nvPr>
            <p:ph type="body" idx="1"/>
          </p:nvPr>
        </p:nvSpPr>
        <p:spPr/>
        <p:txBody>
          <a:bodyPr/>
          <a:lstStyle/>
          <a:p>
            <a:r>
              <a:rPr lang="ru-RU" altLang="ru-RU" sz="2400" b="1" kern="0" dirty="0">
                <a:solidFill>
                  <a:srgbClr val="000000"/>
                </a:solidFill>
                <a:latin typeface="Arial"/>
                <a:ea typeface="+mj-ea"/>
                <a:cs typeface="+mj-cs"/>
              </a:rPr>
              <a:t>Строение баланса основывается на принципе двойственности, уравнение которой можно записать в следующем </a:t>
            </a:r>
            <a:r>
              <a:rPr lang="ru-RU" altLang="ru-RU" sz="2400" b="1" kern="0" dirty="0" smtClean="0">
                <a:solidFill>
                  <a:srgbClr val="000000"/>
                </a:solidFill>
                <a:latin typeface="Arial"/>
                <a:ea typeface="+mj-ea"/>
                <a:cs typeface="+mj-cs"/>
              </a:rPr>
              <a:t>виде</a:t>
            </a:r>
            <a:endParaRPr lang="ru-RU" dirty="0"/>
          </a:p>
        </p:txBody>
      </p:sp>
    </p:spTree>
    <p:extLst>
      <p:ext uri="{BB962C8B-B14F-4D97-AF65-F5344CB8AC3E}">
        <p14:creationId xmlns:p14="http://schemas.microsoft.com/office/powerpoint/2010/main" val="12233626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90204" y="556953"/>
            <a:ext cx="8553796" cy="5693866"/>
          </a:xfrm>
          <a:prstGeom prst="rect">
            <a:avLst/>
          </a:prstGeom>
        </p:spPr>
        <p:txBody>
          <a:bodyPr wrap="square">
            <a:spAutoFit/>
          </a:bodyPr>
          <a:lstStyle/>
          <a:p>
            <a:pPr algn="ctr"/>
            <a:r>
              <a:rPr lang="ru-RU" altLang="ru-RU" sz="2800" b="1" i="1" dirty="0"/>
              <a:t>Активы </a:t>
            </a:r>
            <a:r>
              <a:rPr lang="ru-RU" altLang="ru-RU" sz="2800" b="1" dirty="0"/>
              <a:t>– это экономические ресурсы, контроль над которыми организация получила в результате свершившихся фактов хозяйственной деятельности и которые должны принести ей экономические выгоды в будущем. </a:t>
            </a:r>
          </a:p>
          <a:p>
            <a:r>
              <a:rPr lang="ru-RU" altLang="ru-RU" sz="2800" dirty="0"/>
              <a:t>Активы имеют три характерных признака:</a:t>
            </a:r>
          </a:p>
          <a:p>
            <a:r>
              <a:rPr lang="ru-RU" altLang="ru-RU" sz="2800" dirty="0"/>
              <a:t>• к ним относятся экономические ресурсы, полученные в результате операций за прошлый год;</a:t>
            </a:r>
          </a:p>
          <a:p>
            <a:r>
              <a:rPr lang="ru-RU" altLang="ru-RU" sz="2800" dirty="0"/>
              <a:t>• их должна контролировать организация;</a:t>
            </a:r>
          </a:p>
          <a:p>
            <a:r>
              <a:rPr lang="ru-RU" altLang="ru-RU" sz="2800" dirty="0"/>
              <a:t>• они могут быть оценены достаточно объективно.</a:t>
            </a:r>
          </a:p>
        </p:txBody>
      </p:sp>
    </p:spTree>
    <p:extLst>
      <p:ext uri="{BB962C8B-B14F-4D97-AF65-F5344CB8AC3E}">
        <p14:creationId xmlns:p14="http://schemas.microsoft.com/office/powerpoint/2010/main" val="420852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833" y="532015"/>
            <a:ext cx="8404167" cy="452431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sz="3200" b="1" i="1" u="none" strike="noStrike" kern="0" cap="none" spc="0" normalizeH="0" baseline="0" noProof="0" dirty="0" smtClean="0">
                <a:ln>
                  <a:noFill/>
                </a:ln>
                <a:solidFill>
                  <a:srgbClr val="000000"/>
                </a:solidFill>
                <a:effectLst/>
                <a:uLnTx/>
                <a:uFillTx/>
                <a:latin typeface="Arial"/>
              </a:rPr>
              <a:t>Капитал </a:t>
            </a:r>
            <a:r>
              <a:rPr kumimoji="0" lang="ru-RU" altLang="ru-RU" sz="3200" b="1" i="0" u="none" strike="noStrike" kern="0" cap="none" spc="0" normalizeH="0" baseline="0" noProof="0" dirty="0" smtClean="0">
                <a:ln>
                  <a:noFill/>
                </a:ln>
                <a:solidFill>
                  <a:srgbClr val="000000"/>
                </a:solidFill>
                <a:effectLst/>
                <a:uLnTx/>
                <a:uFillTx/>
                <a:latin typeface="Arial"/>
              </a:rPr>
              <a:t>– это вложения собственников и прибыль, накопленная за все время деятельности организации. Эти средства отражаются в балансе в обобщенном виде, без указаний, на какие цели они были использованы. Размещение финансовых источников представлено различными статьями актива баланса</a:t>
            </a:r>
            <a:endParaRPr kumimoji="0" lang="ru-RU" sz="32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41265633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6335" y="698269"/>
            <a:ext cx="8337665" cy="483209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sz="2800" b="1" i="1" u="none" strike="noStrike" kern="0" cap="none" spc="0" normalizeH="0" baseline="0" noProof="0" dirty="0" smtClean="0">
                <a:ln>
                  <a:noFill/>
                </a:ln>
                <a:solidFill>
                  <a:srgbClr val="000000"/>
                </a:solidFill>
                <a:effectLst/>
                <a:uLnTx/>
                <a:uFillTx/>
                <a:latin typeface="Arial"/>
                <a:ea typeface="+mj-ea"/>
                <a:cs typeface="+mj-cs"/>
              </a:rPr>
              <a:t>Обязательства – </a:t>
            </a:r>
            <a:r>
              <a:rPr kumimoji="0" lang="ru-RU" altLang="ru-RU" sz="2800" b="1" i="0" u="none" strike="noStrike" kern="0" cap="none" spc="0" normalizeH="0" baseline="0" noProof="0" dirty="0" smtClean="0">
                <a:ln>
                  <a:noFill/>
                </a:ln>
                <a:solidFill>
                  <a:srgbClr val="000000"/>
                </a:solidFill>
                <a:effectLst/>
                <a:uLnTx/>
                <a:uFillTx/>
                <a:latin typeface="Arial"/>
                <a:ea typeface="+mj-ea"/>
                <a:cs typeface="+mj-cs"/>
              </a:rPr>
              <a:t>это существующая на отчетную дату задолженность организации, которая образовалась вследствие ведения хозяйственной деятельности и расчеты по которой должны привести к оттоку активов. Эти обязательства возникают в результате прошлых операций. Обязательства означают требования кредиторов на активы, поскольку погашение задолженности должно привести к оттоку денежных, материальных или нематериальных ресурсов организации</a:t>
            </a:r>
            <a:endParaRPr kumimoji="0" lang="ru-RU" sz="2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18925903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ct val="20000"/>
              </a:spcBef>
              <a:spcAft>
                <a:spcPct val="0"/>
              </a:spcAft>
            </a:pPr>
            <a:r>
              <a:rPr lang="ru-RU" altLang="ru-RU" sz="1800" kern="0" dirty="0">
                <a:solidFill>
                  <a:srgbClr val="000000"/>
                </a:solidFill>
                <a:latin typeface="+mn-lt"/>
                <a:ea typeface="+mn-ea"/>
                <a:cs typeface="+mn-cs"/>
              </a:rPr>
              <a:t>1. Не допускается зачет между статьями актива и пассива, статьями прибылей и убытков, кроме случаев, когда такой зачет предусмотрен соответствующими положениями по бухгалтерскому учету.</a:t>
            </a:r>
            <a:br>
              <a:rPr lang="ru-RU" altLang="ru-RU" sz="1800" kern="0" dirty="0">
                <a:solidFill>
                  <a:srgbClr val="000000"/>
                </a:solidFill>
                <a:latin typeface="+mn-lt"/>
                <a:ea typeface="+mn-ea"/>
                <a:cs typeface="+mn-cs"/>
              </a:rPr>
            </a:br>
            <a:r>
              <a:rPr lang="ru-RU" altLang="ru-RU" sz="1800" kern="0" dirty="0">
                <a:solidFill>
                  <a:srgbClr val="000000"/>
                </a:solidFill>
                <a:latin typeface="+mn-lt"/>
                <a:ea typeface="+mn-ea"/>
                <a:cs typeface="+mn-cs"/>
              </a:rPr>
              <a:t>2. Амортизируемые виды имущества (нематериальные активы, основные средства, доходные вложения в материальные ценности) отражаются в балансе по остаточной стоимости.</a:t>
            </a:r>
            <a:br>
              <a:rPr lang="ru-RU" altLang="ru-RU" sz="1800" kern="0" dirty="0">
                <a:solidFill>
                  <a:srgbClr val="000000"/>
                </a:solidFill>
                <a:latin typeface="+mn-lt"/>
                <a:ea typeface="+mn-ea"/>
                <a:cs typeface="+mn-cs"/>
              </a:rPr>
            </a:br>
            <a:r>
              <a:rPr lang="ru-RU" altLang="ru-RU" sz="1800" kern="0" dirty="0">
                <a:solidFill>
                  <a:srgbClr val="000000"/>
                </a:solidFill>
                <a:latin typeface="+mn-lt"/>
                <a:ea typeface="+mn-ea"/>
                <a:cs typeface="+mn-cs"/>
              </a:rPr>
              <a:t>3. Активы и обязательства делятся в зависимости от сроков их обращения (погашения) на долгосрочные и краткосрочные.</a:t>
            </a:r>
            <a:br>
              <a:rPr lang="ru-RU" altLang="ru-RU" sz="1800" kern="0" dirty="0">
                <a:solidFill>
                  <a:srgbClr val="000000"/>
                </a:solidFill>
                <a:latin typeface="+mn-lt"/>
                <a:ea typeface="+mn-ea"/>
                <a:cs typeface="+mn-cs"/>
              </a:rPr>
            </a:br>
            <a:r>
              <a:rPr lang="ru-RU" altLang="ru-RU" sz="1800" kern="0" dirty="0">
                <a:solidFill>
                  <a:srgbClr val="000000"/>
                </a:solidFill>
                <a:latin typeface="+mn-lt"/>
                <a:ea typeface="+mn-ea"/>
                <a:cs typeface="+mn-cs"/>
              </a:rPr>
              <a:t>4. Если какой-либо показатель необходимо вычесть, то его отражают в круглых скобках.</a:t>
            </a:r>
            <a:br>
              <a:rPr lang="ru-RU" altLang="ru-RU" sz="1800" kern="0" dirty="0">
                <a:solidFill>
                  <a:srgbClr val="000000"/>
                </a:solidFill>
                <a:latin typeface="+mn-lt"/>
                <a:ea typeface="+mn-ea"/>
                <a:cs typeface="+mn-cs"/>
              </a:rPr>
            </a:br>
            <a:r>
              <a:rPr lang="ru-RU" altLang="ru-RU" sz="1800" kern="0" dirty="0">
                <a:solidFill>
                  <a:srgbClr val="000000"/>
                </a:solidFill>
                <a:latin typeface="+mn-lt"/>
                <a:ea typeface="+mn-ea"/>
                <a:cs typeface="+mn-cs"/>
              </a:rPr>
              <a:t>5. При формировании оценочных резервов (под снижение стоимости материальных ценностей, под обесценение финансовых вложений, по сомнительным долгам) их суммы вычитаются из стоимости тех активов, в отношении которых были сформированы соответствующие резервы</a:t>
            </a:r>
            <a:endParaRPr lang="ru-RU" dirty="0">
              <a:latin typeface="+mn-lt"/>
            </a:endParaRPr>
          </a:p>
        </p:txBody>
      </p:sp>
      <p:sp>
        <p:nvSpPr>
          <p:cNvPr id="3" name="Текст 2"/>
          <p:cNvSpPr>
            <a:spLocks noGrp="1"/>
          </p:cNvSpPr>
          <p:nvPr>
            <p:ph type="body" idx="1"/>
          </p:nvPr>
        </p:nvSpPr>
        <p:spPr/>
        <p:txBody>
          <a:bodyPr/>
          <a:lstStyle/>
          <a:p>
            <a:r>
              <a:rPr lang="ru-RU" altLang="ru-RU" sz="2400" b="1" kern="0" dirty="0">
                <a:solidFill>
                  <a:srgbClr val="000000"/>
                </a:solidFill>
                <a:latin typeface="Arial"/>
                <a:ea typeface="+mj-ea"/>
                <a:cs typeface="+mj-cs"/>
              </a:rPr>
              <a:t>При составлении баланса должны соблюдаться определенные </a:t>
            </a:r>
            <a:r>
              <a:rPr lang="ru-RU" altLang="ru-RU" sz="2400" b="1" i="1" kern="0" dirty="0">
                <a:solidFill>
                  <a:srgbClr val="000000"/>
                </a:solidFill>
                <a:latin typeface="Arial"/>
                <a:ea typeface="+mj-ea"/>
                <a:cs typeface="+mj-cs"/>
              </a:rPr>
              <a:t>требования</a:t>
            </a:r>
            <a:endParaRPr lang="ru-RU" dirty="0"/>
          </a:p>
        </p:txBody>
      </p:sp>
    </p:spTree>
    <p:extLst>
      <p:ext uri="{BB962C8B-B14F-4D97-AF65-F5344CB8AC3E}">
        <p14:creationId xmlns:p14="http://schemas.microsoft.com/office/powerpoint/2010/main" val="2177530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34" descr="i_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423950"/>
            <a:ext cx="7978637" cy="600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640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537569609"/>
              </p:ext>
            </p:extLst>
          </p:nvPr>
        </p:nvGraphicFramePr>
        <p:xfrm>
          <a:off x="1363288" y="440575"/>
          <a:ext cx="8254536" cy="5867443"/>
        </p:xfrm>
        <a:graphic>
          <a:graphicData uri="http://schemas.openxmlformats.org/drawingml/2006/table">
            <a:tbl>
              <a:tblPr/>
              <a:tblGrid>
                <a:gridCol w="1116234">
                  <a:extLst>
                    <a:ext uri="{9D8B030D-6E8A-4147-A177-3AD203B41FA5}">
                      <a16:colId xmlns:a16="http://schemas.microsoft.com/office/drawing/2014/main" val="2549529434"/>
                    </a:ext>
                  </a:extLst>
                </a:gridCol>
                <a:gridCol w="2355815">
                  <a:extLst>
                    <a:ext uri="{9D8B030D-6E8A-4147-A177-3AD203B41FA5}">
                      <a16:colId xmlns:a16="http://schemas.microsoft.com/office/drawing/2014/main" val="3681445745"/>
                    </a:ext>
                  </a:extLst>
                </a:gridCol>
                <a:gridCol w="2604256">
                  <a:extLst>
                    <a:ext uri="{9D8B030D-6E8A-4147-A177-3AD203B41FA5}">
                      <a16:colId xmlns:a16="http://schemas.microsoft.com/office/drawing/2014/main" val="1498401966"/>
                    </a:ext>
                  </a:extLst>
                </a:gridCol>
                <a:gridCol w="2178231">
                  <a:extLst>
                    <a:ext uri="{9D8B030D-6E8A-4147-A177-3AD203B41FA5}">
                      <a16:colId xmlns:a16="http://schemas.microsoft.com/office/drawing/2014/main" val="759671507"/>
                    </a:ext>
                  </a:extLst>
                </a:gridCol>
              </a:tblGrid>
              <a:tr h="434344">
                <a:tc>
                  <a:txBody>
                    <a:bodyPr/>
                    <a:lstStyle/>
                    <a:p>
                      <a:pPr algn="ctr">
                        <a:spcAft>
                          <a:spcPts val="0"/>
                        </a:spcAft>
                      </a:pPr>
                      <a:r>
                        <a:rPr lang="ru-RU" sz="1000" b="1" dirty="0">
                          <a:effectLst/>
                          <a:latin typeface="Arial" panose="020B0604020202020204" pitchFamily="34" charset="0"/>
                          <a:ea typeface="Times New Roman" panose="02020603050405020304" pitchFamily="18" charset="0"/>
                        </a:rPr>
                        <a:t>Код  </a:t>
                      </a:r>
                      <a:br>
                        <a:rPr lang="ru-RU" sz="1000" b="1" dirty="0">
                          <a:effectLst/>
                          <a:latin typeface="Arial" panose="020B0604020202020204" pitchFamily="34" charset="0"/>
                          <a:ea typeface="Times New Roman" panose="02020603050405020304" pitchFamily="18" charset="0"/>
                        </a:rPr>
                      </a:br>
                      <a:r>
                        <a:rPr lang="ru-RU" sz="1000" b="1" dirty="0">
                          <a:effectLst/>
                          <a:latin typeface="Arial" panose="020B0604020202020204" pitchFamily="34" charset="0"/>
                          <a:ea typeface="Times New Roman" panose="02020603050405020304" pitchFamily="18" charset="0"/>
                        </a:rPr>
                        <a:t>строки</a:t>
                      </a:r>
                      <a:br>
                        <a:rPr lang="ru-RU" sz="1000" b="1" dirty="0">
                          <a:effectLst/>
                          <a:latin typeface="Arial" panose="020B0604020202020204" pitchFamily="34" charset="0"/>
                          <a:ea typeface="Times New Roman" panose="02020603050405020304" pitchFamily="18" charset="0"/>
                        </a:rPr>
                      </a:br>
                      <a:r>
                        <a:rPr lang="ru-RU" sz="1000" b="1" dirty="0">
                          <a:effectLst/>
                          <a:latin typeface="Arial" panose="020B0604020202020204" pitchFamily="34" charset="0"/>
                          <a:ea typeface="Times New Roman" panose="02020603050405020304" pitchFamily="18" charset="0"/>
                        </a:rPr>
                        <a:t>баланса</a:t>
                      </a:r>
                      <a:endParaRPr lang="ru-RU" sz="1000" dirty="0">
                        <a:effectLst/>
                        <a:latin typeface="Arial" panose="020B0604020202020204" pitchFamily="34" charset="0"/>
                        <a:ea typeface="Times New Roman" panose="02020603050405020304" pitchFamily="18" charset="0"/>
                      </a:endParaRP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000" b="1" dirty="0">
                          <a:effectLst/>
                          <a:latin typeface="Arial" panose="020B0604020202020204" pitchFamily="34" charset="0"/>
                          <a:ea typeface="Times New Roman" panose="02020603050405020304" pitchFamily="18" charset="0"/>
                        </a:rPr>
                        <a:t>Наименование    </a:t>
                      </a:r>
                      <a:br>
                        <a:rPr lang="ru-RU" sz="1000" b="1" dirty="0">
                          <a:effectLst/>
                          <a:latin typeface="Arial" panose="020B0604020202020204" pitchFamily="34" charset="0"/>
                          <a:ea typeface="Times New Roman" panose="02020603050405020304" pitchFamily="18" charset="0"/>
                        </a:rPr>
                      </a:br>
                      <a:r>
                        <a:rPr lang="ru-RU" sz="1000" b="1" dirty="0">
                          <a:effectLst/>
                          <a:latin typeface="Arial" panose="020B0604020202020204" pitchFamily="34" charset="0"/>
                          <a:ea typeface="Times New Roman" panose="02020603050405020304" pitchFamily="18" charset="0"/>
                        </a:rPr>
                        <a:t>показателя</a:t>
                      </a:r>
                      <a:endParaRPr lang="ru-RU" sz="1000" dirty="0">
                        <a:effectLst/>
                        <a:latin typeface="Arial" panose="020B0604020202020204" pitchFamily="34" charset="0"/>
                        <a:ea typeface="Times New Roman" panose="02020603050405020304" pitchFamily="18" charset="0"/>
                      </a:endParaRP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000" b="1">
                          <a:effectLst/>
                          <a:latin typeface="Arial" panose="020B0604020202020204" pitchFamily="34" charset="0"/>
                          <a:ea typeface="Times New Roman" panose="02020603050405020304" pitchFamily="18" charset="0"/>
                        </a:rPr>
                        <a:t>Формирование показателя</a:t>
                      </a:r>
                      <a:endParaRPr lang="ru-RU" sz="1000">
                        <a:effectLst/>
                        <a:latin typeface="Arial" panose="020B0604020202020204" pitchFamily="34" charset="0"/>
                        <a:ea typeface="Times New Roman" panose="02020603050405020304" pitchFamily="18" charset="0"/>
                      </a:endParaRP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000" b="1">
                          <a:effectLst/>
                          <a:latin typeface="Arial" panose="020B0604020202020204" pitchFamily="34" charset="0"/>
                          <a:ea typeface="Times New Roman" panose="02020603050405020304" pitchFamily="18" charset="0"/>
                        </a:rPr>
                        <a:t>Примечания</a:t>
                      </a:r>
                      <a:endParaRPr lang="ru-RU" sz="1000">
                        <a:effectLst/>
                        <a:latin typeface="Arial" panose="020B0604020202020204" pitchFamily="34" charset="0"/>
                        <a:ea typeface="Times New Roman" panose="02020603050405020304" pitchFamily="18" charset="0"/>
                      </a:endParaRP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7642097"/>
                  </a:ext>
                </a:extLst>
              </a:tr>
              <a:tr h="149651">
                <a:tc gridSpan="4">
                  <a:txBody>
                    <a:bodyPr/>
                    <a:lstStyle/>
                    <a:p>
                      <a:pPr>
                        <a:spcAft>
                          <a:spcPts val="0"/>
                        </a:spcAft>
                      </a:pPr>
                      <a:r>
                        <a:rPr lang="ru-RU" sz="1000" dirty="0">
                          <a:effectLst/>
                          <a:latin typeface="Arial" panose="020B0604020202020204" pitchFamily="34" charset="0"/>
                          <a:ea typeface="Times New Roman" panose="02020603050405020304" pitchFamily="18" charset="0"/>
                        </a:rPr>
                        <a:t>Раздел I «</a:t>
                      </a:r>
                      <a:r>
                        <a:rPr lang="ru-RU" sz="1000" dirty="0" err="1">
                          <a:effectLst/>
                          <a:latin typeface="Arial" panose="020B0604020202020204" pitchFamily="34" charset="0"/>
                          <a:ea typeface="Times New Roman" panose="02020603050405020304" pitchFamily="18" charset="0"/>
                        </a:rPr>
                        <a:t>Внеоборотные</a:t>
                      </a:r>
                      <a:r>
                        <a:rPr lang="ru-RU" sz="1000" dirty="0">
                          <a:effectLst/>
                          <a:latin typeface="Arial" panose="020B0604020202020204" pitchFamily="34" charset="0"/>
                          <a:ea typeface="Times New Roman" panose="02020603050405020304" pitchFamily="18" charset="0"/>
                        </a:rPr>
                        <a:t> активы»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1169988"/>
                  </a:ext>
                </a:extLst>
              </a:tr>
              <a:tr h="868688">
                <a:tc>
                  <a:txBody>
                    <a:bodyPr/>
                    <a:lstStyle/>
                    <a:p>
                      <a:pPr>
                        <a:spcAft>
                          <a:spcPts val="0"/>
                        </a:spcAft>
                      </a:pPr>
                      <a:r>
                        <a:rPr lang="ru-RU" sz="1000">
                          <a:effectLst/>
                          <a:latin typeface="Arial" panose="020B0604020202020204" pitchFamily="34" charset="0"/>
                          <a:ea typeface="Times New Roman" panose="02020603050405020304" pitchFamily="18" charset="0"/>
                        </a:rPr>
                        <a:t>1110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Нематериальные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активы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Дебетовое сальдо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счета 04 за минусом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амортизации (кредитовое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сальдо счета 05)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Если организация        </a:t>
                      </a:r>
                      <a:br>
                        <a:rPr lang="ru-RU" sz="1000">
                          <a:effectLst/>
                          <a:latin typeface="Arial" panose="020B0604020202020204" pitchFamily="34" charset="0"/>
                          <a:ea typeface="Times New Roman" panose="02020603050405020304" pitchFamily="18" charset="0"/>
                        </a:rPr>
                      </a:br>
                      <a:r>
                        <a:rPr lang="ru-RU" sz="1000">
                          <a:effectLst/>
                          <a:latin typeface="Arial" panose="020B0604020202020204" pitchFamily="34" charset="0"/>
                          <a:ea typeface="Times New Roman" panose="02020603050405020304" pitchFamily="18" charset="0"/>
                        </a:rPr>
                        <a:t>начисляет амортизацию   </a:t>
                      </a:r>
                      <a:br>
                        <a:rPr lang="ru-RU" sz="1000">
                          <a:effectLst/>
                          <a:latin typeface="Arial" panose="020B0604020202020204" pitchFamily="34" charset="0"/>
                          <a:ea typeface="Times New Roman" panose="02020603050405020304" pitchFamily="18" charset="0"/>
                        </a:rPr>
                      </a:br>
                      <a:r>
                        <a:rPr lang="ru-RU" sz="1000">
                          <a:effectLst/>
                          <a:latin typeface="Arial" panose="020B0604020202020204" pitchFamily="34" charset="0"/>
                          <a:ea typeface="Times New Roman" panose="02020603050405020304" pitchFamily="18" charset="0"/>
                        </a:rPr>
                        <a:t>по НМА без применения   </a:t>
                      </a:r>
                      <a:br>
                        <a:rPr lang="ru-RU" sz="1000">
                          <a:effectLst/>
                          <a:latin typeface="Arial" panose="020B0604020202020204" pitchFamily="34" charset="0"/>
                          <a:ea typeface="Times New Roman" panose="02020603050405020304" pitchFamily="18" charset="0"/>
                        </a:rPr>
                      </a:br>
                      <a:r>
                        <a:rPr lang="ru-RU" sz="1000">
                          <a:effectLst/>
                          <a:latin typeface="Arial" panose="020B0604020202020204" pitchFamily="34" charset="0"/>
                          <a:ea typeface="Times New Roman" panose="02020603050405020304" pitchFamily="18" charset="0"/>
                        </a:rPr>
                        <a:t>счета 05, то            </a:t>
                      </a:r>
                      <a:br>
                        <a:rPr lang="ru-RU" sz="1000">
                          <a:effectLst/>
                          <a:latin typeface="Arial" panose="020B0604020202020204" pitchFamily="34" charset="0"/>
                          <a:ea typeface="Times New Roman" panose="02020603050405020304" pitchFamily="18" charset="0"/>
                        </a:rPr>
                      </a:br>
                      <a:r>
                        <a:rPr lang="ru-RU" sz="1000">
                          <a:effectLst/>
                          <a:latin typeface="Arial" panose="020B0604020202020204" pitchFamily="34" charset="0"/>
                          <a:ea typeface="Times New Roman" panose="02020603050405020304" pitchFamily="18" charset="0"/>
                        </a:rPr>
                        <a:t>учитывается только      </a:t>
                      </a:r>
                      <a:br>
                        <a:rPr lang="ru-RU" sz="1000">
                          <a:effectLst/>
                          <a:latin typeface="Arial" panose="020B0604020202020204" pitchFamily="34" charset="0"/>
                          <a:ea typeface="Times New Roman" panose="02020603050405020304" pitchFamily="18" charset="0"/>
                        </a:rPr>
                      </a:br>
                      <a:r>
                        <a:rPr lang="ru-RU" sz="1000">
                          <a:effectLst/>
                          <a:latin typeface="Arial" panose="020B0604020202020204" pitchFamily="34" charset="0"/>
                          <a:ea typeface="Times New Roman" panose="02020603050405020304" pitchFamily="18" charset="0"/>
                        </a:rPr>
                        <a:t>сальдо счета 04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9573295"/>
                  </a:ext>
                </a:extLst>
              </a:tr>
              <a:tr h="579126">
                <a:tc>
                  <a:txBody>
                    <a:bodyPr/>
                    <a:lstStyle/>
                    <a:p>
                      <a:pPr>
                        <a:spcAft>
                          <a:spcPts val="0"/>
                        </a:spcAft>
                      </a:pPr>
                      <a:r>
                        <a:rPr lang="ru-RU" sz="1000">
                          <a:effectLst/>
                          <a:latin typeface="Arial" panose="020B0604020202020204" pitchFamily="34" charset="0"/>
                          <a:ea typeface="Times New Roman" panose="02020603050405020304" pitchFamily="18" charset="0"/>
                        </a:rPr>
                        <a:t>1120</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Результаты исследований и разработок</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Затраты компании на завершенные НИОКР, учитываемые на счете 04 обособленно</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9345896"/>
                  </a:ext>
                </a:extLst>
              </a:tr>
              <a:tr h="1013470">
                <a:tc>
                  <a:txBody>
                    <a:bodyPr/>
                    <a:lstStyle/>
                    <a:p>
                      <a:pPr>
                        <a:spcAft>
                          <a:spcPts val="0"/>
                        </a:spcAft>
                      </a:pPr>
                      <a:r>
                        <a:rPr lang="ru-RU" sz="1000">
                          <a:effectLst/>
                          <a:latin typeface="Arial" panose="020B0604020202020204" pitchFamily="34" charset="0"/>
                          <a:ea typeface="Times New Roman" panose="02020603050405020304" pitchFamily="18" charset="0"/>
                        </a:rPr>
                        <a:t>1130</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Нематериальные поисковые активы</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Дебетовое сальдо счета 08 </a:t>
                      </a:r>
                      <a:r>
                        <a:rPr lang="ru-RU" sz="1000" dirty="0" err="1">
                          <a:effectLst/>
                          <a:latin typeface="Arial" panose="020B0604020202020204" pitchFamily="34" charset="0"/>
                          <a:ea typeface="Times New Roman" panose="02020603050405020304" pitchFamily="18" charset="0"/>
                        </a:rPr>
                        <a:t>субсчет</a:t>
                      </a:r>
                      <a:r>
                        <a:rPr lang="ru-RU" sz="1000" dirty="0">
                          <a:effectLst/>
                          <a:latin typeface="Arial" panose="020B0604020202020204" pitchFamily="34" charset="0"/>
                          <a:ea typeface="Times New Roman" panose="02020603050405020304" pitchFamily="18" charset="0"/>
                        </a:rPr>
                        <a:t> «Нематериальные поисковые активы» минус кредитовое сальдо счета 05 </a:t>
                      </a:r>
                      <a:r>
                        <a:rPr lang="ru-RU" sz="1000" dirty="0" err="1">
                          <a:effectLst/>
                          <a:latin typeface="Arial" panose="020B0604020202020204" pitchFamily="34" charset="0"/>
                          <a:ea typeface="Times New Roman" panose="02020603050405020304" pitchFamily="18" charset="0"/>
                        </a:rPr>
                        <a:t>субсчет</a:t>
                      </a:r>
                      <a:r>
                        <a:rPr lang="ru-RU" sz="1000" dirty="0">
                          <a:effectLst/>
                          <a:latin typeface="Arial" panose="020B0604020202020204" pitchFamily="34" charset="0"/>
                          <a:ea typeface="Times New Roman" panose="02020603050405020304" pitchFamily="18" charset="0"/>
                        </a:rPr>
                        <a:t> «Амортизация и обесценение нематериальных поисковых активов».</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2537740"/>
                  </a:ext>
                </a:extLst>
              </a:tr>
              <a:tr h="1013470">
                <a:tc>
                  <a:txBody>
                    <a:bodyPr/>
                    <a:lstStyle/>
                    <a:p>
                      <a:pPr>
                        <a:spcAft>
                          <a:spcPts val="0"/>
                        </a:spcAft>
                      </a:pPr>
                      <a:r>
                        <a:rPr lang="ru-RU" sz="1000">
                          <a:effectLst/>
                          <a:latin typeface="Arial" panose="020B0604020202020204" pitchFamily="34" charset="0"/>
                          <a:ea typeface="Times New Roman" panose="02020603050405020304" pitchFamily="18" charset="0"/>
                        </a:rPr>
                        <a:t>1140</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Материальные поисковые активы</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Дебетовое сальдо счета 08 </a:t>
                      </a:r>
                      <a:r>
                        <a:rPr lang="ru-RU" sz="1000" dirty="0" err="1">
                          <a:effectLst/>
                          <a:latin typeface="Arial" panose="020B0604020202020204" pitchFamily="34" charset="0"/>
                          <a:ea typeface="Times New Roman" panose="02020603050405020304" pitchFamily="18" charset="0"/>
                        </a:rPr>
                        <a:t>субсчет</a:t>
                      </a:r>
                      <a:r>
                        <a:rPr lang="ru-RU" sz="1000" dirty="0">
                          <a:effectLst/>
                          <a:latin typeface="Arial" panose="020B0604020202020204" pitchFamily="34" charset="0"/>
                          <a:ea typeface="Times New Roman" panose="02020603050405020304" pitchFamily="18" charset="0"/>
                        </a:rPr>
                        <a:t> «Материальные поисковые активы» минус кредитовое сальдо счета 02 </a:t>
                      </a:r>
                      <a:r>
                        <a:rPr lang="ru-RU" sz="1000" dirty="0" err="1">
                          <a:effectLst/>
                          <a:latin typeface="Arial" panose="020B0604020202020204" pitchFamily="34" charset="0"/>
                          <a:ea typeface="Times New Roman" panose="02020603050405020304" pitchFamily="18" charset="0"/>
                        </a:rPr>
                        <a:t>субсчет</a:t>
                      </a:r>
                      <a:r>
                        <a:rPr lang="ru-RU" sz="1000" dirty="0">
                          <a:effectLst/>
                          <a:latin typeface="Arial" panose="020B0604020202020204" pitchFamily="34" charset="0"/>
                          <a:ea typeface="Times New Roman" panose="02020603050405020304" pitchFamily="18" charset="0"/>
                        </a:rPr>
                        <a:t> «Амортизация и обесценение материальных поисковых активов».</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9598823"/>
                  </a:ext>
                </a:extLst>
              </a:tr>
              <a:tr h="1737377">
                <a:tc>
                  <a:txBody>
                    <a:bodyPr/>
                    <a:lstStyle/>
                    <a:p>
                      <a:pPr>
                        <a:spcAft>
                          <a:spcPts val="0"/>
                        </a:spcAft>
                      </a:pPr>
                      <a:r>
                        <a:rPr lang="ru-RU" sz="1000">
                          <a:effectLst/>
                          <a:latin typeface="Arial" panose="020B0604020202020204" pitchFamily="34" charset="0"/>
                          <a:ea typeface="Times New Roman" panose="02020603050405020304" pitchFamily="18" charset="0"/>
                        </a:rPr>
                        <a:t>1150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a:effectLst/>
                          <a:latin typeface="Arial" panose="020B0604020202020204" pitchFamily="34" charset="0"/>
                          <a:ea typeface="Times New Roman" panose="02020603050405020304" pitchFamily="18" charset="0"/>
                        </a:rPr>
                        <a:t>Основные средства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Дебетовое сальдо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счета 01 за минусом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амортизации (кредитовое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сальдо счета 02)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000" dirty="0">
                          <a:effectLst/>
                          <a:latin typeface="Arial" panose="020B0604020202020204" pitchFamily="34" charset="0"/>
                          <a:ea typeface="Times New Roman" panose="02020603050405020304" pitchFamily="18" charset="0"/>
                        </a:rPr>
                        <a:t>Если у организации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учитывается имущество,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предоставленное в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аренду, то в кредитовое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сальдо счета 02 не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включаются данные       </a:t>
                      </a:r>
                      <a:br>
                        <a:rPr lang="ru-RU" sz="1000" dirty="0">
                          <a:effectLst/>
                          <a:latin typeface="Arial" panose="020B0604020202020204" pitchFamily="34" charset="0"/>
                          <a:ea typeface="Times New Roman" panose="02020603050405020304" pitchFamily="18" charset="0"/>
                        </a:rPr>
                      </a:br>
                      <a:r>
                        <a:rPr lang="ru-RU" sz="1000" dirty="0" err="1">
                          <a:effectLst/>
                          <a:latin typeface="Arial" panose="020B0604020202020204" pitchFamily="34" charset="0"/>
                          <a:ea typeface="Times New Roman" panose="02020603050405020304" pitchFamily="18" charset="0"/>
                        </a:rPr>
                        <a:t>субсчета</a:t>
                      </a:r>
                      <a:r>
                        <a:rPr lang="ru-RU" sz="1000" dirty="0">
                          <a:effectLst/>
                          <a:latin typeface="Arial" panose="020B0604020202020204" pitchFamily="34" charset="0"/>
                          <a:ea typeface="Times New Roman" panose="02020603050405020304" pitchFamily="18" charset="0"/>
                        </a:rPr>
                        <a:t> «Амортизация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по имуществу,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предоставленному другим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организациям во         </a:t>
                      </a:r>
                      <a:br>
                        <a:rPr lang="ru-RU" sz="1000" dirty="0">
                          <a:effectLst/>
                          <a:latin typeface="Arial" panose="020B0604020202020204" pitchFamily="34" charset="0"/>
                          <a:ea typeface="Times New Roman" panose="02020603050405020304" pitchFamily="18" charset="0"/>
                        </a:rPr>
                      </a:br>
                      <a:r>
                        <a:rPr lang="ru-RU" sz="1000" dirty="0">
                          <a:effectLst/>
                          <a:latin typeface="Arial" panose="020B0604020202020204" pitchFamily="34" charset="0"/>
                          <a:ea typeface="Times New Roman" panose="02020603050405020304" pitchFamily="18" charset="0"/>
                        </a:rPr>
                        <a:t>временное пользование»  </a:t>
                      </a:r>
                    </a:p>
                  </a:txBody>
                  <a:tcPr marL="32162" marR="3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2386146"/>
                  </a:ext>
                </a:extLst>
              </a:tr>
            </a:tbl>
          </a:graphicData>
        </a:graphic>
      </p:graphicFrame>
    </p:spTree>
    <p:extLst>
      <p:ext uri="{BB962C8B-B14F-4D97-AF65-F5344CB8AC3E}">
        <p14:creationId xmlns:p14="http://schemas.microsoft.com/office/powerpoint/2010/main" val="17100418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641329187"/>
              </p:ext>
            </p:extLst>
          </p:nvPr>
        </p:nvGraphicFramePr>
        <p:xfrm>
          <a:off x="922713" y="390698"/>
          <a:ext cx="8952806" cy="6010103"/>
        </p:xfrm>
        <a:graphic>
          <a:graphicData uri="http://schemas.openxmlformats.org/drawingml/2006/table">
            <a:tbl>
              <a:tblPr/>
              <a:tblGrid>
                <a:gridCol w="1210659">
                  <a:extLst>
                    <a:ext uri="{9D8B030D-6E8A-4147-A177-3AD203B41FA5}">
                      <a16:colId xmlns:a16="http://schemas.microsoft.com/office/drawing/2014/main" val="1344474633"/>
                    </a:ext>
                  </a:extLst>
                </a:gridCol>
                <a:gridCol w="2555099">
                  <a:extLst>
                    <a:ext uri="{9D8B030D-6E8A-4147-A177-3AD203B41FA5}">
                      <a16:colId xmlns:a16="http://schemas.microsoft.com/office/drawing/2014/main" val="3105514578"/>
                    </a:ext>
                  </a:extLst>
                </a:gridCol>
                <a:gridCol w="2824555">
                  <a:extLst>
                    <a:ext uri="{9D8B030D-6E8A-4147-A177-3AD203B41FA5}">
                      <a16:colId xmlns:a16="http://schemas.microsoft.com/office/drawing/2014/main" val="1328015873"/>
                    </a:ext>
                  </a:extLst>
                </a:gridCol>
                <a:gridCol w="2362493">
                  <a:extLst>
                    <a:ext uri="{9D8B030D-6E8A-4147-A177-3AD203B41FA5}">
                      <a16:colId xmlns:a16="http://schemas.microsoft.com/office/drawing/2014/main" val="2482535768"/>
                    </a:ext>
                  </a:extLst>
                </a:gridCol>
              </a:tblGrid>
              <a:tr h="540285">
                <a:tc>
                  <a:txBody>
                    <a:bodyPr/>
                    <a:lstStyle/>
                    <a:p>
                      <a:pPr algn="ctr">
                        <a:lnSpc>
                          <a:spcPct val="107000"/>
                        </a:lnSpc>
                        <a:spcAft>
                          <a:spcPts val="0"/>
                        </a:spcAft>
                      </a:pP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Код  </a:t>
                      </a:r>
                      <a:br>
                        <a:rPr lang="ru-RU" sz="11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строки</a:t>
                      </a:r>
                      <a:br>
                        <a:rPr lang="ru-RU" sz="11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баланса</a:t>
                      </a:r>
                      <a:endParaRPr lang="ru-RU"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Наименование    </a:t>
                      </a:r>
                      <a:br>
                        <a:rPr lang="ru-RU" sz="11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показателя</a:t>
                      </a:r>
                      <a:endParaRPr lang="ru-RU"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b="1">
                          <a:effectLst/>
                          <a:latin typeface="Arial" panose="020B0604020202020204" pitchFamily="34" charset="0"/>
                          <a:ea typeface="Times New Roman" panose="02020603050405020304" pitchFamily="18" charset="0"/>
                          <a:cs typeface="Times New Roman" panose="02020603050405020304" pitchFamily="18" charset="0"/>
                        </a:rPr>
                        <a:t>Формирование показателя</a:t>
                      </a:r>
                      <a:endParaRPr lang="ru-RU" sz="1100">
                        <a:effectLst/>
                        <a:latin typeface="Arial" panose="020B0604020202020204" pitchFamily="34" charset="0"/>
                        <a:ea typeface="Times New Roman" panose="02020603050405020304" pitchFamily="18" charset="0"/>
                        <a:cs typeface="Times New Roman" panose="02020603050405020304" pitchFamily="18" charset="0"/>
                      </a:endParaRP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b="1">
                          <a:effectLst/>
                          <a:latin typeface="Arial" panose="020B0604020202020204" pitchFamily="34" charset="0"/>
                          <a:ea typeface="Times New Roman" panose="02020603050405020304" pitchFamily="18" charset="0"/>
                          <a:cs typeface="Times New Roman" panose="02020603050405020304" pitchFamily="18" charset="0"/>
                        </a:rPr>
                        <a:t>Примечания</a:t>
                      </a:r>
                      <a:endParaRPr lang="ru-RU" sz="1100">
                        <a:effectLst/>
                        <a:latin typeface="Arial" panose="020B0604020202020204" pitchFamily="34" charset="0"/>
                        <a:ea typeface="Times New Roman" panose="02020603050405020304" pitchFamily="18" charset="0"/>
                        <a:cs typeface="Times New Roman" panose="02020603050405020304" pitchFamily="18" charset="0"/>
                      </a:endParaRP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668417"/>
                  </a:ext>
                </a:extLst>
              </a:tr>
              <a:tr h="1278523">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1160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Доходные вложения в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материальные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ценности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счета 03 за минусом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амортизации (кредитовое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сальдо счета 02 по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соответствующему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err="1">
                          <a:effectLst/>
                          <a:latin typeface="Arial" panose="020B0604020202020204" pitchFamily="34" charset="0"/>
                          <a:ea typeface="Times New Roman" panose="02020603050405020304" pitchFamily="18" charset="0"/>
                          <a:cs typeface="Times New Roman" panose="02020603050405020304" pitchFamily="18" charset="0"/>
                        </a:rPr>
                        <a:t>субсчету</a:t>
                      </a: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8148534"/>
                  </a:ext>
                </a:extLst>
              </a:tr>
              <a:tr h="1832201">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1170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Финансовые вложения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Сальдо счета 58;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счета 55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1100" dirty="0">
                          <a:effectLst/>
                          <a:latin typeface="Arial" panose="020B0604020202020204" pitchFamily="34" charset="0"/>
                          <a:ea typeface="Times New Roman" panose="02020603050405020304" pitchFamily="18" charset="0"/>
                          <a:cs typeface="Times New Roman" panose="02020603050405020304" pitchFamily="18" charset="0"/>
                        </a:rPr>
                        <a:t> «Депозитные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счета» (в части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долгосрочных вложений)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за минусом резерва под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обесценение (кредитовый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остаток счета 59 в части</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долгосрочных вложений)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7086569"/>
                  </a:ext>
                </a:extLst>
              </a:tr>
              <a:tr h="355726">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1180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Отложенные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налоговые активы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счета 09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348263"/>
                  </a:ext>
                </a:extLst>
              </a:tr>
              <a:tr h="1278523">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1190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Прочие внеоборотные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активы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Стоимость активов, не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отраженная в других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строках разд. I  </a:t>
                      </a:r>
                    </a:p>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 Дебетовое сальдо        </a:t>
                      </a:r>
                    </a:p>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счетов 07 и 08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Если организация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использует счет 16, то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учитываются данные по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соответствующим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err="1">
                          <a:effectLst/>
                          <a:latin typeface="Arial" panose="020B0604020202020204" pitchFamily="34" charset="0"/>
                          <a:ea typeface="Times New Roman" panose="02020603050405020304" pitchFamily="18" charset="0"/>
                          <a:cs typeface="Times New Roman" panose="02020603050405020304" pitchFamily="18" charset="0"/>
                        </a:rPr>
                        <a:t>субсчетам</a:t>
                      </a: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304036"/>
                  </a:ext>
                </a:extLst>
              </a:tr>
              <a:tr h="724845">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1100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Итого по разд. I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Сумма строк 1110, 1120,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1130, 1140, 1150, 1160, 1170, 1180, 1190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разд. I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0541" marR="40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383831"/>
                  </a:ext>
                </a:extLst>
              </a:tr>
            </a:tbl>
          </a:graphicData>
        </a:graphic>
      </p:graphicFrame>
    </p:spTree>
    <p:extLst>
      <p:ext uri="{BB962C8B-B14F-4D97-AF65-F5344CB8AC3E}">
        <p14:creationId xmlns:p14="http://schemas.microsoft.com/office/powerpoint/2010/main" val="22556385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074420386"/>
              </p:ext>
            </p:extLst>
          </p:nvPr>
        </p:nvGraphicFramePr>
        <p:xfrm>
          <a:off x="906087" y="307570"/>
          <a:ext cx="8794865" cy="5986571"/>
        </p:xfrm>
        <a:graphic>
          <a:graphicData uri="http://schemas.openxmlformats.org/drawingml/2006/table">
            <a:tbl>
              <a:tblPr/>
              <a:tblGrid>
                <a:gridCol w="1189299">
                  <a:extLst>
                    <a:ext uri="{9D8B030D-6E8A-4147-A177-3AD203B41FA5}">
                      <a16:colId xmlns:a16="http://schemas.microsoft.com/office/drawing/2014/main" val="1030816713"/>
                    </a:ext>
                  </a:extLst>
                </a:gridCol>
                <a:gridCol w="2510025">
                  <a:extLst>
                    <a:ext uri="{9D8B030D-6E8A-4147-A177-3AD203B41FA5}">
                      <a16:colId xmlns:a16="http://schemas.microsoft.com/office/drawing/2014/main" val="363979138"/>
                    </a:ext>
                  </a:extLst>
                </a:gridCol>
                <a:gridCol w="2774726">
                  <a:extLst>
                    <a:ext uri="{9D8B030D-6E8A-4147-A177-3AD203B41FA5}">
                      <a16:colId xmlns:a16="http://schemas.microsoft.com/office/drawing/2014/main" val="79276732"/>
                    </a:ext>
                  </a:extLst>
                </a:gridCol>
                <a:gridCol w="2320815">
                  <a:extLst>
                    <a:ext uri="{9D8B030D-6E8A-4147-A177-3AD203B41FA5}">
                      <a16:colId xmlns:a16="http://schemas.microsoft.com/office/drawing/2014/main" val="3297253374"/>
                    </a:ext>
                  </a:extLst>
                </a:gridCol>
              </a:tblGrid>
              <a:tr h="449837">
                <a:tc>
                  <a:txBody>
                    <a:bodyPr/>
                    <a:lstStyle/>
                    <a:p>
                      <a:pPr algn="ctr">
                        <a:lnSpc>
                          <a:spcPct val="107000"/>
                        </a:lnSpc>
                        <a:spcAft>
                          <a:spcPts val="0"/>
                        </a:spcAft>
                      </a:pP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Код  </a:t>
                      </a:r>
                      <a:br>
                        <a:rPr lang="ru-RU" sz="10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строки</a:t>
                      </a:r>
                      <a:br>
                        <a:rPr lang="ru-RU" sz="10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баланса</a:t>
                      </a:r>
                      <a:endParaRPr lang="ru-RU"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Наименование    </a:t>
                      </a:r>
                      <a:br>
                        <a:rPr lang="ru-RU" sz="10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показателя</a:t>
                      </a:r>
                      <a:endParaRPr lang="ru-RU"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b="1">
                          <a:effectLst/>
                          <a:latin typeface="Arial" panose="020B0604020202020204" pitchFamily="34" charset="0"/>
                          <a:ea typeface="Times New Roman" panose="02020603050405020304" pitchFamily="18" charset="0"/>
                          <a:cs typeface="Times New Roman" panose="02020603050405020304" pitchFamily="18" charset="0"/>
                        </a:rPr>
                        <a:t>Формирование показателя</a:t>
                      </a:r>
                      <a:endParaRPr lang="ru-RU"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Примечания</a:t>
                      </a:r>
                      <a:endParaRPr lang="ru-RU"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593788"/>
                  </a:ext>
                </a:extLst>
              </a:tr>
              <a:tr h="142486">
                <a:tc gridSpan="4">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Раздел II «Оборотные активы»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88685104"/>
                  </a:ext>
                </a:extLst>
              </a:tr>
              <a:tr h="4599078">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1210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Запасы:</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Строка 1210 = Дебет счета 10 + Дебет счета 15 + (-) Счет 16 + Дебет счет 11 + Дебет счетов 20, 21, 23, 29, 44, 46 - Кредит счета 14 + Дебет счета 41 - Кредит счета 42 + Дебет счета 43 + Дебет счета 45 + Дебет счета 97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Если организация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применяет счета 15 и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16, следует прибавить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(вычесть) остатки по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этим счетам.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Если в организации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формируется резерв под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снижение стоимости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материальных ценностей,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то показатель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уменьшается на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счета 14   </a:t>
                      </a:r>
                    </a:p>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 Если в организации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формируется резерв под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снижение стоимости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материальных ценностей,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то показатель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уменьшается на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счета 14.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Если организация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при учете покупных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товаров использует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 15, следует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прибавить (вычесть)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остатки этого счета (в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части, относящейся к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стоимости покупных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товаров)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8565234"/>
                  </a:ext>
                </a:extLst>
              </a:tr>
              <a:tr h="477881">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1220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Налог на            </a:t>
                      </a:r>
                      <a:br>
                        <a:rPr lang="ru-RU" sz="1000">
                          <a:effectLst/>
                          <a:latin typeface="Arial" panose="020B0604020202020204" pitchFamily="34" charset="0"/>
                          <a:ea typeface="Times New Roman" panose="02020603050405020304" pitchFamily="18" charset="0"/>
                          <a:cs typeface="Times New Roman" panose="02020603050405020304" pitchFamily="18" charset="0"/>
                        </a:rPr>
                      </a:br>
                      <a:r>
                        <a:rPr lang="ru-RU" sz="1000">
                          <a:effectLst/>
                          <a:latin typeface="Arial" panose="020B0604020202020204" pitchFamily="34" charset="0"/>
                          <a:ea typeface="Times New Roman" panose="02020603050405020304" pitchFamily="18" charset="0"/>
                          <a:cs typeface="Times New Roman" panose="02020603050405020304" pitchFamily="18" charset="0"/>
                        </a:rPr>
                        <a:t>добавленную         </a:t>
                      </a:r>
                      <a:br>
                        <a:rPr lang="ru-RU" sz="1000">
                          <a:effectLst/>
                          <a:latin typeface="Arial" panose="020B0604020202020204" pitchFamily="34" charset="0"/>
                          <a:ea typeface="Times New Roman" panose="02020603050405020304" pitchFamily="18" charset="0"/>
                          <a:cs typeface="Times New Roman" panose="02020603050405020304" pitchFamily="18" charset="0"/>
                        </a:rPr>
                      </a:br>
                      <a:r>
                        <a:rPr lang="ru-RU" sz="1000">
                          <a:effectLst/>
                          <a:latin typeface="Arial" panose="020B0604020202020204" pitchFamily="34" charset="0"/>
                          <a:ea typeface="Times New Roman" panose="02020603050405020304" pitchFamily="18" charset="0"/>
                          <a:cs typeface="Times New Roman" panose="02020603050405020304" pitchFamily="18" charset="0"/>
                        </a:rPr>
                        <a:t>стоимость по приобретенным ценностям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счета 19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30908" marR="309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838860"/>
                  </a:ext>
                </a:extLst>
              </a:tr>
            </a:tbl>
          </a:graphicData>
        </a:graphic>
      </p:graphicFrame>
    </p:spTree>
    <p:extLst>
      <p:ext uri="{BB962C8B-B14F-4D97-AF65-F5344CB8AC3E}">
        <p14:creationId xmlns:p14="http://schemas.microsoft.com/office/powerpoint/2010/main" val="25361210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970504613"/>
              </p:ext>
            </p:extLst>
          </p:nvPr>
        </p:nvGraphicFramePr>
        <p:xfrm>
          <a:off x="1064029" y="315882"/>
          <a:ext cx="8271163" cy="5947162"/>
        </p:xfrm>
        <a:graphic>
          <a:graphicData uri="http://schemas.openxmlformats.org/drawingml/2006/table">
            <a:tbl>
              <a:tblPr/>
              <a:tblGrid>
                <a:gridCol w="1118482">
                  <a:extLst>
                    <a:ext uri="{9D8B030D-6E8A-4147-A177-3AD203B41FA5}">
                      <a16:colId xmlns:a16="http://schemas.microsoft.com/office/drawing/2014/main" val="1932384650"/>
                    </a:ext>
                  </a:extLst>
                </a:gridCol>
                <a:gridCol w="2360560">
                  <a:extLst>
                    <a:ext uri="{9D8B030D-6E8A-4147-A177-3AD203B41FA5}">
                      <a16:colId xmlns:a16="http://schemas.microsoft.com/office/drawing/2014/main" val="3391717523"/>
                    </a:ext>
                  </a:extLst>
                </a:gridCol>
                <a:gridCol w="2609503">
                  <a:extLst>
                    <a:ext uri="{9D8B030D-6E8A-4147-A177-3AD203B41FA5}">
                      <a16:colId xmlns:a16="http://schemas.microsoft.com/office/drawing/2014/main" val="1657843201"/>
                    </a:ext>
                  </a:extLst>
                </a:gridCol>
                <a:gridCol w="2182618">
                  <a:extLst>
                    <a:ext uri="{9D8B030D-6E8A-4147-A177-3AD203B41FA5}">
                      <a16:colId xmlns:a16="http://schemas.microsoft.com/office/drawing/2014/main" val="1095228118"/>
                    </a:ext>
                  </a:extLst>
                </a:gridCol>
              </a:tblGrid>
              <a:tr h="452020">
                <a:tc>
                  <a:txBody>
                    <a:bodyPr/>
                    <a:lstStyle/>
                    <a:p>
                      <a:pPr algn="ctr">
                        <a:lnSpc>
                          <a:spcPct val="107000"/>
                        </a:lnSpc>
                        <a:spcAft>
                          <a:spcPts val="0"/>
                        </a:spcAft>
                      </a:pPr>
                      <a:r>
                        <a:rPr lang="ru-RU" sz="900" b="1" dirty="0">
                          <a:effectLst/>
                          <a:latin typeface="Arial" panose="020B0604020202020204" pitchFamily="34" charset="0"/>
                          <a:ea typeface="Times New Roman" panose="02020603050405020304" pitchFamily="18" charset="0"/>
                          <a:cs typeface="Times New Roman" panose="02020603050405020304" pitchFamily="18" charset="0"/>
                        </a:rPr>
                        <a:t>Код  </a:t>
                      </a:r>
                      <a:br>
                        <a:rPr lang="ru-RU" sz="900" b="1" dirty="0">
                          <a:effectLst/>
                          <a:latin typeface="Arial" panose="020B0604020202020204" pitchFamily="34" charset="0"/>
                          <a:ea typeface="Times New Roman" panose="02020603050405020304" pitchFamily="18" charset="0"/>
                          <a:cs typeface="Times New Roman" panose="02020603050405020304" pitchFamily="18" charset="0"/>
                        </a:rPr>
                      </a:br>
                      <a:r>
                        <a:rPr lang="ru-RU" sz="900" b="1" dirty="0">
                          <a:effectLst/>
                          <a:latin typeface="Arial" panose="020B0604020202020204" pitchFamily="34" charset="0"/>
                          <a:ea typeface="Times New Roman" panose="02020603050405020304" pitchFamily="18" charset="0"/>
                          <a:cs typeface="Times New Roman" panose="02020603050405020304" pitchFamily="18" charset="0"/>
                        </a:rPr>
                        <a:t>строки</a:t>
                      </a:r>
                      <a:br>
                        <a:rPr lang="ru-RU" sz="900" b="1" dirty="0">
                          <a:effectLst/>
                          <a:latin typeface="Arial" panose="020B0604020202020204" pitchFamily="34" charset="0"/>
                          <a:ea typeface="Times New Roman" panose="02020603050405020304" pitchFamily="18" charset="0"/>
                          <a:cs typeface="Times New Roman" panose="02020603050405020304" pitchFamily="18" charset="0"/>
                        </a:rPr>
                      </a:br>
                      <a:r>
                        <a:rPr lang="ru-RU" sz="900" b="1" dirty="0">
                          <a:effectLst/>
                          <a:latin typeface="Arial" panose="020B0604020202020204" pitchFamily="34" charset="0"/>
                          <a:ea typeface="Times New Roman" panose="02020603050405020304" pitchFamily="18" charset="0"/>
                          <a:cs typeface="Times New Roman" panose="02020603050405020304" pitchFamily="18" charset="0"/>
                        </a:rPr>
                        <a:t>баланса</a:t>
                      </a:r>
                      <a:endParaRPr lang="ru-RU"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900" b="1" dirty="0">
                          <a:effectLst/>
                          <a:latin typeface="Arial" panose="020B0604020202020204" pitchFamily="34" charset="0"/>
                          <a:ea typeface="Times New Roman" panose="02020603050405020304" pitchFamily="18" charset="0"/>
                          <a:cs typeface="Times New Roman" panose="02020603050405020304" pitchFamily="18" charset="0"/>
                        </a:rPr>
                        <a:t>Наименование    </a:t>
                      </a:r>
                      <a:br>
                        <a:rPr lang="ru-RU" sz="900" b="1" dirty="0">
                          <a:effectLst/>
                          <a:latin typeface="Arial" panose="020B0604020202020204" pitchFamily="34" charset="0"/>
                          <a:ea typeface="Times New Roman" panose="02020603050405020304" pitchFamily="18" charset="0"/>
                          <a:cs typeface="Times New Roman" panose="02020603050405020304" pitchFamily="18" charset="0"/>
                        </a:rPr>
                      </a:br>
                      <a:r>
                        <a:rPr lang="ru-RU" sz="900" b="1" dirty="0">
                          <a:effectLst/>
                          <a:latin typeface="Arial" panose="020B0604020202020204" pitchFamily="34" charset="0"/>
                          <a:ea typeface="Times New Roman" panose="02020603050405020304" pitchFamily="18" charset="0"/>
                          <a:cs typeface="Times New Roman" panose="02020603050405020304" pitchFamily="18" charset="0"/>
                        </a:rPr>
                        <a:t>показателя</a:t>
                      </a:r>
                      <a:endParaRPr lang="ru-RU"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900" b="1">
                          <a:effectLst/>
                          <a:latin typeface="Arial" panose="020B0604020202020204" pitchFamily="34" charset="0"/>
                          <a:ea typeface="Times New Roman" panose="02020603050405020304" pitchFamily="18" charset="0"/>
                          <a:cs typeface="Times New Roman" panose="02020603050405020304" pitchFamily="18" charset="0"/>
                        </a:rPr>
                        <a:t>Формирование показателя</a:t>
                      </a:r>
                      <a:endParaRPr lang="ru-RU" sz="900">
                        <a:effectLst/>
                        <a:latin typeface="Arial" panose="020B0604020202020204" pitchFamily="34" charset="0"/>
                        <a:ea typeface="Times New Roman" panose="02020603050405020304" pitchFamily="18" charset="0"/>
                        <a:cs typeface="Times New Roman" panose="02020603050405020304" pitchFamily="18" charset="0"/>
                      </a:endParaRP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900" b="1">
                          <a:effectLst/>
                          <a:latin typeface="Arial" panose="020B0604020202020204" pitchFamily="34" charset="0"/>
                          <a:ea typeface="Times New Roman" panose="02020603050405020304" pitchFamily="18" charset="0"/>
                          <a:cs typeface="Times New Roman" panose="02020603050405020304" pitchFamily="18" charset="0"/>
                        </a:rPr>
                        <a:t>Примечания</a:t>
                      </a:r>
                      <a:endParaRPr lang="ru-RU" sz="900">
                        <a:effectLst/>
                        <a:latin typeface="Arial" panose="020B0604020202020204" pitchFamily="34" charset="0"/>
                        <a:ea typeface="Times New Roman" panose="02020603050405020304" pitchFamily="18" charset="0"/>
                        <a:cs typeface="Times New Roman" panose="02020603050405020304" pitchFamily="18" charset="0"/>
                      </a:endParaRP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4964321"/>
                  </a:ext>
                </a:extLst>
              </a:tr>
              <a:tr h="2768241">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1230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Дебиторская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задолженность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счета 62 </a:t>
                      </a: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«Расчеты по отгруженной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продукции», </a:t>
                      </a: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«Векселя полученные»;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счета 60 </a:t>
                      </a: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«Авансы</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выданные»; счета 76;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счета 73  </a:t>
                      </a:r>
                    </a:p>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 Дебетовое сальдо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счета 62 </a:t>
                      </a: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«Расчеты по отгруженной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продукции»; счета 60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«Авансы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выданные»; счетов 76;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73; 68; 69; 71; счета 75</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«Расчеты по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вкладам в уставный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(складочный) капитал»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Если организация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создала резерв по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сомнительным долгам, то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показатель строки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уменьшается на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счета 63 (в сумме,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относящейся к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задолженности)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886999"/>
                  </a:ext>
                </a:extLst>
              </a:tr>
              <a:tr h="915263">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1240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Финансовые вложения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счетов 58, 55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«Депозитные счета» за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минусом резерва под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обесценение (кредитовый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остаток по счету 59)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Остатки по счетам       </a:t>
                      </a:r>
                      <a:br>
                        <a:rPr lang="ru-RU" sz="900">
                          <a:effectLst/>
                          <a:latin typeface="Arial" panose="020B0604020202020204" pitchFamily="34" charset="0"/>
                          <a:ea typeface="Times New Roman" panose="02020603050405020304" pitchFamily="18" charset="0"/>
                          <a:cs typeface="Times New Roman" panose="02020603050405020304" pitchFamily="18" charset="0"/>
                        </a:rPr>
                      </a:br>
                      <a:r>
                        <a:rPr lang="ru-RU" sz="900">
                          <a:effectLst/>
                          <a:latin typeface="Arial" panose="020B0604020202020204" pitchFamily="34" charset="0"/>
                          <a:ea typeface="Times New Roman" panose="02020603050405020304" pitchFamily="18" charset="0"/>
                          <a:cs typeface="Times New Roman" panose="02020603050405020304" pitchFamily="18" charset="0"/>
                        </a:rPr>
                        <a:t>берутся в части         </a:t>
                      </a:r>
                      <a:br>
                        <a:rPr lang="ru-RU" sz="900">
                          <a:effectLst/>
                          <a:latin typeface="Arial" panose="020B0604020202020204" pitchFamily="34" charset="0"/>
                          <a:ea typeface="Times New Roman" panose="02020603050405020304" pitchFamily="18" charset="0"/>
                          <a:cs typeface="Times New Roman" panose="02020603050405020304" pitchFamily="18" charset="0"/>
                        </a:rPr>
                      </a:br>
                      <a:r>
                        <a:rPr lang="ru-RU" sz="900">
                          <a:effectLst/>
                          <a:latin typeface="Arial" panose="020B0604020202020204" pitchFamily="34" charset="0"/>
                          <a:ea typeface="Times New Roman" panose="02020603050405020304" pitchFamily="18" charset="0"/>
                          <a:cs typeface="Times New Roman" panose="02020603050405020304" pitchFamily="18" charset="0"/>
                        </a:rPr>
                        <a:t>краткосрочных вложений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0947750"/>
                  </a:ext>
                </a:extLst>
              </a:tr>
              <a:tr h="760849">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1250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Денежные средства и денежные эквиваленты</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счетов 50, 51, 52, 55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(за исключением сальдо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по </a:t>
                      </a:r>
                      <a:r>
                        <a:rPr lang="ru-RU" sz="900" dirty="0" err="1">
                          <a:effectLst/>
                          <a:latin typeface="Arial" panose="020B0604020202020204" pitchFamily="34" charset="0"/>
                          <a:ea typeface="Times New Roman" panose="02020603050405020304" pitchFamily="18" charset="0"/>
                          <a:cs typeface="Times New Roman" panose="02020603050405020304" pitchFamily="18" charset="0"/>
                        </a:rPr>
                        <a:t>субсчету</a:t>
                      </a:r>
                      <a:r>
                        <a:rPr lang="ru-RU" sz="900" dirty="0">
                          <a:effectLst/>
                          <a:latin typeface="Arial" panose="020B0604020202020204" pitchFamily="34" charset="0"/>
                          <a:ea typeface="Times New Roman" panose="02020603050405020304" pitchFamily="18" charset="0"/>
                          <a:cs typeface="Times New Roman" panose="02020603050405020304" pitchFamily="18" charset="0"/>
                        </a:rPr>
                        <a:t> «Депозитные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счета»), 57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149729"/>
                  </a:ext>
                </a:extLst>
              </a:tr>
              <a:tr h="452020">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1260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Прочие оборотные    </a:t>
                      </a:r>
                      <a:br>
                        <a:rPr lang="ru-RU" sz="900">
                          <a:effectLst/>
                          <a:latin typeface="Arial" panose="020B0604020202020204" pitchFamily="34" charset="0"/>
                          <a:ea typeface="Times New Roman" panose="02020603050405020304" pitchFamily="18" charset="0"/>
                          <a:cs typeface="Times New Roman" panose="02020603050405020304" pitchFamily="18" charset="0"/>
                        </a:rPr>
                      </a:br>
                      <a:r>
                        <a:rPr lang="ru-RU" sz="900">
                          <a:effectLst/>
                          <a:latin typeface="Arial" panose="020B0604020202020204" pitchFamily="34" charset="0"/>
                          <a:ea typeface="Times New Roman" panose="02020603050405020304" pitchFamily="18" charset="0"/>
                          <a:cs typeface="Times New Roman" panose="02020603050405020304" pitchFamily="18" charset="0"/>
                        </a:rPr>
                        <a:t>активы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Стоимость оборотных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активов, не включенная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в другие строки разд. II</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812555"/>
                  </a:ext>
                </a:extLst>
              </a:tr>
              <a:tr h="452020">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1200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Итого по разд. II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Сумма строк 1210, 1220,   </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1230, 1240, 1250, 1260</a:t>
                      </a:r>
                      <a:br>
                        <a:rPr lang="ru-RU" sz="900" dirty="0">
                          <a:effectLst/>
                          <a:latin typeface="Arial" panose="020B0604020202020204" pitchFamily="34" charset="0"/>
                          <a:ea typeface="Times New Roman" panose="02020603050405020304" pitchFamily="18" charset="0"/>
                          <a:cs typeface="Times New Roman" panose="02020603050405020304" pitchFamily="18" charset="0"/>
                        </a:rPr>
                      </a:br>
                      <a:r>
                        <a:rPr lang="ru-RU" sz="900" dirty="0">
                          <a:effectLst/>
                          <a:latin typeface="Arial" panose="020B0604020202020204" pitchFamily="34" charset="0"/>
                          <a:ea typeface="Times New Roman" panose="02020603050405020304" pitchFamily="18" charset="0"/>
                          <a:cs typeface="Times New Roman" panose="02020603050405020304" pitchFamily="18" charset="0"/>
                        </a:rPr>
                        <a:t>разд. II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6320577"/>
                  </a:ext>
                </a:extLst>
              </a:tr>
              <a:tr h="143190">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1600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Баланс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a:effectLst/>
                          <a:latin typeface="Arial" panose="020B0604020202020204" pitchFamily="34" charset="0"/>
                          <a:ea typeface="Times New Roman" panose="02020603050405020304" pitchFamily="18" charset="0"/>
                          <a:cs typeface="Times New Roman" panose="02020603050405020304" pitchFamily="18" charset="0"/>
                        </a:rPr>
                        <a:t>Сумма строк 1100 и 1200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30116" marR="301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507243"/>
                  </a:ext>
                </a:extLst>
              </a:tr>
            </a:tbl>
          </a:graphicData>
        </a:graphic>
      </p:graphicFrame>
    </p:spTree>
    <p:extLst>
      <p:ext uri="{BB962C8B-B14F-4D97-AF65-F5344CB8AC3E}">
        <p14:creationId xmlns:p14="http://schemas.microsoft.com/office/powerpoint/2010/main" val="19109295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690842187"/>
              </p:ext>
            </p:extLst>
          </p:nvPr>
        </p:nvGraphicFramePr>
        <p:xfrm>
          <a:off x="972588" y="673333"/>
          <a:ext cx="8370917" cy="5368693"/>
        </p:xfrm>
        <a:graphic>
          <a:graphicData uri="http://schemas.openxmlformats.org/drawingml/2006/table">
            <a:tbl>
              <a:tblPr/>
              <a:tblGrid>
                <a:gridCol w="1131972">
                  <a:extLst>
                    <a:ext uri="{9D8B030D-6E8A-4147-A177-3AD203B41FA5}">
                      <a16:colId xmlns:a16="http://schemas.microsoft.com/office/drawing/2014/main" val="3485161486"/>
                    </a:ext>
                  </a:extLst>
                </a:gridCol>
                <a:gridCol w="2389030">
                  <a:extLst>
                    <a:ext uri="{9D8B030D-6E8A-4147-A177-3AD203B41FA5}">
                      <a16:colId xmlns:a16="http://schemas.microsoft.com/office/drawing/2014/main" val="1944215487"/>
                    </a:ext>
                  </a:extLst>
                </a:gridCol>
                <a:gridCol w="2640973">
                  <a:extLst>
                    <a:ext uri="{9D8B030D-6E8A-4147-A177-3AD203B41FA5}">
                      <a16:colId xmlns:a16="http://schemas.microsoft.com/office/drawing/2014/main" val="929908810"/>
                    </a:ext>
                  </a:extLst>
                </a:gridCol>
                <a:gridCol w="2208942">
                  <a:extLst>
                    <a:ext uri="{9D8B030D-6E8A-4147-A177-3AD203B41FA5}">
                      <a16:colId xmlns:a16="http://schemas.microsoft.com/office/drawing/2014/main" val="1671098715"/>
                    </a:ext>
                  </a:extLst>
                </a:gridCol>
              </a:tblGrid>
              <a:tr h="574427">
                <a:tc>
                  <a:txBody>
                    <a:bodyPr/>
                    <a:lstStyle/>
                    <a:p>
                      <a:pPr algn="ctr">
                        <a:lnSpc>
                          <a:spcPct val="107000"/>
                        </a:lnSpc>
                        <a:spcAft>
                          <a:spcPts val="0"/>
                        </a:spcAft>
                      </a:pP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Код  </a:t>
                      </a:r>
                      <a:br>
                        <a:rPr lang="ru-RU" sz="10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строки</a:t>
                      </a:r>
                      <a:br>
                        <a:rPr lang="ru-RU" sz="10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баланса</a:t>
                      </a:r>
                      <a:endParaRPr lang="ru-RU"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Наименование    </a:t>
                      </a:r>
                      <a:br>
                        <a:rPr lang="ru-RU" sz="10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000" b="1" dirty="0">
                          <a:effectLst/>
                          <a:latin typeface="Arial" panose="020B0604020202020204" pitchFamily="34" charset="0"/>
                          <a:ea typeface="Times New Roman" panose="02020603050405020304" pitchFamily="18" charset="0"/>
                          <a:cs typeface="Times New Roman" panose="02020603050405020304" pitchFamily="18" charset="0"/>
                        </a:rPr>
                        <a:t>показателя</a:t>
                      </a:r>
                      <a:endParaRPr lang="ru-RU"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b="1">
                          <a:effectLst/>
                          <a:latin typeface="Arial" panose="020B0604020202020204" pitchFamily="34" charset="0"/>
                          <a:ea typeface="Times New Roman" panose="02020603050405020304" pitchFamily="18" charset="0"/>
                          <a:cs typeface="Times New Roman" panose="02020603050405020304" pitchFamily="18" charset="0"/>
                        </a:rPr>
                        <a:t>Формирование показателя</a:t>
                      </a:r>
                      <a:endParaRPr lang="ru-RU"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b="1">
                          <a:effectLst/>
                          <a:latin typeface="Arial" panose="020B0604020202020204" pitchFamily="34" charset="0"/>
                          <a:ea typeface="Times New Roman" panose="02020603050405020304" pitchFamily="18" charset="0"/>
                          <a:cs typeface="Times New Roman" panose="02020603050405020304" pitchFamily="18" charset="0"/>
                        </a:rPr>
                        <a:t>Примечания</a:t>
                      </a:r>
                      <a:endParaRPr lang="ru-RU"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8151085"/>
                  </a:ext>
                </a:extLst>
              </a:tr>
              <a:tr h="198850">
                <a:tc gridSpan="4">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Раздел III « Капитал и резервы»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283935053"/>
                  </a:ext>
                </a:extLst>
              </a:tr>
              <a:tr h="765902">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1310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Уставный капитал (складочный капитал, уставный фонд, вклады товарищей)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1000">
                          <a:effectLst/>
                          <a:latin typeface="Arial" panose="020B0604020202020204" pitchFamily="34" charset="0"/>
                          <a:ea typeface="Times New Roman" panose="02020603050405020304" pitchFamily="18" charset="0"/>
                          <a:cs typeface="Times New Roman" panose="02020603050405020304" pitchFamily="18" charset="0"/>
                        </a:rPr>
                      </a:br>
                      <a:r>
                        <a:rPr lang="ru-RU" sz="1000">
                          <a:effectLst/>
                          <a:latin typeface="Arial" panose="020B0604020202020204" pitchFamily="34" charset="0"/>
                          <a:ea typeface="Times New Roman" panose="02020603050405020304" pitchFamily="18" charset="0"/>
                          <a:cs typeface="Times New Roman" panose="02020603050405020304" pitchFamily="18" charset="0"/>
                        </a:rPr>
                        <a:t>счета 80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1245365"/>
                  </a:ext>
                </a:extLst>
              </a:tr>
              <a:tr h="574427">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1320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Собственные акции,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выкупленные у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акционеров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счета 81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Показывается в скобках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7484160"/>
                  </a:ext>
                </a:extLst>
              </a:tr>
              <a:tr h="765902">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1340</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Переоценка внеоборотных активов</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Кредитовый остаток по счету 83 «Добавочный капитал» (</a:t>
                      </a:r>
                      <a:r>
                        <a:rPr lang="ru-RU" sz="100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1000" dirty="0">
                          <a:effectLst/>
                          <a:latin typeface="Arial" panose="020B0604020202020204" pitchFamily="34" charset="0"/>
                          <a:ea typeface="Times New Roman" panose="02020603050405020304" pitchFamily="18" charset="0"/>
                          <a:cs typeface="Times New Roman" panose="02020603050405020304" pitchFamily="18" charset="0"/>
                        </a:rPr>
                        <a:t> 83-1 «</a:t>
                      </a:r>
                      <a:r>
                        <a:rPr lang="ru-RU" sz="1000" dirty="0" err="1">
                          <a:effectLst/>
                          <a:latin typeface="Arial" panose="020B0604020202020204" pitchFamily="34" charset="0"/>
                          <a:ea typeface="Times New Roman" panose="02020603050405020304" pitchFamily="18" charset="0"/>
                          <a:cs typeface="Times New Roman" panose="02020603050405020304" pitchFamily="18" charset="0"/>
                        </a:rPr>
                        <a:t>Дооценка</a:t>
                      </a:r>
                      <a:r>
                        <a:rPr lang="ru-RU" sz="1000" dirty="0">
                          <a:effectLst/>
                          <a:latin typeface="Arial" panose="020B0604020202020204" pitchFamily="34" charset="0"/>
                          <a:ea typeface="Times New Roman" panose="02020603050405020304" pitchFamily="18" charset="0"/>
                          <a:cs typeface="Times New Roman" panose="02020603050405020304" pitchFamily="18" charset="0"/>
                        </a:rPr>
                        <a:t> </a:t>
                      </a:r>
                      <a:r>
                        <a:rPr lang="ru-RU" sz="1000" dirty="0" err="1">
                          <a:effectLst/>
                          <a:latin typeface="Arial" panose="020B0604020202020204" pitchFamily="34" charset="0"/>
                          <a:ea typeface="Times New Roman" panose="02020603050405020304" pitchFamily="18" charset="0"/>
                          <a:cs typeface="Times New Roman" panose="02020603050405020304" pitchFamily="18" charset="0"/>
                        </a:rPr>
                        <a:t>внеоборотных</a:t>
                      </a:r>
                      <a:r>
                        <a:rPr lang="ru-RU" sz="1000" dirty="0">
                          <a:effectLst/>
                          <a:latin typeface="Arial" panose="020B0604020202020204" pitchFamily="34" charset="0"/>
                          <a:ea typeface="Times New Roman" panose="02020603050405020304" pitchFamily="18" charset="0"/>
                          <a:cs typeface="Times New Roman" panose="02020603050405020304" pitchFamily="18" charset="0"/>
                        </a:rPr>
                        <a:t> активов»)</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4114844"/>
                  </a:ext>
                </a:extLst>
              </a:tr>
              <a:tr h="382952">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1350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Добавочный капитал (без переоценки)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счета 83 без 83-1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5897770"/>
                  </a:ext>
                </a:extLst>
              </a:tr>
              <a:tr h="382952">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1360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Резервный капитал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счета 82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6803380"/>
                  </a:ext>
                </a:extLst>
              </a:tr>
              <a:tr h="765902">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1370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Нераспределенная    </a:t>
                      </a:r>
                      <a:br>
                        <a:rPr lang="ru-RU" sz="1000">
                          <a:effectLst/>
                          <a:latin typeface="Arial" panose="020B0604020202020204" pitchFamily="34" charset="0"/>
                          <a:ea typeface="Times New Roman" panose="02020603050405020304" pitchFamily="18" charset="0"/>
                          <a:cs typeface="Times New Roman" panose="02020603050405020304" pitchFamily="18" charset="0"/>
                        </a:rPr>
                      </a:br>
                      <a:r>
                        <a:rPr lang="ru-RU" sz="1000">
                          <a:effectLst/>
                          <a:latin typeface="Arial" panose="020B0604020202020204" pitchFamily="34" charset="0"/>
                          <a:ea typeface="Times New Roman" panose="02020603050405020304" pitchFamily="18" charset="0"/>
                          <a:cs typeface="Times New Roman" panose="02020603050405020304" pitchFamily="18" charset="0"/>
                        </a:rPr>
                        <a:t>прибыль (непокрытый </a:t>
                      </a:r>
                      <a:br>
                        <a:rPr lang="ru-RU" sz="1000">
                          <a:effectLst/>
                          <a:latin typeface="Arial" panose="020B0604020202020204" pitchFamily="34" charset="0"/>
                          <a:ea typeface="Times New Roman" panose="02020603050405020304" pitchFamily="18" charset="0"/>
                          <a:cs typeface="Times New Roman" panose="02020603050405020304" pitchFamily="18" charset="0"/>
                        </a:rPr>
                      </a:br>
                      <a:r>
                        <a:rPr lang="ru-RU" sz="1000">
                          <a:effectLst/>
                          <a:latin typeface="Arial" panose="020B0604020202020204" pitchFamily="34" charset="0"/>
                          <a:ea typeface="Times New Roman" panose="02020603050405020304" pitchFamily="18" charset="0"/>
                          <a:cs typeface="Times New Roman" panose="02020603050405020304" pitchFamily="18" charset="0"/>
                        </a:rPr>
                        <a:t>убыток)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Сальдо счета 84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Если получен убыток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(дебетовое сальдо), то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запись делается в       </a:t>
                      </a:r>
                      <a:br>
                        <a:rPr lang="ru-RU" sz="1000" dirty="0">
                          <a:effectLst/>
                          <a:latin typeface="Arial" panose="020B0604020202020204" pitchFamily="34" charset="0"/>
                          <a:ea typeface="Times New Roman" panose="02020603050405020304" pitchFamily="18" charset="0"/>
                          <a:cs typeface="Times New Roman" panose="02020603050405020304" pitchFamily="18" charset="0"/>
                        </a:rPr>
                      </a:b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скобках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8110550"/>
                  </a:ext>
                </a:extLst>
              </a:tr>
              <a:tr h="957379">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1300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Итого по разд. III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a:effectLst/>
                          <a:latin typeface="Arial" panose="020B0604020202020204" pitchFamily="34" charset="0"/>
                          <a:ea typeface="Times New Roman" panose="02020603050405020304" pitchFamily="18" charset="0"/>
                          <a:cs typeface="Times New Roman" panose="02020603050405020304" pitchFamily="18" charset="0"/>
                        </a:rPr>
                        <a:t>Сумма строк 1310, 1320, 1340, 1350, 1360, 1370 разд. III      </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000" dirty="0">
                          <a:effectLst/>
                          <a:latin typeface="Arial" panose="020B0604020202020204" pitchFamily="34" charset="0"/>
                          <a:ea typeface="Times New Roman" panose="02020603050405020304" pitchFamily="18" charset="0"/>
                          <a:cs typeface="Times New Roman" panose="02020603050405020304" pitchFamily="18" charset="0"/>
                        </a:rPr>
                        <a:t>Суммы, указанные в круглых скобках (в частности, непокрытый убыток), учитываются со знаком «минус».</a:t>
                      </a:r>
                    </a:p>
                  </a:txBody>
                  <a:tcPr marL="41931" marR="419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322070"/>
                  </a:ext>
                </a:extLst>
              </a:tr>
            </a:tbl>
          </a:graphicData>
        </a:graphic>
      </p:graphicFrame>
    </p:spTree>
    <p:extLst>
      <p:ext uri="{BB962C8B-B14F-4D97-AF65-F5344CB8AC3E}">
        <p14:creationId xmlns:p14="http://schemas.microsoft.com/office/powerpoint/2010/main" val="33179560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570262360"/>
              </p:ext>
            </p:extLst>
          </p:nvPr>
        </p:nvGraphicFramePr>
        <p:xfrm>
          <a:off x="756458" y="357448"/>
          <a:ext cx="9052560" cy="5536277"/>
        </p:xfrm>
        <a:graphic>
          <a:graphicData uri="http://schemas.openxmlformats.org/drawingml/2006/table">
            <a:tbl>
              <a:tblPr/>
              <a:tblGrid>
                <a:gridCol w="1224149">
                  <a:extLst>
                    <a:ext uri="{9D8B030D-6E8A-4147-A177-3AD203B41FA5}">
                      <a16:colId xmlns:a16="http://schemas.microsoft.com/office/drawing/2014/main" val="2867154238"/>
                    </a:ext>
                  </a:extLst>
                </a:gridCol>
                <a:gridCol w="2583568">
                  <a:extLst>
                    <a:ext uri="{9D8B030D-6E8A-4147-A177-3AD203B41FA5}">
                      <a16:colId xmlns:a16="http://schemas.microsoft.com/office/drawing/2014/main" val="3080603771"/>
                    </a:ext>
                  </a:extLst>
                </a:gridCol>
                <a:gridCol w="2856027">
                  <a:extLst>
                    <a:ext uri="{9D8B030D-6E8A-4147-A177-3AD203B41FA5}">
                      <a16:colId xmlns:a16="http://schemas.microsoft.com/office/drawing/2014/main" val="71638352"/>
                    </a:ext>
                  </a:extLst>
                </a:gridCol>
                <a:gridCol w="2388816">
                  <a:extLst>
                    <a:ext uri="{9D8B030D-6E8A-4147-A177-3AD203B41FA5}">
                      <a16:colId xmlns:a16="http://schemas.microsoft.com/office/drawing/2014/main" val="3039389961"/>
                    </a:ext>
                  </a:extLst>
                </a:gridCol>
              </a:tblGrid>
              <a:tr h="868866">
                <a:tc>
                  <a:txBody>
                    <a:bodyPr/>
                    <a:lstStyle/>
                    <a:p>
                      <a:pPr algn="ctr">
                        <a:lnSpc>
                          <a:spcPct val="107000"/>
                        </a:lnSpc>
                        <a:spcAft>
                          <a:spcPts val="0"/>
                        </a:spcAft>
                      </a:pP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Код  </a:t>
                      </a:r>
                      <a:br>
                        <a:rPr lang="ru-RU" sz="11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строки</a:t>
                      </a:r>
                      <a:br>
                        <a:rPr lang="ru-RU" sz="11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баланса</a:t>
                      </a:r>
                      <a:endParaRPr lang="ru-RU"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Наименование    </a:t>
                      </a:r>
                      <a:br>
                        <a:rPr lang="ru-RU" sz="1100" b="1" dirty="0">
                          <a:effectLst/>
                          <a:latin typeface="Arial" panose="020B0604020202020204" pitchFamily="34" charset="0"/>
                          <a:ea typeface="Times New Roman" panose="02020603050405020304" pitchFamily="18" charset="0"/>
                          <a:cs typeface="Times New Roman" panose="02020603050405020304" pitchFamily="18" charset="0"/>
                        </a:rPr>
                      </a:br>
                      <a:r>
                        <a:rPr lang="ru-RU" sz="1100" b="1" dirty="0">
                          <a:effectLst/>
                          <a:latin typeface="Arial" panose="020B0604020202020204" pitchFamily="34" charset="0"/>
                          <a:ea typeface="Times New Roman" panose="02020603050405020304" pitchFamily="18" charset="0"/>
                          <a:cs typeface="Times New Roman" panose="02020603050405020304" pitchFamily="18" charset="0"/>
                        </a:rPr>
                        <a:t>показателя</a:t>
                      </a:r>
                      <a:endParaRPr lang="ru-RU"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b="1">
                          <a:effectLst/>
                          <a:latin typeface="Arial" panose="020B0604020202020204" pitchFamily="34" charset="0"/>
                          <a:ea typeface="Times New Roman" panose="02020603050405020304" pitchFamily="18" charset="0"/>
                          <a:cs typeface="Times New Roman" panose="02020603050405020304" pitchFamily="18" charset="0"/>
                        </a:rPr>
                        <a:t>Формирование показателя</a:t>
                      </a:r>
                      <a:endParaRPr lang="ru-RU" sz="11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b="1">
                          <a:effectLst/>
                          <a:latin typeface="Arial" panose="020B0604020202020204" pitchFamily="34" charset="0"/>
                          <a:ea typeface="Times New Roman" panose="02020603050405020304" pitchFamily="18" charset="0"/>
                          <a:cs typeface="Times New Roman" panose="02020603050405020304" pitchFamily="18" charset="0"/>
                        </a:rPr>
                        <a:t>Примечания</a:t>
                      </a:r>
                      <a:endParaRPr lang="ru-RU" sz="11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6650169"/>
                  </a:ext>
                </a:extLst>
              </a:tr>
              <a:tr h="300776">
                <a:tc gridSpan="4">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Раздел IV «Долгосрочные обязательства»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62586191"/>
                  </a:ext>
                </a:extLst>
              </a:tr>
              <a:tr h="1158487">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1410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Заемные средства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счета 67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Отражается сумма займа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вместе с начисленными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на конец отчетного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периода процентами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6901372"/>
                  </a:ext>
                </a:extLst>
              </a:tr>
              <a:tr h="868866">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1420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Отложенные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налоговые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обязательства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счета 77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8283917"/>
                  </a:ext>
                </a:extLst>
              </a:tr>
              <a:tr h="601551">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1430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Оценочные обязательства</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3501911"/>
                  </a:ext>
                </a:extLst>
              </a:tr>
              <a:tr h="1158487">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1450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Прочие </a:t>
                      </a:r>
                      <a:br>
                        <a:rPr lang="ru-RU" sz="1100">
                          <a:effectLst/>
                          <a:latin typeface="Arial" panose="020B0604020202020204" pitchFamily="34" charset="0"/>
                          <a:ea typeface="Times New Roman" panose="02020603050405020304" pitchFamily="18" charset="0"/>
                          <a:cs typeface="Times New Roman" panose="02020603050405020304" pitchFamily="18" charset="0"/>
                        </a:rPr>
                      </a:br>
                      <a:r>
                        <a:rPr lang="ru-RU" sz="1100">
                          <a:effectLst/>
                          <a:latin typeface="Arial" panose="020B0604020202020204" pitchFamily="34" charset="0"/>
                          <a:ea typeface="Times New Roman" panose="02020603050405020304" pitchFamily="18" charset="0"/>
                          <a:cs typeface="Times New Roman" panose="02020603050405020304" pitchFamily="18" charset="0"/>
                        </a:rPr>
                        <a:t>обязательства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Сумма долгосрочных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обязательств, не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включенная в другие     </a:t>
                      </a:r>
                      <a:br>
                        <a:rPr lang="ru-RU" sz="1100" dirty="0">
                          <a:effectLst/>
                          <a:latin typeface="Arial" panose="020B0604020202020204" pitchFamily="34" charset="0"/>
                          <a:ea typeface="Times New Roman" panose="02020603050405020304" pitchFamily="18" charset="0"/>
                          <a:cs typeface="Times New Roman" panose="02020603050405020304" pitchFamily="18" charset="0"/>
                        </a:rPr>
                      </a:br>
                      <a:r>
                        <a:rPr lang="ru-RU" sz="1100" dirty="0">
                          <a:effectLst/>
                          <a:latin typeface="Arial" panose="020B0604020202020204" pitchFamily="34" charset="0"/>
                          <a:ea typeface="Times New Roman" panose="02020603050405020304" pitchFamily="18" charset="0"/>
                          <a:cs typeface="Times New Roman" panose="02020603050405020304" pitchFamily="18" charset="0"/>
                        </a:rPr>
                        <a:t>строки разд. IV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4264679"/>
                  </a:ext>
                </a:extLst>
              </a:tr>
              <a:tr h="579244">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1400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Итого по разд. IV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Times New Roman" panose="02020603050405020304" pitchFamily="18" charset="0"/>
                        </a:rPr>
                        <a:t>Сумма строк 1410, 1420, 1430, 1450 разд. IV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711158"/>
                  </a:ext>
                </a:extLst>
              </a:tr>
            </a:tbl>
          </a:graphicData>
        </a:graphic>
      </p:graphicFrame>
    </p:spTree>
    <p:extLst>
      <p:ext uri="{BB962C8B-B14F-4D97-AF65-F5344CB8AC3E}">
        <p14:creationId xmlns:p14="http://schemas.microsoft.com/office/powerpoint/2010/main" val="40888641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62812994"/>
              </p:ext>
            </p:extLst>
          </p:nvPr>
        </p:nvGraphicFramePr>
        <p:xfrm>
          <a:off x="1014153" y="157942"/>
          <a:ext cx="8587048" cy="6406329"/>
        </p:xfrm>
        <a:graphic>
          <a:graphicData uri="http://schemas.openxmlformats.org/drawingml/2006/table">
            <a:tbl>
              <a:tblPr/>
              <a:tblGrid>
                <a:gridCol w="1161200">
                  <a:extLst>
                    <a:ext uri="{9D8B030D-6E8A-4147-A177-3AD203B41FA5}">
                      <a16:colId xmlns:a16="http://schemas.microsoft.com/office/drawing/2014/main" val="1408601124"/>
                    </a:ext>
                  </a:extLst>
                </a:gridCol>
                <a:gridCol w="2450712">
                  <a:extLst>
                    <a:ext uri="{9D8B030D-6E8A-4147-A177-3AD203B41FA5}">
                      <a16:colId xmlns:a16="http://schemas.microsoft.com/office/drawing/2014/main" val="295906144"/>
                    </a:ext>
                  </a:extLst>
                </a:gridCol>
                <a:gridCol w="2709161">
                  <a:extLst>
                    <a:ext uri="{9D8B030D-6E8A-4147-A177-3AD203B41FA5}">
                      <a16:colId xmlns:a16="http://schemas.microsoft.com/office/drawing/2014/main" val="3408224966"/>
                    </a:ext>
                  </a:extLst>
                </a:gridCol>
                <a:gridCol w="2265975">
                  <a:extLst>
                    <a:ext uri="{9D8B030D-6E8A-4147-A177-3AD203B41FA5}">
                      <a16:colId xmlns:a16="http://schemas.microsoft.com/office/drawing/2014/main" val="576937728"/>
                    </a:ext>
                  </a:extLst>
                </a:gridCol>
              </a:tblGrid>
              <a:tr h="426101">
                <a:tc>
                  <a:txBody>
                    <a:bodyPr/>
                    <a:lstStyle/>
                    <a:p>
                      <a:pPr algn="ctr">
                        <a:lnSpc>
                          <a:spcPct val="107000"/>
                        </a:lnSpc>
                        <a:spcAft>
                          <a:spcPts val="0"/>
                        </a:spcAft>
                      </a:pPr>
                      <a:r>
                        <a:rPr lang="ru-RU" sz="950" b="1" dirty="0">
                          <a:effectLst/>
                          <a:latin typeface="Arial" panose="020B0604020202020204" pitchFamily="34" charset="0"/>
                          <a:ea typeface="Times New Roman" panose="02020603050405020304" pitchFamily="18" charset="0"/>
                          <a:cs typeface="Times New Roman" panose="02020603050405020304" pitchFamily="18" charset="0"/>
                        </a:rPr>
                        <a:t>Код  </a:t>
                      </a:r>
                      <a:br>
                        <a:rPr lang="ru-RU" sz="950" b="1" dirty="0">
                          <a:effectLst/>
                          <a:latin typeface="Arial" panose="020B0604020202020204" pitchFamily="34" charset="0"/>
                          <a:ea typeface="Times New Roman" panose="02020603050405020304" pitchFamily="18" charset="0"/>
                          <a:cs typeface="Times New Roman" panose="02020603050405020304" pitchFamily="18" charset="0"/>
                        </a:rPr>
                      </a:br>
                      <a:r>
                        <a:rPr lang="ru-RU" sz="950" b="1" dirty="0">
                          <a:effectLst/>
                          <a:latin typeface="Arial" panose="020B0604020202020204" pitchFamily="34" charset="0"/>
                          <a:ea typeface="Times New Roman" panose="02020603050405020304" pitchFamily="18" charset="0"/>
                          <a:cs typeface="Times New Roman" panose="02020603050405020304" pitchFamily="18" charset="0"/>
                        </a:rPr>
                        <a:t>строки</a:t>
                      </a:r>
                      <a:br>
                        <a:rPr lang="ru-RU" sz="950" b="1" dirty="0">
                          <a:effectLst/>
                          <a:latin typeface="Arial" panose="020B0604020202020204" pitchFamily="34" charset="0"/>
                          <a:ea typeface="Times New Roman" panose="02020603050405020304" pitchFamily="18" charset="0"/>
                          <a:cs typeface="Times New Roman" panose="02020603050405020304" pitchFamily="18" charset="0"/>
                        </a:rPr>
                      </a:br>
                      <a:r>
                        <a:rPr lang="ru-RU" sz="950" b="1" dirty="0">
                          <a:effectLst/>
                          <a:latin typeface="Arial" panose="020B0604020202020204" pitchFamily="34" charset="0"/>
                          <a:ea typeface="Times New Roman" panose="02020603050405020304" pitchFamily="18" charset="0"/>
                          <a:cs typeface="Times New Roman" panose="02020603050405020304" pitchFamily="18" charset="0"/>
                        </a:rPr>
                        <a:t>баланса</a:t>
                      </a:r>
                      <a:endParaRPr lang="ru-RU" sz="9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950" b="1">
                          <a:effectLst/>
                          <a:latin typeface="Arial" panose="020B0604020202020204" pitchFamily="34" charset="0"/>
                          <a:ea typeface="Times New Roman" panose="02020603050405020304" pitchFamily="18" charset="0"/>
                          <a:cs typeface="Times New Roman" panose="02020603050405020304" pitchFamily="18" charset="0"/>
                        </a:rPr>
                        <a:t>Наименование    </a:t>
                      </a:r>
                      <a:br>
                        <a:rPr lang="ru-RU" sz="950" b="1">
                          <a:effectLst/>
                          <a:latin typeface="Arial" panose="020B0604020202020204" pitchFamily="34" charset="0"/>
                          <a:ea typeface="Times New Roman" panose="02020603050405020304" pitchFamily="18" charset="0"/>
                          <a:cs typeface="Times New Roman" panose="02020603050405020304" pitchFamily="18" charset="0"/>
                        </a:rPr>
                      </a:br>
                      <a:r>
                        <a:rPr lang="ru-RU" sz="950" b="1">
                          <a:effectLst/>
                          <a:latin typeface="Arial" panose="020B0604020202020204" pitchFamily="34" charset="0"/>
                          <a:ea typeface="Times New Roman" panose="02020603050405020304" pitchFamily="18" charset="0"/>
                          <a:cs typeface="Times New Roman" panose="02020603050405020304" pitchFamily="18" charset="0"/>
                        </a:rPr>
                        <a:t>показателя</a:t>
                      </a:r>
                      <a:endParaRPr lang="ru-RU" sz="950">
                        <a:effectLst/>
                        <a:latin typeface="Arial" panose="020B0604020202020204" pitchFamily="34" charset="0"/>
                        <a:ea typeface="Times New Roman" panose="02020603050405020304" pitchFamily="18" charset="0"/>
                        <a:cs typeface="Times New Roman" panose="02020603050405020304" pitchFamily="18" charset="0"/>
                      </a:endParaRP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950" b="1">
                          <a:effectLst/>
                          <a:latin typeface="Arial" panose="020B0604020202020204" pitchFamily="34" charset="0"/>
                          <a:ea typeface="Times New Roman" panose="02020603050405020304" pitchFamily="18" charset="0"/>
                          <a:cs typeface="Times New Roman" panose="02020603050405020304" pitchFamily="18" charset="0"/>
                        </a:rPr>
                        <a:t>Формирование показателя</a:t>
                      </a:r>
                      <a:endParaRPr lang="ru-RU" sz="950">
                        <a:effectLst/>
                        <a:latin typeface="Arial" panose="020B0604020202020204" pitchFamily="34" charset="0"/>
                        <a:ea typeface="Times New Roman" panose="02020603050405020304" pitchFamily="18" charset="0"/>
                        <a:cs typeface="Times New Roman" panose="02020603050405020304" pitchFamily="18" charset="0"/>
                      </a:endParaRP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950" b="1" dirty="0">
                          <a:effectLst/>
                          <a:latin typeface="Arial" panose="020B0604020202020204" pitchFamily="34" charset="0"/>
                          <a:ea typeface="Times New Roman" panose="02020603050405020304" pitchFamily="18" charset="0"/>
                          <a:cs typeface="Times New Roman" panose="02020603050405020304" pitchFamily="18" charset="0"/>
                        </a:rPr>
                        <a:t>Примечания</a:t>
                      </a:r>
                      <a:endParaRPr lang="ru-RU" sz="9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887278"/>
                  </a:ext>
                </a:extLst>
              </a:tr>
              <a:tr h="134967">
                <a:tc gridSpan="4">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Раздел V «Краткосрочные обязательства»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568511211"/>
                  </a:ext>
                </a:extLst>
              </a:tr>
              <a:tr h="571668">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1510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Заемные средства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счета 66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Отражается сумма займа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вместе с начисленными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на конец отчетного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периода процентами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1485482"/>
                  </a:ext>
                </a:extLst>
              </a:tr>
              <a:tr h="3337440">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1520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Кредиторская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задолженность: </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Поставщики и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подрядчики;</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Задолженность перед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персоналом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организации; </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Задолженность перед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государственными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внебюджетными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фондами;</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Задолженность по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налогам и сборам;</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Задолженность перед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участниками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(учредителями) при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выплате доходов;</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Прочие кредиторы</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60; счета 76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50" dirty="0">
                          <a:effectLst/>
                          <a:latin typeface="Arial" panose="020B0604020202020204" pitchFamily="34" charset="0"/>
                          <a:ea typeface="Times New Roman" panose="02020603050405020304" pitchFamily="18" charset="0"/>
                          <a:cs typeface="Times New Roman" panose="02020603050405020304" pitchFamily="18" charset="0"/>
                        </a:rPr>
                        <a:t> «Расчеты по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претензиям»</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70 (за минусом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остатка по </a:t>
                      </a:r>
                      <a:r>
                        <a:rPr lang="ru-RU" sz="950" dirty="0" err="1">
                          <a:effectLst/>
                          <a:latin typeface="Arial" panose="020B0604020202020204" pitchFamily="34" charset="0"/>
                          <a:ea typeface="Times New Roman" panose="02020603050405020304" pitchFamily="18" charset="0"/>
                          <a:cs typeface="Times New Roman" panose="02020603050405020304" pitchFamily="18" charset="0"/>
                        </a:rPr>
                        <a:t>субсчету</a:t>
                      </a:r>
                      <a:r>
                        <a:rPr lang="ru-RU" sz="950" dirty="0">
                          <a:effectLst/>
                          <a:latin typeface="Arial" panose="020B0604020202020204" pitchFamily="34" charset="0"/>
                          <a:ea typeface="Times New Roman" panose="02020603050405020304" pitchFamily="18" charset="0"/>
                          <a:cs typeface="Times New Roman" panose="02020603050405020304" pitchFamily="18" charset="0"/>
                        </a:rPr>
                        <a:t>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«Доходы от участия в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капитале») </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69 </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68  </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75 </a:t>
                      </a:r>
                      <a:r>
                        <a:rPr lang="ru-RU" sz="95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50" dirty="0">
                          <a:effectLst/>
                          <a:latin typeface="Arial" panose="020B0604020202020204" pitchFamily="34" charset="0"/>
                          <a:ea typeface="Times New Roman" panose="02020603050405020304" pitchFamily="18" charset="0"/>
                          <a:cs typeface="Times New Roman" panose="02020603050405020304" pitchFamily="18" charset="0"/>
                        </a:rPr>
                        <a:t>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«Расчеты по выплате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дивидендов» </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Суммы кредиторской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задолженности, которые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не вошли разд. V, например, кредитовое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сальдо счета 62 </a:t>
                      </a:r>
                      <a:r>
                        <a:rPr lang="ru-RU" sz="95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50" dirty="0">
                          <a:effectLst/>
                          <a:latin typeface="Arial" panose="020B0604020202020204" pitchFamily="34" charset="0"/>
                          <a:ea typeface="Times New Roman" panose="02020603050405020304" pitchFamily="18" charset="0"/>
                          <a:cs typeface="Times New Roman" panose="02020603050405020304" pitchFamily="18" charset="0"/>
                        </a:rPr>
                        <a:t>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«Авансы полученные»;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счетов 73; 76 и др.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71 в этой строке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не отражается</a:t>
                      </a:r>
                    </a:p>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Если учредитель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является одновременно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ее работником, то в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строку включается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70 </a:t>
                      </a:r>
                      <a:r>
                        <a:rPr lang="ru-RU" sz="950" dirty="0" err="1">
                          <a:effectLst/>
                          <a:latin typeface="Arial" panose="020B0604020202020204" pitchFamily="34" charset="0"/>
                          <a:ea typeface="Times New Roman" panose="02020603050405020304" pitchFamily="18" charset="0"/>
                          <a:cs typeface="Times New Roman" panose="02020603050405020304" pitchFamily="18" charset="0"/>
                        </a:rPr>
                        <a:t>субсчет</a:t>
                      </a:r>
                      <a:r>
                        <a:rPr lang="ru-RU" sz="950" dirty="0">
                          <a:effectLst/>
                          <a:latin typeface="Arial" panose="020B0604020202020204" pitchFamily="34" charset="0"/>
                          <a:ea typeface="Times New Roman" panose="02020603050405020304" pitchFamily="18" charset="0"/>
                          <a:cs typeface="Times New Roman" panose="02020603050405020304" pitchFamily="18" charset="0"/>
                        </a:rPr>
                        <a:t> «Доходы</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от участия в капитале»</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058945"/>
                  </a:ext>
                </a:extLst>
              </a:tr>
              <a:tr h="280534">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1530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Доходы будущих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периодов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98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1445149"/>
                  </a:ext>
                </a:extLst>
              </a:tr>
              <a:tr h="280534">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1540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Оценочные обязательства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Кредитовое сальдо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счета 96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544313"/>
                  </a:ext>
                </a:extLst>
              </a:tr>
              <a:tr h="571668">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1550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Прочие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краткосрочные       </a:t>
                      </a:r>
                      <a:br>
                        <a:rPr lang="ru-RU" sz="950">
                          <a:effectLst/>
                          <a:latin typeface="Arial" panose="020B0604020202020204" pitchFamily="34" charset="0"/>
                          <a:ea typeface="Times New Roman" panose="02020603050405020304" pitchFamily="18" charset="0"/>
                          <a:cs typeface="Times New Roman" panose="02020603050405020304" pitchFamily="18" charset="0"/>
                        </a:rPr>
                      </a:br>
                      <a:r>
                        <a:rPr lang="ru-RU" sz="950">
                          <a:effectLst/>
                          <a:latin typeface="Arial" panose="020B0604020202020204" pitchFamily="34" charset="0"/>
                          <a:ea typeface="Times New Roman" panose="02020603050405020304" pitchFamily="18" charset="0"/>
                          <a:cs typeface="Times New Roman" panose="02020603050405020304" pitchFamily="18" charset="0"/>
                        </a:rPr>
                        <a:t>обязательства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Краткосрочные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обязательства, которые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не вошли в другие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строки разд. V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5112"/>
                  </a:ext>
                </a:extLst>
              </a:tr>
              <a:tr h="280534">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1500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Итого по разд. V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Сумма строк 1510, 1520, 1530, 1540, 1550     </a:t>
                      </a:r>
                      <a:br>
                        <a:rPr lang="ru-RU" sz="950" dirty="0">
                          <a:effectLst/>
                          <a:latin typeface="Arial" panose="020B0604020202020204" pitchFamily="34" charset="0"/>
                          <a:ea typeface="Times New Roman" panose="02020603050405020304" pitchFamily="18" charset="0"/>
                          <a:cs typeface="Times New Roman" panose="02020603050405020304" pitchFamily="18" charset="0"/>
                        </a:rPr>
                      </a:br>
                      <a:r>
                        <a:rPr lang="ru-RU" sz="950" dirty="0">
                          <a:effectLst/>
                          <a:latin typeface="Arial" panose="020B0604020202020204" pitchFamily="34" charset="0"/>
                          <a:ea typeface="Times New Roman" panose="02020603050405020304" pitchFamily="18" charset="0"/>
                          <a:cs typeface="Times New Roman" panose="02020603050405020304" pitchFamily="18" charset="0"/>
                        </a:rPr>
                        <a:t>разд. V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870018"/>
                  </a:ext>
                </a:extLst>
              </a:tr>
              <a:tr h="134967">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1700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Баланс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a:effectLst/>
                          <a:latin typeface="Arial" panose="020B0604020202020204" pitchFamily="34" charset="0"/>
                          <a:ea typeface="Times New Roman" panose="02020603050405020304" pitchFamily="18" charset="0"/>
                          <a:cs typeface="Times New Roman" panose="02020603050405020304" pitchFamily="18" charset="0"/>
                        </a:rPr>
                        <a:t>Сумма строк 1300, 1400, 1500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950" dirty="0">
                          <a:effectLst/>
                          <a:latin typeface="Arial" panose="020B0604020202020204" pitchFamily="34" charset="0"/>
                          <a:ea typeface="Times New Roman" panose="02020603050405020304" pitchFamily="18" charset="0"/>
                          <a:cs typeface="Times New Roman" panose="02020603050405020304" pitchFamily="18" charset="0"/>
                        </a:rPr>
                        <a:t> </a:t>
                      </a:r>
                    </a:p>
                  </a:txBody>
                  <a:tcPr marL="26363" marR="26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3691798"/>
                  </a:ext>
                </a:extLst>
              </a:tr>
            </a:tbl>
          </a:graphicData>
        </a:graphic>
      </p:graphicFrame>
    </p:spTree>
    <p:extLst>
      <p:ext uri="{BB962C8B-B14F-4D97-AF65-F5344CB8AC3E}">
        <p14:creationId xmlns:p14="http://schemas.microsoft.com/office/powerpoint/2010/main" val="3563982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nSpc>
                <a:spcPct val="150000"/>
              </a:lnSpc>
              <a:spcAft>
                <a:spcPts val="0"/>
              </a:spcAft>
            </a:pPr>
            <a:r>
              <a:rPr lang="ru-RU" sz="1400" dirty="0" smtClean="0">
                <a:latin typeface="Arial" panose="020B0604020202020204" pitchFamily="34" charset="0"/>
                <a:ea typeface="Times New Roman" panose="02020603050405020304" pitchFamily="18" charset="0"/>
              </a:rPr>
              <a:t>1. В </a:t>
            </a:r>
            <a:r>
              <a:rPr lang="ru-RU" sz="1400" dirty="0">
                <a:latin typeface="Arial" panose="020B0604020202020204" pitchFamily="34" charset="0"/>
                <a:ea typeface="Times New Roman" panose="02020603050405020304" pitchFamily="18" charset="0"/>
              </a:rPr>
              <a:t>чем отличие структуры баланса, составленного по российскому законодательству от международных стандартов?</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2. </a:t>
            </a:r>
            <a:r>
              <a:rPr lang="ru-RU" sz="1400" dirty="0" smtClean="0">
                <a:latin typeface="Arial" panose="020B0604020202020204" pitchFamily="34" charset="0"/>
                <a:ea typeface="Times New Roman" panose="02020603050405020304" pitchFamily="18" charset="0"/>
              </a:rPr>
              <a:t>Какие </a:t>
            </a:r>
            <a:r>
              <a:rPr lang="ru-RU" sz="1400" dirty="0">
                <a:latin typeface="Arial" panose="020B0604020202020204" pitchFamily="34" charset="0"/>
                <a:ea typeface="Times New Roman" panose="02020603050405020304" pitchFamily="18" charset="0"/>
              </a:rPr>
              <a:t>требования предъявляются к российскому бухгалтерскому балансу?</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3. </a:t>
            </a:r>
            <a:r>
              <a:rPr lang="ru-RU" sz="1400" dirty="0" smtClean="0">
                <a:latin typeface="Arial" panose="020B0604020202020204" pitchFamily="34" charset="0"/>
                <a:ea typeface="Times New Roman" panose="02020603050405020304" pitchFamily="18" charset="0"/>
              </a:rPr>
              <a:t>По </a:t>
            </a:r>
            <a:r>
              <a:rPr lang="ru-RU" sz="1400" dirty="0">
                <a:latin typeface="Arial" panose="020B0604020202020204" pitchFamily="34" charset="0"/>
                <a:ea typeface="Times New Roman" panose="02020603050405020304" pitchFamily="18" charset="0"/>
              </a:rPr>
              <a:t>каким признакам классифицируется бухгалтерский баланс?</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4. </a:t>
            </a:r>
            <a:r>
              <a:rPr lang="ru-RU" sz="1400" dirty="0" smtClean="0">
                <a:latin typeface="Arial" panose="020B0604020202020204" pitchFamily="34" charset="0"/>
                <a:ea typeface="Times New Roman" panose="02020603050405020304" pitchFamily="18" charset="0"/>
              </a:rPr>
              <a:t>Назовите </a:t>
            </a:r>
            <a:r>
              <a:rPr lang="ru-RU" sz="1400" dirty="0">
                <a:latin typeface="Arial" panose="020B0604020202020204" pitchFamily="34" charset="0"/>
                <a:ea typeface="Times New Roman" panose="02020603050405020304" pitchFamily="18" charset="0"/>
              </a:rPr>
              <a:t>основные правила оценки статей бухгалтерского баланса.</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5. </a:t>
            </a:r>
            <a:r>
              <a:rPr lang="ru-RU" sz="1400" dirty="0" smtClean="0">
                <a:latin typeface="Arial" panose="020B0604020202020204" pitchFamily="34" charset="0"/>
                <a:ea typeface="Times New Roman" panose="02020603050405020304" pitchFamily="18" charset="0"/>
              </a:rPr>
              <a:t>Дайте </a:t>
            </a:r>
            <a:r>
              <a:rPr lang="ru-RU" sz="1400" dirty="0">
                <a:latin typeface="Arial" panose="020B0604020202020204" pitchFamily="34" charset="0"/>
                <a:ea typeface="Times New Roman" panose="02020603050405020304" pitchFamily="18" charset="0"/>
              </a:rPr>
              <a:t>характеристику разделу бухгалтерского баланса «</a:t>
            </a:r>
            <a:r>
              <a:rPr lang="ru-RU" sz="1400" dirty="0" err="1">
                <a:latin typeface="Arial" panose="020B0604020202020204" pitchFamily="34" charset="0"/>
                <a:ea typeface="Times New Roman" panose="02020603050405020304" pitchFamily="18" charset="0"/>
              </a:rPr>
              <a:t>Внеоборотные</a:t>
            </a:r>
            <a:r>
              <a:rPr lang="ru-RU" sz="1400" dirty="0">
                <a:latin typeface="Arial" panose="020B0604020202020204" pitchFamily="34" charset="0"/>
                <a:ea typeface="Times New Roman" panose="02020603050405020304" pitchFamily="18" charset="0"/>
              </a:rPr>
              <a:t> активы».</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6. </a:t>
            </a:r>
            <a:r>
              <a:rPr lang="ru-RU" sz="1400" dirty="0" smtClean="0">
                <a:latin typeface="Arial" panose="020B0604020202020204" pitchFamily="34" charset="0"/>
                <a:ea typeface="Times New Roman" panose="02020603050405020304" pitchFamily="18" charset="0"/>
              </a:rPr>
              <a:t>Дайте </a:t>
            </a:r>
            <a:r>
              <a:rPr lang="ru-RU" sz="1400" dirty="0">
                <a:latin typeface="Arial" panose="020B0604020202020204" pitchFamily="34" charset="0"/>
                <a:ea typeface="Times New Roman" panose="02020603050405020304" pitchFamily="18" charset="0"/>
              </a:rPr>
              <a:t>характеристику разделу бухгалтерского баланса «Оборотные активы».</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7. </a:t>
            </a:r>
            <a:r>
              <a:rPr lang="ru-RU" sz="1400" dirty="0" smtClean="0">
                <a:latin typeface="Arial" panose="020B0604020202020204" pitchFamily="34" charset="0"/>
                <a:ea typeface="Times New Roman" panose="02020603050405020304" pitchFamily="18" charset="0"/>
              </a:rPr>
              <a:t>Дайте </a:t>
            </a:r>
            <a:r>
              <a:rPr lang="ru-RU" sz="1400" dirty="0">
                <a:latin typeface="Arial" panose="020B0604020202020204" pitchFamily="34" charset="0"/>
                <a:ea typeface="Times New Roman" panose="02020603050405020304" pitchFamily="18" charset="0"/>
              </a:rPr>
              <a:t>характеристику разделу бухгалтерского баланса «Капитал и резервы».</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a:latin typeface="Arial" panose="020B0604020202020204" pitchFamily="34" charset="0"/>
                <a:ea typeface="Times New Roman" panose="02020603050405020304" pitchFamily="18" charset="0"/>
              </a:rPr>
              <a:t> </a:t>
            </a:r>
            <a:r>
              <a:rPr lang="ru-RU" sz="1400" dirty="0" smtClean="0">
                <a:latin typeface="Arial" panose="020B0604020202020204" pitchFamily="34" charset="0"/>
                <a:ea typeface="Times New Roman" panose="02020603050405020304" pitchFamily="18" charset="0"/>
              </a:rPr>
              <a:t>8. Дайте </a:t>
            </a:r>
            <a:r>
              <a:rPr lang="ru-RU" sz="1400" dirty="0">
                <a:latin typeface="Arial" panose="020B0604020202020204" pitchFamily="34" charset="0"/>
                <a:ea typeface="Times New Roman" panose="02020603050405020304" pitchFamily="18" charset="0"/>
              </a:rPr>
              <a:t>характеристику разделу бухгалтерского баланса «Долгосрочные обязательства».</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9. </a:t>
            </a:r>
            <a:r>
              <a:rPr lang="ru-RU" sz="1400" dirty="0" smtClean="0">
                <a:latin typeface="Arial" panose="020B0604020202020204" pitchFamily="34" charset="0"/>
                <a:ea typeface="Times New Roman" panose="02020603050405020304" pitchFamily="18" charset="0"/>
              </a:rPr>
              <a:t>Дайте </a:t>
            </a:r>
            <a:r>
              <a:rPr lang="ru-RU" sz="1400" dirty="0">
                <a:latin typeface="Arial" panose="020B0604020202020204" pitchFamily="34" charset="0"/>
                <a:ea typeface="Times New Roman" panose="02020603050405020304" pitchFamily="18" charset="0"/>
              </a:rPr>
              <a:t>характеристику разделу бухгалтерского баланса «Краткосрочные обязательства».</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10. </a:t>
            </a:r>
            <a:r>
              <a:rPr lang="ru-RU" sz="1400" dirty="0" smtClean="0">
                <a:latin typeface="Arial" panose="020B0604020202020204" pitchFamily="34" charset="0"/>
                <a:ea typeface="Times New Roman" panose="02020603050405020304" pitchFamily="18" charset="0"/>
              </a:rPr>
              <a:t>Охарактеризуйте </a:t>
            </a:r>
            <a:r>
              <a:rPr lang="ru-RU" sz="1400" dirty="0">
                <a:latin typeface="Arial" panose="020B0604020202020204" pitchFamily="34" charset="0"/>
                <a:ea typeface="Times New Roman" panose="02020603050405020304" pitchFamily="18" charset="0"/>
              </a:rPr>
              <a:t>порядок отражения наличия ценностей, учтенных на </a:t>
            </a:r>
            <a:r>
              <a:rPr lang="ru-RU" sz="1400" dirty="0" err="1">
                <a:latin typeface="Arial" panose="020B0604020202020204" pitchFamily="34" charset="0"/>
                <a:ea typeface="Times New Roman" panose="02020603050405020304" pitchFamily="18" charset="0"/>
              </a:rPr>
              <a:t>забалансовых</a:t>
            </a:r>
            <a:r>
              <a:rPr lang="ru-RU" sz="1400" dirty="0">
                <a:latin typeface="Arial" panose="020B0604020202020204" pitchFamily="34" charset="0"/>
                <a:ea typeface="Times New Roman" panose="02020603050405020304" pitchFamily="18" charset="0"/>
              </a:rPr>
              <a:t> счетах».</a:t>
            </a:r>
            <a:endParaRPr lang="ru-RU" sz="1400" dirty="0"/>
          </a:p>
        </p:txBody>
      </p:sp>
      <p:sp>
        <p:nvSpPr>
          <p:cNvPr id="3" name="Текст 2"/>
          <p:cNvSpPr>
            <a:spLocks noGrp="1"/>
          </p:cNvSpPr>
          <p:nvPr>
            <p:ph type="body" idx="1"/>
          </p:nvPr>
        </p:nvSpPr>
        <p:spPr/>
        <p:txBody>
          <a:bodyPr/>
          <a:lstStyle/>
          <a:p>
            <a:r>
              <a:rPr lang="ru-RU" dirty="0" smtClean="0"/>
              <a:t>Контрольные вопросы:</a:t>
            </a:r>
            <a:endParaRPr lang="ru-RU" dirty="0"/>
          </a:p>
        </p:txBody>
      </p:sp>
    </p:spTree>
    <p:extLst>
      <p:ext uri="{BB962C8B-B14F-4D97-AF65-F5344CB8AC3E}">
        <p14:creationId xmlns:p14="http://schemas.microsoft.com/office/powerpoint/2010/main" val="11511791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a:t>
            </a:r>
            <a:r>
              <a:rPr lang="ru-RU" smtClean="0"/>
              <a:t>за внимание</a:t>
            </a:r>
            <a:endParaRPr lang="ru-RU"/>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4000853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84</TotalTime>
  <Words>1110</Words>
  <Application>Microsoft Office PowerPoint</Application>
  <PresentationFormat>Широкоэкранный</PresentationFormat>
  <Paragraphs>263</Paragraphs>
  <Slides>34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34</vt:i4>
      </vt:variant>
    </vt:vector>
  </HeadingPairs>
  <TitlesOfParts>
    <vt:vector size="39" baseType="lpstr">
      <vt:lpstr>Arial</vt:lpstr>
      <vt:lpstr>Times New Roman</vt:lpstr>
      <vt:lpstr>Trebuchet MS</vt:lpstr>
      <vt:lpstr>Wingdings 3</vt:lpstr>
      <vt:lpstr>Аспект</vt:lpstr>
      <vt:lpstr>Бухгалтерский баланс</vt:lpstr>
      <vt:lpstr>Бухгалтерский баланс – это способ обобщенной группировки и текущего учета имущества предприятия по функциональной роли и источникам его образования в денежной оценке на определенную дату.  По экономическому содержанию имущества баланс представляет собой совокупность материальных и нематериальных ценностей, финансовых активов и денежных средств</vt:lpstr>
      <vt:lpstr>Правдивость, которая предполагает реализацию следующих условий: -документальное обоснование показателей баланса; - подтверждение данных бухгалтерскими записями на счетах и взаимоувязка показателей синтетического и аналитического учета; - обоснованность данных баланса составленными расчетами: распределение отклонений, фактической себестоимости от стоимости товароматериальных ценностей по учетным ценам (списание общепроизводственных и общехозяйственных расходов, калькулирование себестоимости и т.д.); - подтверждение данных баланса результатами инвентаризации.</vt:lpstr>
      <vt:lpstr>Реальность, которая предполагает соответствие оценок статей баланса объективной действительности</vt:lpstr>
      <vt:lpstr>Единство, т.е. структура и построение баланса основано на единых принципах учета и оценки, что закрепляется приказом об учетной политики</vt:lpstr>
      <vt:lpstr>Преемственность, т.е. каждый последний баланс вытекает из предыдущего</vt:lpstr>
      <vt:lpstr>Ясность, т.е. доступность информации для любого пользователя</vt:lpstr>
      <vt:lpstr>1. Вступительные  2.Текущие  3.Ликвидационные  4.Разделительные  5. Объединительные </vt:lpstr>
      <vt:lpstr>1. Инвентарные 2. Книжные  3. Генеральные</vt:lpstr>
      <vt:lpstr>1. Единичные  2.  Сводные</vt:lpstr>
      <vt:lpstr>1. Балансы основной деятельности  2. Балансы не основной деятельности</vt:lpstr>
      <vt:lpstr>Балансы государственных, муниципальных, кооперативных, коллективных, частых, смешанных и совместных организаций, а также общественных организаций</vt:lpstr>
      <vt:lpstr>1. Самостоятельные  2.  Отдельные </vt:lpstr>
      <vt:lpstr>1. Балансы-брутто   2. Балансы-нетто</vt:lpstr>
      <vt:lpstr>- имущество, приобретенное за плату, оценивается в сумме фак­тических затрат на приобретение; - безвозмездно полученное имущество отражается в балансе по рыночной стоимости на дату принятия к учету, подтвержден­ной документально или экспертным путем; - имущество, изготовленное самим предприятием, принимается на баланс в сумме затрат на его изготовление; - начисление амортизации по основным средствам и немате­риальным активам производится независимо от результатов финансово-хозяйственной деятельности предприятия; - стоимость основных средств и нематериальных активов пока­зывается в оценке по реальной (остаточной) стоимости, т. е. в нетто-оценке; - применение иных методов оценки имущества и обязательств допускается в случаях, не противоречащих действующему зако­нодательству и нормативным актам.</vt:lpstr>
      <vt:lpstr>Форма бухгалтерского баланса представляет двухстороннюю таблицу, в которой с одной стороны показаны хозяйственные средства по составу и размещению, с другой – по их источникам образования и целевому назначению. Итог средств, подсчитанный по их составу и размещению, всегда равен итогу источников и целевому назначению этих средств. Конечные итоги актива и пассива называются валютой баланса</vt:lpstr>
      <vt:lpstr>В российском балансе активы располагаются по мере возрастания их ликвидности, обязательства - по мере уменьшения срока погашения</vt:lpstr>
      <vt:lpstr>В балансе по международным стандартам активы располагаются по мере либо убывания ликвидности, либо возрастания ликвидности, обязательства - по мере увеличения срока погашения, собственный капитал - в порядке его постоянства</vt:lpstr>
      <vt:lpstr>Презентация PowerPoint</vt:lpstr>
      <vt:lpstr>Активы = Собственный капитал + Обязательства</vt:lpstr>
      <vt:lpstr>Презентация PowerPoint</vt:lpstr>
      <vt:lpstr>Презентация PowerPoint</vt:lpstr>
      <vt:lpstr>Презентация PowerPoint</vt:lpstr>
      <vt:lpstr>1. Не допускается зачет между статьями актива и пассива, статьями прибылей и убытков, кроме случаев, когда такой зачет предусмотрен соответствующими положениями по бухгалтерскому учету. 2. Амортизируемые виды имущества (нематериальные активы, основные средства, доходные вложения в материальные ценности) отражаются в балансе по остаточной стоимости. 3. Активы и обязательства делятся в зависимости от сроков их обращения (погашения) на долгосрочные и краткосрочные. 4. Если какой-либо показатель необходимо вычесть, то его отражают в круглых скобках. 5. При формировании оценочных резервов (под снижение стоимости материальных ценностей, под обесценение финансовых вложений, по сомнительным долгам) их суммы вычитаются из стоимости тех активов, в отношении которых были сформированы соответствующие резервы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 В чем отличие структуры баланса, составленного по российскому законодательству от международных стандартов? 2. Какие требования предъявляются к российскому бухгалтерскому балансу? 3. По каким признакам классифицируется бухгалтерский баланс? 4. Назовите основные правила оценки статей бухгалтерского баланса. 5. Дайте характеристику разделу бухгалтерского баланса «Внеоборотные активы». 6. Дайте характеристику разделу бухгалтерского баланса «Оборотные активы». 7. Дайте характеристику разделу бухгалтерского баланса «Капитал и резервы».  8. Дайте характеристику разделу бухгалтерского баланса «Долгосрочные обязательства». 9. Дайте характеристику разделу бухгалтерского баланса «Краткосрочные обязательства». 10. Охарактеризуйте порядок отражения наличия ценностей, учтенных на забалансовых счетах».</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4. Бухгалтерский баланс</dc:title>
  <dc:creator>Таня</dc:creator>
  <cp:lastModifiedBy>Таня</cp:lastModifiedBy>
  <cp:revision>12</cp:revision>
  <dcterms:created xsi:type="dcterms:W3CDTF">2017-10-02T23:37:47Z</dcterms:created>
  <dcterms:modified xsi:type="dcterms:W3CDTF">2017-10-03T01:08:14Z</dcterms:modified>
</cp:coreProperties>
</file>