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65" r:id="rId2"/>
    <p:sldId id="276" r:id="rId3"/>
    <p:sldId id="277" r:id="rId4"/>
    <p:sldId id="281" r:id="rId5"/>
    <p:sldId id="310" r:id="rId6"/>
    <p:sldId id="287" r:id="rId7"/>
    <p:sldId id="311" r:id="rId8"/>
    <p:sldId id="284" r:id="rId9"/>
    <p:sldId id="283" r:id="rId10"/>
    <p:sldId id="285" r:id="rId11"/>
    <p:sldId id="286" r:id="rId12"/>
    <p:sldId id="294" r:id="rId13"/>
    <p:sldId id="312" r:id="rId14"/>
    <p:sldId id="313" r:id="rId15"/>
    <p:sldId id="314" r:id="rId16"/>
    <p:sldId id="315" r:id="rId17"/>
    <p:sldId id="316" r:id="rId18"/>
    <p:sldId id="317" r:id="rId19"/>
    <p:sldId id="318" r:id="rId20"/>
    <p:sldId id="319" r:id="rId21"/>
    <p:sldId id="320" r:id="rId22"/>
    <p:sldId id="321" r:id="rId23"/>
    <p:sldId id="322" r:id="rId24"/>
    <p:sldId id="326" r:id="rId25"/>
    <p:sldId id="324" r:id="rId26"/>
    <p:sldId id="328" r:id="rId27"/>
    <p:sldId id="327" r:id="rId28"/>
    <p:sldId id="325" r:id="rId29"/>
    <p:sldId id="329" r:id="rId30"/>
    <p:sldId id="293" r:id="rId31"/>
    <p:sldId id="264" r:id="rId32"/>
  </p:sldIdLst>
  <p:sldSz cx="9144000" cy="6858000" type="screen4x3"/>
  <p:notesSz cx="6858000" cy="9144000"/>
  <p:custDataLst>
    <p:tags r:id="rId35"/>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333366"/>
    <a:srgbClr val="FFFFCC"/>
    <a:srgbClr val="4F81BD"/>
    <a:srgbClr val="CCECFF"/>
    <a:srgbClr val="FFFF00"/>
    <a:srgbClr val="9933FF"/>
    <a:srgbClr val="00CC00"/>
    <a:srgbClr val="800080"/>
    <a:srgbClr val="FF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8" autoAdjust="0"/>
    <p:restoredTop sz="94686" autoAdjust="0"/>
  </p:normalViewPr>
  <p:slideViewPr>
    <p:cSldViewPr snapToGrid="0">
      <p:cViewPr varScale="1">
        <p:scale>
          <a:sx n="106" d="100"/>
          <a:sy n="106" d="100"/>
        </p:scale>
        <p:origin x="-168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3" d="100"/>
          <a:sy n="83" d="100"/>
        </p:scale>
        <p:origin x="-2040" y="-90"/>
      </p:cViewPr>
      <p:guideLst>
        <p:guide orient="horz" pos="2880"/>
        <p:guide pos="2160"/>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FE31D6-EB43-44B2-BAD0-26E319F21315}" type="datetimeFigureOut">
              <a:rPr lang="ru-RU" smtClean="0"/>
              <a:pPr/>
              <a:t>30.09.2017</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A8E2C56-0D91-47A8-8A71-009028EAA66E}" type="slidenum">
              <a:rPr lang="ru-RU" smtClean="0"/>
              <a:pPr/>
              <a:t>‹#›</a:t>
            </a:fld>
            <a:endParaRPr lang="ru-RU"/>
          </a:p>
        </p:txBody>
      </p:sp>
    </p:spTree>
    <p:extLst>
      <p:ext uri="{BB962C8B-B14F-4D97-AF65-F5344CB8AC3E}">
        <p14:creationId xmlns:p14="http://schemas.microsoft.com/office/powerpoint/2010/main" xmlns="" val="657065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DA132-4A20-4920-99B2-1A2FC474017B}" type="datetimeFigureOut">
              <a:rPr lang="ru-RU" smtClean="0"/>
              <a:pPr/>
              <a:t>30.09.2017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C0CA4-D6BC-4557-A6BE-8B365C049B0F}" type="slidenum">
              <a:rPr lang="ru-RU" smtClean="0"/>
              <a:pPr/>
              <a:t>‹#›</a:t>
            </a:fld>
            <a:endParaRPr lang="ru-RU"/>
          </a:p>
        </p:txBody>
      </p:sp>
    </p:spTree>
    <p:extLst>
      <p:ext uri="{BB962C8B-B14F-4D97-AF65-F5344CB8AC3E}">
        <p14:creationId xmlns:p14="http://schemas.microsoft.com/office/powerpoint/2010/main" xmlns="" val="303623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6FC0CA4-D6BC-4557-A6BE-8B365C049B0F}" type="slidenum">
              <a:rPr lang="ru-RU" smtClean="0"/>
              <a:pPr/>
              <a:t>4</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6FC0CA4-D6BC-4557-A6BE-8B365C049B0F}" type="slidenum">
              <a:rPr lang="ru-RU" smtClean="0"/>
              <a:pPr/>
              <a:t>5</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6FC0CA4-D6BC-4557-A6BE-8B365C049B0F}" type="slidenum">
              <a:rPr lang="ru-RU" smtClean="0"/>
              <a:pPr/>
              <a:t>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2" name="Прямоугольник 41"/>
          <p:cNvSpPr/>
          <p:nvPr userDrawn="1"/>
        </p:nvSpPr>
        <p:spPr>
          <a:xfrm>
            <a:off x="0" y="-1"/>
            <a:ext cx="9144000" cy="2516175"/>
          </a:xfrm>
          <a:prstGeom prst="rect">
            <a:avLst/>
          </a:prstGeom>
          <a:solidFill>
            <a:schemeClr val="bg1"/>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userDrawn="1"/>
        </p:nvSpPr>
        <p:spPr>
          <a:xfrm>
            <a:off x="0" y="1944822"/>
            <a:ext cx="9144000" cy="409030"/>
          </a:xfrm>
          <a:prstGeom prst="rect">
            <a:avLst/>
          </a:prstGeom>
          <a:no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userDrawn="1"/>
        </p:nvSpPr>
        <p:spPr>
          <a:xfrm>
            <a:off x="-1" y="2516174"/>
            <a:ext cx="9143999" cy="2926161"/>
          </a:xfrm>
          <a:prstGeom prst="rect">
            <a:avLst/>
          </a:prstGeom>
          <a:gradFill flip="none" rotWithShape="1">
            <a:gsLst>
              <a:gs pos="0">
                <a:schemeClr val="accent1">
                  <a:lumMod val="5000"/>
                  <a:lumOff val="95000"/>
                </a:schemeClr>
              </a:gs>
              <a:gs pos="26000">
                <a:schemeClr val="accent1">
                  <a:lumMod val="45000"/>
                  <a:lumOff val="55000"/>
                </a:schemeClr>
              </a:gs>
              <a:gs pos="54000">
                <a:schemeClr val="tx2">
                  <a:lumMod val="60000"/>
                  <a:lumOff val="40000"/>
                </a:schemeClr>
              </a:gs>
              <a:gs pos="99457">
                <a:srgbClr val="F1F5FA"/>
              </a:gs>
              <a:gs pos="81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ru-RU" dirty="0"/>
          </a:p>
        </p:txBody>
      </p:sp>
      <p:sp>
        <p:nvSpPr>
          <p:cNvPr id="51" name="Прямоугольник 50"/>
          <p:cNvSpPr/>
          <p:nvPr userDrawn="1"/>
        </p:nvSpPr>
        <p:spPr>
          <a:xfrm>
            <a:off x="88900" y="1599221"/>
            <a:ext cx="9144000" cy="288882"/>
          </a:xfrm>
          <a:prstGeom prst="rect">
            <a:avLst/>
          </a:prstGeom>
          <a:solidFill>
            <a:schemeClr val="bg1">
              <a:alpha val="29000"/>
            </a:schemeClr>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Прямоугольник 47"/>
          <p:cNvSpPr/>
          <p:nvPr userDrawn="1"/>
        </p:nvSpPr>
        <p:spPr>
          <a:xfrm>
            <a:off x="0" y="5802345"/>
            <a:ext cx="9144000" cy="1055655"/>
          </a:xfrm>
          <a:prstGeom prst="rect">
            <a:avLst/>
          </a:prstGeom>
          <a:solidFill>
            <a:schemeClr val="bg1"/>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Текст 17"/>
          <p:cNvSpPr>
            <a:spLocks noGrp="1"/>
          </p:cNvSpPr>
          <p:nvPr>
            <p:ph type="body" sz="quarter" idx="13" hasCustomPrompt="1"/>
          </p:nvPr>
        </p:nvSpPr>
        <p:spPr>
          <a:xfrm>
            <a:off x="-3" y="3710735"/>
            <a:ext cx="9144001" cy="522000"/>
          </a:xfrm>
        </p:spPr>
        <p:txBody>
          <a:bodyPr>
            <a:noAutofit/>
          </a:bodyPr>
          <a:lstStyle>
            <a:lvl1pPr algn="l">
              <a:buNone/>
              <a:defRPr sz="3000" baseline="0">
                <a:solidFill>
                  <a:srgbClr val="EFF4F9"/>
                </a:solidFill>
                <a:latin typeface="Arial" pitchFamily="34" charset="0"/>
              </a:defRPr>
            </a:lvl1pPr>
          </a:lstStyle>
          <a:p>
            <a:pPr lvl="0"/>
            <a:r>
              <a:rPr lang="ru-RU" dirty="0" smtClean="0"/>
              <a:t>Тема «»</a:t>
            </a:r>
          </a:p>
        </p:txBody>
      </p:sp>
      <p:sp>
        <p:nvSpPr>
          <p:cNvPr id="7" name="TextBox 6"/>
          <p:cNvSpPr txBox="1"/>
          <p:nvPr userDrawn="1"/>
        </p:nvSpPr>
        <p:spPr>
          <a:xfrm>
            <a:off x="0" y="142830"/>
            <a:ext cx="9144001" cy="984885"/>
          </a:xfrm>
          <a:prstGeom prst="rect">
            <a:avLst/>
          </a:prstGeom>
          <a:noFill/>
          <a:effectLst/>
        </p:spPr>
        <p:txBody>
          <a:bodyPr wrap="square" rtlCol="0">
            <a:spAutoFit/>
          </a:bodyPr>
          <a:lstStyle/>
          <a:p>
            <a:pPr algn="ctr"/>
            <a:r>
              <a:rPr lang="ru-RU" sz="1100" baseline="0" dirty="0" smtClean="0">
                <a:solidFill>
                  <a:schemeClr val="tx1"/>
                </a:solidFill>
                <a:latin typeface="Arial" pitchFamily="34" charset="0"/>
                <a:cs typeface="Tahoma" pitchFamily="34" charset="0"/>
              </a:rPr>
              <a:t>Федеральное государственное бюджетное образовательное учреждение</a:t>
            </a:r>
          </a:p>
          <a:p>
            <a:pPr algn="ctr"/>
            <a:r>
              <a:rPr lang="ru-RU" sz="1100" baseline="0" dirty="0" smtClean="0">
                <a:solidFill>
                  <a:schemeClr val="tx1"/>
                </a:solidFill>
                <a:latin typeface="Arial" pitchFamily="34" charset="0"/>
                <a:cs typeface="Tahoma" pitchFamily="34" charset="0"/>
              </a:rPr>
              <a:t>высшего профессионального образования</a:t>
            </a:r>
          </a:p>
          <a:p>
            <a:pPr algn="ctr"/>
            <a:r>
              <a:rPr lang="ru-RU" sz="1800" baseline="0" dirty="0" smtClean="0">
                <a:solidFill>
                  <a:schemeClr val="tx1"/>
                </a:solidFill>
                <a:latin typeface="Arial" pitchFamily="34" charset="0"/>
                <a:cs typeface="Tahoma" pitchFamily="34" charset="0"/>
              </a:rPr>
              <a:t>«Владивостокский государственный университет</a:t>
            </a:r>
          </a:p>
          <a:p>
            <a:pPr algn="ctr"/>
            <a:r>
              <a:rPr lang="ru-RU" sz="1800" baseline="0" dirty="0" smtClean="0">
                <a:solidFill>
                  <a:schemeClr val="tx1"/>
                </a:solidFill>
                <a:latin typeface="Arial" pitchFamily="34" charset="0"/>
                <a:cs typeface="Tahoma" pitchFamily="34" charset="0"/>
              </a:rPr>
              <a:t>экономики и сервиса»</a:t>
            </a:r>
            <a:endParaRPr lang="ru-RU" sz="1800" baseline="0" dirty="0">
              <a:solidFill>
                <a:schemeClr val="tx1"/>
              </a:solidFill>
              <a:latin typeface="Arial" pitchFamily="34" charset="0"/>
              <a:cs typeface="Tahoma" pitchFamily="34" charset="0"/>
            </a:endParaRPr>
          </a:p>
        </p:txBody>
      </p:sp>
      <p:sp>
        <p:nvSpPr>
          <p:cNvPr id="23" name="Текст 17"/>
          <p:cNvSpPr>
            <a:spLocks noGrp="1"/>
          </p:cNvSpPr>
          <p:nvPr>
            <p:ph type="body" sz="quarter" idx="15" hasCustomPrompt="1"/>
          </p:nvPr>
        </p:nvSpPr>
        <p:spPr>
          <a:xfrm>
            <a:off x="0" y="6167476"/>
            <a:ext cx="9144000" cy="690524"/>
          </a:xfrm>
          <a:noFill/>
          <a:ln w="12700">
            <a:noFill/>
            <a:miter lim="800000"/>
          </a:ln>
        </p:spPr>
        <p:txBody>
          <a:bodyPr anchor="ctr" anchorCtr="0">
            <a:noAutofit/>
          </a:bodyPr>
          <a:lstStyle>
            <a:lvl1pPr algn="ctr">
              <a:buNone/>
              <a:defRPr sz="1400" baseline="0">
                <a:solidFill>
                  <a:srgbClr val="6296D7"/>
                </a:solidFill>
                <a:latin typeface="Arial" pitchFamily="34" charset="0"/>
              </a:defRPr>
            </a:lvl1pPr>
          </a:lstStyle>
          <a:p>
            <a:pPr lvl="0"/>
            <a:r>
              <a:rPr lang="ru-RU" dirty="0" smtClean="0"/>
              <a:t>Город </a:t>
            </a:r>
            <a:endParaRPr lang="en-US" dirty="0" smtClean="0"/>
          </a:p>
          <a:p>
            <a:pPr lvl="0"/>
            <a:r>
              <a:rPr lang="ru-RU" dirty="0" smtClean="0"/>
              <a:t>Год </a:t>
            </a:r>
          </a:p>
        </p:txBody>
      </p:sp>
      <p:sp>
        <p:nvSpPr>
          <p:cNvPr id="19" name="Текст 17"/>
          <p:cNvSpPr>
            <a:spLocks noGrp="1"/>
          </p:cNvSpPr>
          <p:nvPr>
            <p:ph type="body" sz="quarter" idx="11" hasCustomPrompt="1"/>
          </p:nvPr>
        </p:nvSpPr>
        <p:spPr>
          <a:xfrm>
            <a:off x="0" y="1570605"/>
            <a:ext cx="9144000" cy="309600"/>
          </a:xfrm>
        </p:spPr>
        <p:txBody>
          <a:bodyPr>
            <a:noAutofit/>
          </a:bodyPr>
          <a:lstStyle>
            <a:lvl1pPr algn="l">
              <a:buNone/>
              <a:defRPr sz="1800" baseline="0">
                <a:solidFill>
                  <a:srgbClr val="333366"/>
                </a:solidFill>
                <a:latin typeface="Arial" pitchFamily="34" charset="0"/>
              </a:defRPr>
            </a:lvl1pPr>
          </a:lstStyle>
          <a:p>
            <a:pPr lvl="0"/>
            <a:r>
              <a:rPr lang="ru-RU" dirty="0" smtClean="0"/>
              <a:t>Кафедра «»</a:t>
            </a:r>
          </a:p>
        </p:txBody>
      </p:sp>
      <p:sp>
        <p:nvSpPr>
          <p:cNvPr id="20" name="Текст 17"/>
          <p:cNvSpPr>
            <a:spLocks noGrp="1"/>
          </p:cNvSpPr>
          <p:nvPr>
            <p:ph type="body" sz="quarter" idx="12" hasCustomPrompt="1"/>
          </p:nvPr>
        </p:nvSpPr>
        <p:spPr>
          <a:xfrm>
            <a:off x="-1" y="1944822"/>
            <a:ext cx="9144000" cy="399600"/>
          </a:xfrm>
          <a:solidFill>
            <a:schemeClr val="bg1">
              <a:alpha val="0"/>
            </a:schemeClr>
          </a:solidFill>
        </p:spPr>
        <p:txBody>
          <a:bodyPr>
            <a:noAutofit/>
          </a:bodyPr>
          <a:lstStyle>
            <a:lvl1pPr algn="l">
              <a:buNone/>
              <a:defRPr sz="2200" baseline="0">
                <a:solidFill>
                  <a:srgbClr val="333366"/>
                </a:solidFill>
                <a:latin typeface="Arial" pitchFamily="34" charset="0"/>
              </a:defRPr>
            </a:lvl1pPr>
          </a:lstStyle>
          <a:p>
            <a:pPr lvl="0"/>
            <a:r>
              <a:rPr lang="ru-RU" dirty="0" smtClean="0"/>
              <a:t>Курс «»</a:t>
            </a:r>
          </a:p>
        </p:txBody>
      </p:sp>
      <p:sp>
        <p:nvSpPr>
          <p:cNvPr id="22" name="Текст 17"/>
          <p:cNvSpPr>
            <a:spLocks noGrp="1"/>
          </p:cNvSpPr>
          <p:nvPr>
            <p:ph type="body" sz="quarter" idx="14" hasCustomPrompt="1"/>
          </p:nvPr>
        </p:nvSpPr>
        <p:spPr>
          <a:xfrm>
            <a:off x="0" y="5447226"/>
            <a:ext cx="9144000" cy="309600"/>
          </a:xfrm>
        </p:spPr>
        <p:txBody>
          <a:bodyPr>
            <a:noAutofit/>
          </a:bodyPr>
          <a:lstStyle>
            <a:lvl1pPr algn="r">
              <a:buNone/>
              <a:defRPr sz="1800" baseline="0">
                <a:solidFill>
                  <a:srgbClr val="333366"/>
                </a:solidFill>
                <a:latin typeface="Arial" pitchFamily="34" charset="0"/>
              </a:defRPr>
            </a:lvl1pPr>
          </a:lstStyle>
          <a:p>
            <a:pPr lvl="0"/>
            <a:r>
              <a:rPr lang="ru-RU" dirty="0" smtClean="0"/>
              <a:t>Автор</a:t>
            </a:r>
          </a:p>
        </p:txBody>
      </p:sp>
      <p:cxnSp>
        <p:nvCxnSpPr>
          <p:cNvPr id="46" name="Прямая соединительная линия 45"/>
          <p:cNvCxnSpPr/>
          <p:nvPr userDrawn="1"/>
        </p:nvCxnSpPr>
        <p:spPr>
          <a:xfrm>
            <a:off x="0" y="2516175"/>
            <a:ext cx="9144000" cy="1588"/>
          </a:xfrm>
          <a:prstGeom prst="line">
            <a:avLst/>
          </a:prstGeom>
          <a:ln w="12700">
            <a:solidFill>
              <a:schemeClr val="tx2">
                <a:lumMod val="60000"/>
                <a:lumOff val="4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userDrawn="1"/>
        </p:nvCxnSpPr>
        <p:spPr>
          <a:xfrm>
            <a:off x="-1" y="5805878"/>
            <a:ext cx="9144000" cy="1588"/>
          </a:xfrm>
          <a:prstGeom prst="line">
            <a:avLst/>
          </a:prstGeom>
          <a:ln w="12700">
            <a:solidFill>
              <a:schemeClr val="tx2">
                <a:lumMod val="60000"/>
                <a:lumOff val="40000"/>
              </a:schemeClr>
            </a:solidFill>
            <a:miter lim="800000"/>
          </a:ln>
        </p:spPr>
        <p:style>
          <a:lnRef idx="1">
            <a:schemeClr val="accent1"/>
          </a:lnRef>
          <a:fillRef idx="0">
            <a:schemeClr val="accent1"/>
          </a:fillRef>
          <a:effectRef idx="0">
            <a:schemeClr val="accent1"/>
          </a:effectRef>
          <a:fontRef idx="minor">
            <a:schemeClr val="tx1"/>
          </a:fontRef>
        </p:style>
      </p:cxnSp>
      <p:pic>
        <p:nvPicPr>
          <p:cNvPr id="18" name="Picture 20" descr="bluelogo"/>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905934" y="163018"/>
            <a:ext cx="500027" cy="10649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устой слайд">
    <p:bg>
      <p:bgPr>
        <a:solidFill>
          <a:schemeClr val="bg1"/>
        </a:solidFill>
        <a:effectLst/>
      </p:bgPr>
    </p:bg>
    <p:spTree>
      <p:nvGrpSpPr>
        <p:cNvPr id="1" name=""/>
        <p:cNvGrpSpPr/>
        <p:nvPr/>
      </p:nvGrpSpPr>
      <p:grpSpPr>
        <a:xfrm>
          <a:off x="0" y="0"/>
          <a:ext cx="0" cy="0"/>
          <a:chOff x="0" y="0"/>
          <a:chExt cx="0" cy="0"/>
        </a:xfrm>
      </p:grpSpPr>
      <p:sp>
        <p:nvSpPr>
          <p:cNvPr id="24" name="Нижний колонтитул 4"/>
          <p:cNvSpPr>
            <a:spLocks noGrp="1"/>
          </p:cNvSpPr>
          <p:nvPr>
            <p:ph type="ftr" sz="quarter" idx="3"/>
          </p:nvPr>
        </p:nvSpPr>
        <p:spPr>
          <a:xfrm>
            <a:off x="448734" y="6274800"/>
            <a:ext cx="7831666" cy="583200"/>
          </a:xfrm>
          <a:prstGeom prst="rect">
            <a:avLst/>
          </a:prstGeom>
          <a:solidFill>
            <a:srgbClr val="C6D9F1"/>
          </a:solidFill>
        </p:spPr>
        <p:txBody>
          <a:bodyPr vert="horz" lIns="91440" tIns="45720" rIns="91440" bIns="45720" rtlCol="0" anchor="ctr"/>
          <a:lstStyle>
            <a:lvl1pPr algn="ctr">
              <a:defRPr sz="1200">
                <a:solidFill>
                  <a:schemeClr val="bg1"/>
                </a:solidFill>
              </a:defRPr>
            </a:lvl1pPr>
          </a:lstStyle>
          <a:p>
            <a:r>
              <a:rPr lang="ru-RU" sz="1000" dirty="0" smtClean="0">
                <a:cs typeface="Arial" pitchFamily="34" charset="0"/>
              </a:rPr>
              <a:t>Дисциплина «Название дисциплины»</a:t>
            </a:r>
          </a:p>
          <a:p>
            <a:r>
              <a:rPr lang="ru-RU" dirty="0" smtClean="0">
                <a:cs typeface="Arial" pitchFamily="34" charset="0"/>
              </a:rPr>
              <a:t>Тема «Название темы»</a:t>
            </a:r>
            <a:endParaRPr lang="ru-RU" dirty="0">
              <a:cs typeface="Arial" pitchFamily="34" charset="0"/>
            </a:endParaRPr>
          </a:p>
        </p:txBody>
      </p:sp>
      <p:sp>
        <p:nvSpPr>
          <p:cNvPr id="26" name="Текст 25"/>
          <p:cNvSpPr>
            <a:spLocks noGrp="1"/>
          </p:cNvSpPr>
          <p:nvPr>
            <p:ph type="body" sz="quarter" idx="14" hasCustomPrompt="1"/>
          </p:nvPr>
        </p:nvSpPr>
        <p:spPr>
          <a:xfrm>
            <a:off x="0" y="0"/>
            <a:ext cx="9144000" cy="655200"/>
          </a:xfrm>
          <a:solidFill>
            <a:schemeClr val="tx2">
              <a:lumMod val="20000"/>
              <a:lumOff val="80000"/>
              <a:alpha val="75000"/>
            </a:schemeClr>
          </a:solidFill>
          <a:ln w="12700">
            <a:noFill/>
            <a:miter lim="800000"/>
          </a:ln>
        </p:spPr>
        <p:txBody>
          <a:bodyPr anchor="ctr" anchorCtr="0">
            <a:normAutofit/>
          </a:bodyPr>
          <a:lstStyle>
            <a:lvl1pPr algn="ctr">
              <a:buNone/>
              <a:defRPr sz="2400" b="1" i="0" baseline="0">
                <a:solidFill>
                  <a:srgbClr val="333366"/>
                </a:solidFill>
                <a:latin typeface="Arial" pitchFamily="34" charset="0"/>
                <a:cs typeface="Arial" pitchFamily="34" charset="0"/>
              </a:defRPr>
            </a:lvl1pPr>
          </a:lstStyle>
          <a:p>
            <a:pPr lvl="0"/>
            <a:r>
              <a:rPr lang="ru-RU" dirty="0" smtClean="0"/>
              <a:t>Название слайда</a:t>
            </a:r>
            <a:endParaRPr lang="ru-RU" dirty="0"/>
          </a:p>
        </p:txBody>
      </p:sp>
      <p:sp>
        <p:nvSpPr>
          <p:cNvPr id="16" name="Текст 15"/>
          <p:cNvSpPr>
            <a:spLocks noGrp="1"/>
          </p:cNvSpPr>
          <p:nvPr>
            <p:ph type="body" sz="quarter" idx="15" hasCustomPrompt="1"/>
          </p:nvPr>
        </p:nvSpPr>
        <p:spPr>
          <a:xfrm>
            <a:off x="628597" y="914400"/>
            <a:ext cx="7886808" cy="5105399"/>
          </a:xfrm>
        </p:spPr>
        <p:txBody>
          <a:bodyPr>
            <a:normAutofit/>
          </a:bodyPr>
          <a:lstStyle>
            <a:lvl1pPr marL="0" indent="0" algn="just">
              <a:spcBef>
                <a:spcPts val="0"/>
              </a:spcBef>
              <a:buNone/>
              <a:defRPr sz="2000">
                <a:solidFill>
                  <a:schemeClr val="tx1"/>
                </a:solidFill>
              </a:defRPr>
            </a:lvl1pPr>
          </a:lstStyle>
          <a:p>
            <a:pPr lvl="0"/>
            <a:r>
              <a:rPr lang="ru-RU" sz="2000" dirty="0" smtClean="0">
                <a:solidFill>
                  <a:schemeClr val="tx1"/>
                </a:solidFill>
              </a:rPr>
              <a:t>Текст слайда</a:t>
            </a:r>
            <a:endParaRPr lang="ru-RU" dirty="0"/>
          </a:p>
        </p:txBody>
      </p:sp>
      <p:pic>
        <p:nvPicPr>
          <p:cNvPr id="12" name="Picture 20" descr="bluelogo"/>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177800" y="6280981"/>
            <a:ext cx="270934" cy="5770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екст и рисунок (со сжатием рисунк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a:xfrm>
            <a:off x="456533" y="6274800"/>
            <a:ext cx="7815400" cy="583200"/>
          </a:xfrm>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7" name="Текст 6"/>
          <p:cNvSpPr>
            <a:spLocks noGrp="1"/>
          </p:cNvSpPr>
          <p:nvPr>
            <p:ph type="body" sz="quarter" idx="13" hasCustomPrompt="1"/>
          </p:nvPr>
        </p:nvSpPr>
        <p:spPr>
          <a:xfrm>
            <a:off x="630000" y="914400"/>
            <a:ext cx="4639732" cy="5104800"/>
          </a:xfrm>
        </p:spPr>
        <p:txBody>
          <a:bodyPr/>
          <a:lstStyle>
            <a:lvl1pPr marL="0" indent="0">
              <a:buNone/>
              <a:defRPr lang="ru-RU" sz="2000" kern="1200" dirty="0" smtClean="0">
                <a:solidFill>
                  <a:schemeClr val="tx1"/>
                </a:solidFill>
                <a:latin typeface="+mn-lt"/>
                <a:ea typeface="+mn-ea"/>
                <a:cs typeface="+mn-cs"/>
              </a:defRPr>
            </a:lvl1pPr>
            <a:lvl2pPr marL="800100" indent="-342900">
              <a:buFont typeface="Arial" panose="020B0604020202020204" pitchFamily="34" charset="0"/>
              <a:buChar char="•"/>
              <a:defRPr sz="2000"/>
            </a:lvl2pPr>
            <a:lvl3pPr>
              <a:defRPr/>
            </a:lvl3pPr>
          </a:lstStyle>
          <a:p>
            <a:pPr lvl="0"/>
            <a:r>
              <a:rPr lang="ru-RU" dirty="0" smtClean="0"/>
              <a:t>Текст слайда</a:t>
            </a:r>
          </a:p>
        </p:txBody>
      </p:sp>
      <p:sp>
        <p:nvSpPr>
          <p:cNvPr id="9" name="Рисунок 8"/>
          <p:cNvSpPr>
            <a:spLocks noGrp="1"/>
          </p:cNvSpPr>
          <p:nvPr>
            <p:ph type="pic" sz="quarter" idx="14"/>
          </p:nvPr>
        </p:nvSpPr>
        <p:spPr>
          <a:xfrm>
            <a:off x="5269732" y="914400"/>
            <a:ext cx="3247200" cy="5104800"/>
          </a:xfrm>
        </p:spPr>
        <p:txBody>
          <a:bodyPr>
            <a:normAutofit/>
          </a:bodyPr>
          <a:lstStyle>
            <a:lvl1pPr marL="0" indent="0">
              <a:buNone/>
              <a:defRPr lang="ru-RU" sz="2000" kern="1200" dirty="0" smtClean="0">
                <a:solidFill>
                  <a:schemeClr val="tx1"/>
                </a:solidFill>
                <a:latin typeface="+mn-lt"/>
                <a:ea typeface="+mn-ea"/>
                <a:cs typeface="+mn-cs"/>
              </a:defRPr>
            </a:lvl1pPr>
          </a:lstStyle>
          <a:p>
            <a:endParaRPr lang="ru-RU" dirty="0"/>
          </a:p>
        </p:txBody>
      </p:sp>
    </p:spTree>
    <p:extLst>
      <p:ext uri="{BB962C8B-B14F-4D97-AF65-F5344CB8AC3E}">
        <p14:creationId xmlns:p14="http://schemas.microsoft.com/office/powerpoint/2010/main" xmlns="" val="391566922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Текст и рисунок (без сжати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p:txBody>
          <a:bodyPr/>
          <a:lstStyle/>
          <a:p>
            <a:r>
              <a:rPr lang="ru-RU" sz="1000" dirty="0" smtClean="0">
                <a:solidFill>
                  <a:schemeClr val="bg1"/>
                </a:solidFill>
                <a:cs typeface="Arial" pitchFamily="34" charset="0"/>
              </a:rPr>
              <a:t>Дисциплина «Название дисциплины»</a:t>
            </a:r>
          </a:p>
          <a:p>
            <a:r>
              <a:rPr lang="ru-RU" dirty="0"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7" name="Текст 6"/>
          <p:cNvSpPr>
            <a:spLocks noGrp="1"/>
          </p:cNvSpPr>
          <p:nvPr>
            <p:ph type="body" sz="quarter" idx="13" hasCustomPrompt="1"/>
          </p:nvPr>
        </p:nvSpPr>
        <p:spPr>
          <a:xfrm>
            <a:off x="630000" y="914400"/>
            <a:ext cx="4640400" cy="5104800"/>
          </a:xfrm>
        </p:spPr>
        <p:txBody>
          <a:bodyPr>
            <a:normAutofit/>
          </a:bodyPr>
          <a:lstStyle>
            <a:lvl1pPr marL="0" indent="0">
              <a:buNone/>
              <a:defRPr sz="2000"/>
            </a:lvl1pPr>
          </a:lstStyle>
          <a:p>
            <a:pPr lvl="0"/>
            <a:r>
              <a:rPr lang="ru-RU" dirty="0" smtClean="0"/>
              <a:t>Текст слайда</a:t>
            </a:r>
          </a:p>
        </p:txBody>
      </p:sp>
      <p:sp>
        <p:nvSpPr>
          <p:cNvPr id="9" name="Рисунок 8"/>
          <p:cNvSpPr>
            <a:spLocks noGrp="1"/>
          </p:cNvSpPr>
          <p:nvPr>
            <p:ph type="pic" sz="quarter" idx="14"/>
          </p:nvPr>
        </p:nvSpPr>
        <p:spPr>
          <a:xfrm>
            <a:off x="5270400" y="914400"/>
            <a:ext cx="3247200" cy="5104799"/>
          </a:xfrm>
        </p:spPr>
        <p:txBody>
          <a:bodyPr>
            <a:noAutofit/>
          </a:bodyPr>
          <a:lstStyle>
            <a:lvl1pPr marL="0" indent="0">
              <a:buNone/>
              <a:defRPr sz="2000"/>
            </a:lvl1pPr>
          </a:lstStyle>
          <a:p>
            <a:endParaRPr lang="ru-RU" dirty="0"/>
          </a:p>
        </p:txBody>
      </p:sp>
    </p:spTree>
    <p:extLst>
      <p:ext uri="{BB962C8B-B14F-4D97-AF65-F5344CB8AC3E}">
        <p14:creationId xmlns:p14="http://schemas.microsoft.com/office/powerpoint/2010/main" xmlns="" val="6344357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Рисунок (без сжатия)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p:txBody>
          <a:bodyPr/>
          <a:lstStyle/>
          <a:p>
            <a:r>
              <a:rPr lang="ru-RU" sz="1000" dirty="0" smtClean="0">
                <a:solidFill>
                  <a:schemeClr val="bg1"/>
                </a:solidFill>
                <a:cs typeface="Arial" pitchFamily="34" charset="0"/>
              </a:rPr>
              <a:t>Дисциплина «Название дисциплины»</a:t>
            </a:r>
          </a:p>
          <a:p>
            <a:r>
              <a:rPr lang="ru-RU" dirty="0"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7" name="Текст 6"/>
          <p:cNvSpPr>
            <a:spLocks noGrp="1"/>
          </p:cNvSpPr>
          <p:nvPr>
            <p:ph type="body" sz="quarter" idx="13" hasCustomPrompt="1"/>
          </p:nvPr>
        </p:nvSpPr>
        <p:spPr>
          <a:xfrm>
            <a:off x="3877200" y="914399"/>
            <a:ext cx="4640400" cy="5104800"/>
          </a:xfrm>
        </p:spPr>
        <p:txBody>
          <a:bodyPr>
            <a:normAutofit/>
          </a:bodyPr>
          <a:lstStyle>
            <a:lvl1pPr marL="0" indent="0">
              <a:buNone/>
              <a:defRPr sz="2000"/>
            </a:lvl1pPr>
          </a:lstStyle>
          <a:p>
            <a:pPr lvl="0"/>
            <a:r>
              <a:rPr lang="ru-RU" dirty="0" smtClean="0"/>
              <a:t>Текст слайда</a:t>
            </a:r>
          </a:p>
        </p:txBody>
      </p:sp>
      <p:sp>
        <p:nvSpPr>
          <p:cNvPr id="9" name="Рисунок 8"/>
          <p:cNvSpPr>
            <a:spLocks noGrp="1"/>
          </p:cNvSpPr>
          <p:nvPr>
            <p:ph type="pic" sz="quarter" idx="14"/>
          </p:nvPr>
        </p:nvSpPr>
        <p:spPr>
          <a:xfrm>
            <a:off x="630000" y="910801"/>
            <a:ext cx="3247200" cy="5104799"/>
          </a:xfrm>
        </p:spPr>
        <p:txBody>
          <a:bodyPr>
            <a:normAutofit/>
          </a:bodyPr>
          <a:lstStyle>
            <a:lvl1pPr marL="0" indent="0">
              <a:buNone/>
              <a:defRPr sz="2000"/>
            </a:lvl1pPr>
          </a:lstStyle>
          <a:p>
            <a:endParaRPr lang="ru-RU" dirty="0"/>
          </a:p>
        </p:txBody>
      </p:sp>
    </p:spTree>
    <p:extLst>
      <p:ext uri="{BB962C8B-B14F-4D97-AF65-F5344CB8AC3E}">
        <p14:creationId xmlns:p14="http://schemas.microsoft.com/office/powerpoint/2010/main" xmlns="" val="38750557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екст 2">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Текст 4"/>
          <p:cNvSpPr>
            <a:spLocks noGrp="1"/>
          </p:cNvSpPr>
          <p:nvPr>
            <p:ph type="body" sz="quarter" idx="11" hasCustomPrompt="1"/>
          </p:nvPr>
        </p:nvSpPr>
        <p:spPr>
          <a:xfrm>
            <a:off x="630000" y="914400"/>
            <a:ext cx="7887600" cy="1643062"/>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ru-RU" dirty="0" smtClean="0"/>
              <a:t>Текст слайда</a:t>
            </a:r>
            <a:endParaRPr lang="ru-RU" dirty="0"/>
          </a:p>
        </p:txBody>
      </p:sp>
      <p:sp>
        <p:nvSpPr>
          <p:cNvPr id="6" name="Текст 4"/>
          <p:cNvSpPr>
            <a:spLocks noGrp="1"/>
          </p:cNvSpPr>
          <p:nvPr>
            <p:ph type="body" sz="quarter" idx="12" hasCustomPrompt="1"/>
          </p:nvPr>
        </p:nvSpPr>
        <p:spPr>
          <a:xfrm>
            <a:off x="628200" y="4487334"/>
            <a:ext cx="7887600" cy="1643062"/>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ru-RU" dirty="0" smtClean="0"/>
              <a:t>Текст слайда</a:t>
            </a:r>
            <a:endParaRPr lang="ru-RU" dirty="0"/>
          </a:p>
        </p:txBody>
      </p:sp>
      <p:sp>
        <p:nvSpPr>
          <p:cNvPr id="8" name="Объект 7"/>
          <p:cNvSpPr>
            <a:spLocks noGrp="1"/>
          </p:cNvSpPr>
          <p:nvPr>
            <p:ph sz="quarter" idx="13" hasCustomPrompt="1"/>
          </p:nvPr>
        </p:nvSpPr>
        <p:spPr>
          <a:xfrm>
            <a:off x="628650" y="2557462"/>
            <a:ext cx="7887150" cy="1929872"/>
          </a:xfrm>
        </p:spPr>
        <p:txBody>
          <a:bodyPr>
            <a:normAutofit/>
          </a:bodyPr>
          <a:lstStyle>
            <a:lvl1pPr marL="0" indent="0">
              <a:buNone/>
              <a:defRPr sz="2000" baseline="0"/>
            </a:lvl1pPr>
          </a:lstStyle>
          <a:p>
            <a:pPr lvl="0"/>
            <a:r>
              <a:rPr lang="ru-RU" dirty="0" smtClean="0"/>
              <a:t>Содержимое (рисунок, диаграмма, таблица и т.д.)</a:t>
            </a:r>
            <a:endParaRPr lang="ru-RU" dirty="0"/>
          </a:p>
        </p:txBody>
      </p:sp>
    </p:spTree>
    <p:extLst>
      <p:ext uri="{BB962C8B-B14F-4D97-AF65-F5344CB8AC3E}">
        <p14:creationId xmlns:p14="http://schemas.microsoft.com/office/powerpoint/2010/main" xmlns="" val="22156794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Рисун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Рисунок 4"/>
          <p:cNvSpPr>
            <a:spLocks noGrp="1"/>
          </p:cNvSpPr>
          <p:nvPr>
            <p:ph type="pic" sz="quarter" idx="11"/>
          </p:nvPr>
        </p:nvSpPr>
        <p:spPr>
          <a:xfrm>
            <a:off x="630000" y="914400"/>
            <a:ext cx="7887600" cy="5104800"/>
          </a:xfrm>
        </p:spPr>
        <p:txBody>
          <a:bodyPr>
            <a:normAutofit/>
          </a:bodyPr>
          <a:lstStyle>
            <a:lvl1pPr marL="0" indent="0">
              <a:buNone/>
              <a:defRPr sz="2000"/>
            </a:lvl1pPr>
          </a:lstStyle>
          <a:p>
            <a:endParaRPr lang="ru-RU"/>
          </a:p>
        </p:txBody>
      </p:sp>
    </p:spTree>
    <p:extLst>
      <p:ext uri="{BB962C8B-B14F-4D97-AF65-F5344CB8AC3E}">
        <p14:creationId xmlns:p14="http://schemas.microsoft.com/office/powerpoint/2010/main" xmlns="" val="90902234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Таблица 4"/>
          <p:cNvSpPr>
            <a:spLocks noGrp="1"/>
          </p:cNvSpPr>
          <p:nvPr>
            <p:ph type="tbl" sz="quarter" idx="11"/>
          </p:nvPr>
        </p:nvSpPr>
        <p:spPr>
          <a:xfrm>
            <a:off x="630000" y="914400"/>
            <a:ext cx="7887600" cy="5104800"/>
          </a:xfrm>
        </p:spPr>
        <p:txBody>
          <a:bodyPr>
            <a:normAutofit/>
          </a:bodyPr>
          <a:lstStyle>
            <a:lvl1pPr marL="0" indent="0">
              <a:buNone/>
              <a:defRPr sz="2000"/>
            </a:lvl1pPr>
          </a:lstStyle>
          <a:p>
            <a:endParaRPr lang="ru-RU"/>
          </a:p>
        </p:txBody>
      </p:sp>
    </p:spTree>
    <p:extLst>
      <p:ext uri="{BB962C8B-B14F-4D97-AF65-F5344CB8AC3E}">
        <p14:creationId xmlns:p14="http://schemas.microsoft.com/office/powerpoint/2010/main" xmlns="" val="30570374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Объект 4"/>
          <p:cNvSpPr>
            <a:spLocks noGrp="1"/>
          </p:cNvSpPr>
          <p:nvPr>
            <p:ph sz="quarter" idx="11"/>
          </p:nvPr>
        </p:nvSpPr>
        <p:spPr>
          <a:xfrm>
            <a:off x="630000" y="914400"/>
            <a:ext cx="7887600" cy="5104800"/>
          </a:xfrm>
        </p:spPr>
        <p:txBody>
          <a:bodyPr>
            <a:no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ru-RU" dirty="0" smtClean="0"/>
              <a:t>Образец текста</a:t>
            </a:r>
          </a:p>
        </p:txBody>
      </p:sp>
    </p:spTree>
    <p:extLst>
      <p:ext uri="{BB962C8B-B14F-4D97-AF65-F5344CB8AC3E}">
        <p14:creationId xmlns:p14="http://schemas.microsoft.com/office/powerpoint/2010/main" xmlns="" val="131226361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пасибо за внимание!">
    <p:bg>
      <p:bgPr>
        <a:gradFill flip="none" rotWithShape="1">
          <a:gsLst>
            <a:gs pos="0">
              <a:schemeClr val="accent1">
                <a:lumMod val="5000"/>
                <a:lumOff val="95000"/>
              </a:schemeClr>
            </a:gs>
            <a:gs pos="33000">
              <a:schemeClr val="accent1">
                <a:lumMod val="45000"/>
                <a:lumOff val="55000"/>
              </a:schemeClr>
            </a:gs>
            <a:gs pos="5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3" name="Рисунок 12" descr="green.jpg"/>
          <p:cNvPicPr>
            <a:picLocks noChangeAspect="1"/>
          </p:cNvPicPr>
          <p:nvPr userDrawn="1"/>
        </p:nvPicPr>
        <p:blipFill>
          <a:blip r:embed="rId2" cstate="print"/>
          <a:stretch>
            <a:fillRect/>
          </a:stretch>
        </p:blipFill>
        <p:spPr>
          <a:xfrm>
            <a:off x="0" y="0"/>
            <a:ext cx="9144000" cy="6859936"/>
          </a:xfrm>
          <a:prstGeom prst="rect">
            <a:avLst/>
          </a:prstGeom>
        </p:spPr>
      </p:pic>
      <p:sp>
        <p:nvSpPr>
          <p:cNvPr id="8" name="Прямоугольник 7"/>
          <p:cNvSpPr/>
          <p:nvPr userDrawn="1"/>
        </p:nvSpPr>
        <p:spPr>
          <a:xfrm>
            <a:off x="0" y="0"/>
            <a:ext cx="9143999" cy="6858000"/>
          </a:xfrm>
          <a:prstGeom prst="rect">
            <a:avLst/>
          </a:prstGeom>
          <a:gradFill flip="none" rotWithShape="1">
            <a:gsLst>
              <a:gs pos="99457">
                <a:schemeClr val="tx2">
                  <a:lumMod val="20000"/>
                  <a:lumOff val="80000"/>
                </a:schemeClr>
              </a:gs>
              <a:gs pos="71739">
                <a:schemeClr val="tx2">
                  <a:lumMod val="40000"/>
                  <a:lumOff val="60000"/>
                </a:schemeClr>
              </a:gs>
              <a:gs pos="34800">
                <a:schemeClr val="tx2">
                  <a:lumMod val="40000"/>
                  <a:lumOff val="60000"/>
                </a:schemeClr>
              </a:gs>
              <a:gs pos="0">
                <a:schemeClr val="tx2">
                  <a:lumMod val="20000"/>
                  <a:lumOff val="80000"/>
                </a:schemeClr>
              </a:gs>
              <a:gs pos="53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userDrawn="1"/>
        </p:nvSpPr>
        <p:spPr>
          <a:xfrm>
            <a:off x="0" y="4560902"/>
            <a:ext cx="9144000" cy="1424007"/>
          </a:xfrm>
          <a:prstGeom prst="rect">
            <a:avLst/>
          </a:prstGeom>
          <a:solidFill>
            <a:schemeClr val="bg1">
              <a:alpha val="29000"/>
            </a:schemeClr>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userDrawn="1"/>
        </p:nvSpPr>
        <p:spPr>
          <a:xfrm>
            <a:off x="0" y="2552688"/>
            <a:ext cx="9144000" cy="617499"/>
          </a:xfrm>
          <a:prstGeom prst="rect">
            <a:avLst/>
          </a:prstGeom>
          <a:solidFill>
            <a:schemeClr val="bg1">
              <a:alpha val="29000"/>
            </a:schemeClr>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userDrawn="1"/>
        </p:nvSpPr>
        <p:spPr>
          <a:xfrm>
            <a:off x="0" y="2479662"/>
            <a:ext cx="9144000" cy="707886"/>
          </a:xfrm>
          <a:prstGeom prst="rect">
            <a:avLst/>
          </a:prstGeom>
          <a:noFill/>
          <a:ln w="12700">
            <a:noFill/>
          </a:ln>
        </p:spPr>
        <p:txBody>
          <a:bodyPr wrap="square" rtlCol="0">
            <a:spAutoFit/>
          </a:bodyPr>
          <a:lstStyle/>
          <a:p>
            <a:pPr algn="ctr"/>
            <a:r>
              <a:rPr lang="ru-RU" sz="4000" baseline="0" dirty="0" smtClean="0">
                <a:solidFill>
                  <a:schemeClr val="tx1"/>
                </a:solidFill>
                <a:latin typeface="Arial" pitchFamily="34" charset="0"/>
                <a:cs typeface="Tahoma" pitchFamily="34" charset="0"/>
              </a:rPr>
              <a:t>Спасибо за внимание!</a:t>
            </a:r>
            <a:endParaRPr lang="ru-RU" sz="4000" baseline="0" dirty="0">
              <a:solidFill>
                <a:schemeClr val="tx1"/>
              </a:solidFill>
              <a:latin typeface="Arial" pitchFamily="34" charset="0"/>
              <a:cs typeface="Tahoma" pitchFamily="34" charset="0"/>
            </a:endParaRPr>
          </a:p>
        </p:txBody>
      </p:sp>
      <p:sp>
        <p:nvSpPr>
          <p:cNvPr id="5" name="Текст 4"/>
          <p:cNvSpPr>
            <a:spLocks noGrp="1"/>
          </p:cNvSpPr>
          <p:nvPr>
            <p:ph type="body" sz="quarter" idx="10" hasCustomPrompt="1"/>
          </p:nvPr>
        </p:nvSpPr>
        <p:spPr>
          <a:xfrm>
            <a:off x="0" y="4560903"/>
            <a:ext cx="9144000" cy="1424018"/>
          </a:xfrm>
        </p:spPr>
        <p:txBody>
          <a:bodyPr>
            <a:normAutofit/>
          </a:bodyPr>
          <a:lstStyle>
            <a:lvl1pPr algn="ctr">
              <a:buNone/>
              <a:defRPr sz="1800" baseline="0">
                <a:solidFill>
                  <a:schemeClr val="tx1"/>
                </a:solidFill>
                <a:latin typeface="Arial" pitchFamily="34" charset="0"/>
              </a:defRPr>
            </a:lvl1pPr>
          </a:lstStyle>
          <a:p>
            <a:pPr lvl="0"/>
            <a:r>
              <a:rPr lang="ru-RU" dirty="0" smtClean="0"/>
              <a:t>Координаты:</a:t>
            </a: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Номер слайда 5"/>
          <p:cNvSpPr txBox="1">
            <a:spLocks/>
          </p:cNvSpPr>
          <p:nvPr userDrawn="1"/>
        </p:nvSpPr>
        <p:spPr>
          <a:xfrm>
            <a:off x="0" y="6274800"/>
            <a:ext cx="457200" cy="583200"/>
          </a:xfrm>
          <a:prstGeom prst="rect">
            <a:avLst/>
          </a:prstGeom>
          <a:solidFill>
            <a:schemeClr val="tx2">
              <a:lumMod val="20000"/>
              <a:lumOff val="80000"/>
            </a:schemeClr>
          </a:solidFill>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Заголовок 1"/>
          <p:cNvSpPr>
            <a:spLocks noGrp="1"/>
          </p:cNvSpPr>
          <p:nvPr>
            <p:ph type="title"/>
          </p:nvPr>
        </p:nvSpPr>
        <p:spPr>
          <a:xfrm>
            <a:off x="0" y="0"/>
            <a:ext cx="9144000" cy="655200"/>
          </a:xfrm>
          <a:prstGeom prst="rect">
            <a:avLst/>
          </a:prstGeom>
          <a:solidFill>
            <a:schemeClr val="tx2">
              <a:lumMod val="20000"/>
              <a:lumOff val="80000"/>
              <a:alpha val="75000"/>
            </a:schemeClr>
          </a:solidFill>
        </p:spPr>
        <p:txBody>
          <a:bodyPr vert="horz" lIns="91440" tIns="45720" rIns="91440" bIns="45720" rtlCol="0" anchor="ctr">
            <a:normAutofit/>
          </a:bodyPr>
          <a:lstStyle/>
          <a:p>
            <a:r>
              <a:rPr lang="ru-RU" dirty="0" smtClean="0"/>
              <a:t>Название слайда</a:t>
            </a:r>
            <a:endParaRPr lang="ru-RU" dirty="0"/>
          </a:p>
        </p:txBody>
      </p:sp>
      <p:sp>
        <p:nvSpPr>
          <p:cNvPr id="3" name="Текст 2"/>
          <p:cNvSpPr>
            <a:spLocks noGrp="1"/>
          </p:cNvSpPr>
          <p:nvPr>
            <p:ph type="body" idx="1"/>
          </p:nvPr>
        </p:nvSpPr>
        <p:spPr>
          <a:xfrm>
            <a:off x="630000" y="914400"/>
            <a:ext cx="7887600" cy="5104800"/>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Нижний колонтитул 4"/>
          <p:cNvSpPr>
            <a:spLocks noGrp="1"/>
          </p:cNvSpPr>
          <p:nvPr>
            <p:ph type="ftr" sz="quarter" idx="3"/>
          </p:nvPr>
        </p:nvSpPr>
        <p:spPr>
          <a:xfrm>
            <a:off x="457200" y="6274800"/>
            <a:ext cx="7823199" cy="583200"/>
          </a:xfrm>
          <a:prstGeom prst="rect">
            <a:avLst/>
          </a:prstGeom>
          <a:solidFill>
            <a:schemeClr val="tx2">
              <a:lumMod val="20000"/>
              <a:lumOff val="80000"/>
            </a:schemeClr>
          </a:solidFill>
        </p:spPr>
        <p:txBody>
          <a:bodyPr vert="horz" lIns="91440" tIns="45720" rIns="91440" bIns="45720" rtlCol="0" anchor="ctr"/>
          <a:lstStyle>
            <a:lvl1pPr algn="ctr">
              <a:defRPr sz="1200">
                <a:solidFill>
                  <a:schemeClr val="tx1">
                    <a:tint val="75000"/>
                  </a:schemeClr>
                </a:solidFill>
              </a:defRPr>
            </a:lvl1pPr>
          </a:lstStyle>
          <a:p>
            <a:r>
              <a:rPr lang="ru-RU" sz="1000" dirty="0" smtClean="0">
                <a:solidFill>
                  <a:schemeClr val="bg1"/>
                </a:solidFill>
                <a:cs typeface="Arial" pitchFamily="34" charset="0"/>
              </a:rPr>
              <a:t>Дисциплина «Название дисциплины»</a:t>
            </a:r>
          </a:p>
          <a:p>
            <a:r>
              <a:rPr lang="ru-RU" dirty="0" smtClean="0">
                <a:solidFill>
                  <a:schemeClr val="bg1"/>
                </a:solidFill>
                <a:cs typeface="Arial" pitchFamily="34" charset="0"/>
              </a:rPr>
              <a:t>Тема «Название темы»</a:t>
            </a:r>
            <a:endParaRPr lang="ru-RU" dirty="0">
              <a:solidFill>
                <a:schemeClr val="bg1"/>
              </a:solidFill>
              <a:cs typeface="Arial" pitchFamily="34" charset="0"/>
            </a:endParaRPr>
          </a:p>
        </p:txBody>
      </p:sp>
      <p:pic>
        <p:nvPicPr>
          <p:cNvPr id="7" name="Picture 20" descr="bluelogo"/>
          <p:cNvPicPr>
            <a:picLocks noChangeAspect="1" noChangeArrowheads="1"/>
          </p:cNvPicPr>
          <p:nvPr userDrawn="1"/>
        </p:nvPicPr>
        <p:blipFill>
          <a:blip r:embed="rId12" cstate="print">
            <a:extLst>
              <a:ext uri="{28A0092B-C50C-407E-A947-70E740481C1C}">
                <a14:useLocalDpi xmlns:a14="http://schemas.microsoft.com/office/drawing/2010/main" xmlns="" val="0"/>
              </a:ext>
            </a:extLst>
          </a:blip>
          <a:srcRect/>
          <a:stretch>
            <a:fillRect/>
          </a:stretch>
        </p:blipFill>
        <p:spPr bwMode="auto">
          <a:xfrm>
            <a:off x="177800" y="6280981"/>
            <a:ext cx="270934" cy="5770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Номер слайда 1"/>
          <p:cNvSpPr txBox="1">
            <a:spLocks/>
          </p:cNvSpPr>
          <p:nvPr userDrawn="1"/>
        </p:nvSpPr>
        <p:spPr>
          <a:xfrm>
            <a:off x="8263467" y="6277012"/>
            <a:ext cx="880532" cy="580988"/>
          </a:xfrm>
          <a:prstGeom prst="rect">
            <a:avLst/>
          </a:prstGeom>
          <a:solidFill>
            <a:schemeClr val="tx2">
              <a:lumMod val="20000"/>
              <a:lumOff val="80000"/>
            </a:schemeClr>
          </a:solidFill>
        </p:spPr>
        <p:txBody>
          <a:bodyPr vert="horz" lIns="91440" tIns="45720" rIns="91440" bIns="45720" rtlCol="0" anchor="ctr"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125CC8CE-4B5A-42E3-9A0D-77A4F70F0A95}" type="slidenum">
              <a:rPr kumimoji="0" lang="ru-RU" sz="20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7" r:id="rId3"/>
    <p:sldLayoutId id="2147483658" r:id="rId4"/>
    <p:sldLayoutId id="2147483660" r:id="rId5"/>
    <p:sldLayoutId id="2147483659" r:id="rId6"/>
    <p:sldLayoutId id="2147483661" r:id="rId7"/>
    <p:sldLayoutId id="2147483662" r:id="rId8"/>
    <p:sldLayoutId id="2147483663" r:id="rId9"/>
    <p:sldLayoutId id="2147483656" r:id="rId10"/>
  </p:sldLayoutIdLst>
  <p:timing>
    <p:tnLst>
      <p:par>
        <p:cTn id="1" dur="indefinite" restart="never" nodeType="tmRoot"/>
      </p:par>
    </p:tnLst>
  </p:timing>
  <p:hf sldNum="0" hdr="0"/>
  <p:txStyles>
    <p:titleStyle>
      <a:lvl1pPr algn="ctr" defTabSz="914400" rtl="0" eaLnBrk="1" latinLnBrk="0" hangingPunct="1">
        <a:spcBef>
          <a:spcPct val="0"/>
        </a:spcBef>
        <a:buNone/>
        <a:defRPr lang="ru-RU" sz="2400" b="1" i="0" kern="1200" baseline="0" dirty="0">
          <a:solidFill>
            <a:srgbClr val="333366"/>
          </a:solidFill>
          <a:latin typeface="Arial" pitchFamily="34" charset="0"/>
          <a:ea typeface="+mn-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3"/>
          </p:nvPr>
        </p:nvSpPr>
        <p:spPr>
          <a:xfrm>
            <a:off x="78377" y="2654054"/>
            <a:ext cx="9065623" cy="1980698"/>
          </a:xfrm>
        </p:spPr>
        <p:txBody>
          <a:bodyPr/>
          <a:lstStyle/>
          <a:p>
            <a:pPr marL="0" indent="0"/>
            <a:r>
              <a:rPr lang="ru-RU" sz="2800" b="1" dirty="0" smtClean="0">
                <a:solidFill>
                  <a:srgbClr val="333366"/>
                </a:solidFill>
              </a:rPr>
              <a:t>Раздел 2 Планирование маркетингового исследования</a:t>
            </a:r>
          </a:p>
          <a:p>
            <a:r>
              <a:rPr lang="ru-RU" sz="2800" b="1" dirty="0" smtClean="0">
                <a:solidFill>
                  <a:srgbClr val="333366"/>
                </a:solidFill>
              </a:rPr>
              <a:t>Тема 2.3 Разработка инструментария маркетингового исследования</a:t>
            </a:r>
            <a:endParaRPr lang="ru-RU" sz="2800" b="1" dirty="0">
              <a:solidFill>
                <a:srgbClr val="333366"/>
              </a:solidFill>
            </a:endParaRPr>
          </a:p>
        </p:txBody>
      </p:sp>
      <p:sp>
        <p:nvSpPr>
          <p:cNvPr id="3" name="Текст 2"/>
          <p:cNvSpPr>
            <a:spLocks noGrp="1"/>
          </p:cNvSpPr>
          <p:nvPr>
            <p:ph type="body" sz="quarter" idx="15"/>
          </p:nvPr>
        </p:nvSpPr>
        <p:spPr>
          <a:xfrm>
            <a:off x="0" y="6167476"/>
            <a:ext cx="9144000" cy="690524"/>
          </a:xfrm>
        </p:spPr>
        <p:txBody>
          <a:bodyPr/>
          <a:lstStyle/>
          <a:p>
            <a:r>
              <a:rPr lang="ru-RU" dirty="0" smtClean="0"/>
              <a:t>Владивосток</a:t>
            </a:r>
          </a:p>
          <a:p>
            <a:r>
              <a:rPr lang="ru-RU" dirty="0" smtClean="0"/>
              <a:t>2017</a:t>
            </a:r>
            <a:endParaRPr lang="ru-RU" dirty="0"/>
          </a:p>
        </p:txBody>
      </p:sp>
      <p:sp>
        <p:nvSpPr>
          <p:cNvPr id="4" name="Текст 3"/>
          <p:cNvSpPr>
            <a:spLocks noGrp="1"/>
          </p:cNvSpPr>
          <p:nvPr>
            <p:ph type="body" sz="quarter" idx="11"/>
          </p:nvPr>
        </p:nvSpPr>
        <p:spPr>
          <a:xfrm>
            <a:off x="0" y="1635222"/>
            <a:ext cx="9144000" cy="309600"/>
          </a:xfrm>
        </p:spPr>
        <p:txBody>
          <a:bodyPr/>
          <a:lstStyle/>
          <a:p>
            <a:r>
              <a:rPr lang="ru-RU" dirty="0" smtClean="0"/>
              <a:t>Кафедра «Международного маркетинга и торговли»</a:t>
            </a:r>
            <a:endParaRPr lang="ru-RU" dirty="0"/>
          </a:p>
        </p:txBody>
      </p:sp>
      <p:sp>
        <p:nvSpPr>
          <p:cNvPr id="5" name="Текст 4"/>
          <p:cNvSpPr>
            <a:spLocks noGrp="1"/>
          </p:cNvSpPr>
          <p:nvPr>
            <p:ph type="body" sz="quarter" idx="12"/>
          </p:nvPr>
        </p:nvSpPr>
        <p:spPr>
          <a:solidFill>
            <a:schemeClr val="bg1">
              <a:alpha val="0"/>
            </a:schemeClr>
          </a:solidFill>
        </p:spPr>
        <p:txBody>
          <a:bodyPr/>
          <a:lstStyle/>
          <a:p>
            <a:r>
              <a:rPr lang="ru-RU" dirty="0" smtClean="0"/>
              <a:t>Дисциплина «Маркетинговые исследования»</a:t>
            </a:r>
            <a:endParaRPr lang="ru-RU" dirty="0"/>
          </a:p>
        </p:txBody>
      </p:sp>
      <p:sp>
        <p:nvSpPr>
          <p:cNvPr id="6" name="Текст 5"/>
          <p:cNvSpPr>
            <a:spLocks noGrp="1"/>
          </p:cNvSpPr>
          <p:nvPr>
            <p:ph type="body" sz="quarter" idx="14"/>
          </p:nvPr>
        </p:nvSpPr>
        <p:spPr>
          <a:xfrm>
            <a:off x="43543" y="5458276"/>
            <a:ext cx="9144000" cy="309600"/>
          </a:xfrm>
        </p:spPr>
        <p:txBody>
          <a:bodyPr/>
          <a:lstStyle/>
          <a:p>
            <a:pPr algn="l"/>
            <a:r>
              <a:rPr lang="ru-RU" dirty="0" smtClean="0"/>
              <a:t>Автор </a:t>
            </a:r>
            <a:r>
              <a:rPr lang="ru-RU" dirty="0" err="1" smtClean="0"/>
              <a:t>Кметь</a:t>
            </a:r>
            <a:r>
              <a:rPr lang="ru-RU" dirty="0" smtClean="0"/>
              <a:t> Е.Б.</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5" name="Прямоугольник 4"/>
          <p:cNvSpPr/>
          <p:nvPr/>
        </p:nvSpPr>
        <p:spPr>
          <a:xfrm>
            <a:off x="0" y="1"/>
            <a:ext cx="9144000" cy="466164"/>
          </a:xfrm>
          <a:prstGeom prst="rect">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66700" algn="ctr"/>
            <a:r>
              <a:rPr lang="ru-RU" altLang="ru-RU" b="1" dirty="0" smtClean="0">
                <a:solidFill>
                  <a:srgbClr val="333366"/>
                </a:solidFill>
              </a:rPr>
              <a:t>ХАРАКТЕРИСТИКА ТЕМЫ</a:t>
            </a:r>
            <a:endParaRPr lang="ru-RU" altLang="ru-RU" b="1" dirty="0">
              <a:solidFill>
                <a:srgbClr val="333366"/>
              </a:solidFill>
            </a:endParaRPr>
          </a:p>
        </p:txBody>
      </p:sp>
      <p:sp>
        <p:nvSpPr>
          <p:cNvPr id="4" name="Rectangle 3"/>
          <p:cNvSpPr>
            <a:spLocks noGrp="1" noChangeArrowheads="1"/>
          </p:cNvSpPr>
          <p:nvPr>
            <p:ph type="body" idx="4294967295"/>
          </p:nvPr>
        </p:nvSpPr>
        <p:spPr>
          <a:xfrm>
            <a:off x="0" y="668992"/>
            <a:ext cx="9144000" cy="5158068"/>
          </a:xfrm>
          <a:prstGeom prst="rect">
            <a:avLst/>
          </a:prstGeom>
        </p:spPr>
        <p:txBody>
          <a:bodyPr>
            <a:noAutofit/>
          </a:bodyPr>
          <a:lstStyle/>
          <a:p>
            <a:pPr marL="0" indent="0" algn="just">
              <a:spcBef>
                <a:spcPts val="600"/>
              </a:spcBef>
              <a:buNone/>
              <a:defRPr/>
            </a:pPr>
            <a:r>
              <a:rPr lang="ru-RU" sz="1800" b="1" dirty="0" smtClean="0">
                <a:solidFill>
                  <a:srgbClr val="FF0000"/>
                </a:solidFill>
              </a:rPr>
              <a:t>Цель</a:t>
            </a:r>
            <a:r>
              <a:rPr lang="en-US" sz="1800" b="1" dirty="0" smtClean="0">
                <a:solidFill>
                  <a:srgbClr val="FF0000"/>
                </a:solidFill>
              </a:rPr>
              <a:t>:</a:t>
            </a:r>
            <a:r>
              <a:rPr lang="en-US" sz="1800" dirty="0" smtClean="0"/>
              <a:t> </a:t>
            </a:r>
            <a:r>
              <a:rPr lang="ru-RU" sz="1800" dirty="0" smtClean="0"/>
              <a:t>рассмотреть инструментарий маркетингового исследования</a:t>
            </a:r>
          </a:p>
          <a:p>
            <a:pPr marL="0" indent="0" algn="just">
              <a:spcBef>
                <a:spcPts val="600"/>
              </a:spcBef>
              <a:buFontTx/>
              <a:buNone/>
              <a:defRPr/>
            </a:pPr>
            <a:r>
              <a:rPr lang="ru-RU" sz="1800" b="1" dirty="0" smtClean="0">
                <a:solidFill>
                  <a:srgbClr val="FF0000"/>
                </a:solidFill>
              </a:rPr>
              <a:t>Задачи:</a:t>
            </a:r>
            <a:r>
              <a:rPr lang="ru-RU" sz="1800" dirty="0" smtClean="0"/>
              <a:t> </a:t>
            </a:r>
          </a:p>
          <a:p>
            <a:pPr lvl="0" algn="just"/>
            <a:r>
              <a:rPr lang="ru-RU" sz="1800" dirty="0" smtClean="0"/>
              <a:t> изучить содержание инструментария опросов, </a:t>
            </a:r>
            <a:r>
              <a:rPr lang="ru-RU" sz="1800" dirty="0" err="1" smtClean="0"/>
              <a:t>фокус-групп</a:t>
            </a:r>
            <a:r>
              <a:rPr lang="ru-RU" sz="1800" dirty="0" smtClean="0"/>
              <a:t>, глубинных интервью</a:t>
            </a:r>
          </a:p>
          <a:p>
            <a:pPr marL="0" indent="0" algn="just">
              <a:spcBef>
                <a:spcPts val="600"/>
              </a:spcBef>
              <a:buFontTx/>
              <a:buNone/>
              <a:defRPr/>
            </a:pPr>
            <a:r>
              <a:rPr lang="ru-RU" sz="1800" b="1" dirty="0" smtClean="0">
                <a:solidFill>
                  <a:srgbClr val="FF0000"/>
                </a:solidFill>
              </a:rPr>
              <a:t>ЗНАНИЯ:</a:t>
            </a:r>
          </a:p>
          <a:p>
            <a:pPr lvl="0" algn="just"/>
            <a:r>
              <a:rPr lang="ru-RU" sz="1800" dirty="0" smtClean="0"/>
              <a:t> содержания инструментария опросов, </a:t>
            </a:r>
            <a:r>
              <a:rPr lang="ru-RU" sz="1800" dirty="0" err="1" smtClean="0"/>
              <a:t>фокус-групп</a:t>
            </a:r>
            <a:r>
              <a:rPr lang="ru-RU" sz="1800" dirty="0" smtClean="0"/>
              <a:t>, глубинных интервью;</a:t>
            </a:r>
          </a:p>
          <a:p>
            <a:pPr marL="0" indent="0" algn="just">
              <a:spcBef>
                <a:spcPts val="600"/>
              </a:spcBef>
              <a:buFontTx/>
              <a:buNone/>
              <a:defRPr/>
            </a:pPr>
            <a:r>
              <a:rPr lang="ru-RU" sz="1800" b="1" dirty="0" smtClean="0">
                <a:solidFill>
                  <a:srgbClr val="FF0000"/>
                </a:solidFill>
              </a:rPr>
              <a:t>УМЕНИЯ:</a:t>
            </a:r>
          </a:p>
          <a:p>
            <a:pPr lvl="0"/>
            <a:r>
              <a:rPr lang="ru-RU" sz="1800" dirty="0" smtClean="0"/>
              <a:t> разрабатывать инструменты количественных и качественных исследований;</a:t>
            </a:r>
          </a:p>
          <a:p>
            <a:pPr>
              <a:spcBef>
                <a:spcPts val="600"/>
              </a:spcBef>
              <a:buFontTx/>
              <a:buNone/>
              <a:defRPr/>
            </a:pPr>
            <a:r>
              <a:rPr lang="ru-RU" altLang="ru-RU" sz="1800" b="1" dirty="0" smtClean="0">
                <a:solidFill>
                  <a:srgbClr val="FF0000"/>
                </a:solidFill>
              </a:rPr>
              <a:t>ВЛАДЕНИЯ</a:t>
            </a:r>
            <a:r>
              <a:rPr lang="en-US" altLang="ru-RU" sz="1800" b="1" dirty="0" smtClean="0">
                <a:solidFill>
                  <a:srgbClr val="FF0000"/>
                </a:solidFill>
              </a:rPr>
              <a:t>:</a:t>
            </a:r>
          </a:p>
          <a:p>
            <a:r>
              <a:rPr lang="ru-RU" sz="1800" dirty="0" smtClean="0"/>
              <a:t>навыками разработки анкет и </a:t>
            </a:r>
            <a:r>
              <a:rPr lang="ru-RU" sz="1800" dirty="0" err="1" smtClean="0"/>
              <a:t>гайдов</a:t>
            </a:r>
            <a:r>
              <a:rPr lang="ru-RU" sz="1800" dirty="0" smtClean="0"/>
              <a:t> </a:t>
            </a:r>
            <a:r>
              <a:rPr lang="ru-RU" sz="1800" dirty="0" err="1" smtClean="0"/>
              <a:t>фокус-групп</a:t>
            </a:r>
            <a:r>
              <a:rPr lang="ru-RU" sz="1800" dirty="0" smtClean="0"/>
              <a:t> </a:t>
            </a:r>
            <a:r>
              <a:rPr lang="ru-RU" sz="1800" dirty="0" err="1" smtClean="0"/>
              <a:t>и</a:t>
            </a:r>
            <a:r>
              <a:rPr lang="ru-RU" sz="1800" dirty="0" smtClean="0"/>
              <a:t> глубинных интервью.</a:t>
            </a:r>
          </a:p>
          <a:p>
            <a:pPr>
              <a:spcBef>
                <a:spcPts val="600"/>
              </a:spcBef>
              <a:buFontTx/>
              <a:buNone/>
              <a:defRPr/>
            </a:pPr>
            <a:endParaRPr lang="ru-RU" altLang="ru-RU" sz="1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5" name="Прямоугольник 4"/>
          <p:cNvSpPr/>
          <p:nvPr/>
        </p:nvSpPr>
        <p:spPr>
          <a:xfrm>
            <a:off x="0" y="1"/>
            <a:ext cx="9144000" cy="466164"/>
          </a:xfrm>
          <a:prstGeom prst="rect">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66700" algn="ctr"/>
            <a:r>
              <a:rPr lang="ru-RU" altLang="ru-RU" b="1" dirty="0" smtClean="0">
                <a:solidFill>
                  <a:srgbClr val="333366"/>
                </a:solidFill>
              </a:rPr>
              <a:t>КЛЮЧЕВЫЕ ПОНЯТИЯ</a:t>
            </a:r>
            <a:endParaRPr lang="ru-RU" altLang="ru-RU" b="1" dirty="0">
              <a:solidFill>
                <a:srgbClr val="333366"/>
              </a:solidFill>
            </a:endParaRPr>
          </a:p>
        </p:txBody>
      </p:sp>
      <p:sp>
        <p:nvSpPr>
          <p:cNvPr id="4" name="Rectangle 3"/>
          <p:cNvSpPr>
            <a:spLocks noGrp="1" noChangeArrowheads="1"/>
          </p:cNvSpPr>
          <p:nvPr>
            <p:ph type="body" idx="4294967295"/>
          </p:nvPr>
        </p:nvSpPr>
        <p:spPr>
          <a:xfrm>
            <a:off x="642938" y="857250"/>
            <a:ext cx="8002587" cy="4786313"/>
          </a:xfrm>
          <a:prstGeom prst="rect">
            <a:avLst/>
          </a:prstGeom>
        </p:spPr>
        <p:txBody>
          <a:bodyPr/>
          <a:lstStyle/>
          <a:p>
            <a:r>
              <a:rPr lang="ru-RU" altLang="ru-RU" sz="2000" dirty="0" smtClean="0"/>
              <a:t>Инструментарий маркетингового исследования</a:t>
            </a:r>
            <a:endParaRPr lang="en-US" altLang="ru-RU" sz="2000" dirty="0" smtClean="0"/>
          </a:p>
          <a:p>
            <a:r>
              <a:rPr lang="ru-RU" altLang="ru-RU" sz="2000" dirty="0" err="1" smtClean="0"/>
              <a:t>Гайд</a:t>
            </a:r>
            <a:endParaRPr lang="ru-RU" altLang="ru-RU" sz="2000" dirty="0" smtClean="0"/>
          </a:p>
          <a:p>
            <a:r>
              <a:rPr lang="ru-RU" altLang="ru-RU" sz="2000" dirty="0" smtClean="0"/>
              <a:t>Транскрипция</a:t>
            </a:r>
          </a:p>
          <a:p>
            <a:r>
              <a:rPr lang="ru-RU" sz="2000" dirty="0" err="1" smtClean="0"/>
              <a:t>Скрининговая</a:t>
            </a:r>
            <a:r>
              <a:rPr lang="ru-RU" sz="2000" dirty="0" smtClean="0"/>
              <a:t> анкета </a:t>
            </a:r>
            <a:endParaRPr lang="en-US" sz="2000" dirty="0" smtClean="0"/>
          </a:p>
          <a:p>
            <a:r>
              <a:rPr lang="ru-RU" altLang="ru-RU" sz="2000" dirty="0" err="1" smtClean="0"/>
              <a:t>Зкрытые</a:t>
            </a:r>
            <a:r>
              <a:rPr lang="ru-RU" altLang="ru-RU" sz="2000" dirty="0" smtClean="0"/>
              <a:t> вопросы</a:t>
            </a:r>
          </a:p>
          <a:p>
            <a:r>
              <a:rPr lang="ru-RU" altLang="ru-RU" sz="2000" dirty="0" smtClean="0"/>
              <a:t>Открытые вопросы</a:t>
            </a:r>
          </a:p>
          <a:p>
            <a:r>
              <a:rPr lang="ru-RU" altLang="ru-RU" sz="2000" dirty="0" smtClean="0"/>
              <a:t>Дихотомический вопрос</a:t>
            </a:r>
          </a:p>
          <a:p>
            <a:r>
              <a:rPr lang="ru-RU" altLang="ru-RU" sz="2000" dirty="0" smtClean="0"/>
              <a:t>Множественный вопрос</a:t>
            </a:r>
          </a:p>
          <a:p>
            <a:r>
              <a:rPr lang="ru-RU" altLang="ru-RU" sz="2000" dirty="0" smtClean="0"/>
              <a:t>Шкала </a:t>
            </a:r>
            <a:r>
              <a:rPr lang="ru-RU" altLang="ru-RU" sz="2000" dirty="0" err="1" smtClean="0"/>
              <a:t>Лайкерта</a:t>
            </a:r>
            <a:endParaRPr lang="ru-RU" altLang="ru-RU" sz="2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5" name="Прямоугольник 4"/>
          <p:cNvSpPr/>
          <p:nvPr/>
        </p:nvSpPr>
        <p:spPr>
          <a:xfrm>
            <a:off x="0" y="1"/>
            <a:ext cx="9144000" cy="627960"/>
          </a:xfrm>
          <a:prstGeom prst="rect">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333366"/>
                </a:solidFill>
              </a:rPr>
              <a:t>СУЩНОСТЬ ИНСТРУМЕНТАРИЯ ИССЛЕДОВАНИЯ</a:t>
            </a:r>
            <a:endParaRPr lang="ru-RU" sz="2000" b="1" dirty="0">
              <a:solidFill>
                <a:srgbClr val="333366"/>
              </a:solidFill>
            </a:endParaRPr>
          </a:p>
        </p:txBody>
      </p:sp>
      <p:sp>
        <p:nvSpPr>
          <p:cNvPr id="6" name="TextBox 5"/>
          <p:cNvSpPr txBox="1"/>
          <p:nvPr/>
        </p:nvSpPr>
        <p:spPr>
          <a:xfrm>
            <a:off x="0" y="801606"/>
            <a:ext cx="9144000" cy="5032147"/>
          </a:xfrm>
          <a:prstGeom prst="rect">
            <a:avLst/>
          </a:prstGeom>
          <a:noFill/>
        </p:spPr>
        <p:txBody>
          <a:bodyPr wrap="square">
            <a:spAutoFit/>
          </a:bodyPr>
          <a:lstStyle/>
          <a:p>
            <a:pPr indent="450850" algn="just">
              <a:spcBef>
                <a:spcPts val="600"/>
              </a:spcBef>
            </a:pPr>
            <a:r>
              <a:rPr lang="ru-RU" dirty="0" smtClean="0"/>
              <a:t>Под</a:t>
            </a:r>
            <a:r>
              <a:rPr lang="en-US" dirty="0" smtClean="0"/>
              <a:t> </a:t>
            </a:r>
            <a:r>
              <a:rPr lang="ru-RU" b="1" dirty="0" smtClean="0">
                <a:solidFill>
                  <a:srgbClr val="FF0000"/>
                </a:solidFill>
              </a:rPr>
              <a:t>инструментарием</a:t>
            </a:r>
            <a:r>
              <a:rPr lang="en-US" b="1" dirty="0" smtClean="0">
                <a:solidFill>
                  <a:srgbClr val="FF0000"/>
                </a:solidFill>
              </a:rPr>
              <a:t> </a:t>
            </a:r>
            <a:r>
              <a:rPr lang="ru-RU" dirty="0" smtClean="0"/>
              <a:t>маркетингового исследования</a:t>
            </a:r>
            <a:r>
              <a:rPr lang="en-US" dirty="0" smtClean="0"/>
              <a:t> </a:t>
            </a:r>
            <a:r>
              <a:rPr lang="ru-RU" dirty="0" smtClean="0"/>
              <a:t>подразумевается набор специальных документов (анкет, опросных листов, карточек наблюдения, кодировочных матриц в </a:t>
            </a:r>
            <a:r>
              <a:rPr lang="ru-RU" dirty="0" err="1" smtClean="0"/>
              <a:t>контент-анализе</a:t>
            </a:r>
            <a:r>
              <a:rPr lang="ru-RU" dirty="0" smtClean="0"/>
              <a:t> и т.д.), с помощью которых и осуществляется сбор эмпирической информации об изучаемом объекте.</a:t>
            </a:r>
          </a:p>
          <a:p>
            <a:pPr indent="450850" algn="just">
              <a:spcBef>
                <a:spcPts val="600"/>
              </a:spcBef>
            </a:pPr>
            <a:r>
              <a:rPr lang="ru-RU" b="1" dirty="0" smtClean="0">
                <a:solidFill>
                  <a:srgbClr val="3333FF"/>
                </a:solidFill>
              </a:rPr>
              <a:t>Инструменты исследования </a:t>
            </a:r>
            <a:r>
              <a:rPr lang="ru-RU" dirty="0" smtClean="0"/>
              <a:t>– это полевые документы, то есть методики, которые будут использоваться в «поле», или в полевом исследовании,– так социологи, по аналогии с геологическим термином, обозначают работу на объекте, в полевых условиях, то есть во время реального опроса или кодирования документов, наблюдения или эксперимента. </a:t>
            </a:r>
          </a:p>
          <a:p>
            <a:pPr indent="450850" algn="just">
              <a:spcBef>
                <a:spcPts val="600"/>
              </a:spcBef>
            </a:pPr>
            <a:r>
              <a:rPr lang="ru-RU" dirty="0" smtClean="0"/>
              <a:t>Полевыми документами называются анкеты, опросные листы для интервью, кодификаторы (перечни категорий и признаков для </a:t>
            </a:r>
            <a:r>
              <a:rPr lang="ru-RU" dirty="0" err="1" smtClean="0"/>
              <a:t>контент-анализа</a:t>
            </a:r>
            <a:r>
              <a:rPr lang="ru-RU" dirty="0" smtClean="0"/>
              <a:t> документов), карты наблюдения и т. п. К инструментарию исследования относятся инструкции интервьюерам, кодировщикам и другим участникам полевого исследования, другие необходимые документы.</a:t>
            </a:r>
          </a:p>
          <a:p>
            <a:pPr indent="450850" algn="just">
              <a:spcBef>
                <a:spcPts val="600"/>
              </a:spcBef>
            </a:pPr>
            <a:r>
              <a:rPr lang="ru-RU" dirty="0" smtClean="0"/>
              <a:t>Однако инструменты разрабатываются не только в рамках полевых, но и кабинетных исследований, в которых инструменты – это табличные формы, структура базы банных и т.д.</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5" name="Прямоугольник 4"/>
          <p:cNvSpPr/>
          <p:nvPr/>
        </p:nvSpPr>
        <p:spPr>
          <a:xfrm>
            <a:off x="0" y="1"/>
            <a:ext cx="9144000" cy="466164"/>
          </a:xfrm>
          <a:prstGeom prst="rect">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333366"/>
                </a:solidFill>
              </a:rPr>
              <a:t>ИНСТРУМЕНТАРИЙ ФОКУС-ГРУПП</a:t>
            </a:r>
            <a:endParaRPr lang="ru-RU" b="1" dirty="0">
              <a:solidFill>
                <a:srgbClr val="333366"/>
              </a:solidFill>
            </a:endParaRPr>
          </a:p>
        </p:txBody>
      </p:sp>
      <p:pic>
        <p:nvPicPr>
          <p:cNvPr id="8" name="Рисунок 7" descr="Тема 2.3_рсиунок 1jpg.jpg"/>
          <p:cNvPicPr>
            <a:picLocks noChangeAspect="1"/>
          </p:cNvPicPr>
          <p:nvPr/>
        </p:nvPicPr>
        <p:blipFill>
          <a:blip r:embed="rId3" cstate="print"/>
          <a:stretch>
            <a:fillRect/>
          </a:stretch>
        </p:blipFill>
        <p:spPr>
          <a:xfrm>
            <a:off x="830944" y="489397"/>
            <a:ext cx="7861364" cy="4909587"/>
          </a:xfrm>
          <a:prstGeom prst="rect">
            <a:avLst/>
          </a:prstGeom>
        </p:spPr>
      </p:pic>
      <p:sp>
        <p:nvSpPr>
          <p:cNvPr id="7" name="TextBox 6"/>
          <p:cNvSpPr txBox="1"/>
          <p:nvPr/>
        </p:nvSpPr>
        <p:spPr>
          <a:xfrm>
            <a:off x="0" y="5420299"/>
            <a:ext cx="9144000" cy="1200329"/>
          </a:xfrm>
          <a:prstGeom prst="rect">
            <a:avLst/>
          </a:prstGeom>
          <a:noFill/>
        </p:spPr>
        <p:txBody>
          <a:bodyPr wrap="square" rtlCol="0">
            <a:spAutoFit/>
          </a:bodyPr>
          <a:lstStyle/>
          <a:p>
            <a:pPr indent="450850"/>
            <a:r>
              <a:rPr lang="ru-RU" b="1" dirty="0" err="1" smtClean="0">
                <a:solidFill>
                  <a:srgbClr val="FF0000"/>
                </a:solidFill>
              </a:rPr>
              <a:t>Гайд</a:t>
            </a:r>
            <a:r>
              <a:rPr lang="ru-RU" dirty="0" smtClean="0">
                <a:solidFill>
                  <a:srgbClr val="FF0000"/>
                </a:solidFill>
              </a:rPr>
              <a:t> </a:t>
            </a:r>
            <a:r>
              <a:rPr lang="ru-RU" dirty="0" smtClean="0"/>
              <a:t>или </a:t>
            </a:r>
            <a:r>
              <a:rPr lang="ru-RU" dirty="0" err="1" smtClean="0"/>
              <a:t>топик-гайд</a:t>
            </a:r>
            <a:r>
              <a:rPr lang="ru-RU" dirty="0" smtClean="0"/>
              <a:t> является документом, в котором отражен план или сценарий проведения фокус-группа.</a:t>
            </a:r>
          </a:p>
          <a:p>
            <a:pPr indent="450850"/>
            <a:r>
              <a:rPr lang="ru-RU" b="1" dirty="0" err="1" smtClean="0">
                <a:solidFill>
                  <a:srgbClr val="FF0000"/>
                </a:solidFill>
              </a:rPr>
              <a:t>Транскрипт</a:t>
            </a:r>
            <a:r>
              <a:rPr lang="ru-RU" dirty="0" smtClean="0"/>
              <a:t> – это расшифровка результатов видеозаписи </a:t>
            </a:r>
            <a:r>
              <a:rPr lang="ru-RU" dirty="0" err="1" smtClean="0"/>
              <a:t>фокус-группы</a:t>
            </a:r>
            <a:r>
              <a:rPr lang="ru-RU" dirty="0" smtClean="0"/>
              <a:t>.</a:t>
            </a:r>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Тема 2.3_рсиунок 2.jpg"/>
          <p:cNvPicPr>
            <a:picLocks noChangeAspect="1"/>
          </p:cNvPicPr>
          <p:nvPr/>
        </p:nvPicPr>
        <p:blipFill>
          <a:blip r:embed="rId2" cstate="print"/>
          <a:stretch>
            <a:fillRect/>
          </a:stretch>
        </p:blipFill>
        <p:spPr>
          <a:xfrm>
            <a:off x="1240091" y="695459"/>
            <a:ext cx="6707203" cy="5936260"/>
          </a:xfrm>
          <a:prstGeom prst="rect">
            <a:avLst/>
          </a:prstGeom>
        </p:spPr>
      </p:pic>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a:p>
            <a:r>
              <a:rPr lang="ru-RU" sz="1800" b="1" dirty="0" err="1" smtClean="0">
                <a:solidFill>
                  <a:srgbClr val="4F81BD"/>
                </a:solidFill>
                <a:cs typeface="Arial" pitchFamily="34" charset="0"/>
              </a:rPr>
              <a:t>ия</a:t>
            </a:r>
            <a:endParaRPr lang="ru-RU" sz="1800" b="1" dirty="0" smtClean="0">
              <a:solidFill>
                <a:srgbClr val="4F81BD"/>
              </a:solidFill>
              <a:cs typeface="Arial" pitchFamily="34" charset="0"/>
            </a:endParaRPr>
          </a:p>
        </p:txBody>
      </p:sp>
      <p:sp>
        <p:nvSpPr>
          <p:cNvPr id="3" name="Текст 2"/>
          <p:cNvSpPr>
            <a:spLocks noGrp="1"/>
          </p:cNvSpPr>
          <p:nvPr>
            <p:ph type="body" sz="quarter" idx="14"/>
          </p:nvPr>
        </p:nvSpPr>
        <p:spPr/>
        <p:txBody>
          <a:bodyPr>
            <a:normAutofit/>
          </a:bodyPr>
          <a:lstStyle/>
          <a:p>
            <a:r>
              <a:rPr lang="ru-RU" sz="2000" dirty="0" smtClean="0"/>
              <a:t>СТРУКТУРА ГАЙДА ФОКУС-ГРУППЫ</a:t>
            </a:r>
            <a:endParaRPr lang="ru-RU" sz="2000" dirty="0"/>
          </a:p>
        </p:txBody>
      </p:sp>
      <p:sp>
        <p:nvSpPr>
          <p:cNvPr id="5" name="Text Box 4"/>
          <p:cNvSpPr txBox="1">
            <a:spLocks noChangeArrowheads="1"/>
          </p:cNvSpPr>
          <p:nvPr/>
        </p:nvSpPr>
        <p:spPr bwMode="auto">
          <a:xfrm>
            <a:off x="0" y="836613"/>
            <a:ext cx="9143999" cy="400110"/>
          </a:xfrm>
          <a:prstGeom prst="rect">
            <a:avLst/>
          </a:prstGeom>
          <a:noFill/>
          <a:ln w="19050">
            <a:noFill/>
            <a:miter lim="800000"/>
            <a:headEnd/>
            <a:tailEnd/>
          </a:ln>
        </p:spPr>
        <p:txBody>
          <a:bodyPr wrap="square">
            <a:spAutoFit/>
          </a:bodyPr>
          <a:lstStyle/>
          <a:p>
            <a:pPr algn="just" eaLnBrk="1" hangingPunct="1">
              <a:spcBef>
                <a:spcPts val="600"/>
              </a:spcBef>
              <a:spcAft>
                <a:spcPts val="600"/>
              </a:spcAft>
              <a:defRPr/>
            </a:pPr>
            <a:endParaRPr lang="ru-RU" sz="2000" dirty="0">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5" name="Прямоугольник 4"/>
          <p:cNvSpPr/>
          <p:nvPr/>
        </p:nvSpPr>
        <p:spPr>
          <a:xfrm>
            <a:off x="0" y="1"/>
            <a:ext cx="9144000" cy="466164"/>
          </a:xfrm>
          <a:prstGeom prst="rect">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333366"/>
                </a:solidFill>
              </a:rPr>
              <a:t>ПРИНЦИПЫ И ПРАВИЛА ФОКУС-ГРУПП</a:t>
            </a:r>
            <a:endParaRPr lang="ru-RU" sz="2000" b="1" dirty="0">
              <a:solidFill>
                <a:srgbClr val="333366"/>
              </a:solidFill>
            </a:endParaRPr>
          </a:p>
        </p:txBody>
      </p:sp>
      <p:sp>
        <p:nvSpPr>
          <p:cNvPr id="6" name="TextBox 5"/>
          <p:cNvSpPr txBox="1"/>
          <p:nvPr/>
        </p:nvSpPr>
        <p:spPr>
          <a:xfrm>
            <a:off x="0" y="515155"/>
            <a:ext cx="9144000" cy="5647700"/>
          </a:xfrm>
          <a:prstGeom prst="rect">
            <a:avLst/>
          </a:prstGeom>
          <a:noFill/>
        </p:spPr>
        <p:txBody>
          <a:bodyPr wrap="square" rtlCol="0">
            <a:spAutoFit/>
          </a:bodyPr>
          <a:lstStyle/>
          <a:p>
            <a:pPr indent="450850">
              <a:spcBef>
                <a:spcPts val="600"/>
              </a:spcBef>
            </a:pPr>
            <a:r>
              <a:rPr lang="ru-RU" b="1" i="1" dirty="0" smtClean="0">
                <a:solidFill>
                  <a:srgbClr val="FF0000"/>
                </a:solidFill>
              </a:rPr>
              <a:t>Принципы написания </a:t>
            </a:r>
            <a:r>
              <a:rPr lang="ru-RU" b="1" i="1" dirty="0" err="1" smtClean="0">
                <a:solidFill>
                  <a:srgbClr val="FF0000"/>
                </a:solidFill>
              </a:rPr>
              <a:t>гайда</a:t>
            </a:r>
            <a:endParaRPr lang="ru-RU" b="1" dirty="0" smtClean="0">
              <a:solidFill>
                <a:srgbClr val="FF0000"/>
              </a:solidFill>
            </a:endParaRPr>
          </a:p>
          <a:p>
            <a:pPr lvl="0" indent="450850">
              <a:spcBef>
                <a:spcPts val="600"/>
              </a:spcBef>
              <a:buFont typeface="Arial" pitchFamily="34" charset="0"/>
              <a:buChar char="•"/>
            </a:pPr>
            <a:r>
              <a:rPr lang="ru-RU" dirty="0" smtClean="0"/>
              <a:t>Двухуровневый текст: первый – основная тема, которая на втором уровне развивается в серии уточняющих, </a:t>
            </a:r>
            <a:r>
              <a:rPr lang="ru-RU" dirty="0" err="1" smtClean="0"/>
              <a:t>зондажных</a:t>
            </a:r>
            <a:r>
              <a:rPr lang="ru-RU" dirty="0" smtClean="0"/>
              <a:t> вопросов </a:t>
            </a:r>
          </a:p>
          <a:p>
            <a:pPr lvl="0" indent="450850">
              <a:spcBef>
                <a:spcPts val="600"/>
              </a:spcBef>
              <a:buFont typeface="Arial" pitchFamily="34" charset="0"/>
              <a:buChar char="•"/>
            </a:pPr>
            <a:r>
              <a:rPr lang="ru-RU" dirty="0" smtClean="0"/>
              <a:t>Небольшое количество тем и вопросов: на 1,5–2 часовой фокус- группе обсуждается 3–5 тем, каждая из которых разворачивается в 5– 7 вопросах </a:t>
            </a:r>
          </a:p>
          <a:p>
            <a:pPr lvl="0" indent="450850">
              <a:spcBef>
                <a:spcPts val="600"/>
              </a:spcBef>
              <a:buFont typeface="Arial" pitchFamily="34" charset="0"/>
              <a:buChar char="•"/>
            </a:pPr>
            <a:r>
              <a:rPr lang="ru-RU" dirty="0" smtClean="0"/>
              <a:t>Контроль на лишнюю абстрактность, понятность используемых терминов для целевой аудитории  </a:t>
            </a:r>
          </a:p>
          <a:p>
            <a:pPr lvl="0" indent="450850">
              <a:spcBef>
                <a:spcPts val="600"/>
              </a:spcBef>
            </a:pPr>
            <a:r>
              <a:rPr lang="ru-RU" dirty="0" smtClean="0"/>
              <a:t>Легкость произнесения вопросов, относительная краткость</a:t>
            </a:r>
          </a:p>
          <a:p>
            <a:pPr indent="450850">
              <a:spcBef>
                <a:spcPts val="600"/>
              </a:spcBef>
            </a:pPr>
            <a:r>
              <a:rPr lang="ru-RU" b="1" i="1" dirty="0" smtClean="0">
                <a:solidFill>
                  <a:srgbClr val="FF0000"/>
                </a:solidFill>
              </a:rPr>
              <a:t>Правила </a:t>
            </a:r>
            <a:r>
              <a:rPr lang="ru-RU" b="1" i="1" dirty="0" err="1" smtClean="0">
                <a:solidFill>
                  <a:srgbClr val="FF0000"/>
                </a:solidFill>
              </a:rPr>
              <a:t>фокус-группы</a:t>
            </a:r>
            <a:endParaRPr lang="ru-RU" b="1" dirty="0" smtClean="0">
              <a:solidFill>
                <a:srgbClr val="FF0000"/>
              </a:solidFill>
            </a:endParaRPr>
          </a:p>
          <a:p>
            <a:pPr lvl="0" indent="450850">
              <a:spcBef>
                <a:spcPts val="600"/>
              </a:spcBef>
              <a:buFont typeface="Arial" pitchFamily="34" charset="0"/>
              <a:buChar char="•"/>
            </a:pPr>
            <a:r>
              <a:rPr lang="ru-RU" dirty="0" smtClean="0"/>
              <a:t>Активность всех участников </a:t>
            </a:r>
          </a:p>
          <a:p>
            <a:pPr lvl="0" indent="450850">
              <a:spcBef>
                <a:spcPts val="600"/>
              </a:spcBef>
              <a:buFont typeface="Arial" pitchFamily="34" charset="0"/>
              <a:buChar char="•"/>
            </a:pPr>
            <a:r>
              <a:rPr lang="ru-RU" dirty="0" smtClean="0"/>
              <a:t>Ценность прямых и честных ответов </a:t>
            </a:r>
          </a:p>
          <a:p>
            <a:pPr lvl="0" indent="450850">
              <a:spcBef>
                <a:spcPts val="600"/>
              </a:spcBef>
              <a:buFont typeface="Arial" pitchFamily="34" charset="0"/>
              <a:buChar char="•"/>
            </a:pPr>
            <a:r>
              <a:rPr lang="ru-RU" dirty="0" smtClean="0"/>
              <a:t>Уважение к спонтанной реакции каждого участника </a:t>
            </a:r>
          </a:p>
          <a:p>
            <a:pPr lvl="0" indent="450850">
              <a:spcBef>
                <a:spcPts val="600"/>
              </a:spcBef>
              <a:buFont typeface="Arial" pitchFamily="34" charset="0"/>
              <a:buChar char="•"/>
            </a:pPr>
            <a:r>
              <a:rPr lang="ru-RU" dirty="0" smtClean="0"/>
              <a:t>Каждый ответ – «правильный» </a:t>
            </a:r>
          </a:p>
          <a:p>
            <a:pPr lvl="0" indent="450850">
              <a:spcBef>
                <a:spcPts val="600"/>
              </a:spcBef>
              <a:buFont typeface="Arial" pitchFamily="34" charset="0"/>
              <a:buChar char="•"/>
            </a:pPr>
            <a:r>
              <a:rPr lang="ru-RU" dirty="0" smtClean="0"/>
              <a:t>Общая беседа (отказ от диалогов) - все сказанное должно быть обращено ко всем участникам  </a:t>
            </a:r>
          </a:p>
          <a:p>
            <a:pPr lvl="0" indent="450850">
              <a:spcBef>
                <a:spcPts val="600"/>
              </a:spcBef>
              <a:buFont typeface="Arial" pitchFamily="34" charset="0"/>
              <a:buChar char="•"/>
            </a:pPr>
            <a:r>
              <a:rPr lang="ru-RU" dirty="0" smtClean="0"/>
              <a:t>Взаимоуважение - говорить по очереди, не перебивать других участников</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sz="2000" dirty="0" smtClean="0"/>
              <a:t>ПРИЕМЫ ВЕДЕНИЯ ФОКУС-ГРУПП</a:t>
            </a:r>
            <a:endParaRPr lang="ru-RU" sz="2000" dirty="0"/>
          </a:p>
        </p:txBody>
      </p:sp>
      <p:sp>
        <p:nvSpPr>
          <p:cNvPr id="8" name="Прямоугольник 7"/>
          <p:cNvSpPr/>
          <p:nvPr/>
        </p:nvSpPr>
        <p:spPr>
          <a:xfrm>
            <a:off x="0" y="1086045"/>
            <a:ext cx="9143999" cy="4078039"/>
          </a:xfrm>
          <a:prstGeom prst="rect">
            <a:avLst/>
          </a:prstGeom>
        </p:spPr>
        <p:txBody>
          <a:bodyPr wrap="square">
            <a:spAutoFit/>
          </a:bodyPr>
          <a:lstStyle/>
          <a:p>
            <a:pPr lvl="0" indent="457200">
              <a:spcBef>
                <a:spcPts val="600"/>
              </a:spcBef>
            </a:pPr>
            <a:r>
              <a:rPr lang="ru-RU" b="1" dirty="0" smtClean="0">
                <a:solidFill>
                  <a:srgbClr val="3333FF"/>
                </a:solidFill>
              </a:rPr>
              <a:t>Техника </a:t>
            </a:r>
            <a:r>
              <a:rPr lang="en-US" b="1" dirty="0" smtClean="0">
                <a:solidFill>
                  <a:srgbClr val="3333FF"/>
                </a:solidFill>
              </a:rPr>
              <a:t>probing</a:t>
            </a:r>
            <a:r>
              <a:rPr lang="ru-RU" dirty="0" smtClean="0">
                <a:solidFill>
                  <a:srgbClr val="3333FF"/>
                </a:solidFill>
              </a:rPr>
              <a:t> </a:t>
            </a:r>
            <a:r>
              <a:rPr lang="ru-RU" dirty="0" smtClean="0"/>
              <a:t>– зондирование, уточнение, раскрытие темы респондентом максимально подробно, до «дна» </a:t>
            </a:r>
          </a:p>
          <a:p>
            <a:pPr lvl="0" indent="457200">
              <a:spcBef>
                <a:spcPts val="600"/>
              </a:spcBef>
            </a:pPr>
            <a:r>
              <a:rPr lang="ru-RU" b="1" dirty="0" smtClean="0">
                <a:solidFill>
                  <a:srgbClr val="3333FF"/>
                </a:solidFill>
              </a:rPr>
              <a:t>Балансировка участия</a:t>
            </a:r>
            <a:r>
              <a:rPr lang="ru-RU" dirty="0" smtClean="0">
                <a:solidFill>
                  <a:srgbClr val="3333FF"/>
                </a:solidFill>
              </a:rPr>
              <a:t> </a:t>
            </a:r>
            <a:r>
              <a:rPr lang="ru-RU" dirty="0" smtClean="0"/>
              <a:t>- управление очередностью предоставления слова </a:t>
            </a:r>
          </a:p>
          <a:p>
            <a:pPr lvl="0" indent="457200">
              <a:spcBef>
                <a:spcPts val="600"/>
              </a:spcBef>
            </a:pPr>
            <a:r>
              <a:rPr lang="ru-RU" b="1" dirty="0" smtClean="0">
                <a:solidFill>
                  <a:srgbClr val="3333FF"/>
                </a:solidFill>
              </a:rPr>
              <a:t>Переадресация вопросов</a:t>
            </a:r>
            <a:r>
              <a:rPr lang="ru-RU" dirty="0" smtClean="0">
                <a:solidFill>
                  <a:srgbClr val="3333FF"/>
                </a:solidFill>
              </a:rPr>
              <a:t> </a:t>
            </a:r>
            <a:r>
              <a:rPr lang="ru-RU" dirty="0" smtClean="0"/>
              <a:t>как стимулирование взаимодействия на уровне «респондент – </a:t>
            </a:r>
            <a:r>
              <a:rPr lang="ru-RU" dirty="0" err="1" smtClean="0"/>
              <a:t>респондент</a:t>
            </a:r>
            <a:r>
              <a:rPr lang="ru-RU" dirty="0" smtClean="0"/>
              <a:t>» и минимизация влияния модератора </a:t>
            </a:r>
          </a:p>
          <a:p>
            <a:pPr lvl="0" indent="457200">
              <a:spcBef>
                <a:spcPts val="600"/>
              </a:spcBef>
            </a:pPr>
            <a:r>
              <a:rPr lang="ru-RU" b="1" dirty="0" smtClean="0">
                <a:solidFill>
                  <a:srgbClr val="3333FF"/>
                </a:solidFill>
              </a:rPr>
              <a:t>Цитирование</a:t>
            </a:r>
            <a:r>
              <a:rPr lang="ru-RU" dirty="0" smtClean="0">
                <a:solidFill>
                  <a:srgbClr val="3333FF"/>
                </a:solidFill>
              </a:rPr>
              <a:t> </a:t>
            </a:r>
            <a:r>
              <a:rPr lang="ru-RU" dirty="0" smtClean="0"/>
              <a:t>сказанного ранее как способ подчеркнуть значимые аспекты темы, стимулировать на более развернутые ответ </a:t>
            </a:r>
          </a:p>
          <a:p>
            <a:pPr lvl="0" indent="457200">
              <a:spcBef>
                <a:spcPts val="600"/>
              </a:spcBef>
            </a:pPr>
            <a:r>
              <a:rPr lang="ru-RU" b="1" dirty="0" smtClean="0">
                <a:solidFill>
                  <a:srgbClr val="3333FF"/>
                </a:solidFill>
              </a:rPr>
              <a:t>Метод «стравливания участников»</a:t>
            </a:r>
            <a:r>
              <a:rPr lang="ru-RU" dirty="0" smtClean="0">
                <a:solidFill>
                  <a:srgbClr val="3333FF"/>
                </a:solidFill>
              </a:rPr>
              <a:t> </a:t>
            </a:r>
            <a:r>
              <a:rPr lang="ru-RU" dirty="0" smtClean="0"/>
              <a:t>для более полного раскрытия темы со стороны каждого из «стравленных» респондентов </a:t>
            </a:r>
          </a:p>
          <a:p>
            <a:pPr lvl="0" indent="457200">
              <a:spcBef>
                <a:spcPts val="600"/>
              </a:spcBef>
            </a:pPr>
            <a:r>
              <a:rPr lang="ru-RU" b="1" dirty="0" smtClean="0">
                <a:solidFill>
                  <a:srgbClr val="3333FF"/>
                </a:solidFill>
              </a:rPr>
              <a:t>Метод «искусственного конфликта»</a:t>
            </a:r>
            <a:r>
              <a:rPr lang="ru-RU" dirty="0" smtClean="0">
                <a:solidFill>
                  <a:srgbClr val="3333FF"/>
                </a:solidFill>
              </a:rPr>
              <a:t> </a:t>
            </a:r>
            <a:r>
              <a:rPr lang="ru-RU" dirty="0" smtClean="0"/>
              <a:t>предполагает назначение противников из числа респондентов путем произвольного выбора модератора, респондентам предлагается сыграть роль, смоделировать спор, приводя аргументы за или против определенной позиции</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Autofit/>
          </a:bodyPr>
          <a:lstStyle/>
          <a:p>
            <a:r>
              <a:rPr lang="ru-RU" sz="1800" dirty="0" smtClean="0"/>
              <a:t>ИНСТРУМЕНТАРИЙ ГЛУБИННЫХ ИНТЕРВЬЮ</a:t>
            </a:r>
            <a:endParaRPr lang="ru-RU" sz="1800" dirty="0"/>
          </a:p>
        </p:txBody>
      </p:sp>
      <p:sp>
        <p:nvSpPr>
          <p:cNvPr id="5" name="Прямоугольник 27"/>
          <p:cNvSpPr>
            <a:spLocks noChangeArrowheads="1"/>
          </p:cNvSpPr>
          <p:nvPr/>
        </p:nvSpPr>
        <p:spPr bwMode="auto">
          <a:xfrm>
            <a:off x="0" y="640634"/>
            <a:ext cx="9144000" cy="5663089"/>
          </a:xfrm>
          <a:prstGeom prst="rect">
            <a:avLst/>
          </a:prstGeom>
          <a:noFill/>
          <a:ln w="9525">
            <a:noFill/>
            <a:miter lim="800000"/>
            <a:headEnd/>
            <a:tailEnd/>
          </a:ln>
        </p:spPr>
        <p:txBody>
          <a:bodyPr wrap="square">
            <a:spAutoFit/>
          </a:bodyPr>
          <a:lstStyle/>
          <a:p>
            <a:pPr indent="452438" algn="just">
              <a:spcBef>
                <a:spcPts val="600"/>
              </a:spcBef>
            </a:pPr>
            <a:r>
              <a:rPr lang="ru-RU" b="1" dirty="0" smtClean="0">
                <a:solidFill>
                  <a:srgbClr val="FF0000"/>
                </a:solidFill>
              </a:rPr>
              <a:t>Глубинное интервью</a:t>
            </a:r>
            <a:r>
              <a:rPr lang="ru-RU" dirty="0" smtClean="0"/>
              <a:t> — слабоструктурированная личная беседы интервьюера с респондентом в форме, побуждающей последнего к подробным ответам на задаваемые вопросы.</a:t>
            </a:r>
          </a:p>
          <a:p>
            <a:pPr indent="452438" algn="just">
              <a:spcBef>
                <a:spcPts val="600"/>
              </a:spcBef>
            </a:pPr>
            <a:r>
              <a:rPr lang="ru-RU" dirty="0" smtClean="0"/>
              <a:t>Интервью проходит в виде свободной беседы на интересующую исследователя тему, в ходе которого исследователь получает от респондента очень подробную информацию о причинах его действий, об отношении к различным вопросам.</a:t>
            </a:r>
          </a:p>
          <a:p>
            <a:pPr indent="452438" algn="just">
              <a:spcBef>
                <a:spcPts val="600"/>
              </a:spcBef>
            </a:pPr>
            <a:r>
              <a:rPr lang="ru-RU" dirty="0" smtClean="0"/>
              <a:t>Соответственно одним из инструментов глубинных интервью является </a:t>
            </a:r>
            <a:r>
              <a:rPr lang="ru-RU" b="1" dirty="0" err="1" smtClean="0">
                <a:solidFill>
                  <a:srgbClr val="FF0000"/>
                </a:solidFill>
              </a:rPr>
              <a:t>гайд</a:t>
            </a:r>
            <a:r>
              <a:rPr lang="ru-RU" b="1" dirty="0" smtClean="0"/>
              <a:t> </a:t>
            </a:r>
            <a:r>
              <a:rPr lang="ru-RU" dirty="0" smtClean="0"/>
              <a:t>— это сценарий интервью. Как правило, </a:t>
            </a:r>
            <a:r>
              <a:rPr lang="ru-RU" dirty="0" err="1" smtClean="0"/>
              <a:t>гайд</a:t>
            </a:r>
            <a:r>
              <a:rPr lang="ru-RU" dirty="0" smtClean="0"/>
              <a:t> подразумевает много открытых вопросов, определенную степень гибкости сценария интервью и дает возможность респондентам свободно высказывать свое мнение.</a:t>
            </a:r>
          </a:p>
          <a:p>
            <a:pPr indent="452438" algn="just">
              <a:spcBef>
                <a:spcPts val="600"/>
              </a:spcBef>
            </a:pPr>
            <a:r>
              <a:rPr lang="ru-RU" dirty="0" smtClean="0"/>
              <a:t>Успех глубинного интервью во многом зависит от профессионализма и личных качеств интервьюера. Для проведения интервью необходим квалифицированный специалист, желательно имеющий психологическое образование. Ему должны быть присущи навыки установления контакта с людьми, хорошая память, способность быстро реагировать на нестандартные ответы, терпение. В процессе интервью нельзя оказывать психологическое давление на опрашиваемого, спорить с ним.</a:t>
            </a:r>
          </a:p>
          <a:p>
            <a:pPr indent="452438" algn="just">
              <a:spcBef>
                <a:spcPts val="600"/>
              </a:spcBef>
            </a:pP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sz="1800" dirty="0" smtClean="0"/>
              <a:t>ТЕХНОЛОГИЯ ГЛУБИННОГО ИНТЕРВЬЮ</a:t>
            </a:r>
            <a:endParaRPr lang="ru-RU" sz="1800" dirty="0"/>
          </a:p>
        </p:txBody>
      </p:sp>
      <p:sp>
        <p:nvSpPr>
          <p:cNvPr id="6" name="Rectangle 3"/>
          <p:cNvSpPr txBox="1">
            <a:spLocks noChangeArrowheads="1"/>
          </p:cNvSpPr>
          <p:nvPr/>
        </p:nvSpPr>
        <p:spPr bwMode="auto">
          <a:xfrm>
            <a:off x="0" y="836613"/>
            <a:ext cx="9144000" cy="5078412"/>
          </a:xfrm>
          <a:prstGeom prst="rect">
            <a:avLst/>
          </a:prstGeom>
          <a:noFill/>
          <a:ln w="9525">
            <a:noFill/>
            <a:miter lim="800000"/>
            <a:headEnd/>
            <a:tailEnd/>
          </a:ln>
        </p:spPr>
        <p:txBody>
          <a:bodyPr/>
          <a:lstStyle/>
          <a:p>
            <a:pPr indent="457200" algn="just"/>
            <a:r>
              <a:rPr lang="ru-RU" i="1" dirty="0" smtClean="0">
                <a:solidFill>
                  <a:srgbClr val="3333FF"/>
                </a:solidFill>
              </a:rPr>
              <a:t>Подготовка структуры беседы. </a:t>
            </a:r>
            <a:r>
              <a:rPr lang="ru-RU" i="1" dirty="0" smtClean="0"/>
              <a:t>П</a:t>
            </a:r>
            <a:r>
              <a:rPr lang="ru-RU" dirty="0" smtClean="0"/>
              <a:t>еред началом серии интервью исследователь подготавливает план, в соответствии с которым будет проводиться интервью. В отличие от обычного опроса, план глубинного интервью представляет собой просто перечень вопросов, по которым интервьюер должен узнать мнение респондента.</a:t>
            </a:r>
          </a:p>
          <a:p>
            <a:pPr indent="457200" algn="just"/>
            <a:r>
              <a:rPr lang="ru-RU" i="1" dirty="0" smtClean="0">
                <a:solidFill>
                  <a:srgbClr val="3333FF"/>
                </a:solidFill>
              </a:rPr>
              <a:t>Отбор респондентов и проведение интервью</a:t>
            </a:r>
            <a:r>
              <a:rPr lang="ru-RU" dirty="0" smtClean="0"/>
              <a:t>. После подготовки плана беседы отбираются респонденты и проводятся сами интервью. Длительность глубинного интервью может составлять от получаса до нескольких (2-3) часов в зависимости от сложности темы, а также количества и глубины изучаемых вопросов. Как правило, глубинное интервью проводится в специальном помещении с нейтральной обстановкой и хорошей звукоизоляцией, во избежание возникновения каких-либо внешних помех. Интервью записывается на аудио и/или видеоаппаратуру для облегчения последующей расшифровки и анализа данных, а также для того, чтобы не потерять важную информацию.</a:t>
            </a:r>
          </a:p>
          <a:p>
            <a:pPr indent="457200" algn="just"/>
            <a:r>
              <a:rPr lang="ru-RU" i="1" dirty="0" smtClean="0">
                <a:solidFill>
                  <a:srgbClr val="3333FF"/>
                </a:solidFill>
              </a:rPr>
              <a:t>Обработка результатов интервью и составление аналитического отчета</a:t>
            </a:r>
            <a:r>
              <a:rPr lang="ru-RU" i="1" dirty="0" smtClean="0"/>
              <a:t>. </a:t>
            </a:r>
            <a:r>
              <a:rPr lang="ru-RU" dirty="0" smtClean="0"/>
              <a:t>После завершения интервью его аудио и/или </a:t>
            </a:r>
            <a:r>
              <a:rPr lang="ru-RU" dirty="0" err="1" smtClean="0"/>
              <a:t>видеозаись</a:t>
            </a:r>
            <a:r>
              <a:rPr lang="ru-RU" dirty="0" smtClean="0"/>
              <a:t> подвергается обработке, в результате которой исследователь получает полный текст всего интервью. На основе данных текстов и впечатлений интервьюера составляется аналитический отчет.</a:t>
            </a:r>
          </a:p>
          <a:p>
            <a:pPr marL="261938" indent="457200" algn="just" eaLnBrk="1" hangingPunct="1">
              <a:lnSpc>
                <a:spcPct val="80000"/>
              </a:lnSpc>
              <a:spcBef>
                <a:spcPct val="20000"/>
              </a:spcBef>
              <a:buFont typeface="Wingdings" pitchFamily="2" charset="2"/>
              <a:buNone/>
              <a:defRPr/>
            </a:pPr>
            <a:endParaRPr lang="ru-RU" b="1" kern="0" dirty="0">
              <a:solidFill>
                <a:srgbClr val="FF0000"/>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sz="1800" dirty="0" smtClean="0"/>
              <a:t>ДОСТОИНСТВА И НЕДОСТАТКИ ГЛУБИННЫХ ИНТЕРВЬЮ </a:t>
            </a:r>
            <a:endParaRPr lang="ru-RU" sz="1800" dirty="0"/>
          </a:p>
        </p:txBody>
      </p:sp>
      <p:graphicFrame>
        <p:nvGraphicFramePr>
          <p:cNvPr id="5" name="Таблица 4"/>
          <p:cNvGraphicFramePr>
            <a:graphicFrameLocks noGrp="1"/>
          </p:cNvGraphicFramePr>
          <p:nvPr/>
        </p:nvGraphicFramePr>
        <p:xfrm>
          <a:off x="0" y="1481207"/>
          <a:ext cx="9000781" cy="3017520"/>
        </p:xfrm>
        <a:graphic>
          <a:graphicData uri="http://schemas.openxmlformats.org/drawingml/2006/table">
            <a:tbl>
              <a:tblPr/>
              <a:tblGrid>
                <a:gridCol w="4233966"/>
                <a:gridCol w="4766815"/>
              </a:tblGrid>
              <a:tr h="0">
                <a:tc>
                  <a:txBody>
                    <a:bodyPr/>
                    <a:lstStyle/>
                    <a:p>
                      <a:pPr indent="0" algn="ctr">
                        <a:lnSpc>
                          <a:spcPct val="100000"/>
                        </a:lnSpc>
                        <a:spcAft>
                          <a:spcPts val="0"/>
                        </a:spcAft>
                      </a:pPr>
                      <a:r>
                        <a:rPr lang="ru-RU" sz="1800" b="1" kern="100" dirty="0">
                          <a:solidFill>
                            <a:srgbClr val="FFFFFF"/>
                          </a:solidFill>
                          <a:latin typeface="+mn-lt"/>
                          <a:ea typeface="Calibri"/>
                        </a:rPr>
                        <a:t>Преимущества</a:t>
                      </a:r>
                      <a:endParaRPr lang="ru-RU" sz="1800" kern="100" dirty="0">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indent="0" algn="ctr">
                        <a:lnSpc>
                          <a:spcPct val="100000"/>
                        </a:lnSpc>
                        <a:spcAft>
                          <a:spcPts val="0"/>
                        </a:spcAft>
                      </a:pPr>
                      <a:r>
                        <a:rPr lang="ru-RU" sz="1800" b="1" kern="100">
                          <a:solidFill>
                            <a:srgbClr val="FFFFFF"/>
                          </a:solidFill>
                          <a:latin typeface="+mn-lt"/>
                          <a:ea typeface="Calibri"/>
                        </a:rPr>
                        <a:t>Недостатки</a:t>
                      </a:r>
                      <a:endParaRPr lang="ru-RU" sz="1800" kern="100">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r>
              <a:tr h="33655">
                <a:tc>
                  <a:txBody>
                    <a:bodyPr/>
                    <a:lstStyle/>
                    <a:p>
                      <a:pPr marL="0" lvl="0" indent="0" algn="just">
                        <a:lnSpc>
                          <a:spcPct val="100000"/>
                        </a:lnSpc>
                        <a:spcAft>
                          <a:spcPts val="0"/>
                        </a:spcAft>
                        <a:buFont typeface="Arial"/>
                        <a:buNone/>
                        <a:tabLst>
                          <a:tab pos="184150" algn="l"/>
                          <a:tab pos="540385" algn="l"/>
                        </a:tabLst>
                      </a:pPr>
                      <a:r>
                        <a:rPr lang="ru-RU" sz="1800" kern="0" dirty="0">
                          <a:latin typeface="+mn-lt"/>
                          <a:ea typeface="Times New Roman"/>
                          <a:cs typeface="Times New Roman"/>
                        </a:rPr>
                        <a:t>С помощью глубинных интервью можно получить более полную информацию о поведении человека, о причинах такого поведения, его глубинных мотивах, что не всегда возможно в </a:t>
                      </a:r>
                      <a:r>
                        <a:rPr lang="ru-RU" sz="1800" kern="0" dirty="0" err="1">
                          <a:latin typeface="+mn-lt"/>
                          <a:ea typeface="Times New Roman"/>
                          <a:cs typeface="Times New Roman"/>
                        </a:rPr>
                        <a:t>фокус-группе</a:t>
                      </a:r>
                      <a:r>
                        <a:rPr lang="ru-RU" sz="1800" kern="0" dirty="0">
                          <a:latin typeface="+mn-lt"/>
                          <a:ea typeface="Times New Roman"/>
                          <a:cs typeface="Times New Roman"/>
                        </a:rPr>
                        <a:t>, где респонденты оказывают давление друг на друга и сложно определить, кто именно дал тот или иной ответ.</a:t>
                      </a:r>
                      <a:endParaRPr lang="ru-RU" sz="1800" kern="1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342900" algn="just">
                        <a:lnSpc>
                          <a:spcPct val="100000"/>
                        </a:lnSpc>
                        <a:spcAft>
                          <a:spcPts val="0"/>
                        </a:spcAft>
                        <a:buFont typeface="Arial"/>
                        <a:buChar char="•"/>
                        <a:tabLst>
                          <a:tab pos="248285" algn="l"/>
                        </a:tabLst>
                      </a:pPr>
                      <a:r>
                        <a:rPr lang="ru-RU" sz="1800" kern="0" dirty="0">
                          <a:latin typeface="+mn-lt"/>
                          <a:ea typeface="Times New Roman"/>
                          <a:cs typeface="Times New Roman"/>
                        </a:rPr>
                        <a:t>Для проведения глубинных интервью требуются квалифицированные специалисты, которых нелегко найти. </a:t>
                      </a:r>
                      <a:endParaRPr lang="ru-RU" sz="1800" kern="100" dirty="0">
                        <a:latin typeface="+mn-lt"/>
                        <a:ea typeface="Calibri"/>
                        <a:cs typeface="Times New Roman"/>
                      </a:endParaRPr>
                    </a:p>
                    <a:p>
                      <a:pPr marL="0" lvl="0" indent="342900" algn="just">
                        <a:lnSpc>
                          <a:spcPct val="100000"/>
                        </a:lnSpc>
                        <a:spcAft>
                          <a:spcPts val="0"/>
                        </a:spcAft>
                        <a:buFont typeface="Arial"/>
                        <a:buChar char="•"/>
                        <a:tabLst>
                          <a:tab pos="248285" algn="l"/>
                        </a:tabLst>
                      </a:pPr>
                      <a:r>
                        <a:rPr lang="ru-RU" sz="1800" kern="0" dirty="0">
                          <a:latin typeface="+mn-lt"/>
                          <a:ea typeface="Times New Roman"/>
                          <a:cs typeface="Times New Roman"/>
                        </a:rPr>
                        <a:t>На качество результатов интервью сильно влияет личность и профессионализм интервьюера.</a:t>
                      </a:r>
                      <a:endParaRPr lang="ru-RU" sz="1800" kern="100" dirty="0">
                        <a:latin typeface="+mn-lt"/>
                        <a:ea typeface="Calibri"/>
                        <a:cs typeface="Times New Roman"/>
                      </a:endParaRPr>
                    </a:p>
                    <a:p>
                      <a:pPr marL="0" lvl="0" indent="342900" algn="just">
                        <a:lnSpc>
                          <a:spcPct val="100000"/>
                        </a:lnSpc>
                        <a:spcAft>
                          <a:spcPts val="0"/>
                        </a:spcAft>
                        <a:buFont typeface="Arial"/>
                        <a:buChar char="•"/>
                        <a:tabLst>
                          <a:tab pos="248285" algn="l"/>
                        </a:tabLst>
                      </a:pPr>
                      <a:r>
                        <a:rPr lang="ru-RU" sz="1800" kern="0" dirty="0">
                          <a:latin typeface="+mn-lt"/>
                          <a:ea typeface="Times New Roman"/>
                          <a:cs typeface="Times New Roman"/>
                        </a:rPr>
                        <a:t>Сложность обработки и интерпретации полученных в ходе интервью данных, как правило, требует привлечения для их анализа специалистов-психологов.</a:t>
                      </a:r>
                      <a:endParaRPr lang="ru-RU" sz="1800" kern="1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sz="2000" dirty="0" smtClean="0"/>
              <a:t>ПРИМЕНЕНИЕ ГЛУБИННЫХ ИНТЕРВЬЮ</a:t>
            </a:r>
            <a:endParaRPr lang="ru-RU" sz="2000" dirty="0"/>
          </a:p>
        </p:txBody>
      </p:sp>
      <p:sp>
        <p:nvSpPr>
          <p:cNvPr id="5" name="TextBox 4"/>
          <p:cNvSpPr txBox="1"/>
          <p:nvPr/>
        </p:nvSpPr>
        <p:spPr>
          <a:xfrm>
            <a:off x="0" y="638978"/>
            <a:ext cx="9144000" cy="5770811"/>
          </a:xfrm>
          <a:prstGeom prst="rect">
            <a:avLst/>
          </a:prstGeom>
          <a:noFill/>
        </p:spPr>
        <p:txBody>
          <a:bodyPr wrap="square" rtlCol="0">
            <a:spAutoFit/>
          </a:bodyPr>
          <a:lstStyle/>
          <a:p>
            <a:pPr lvl="0" indent="452438">
              <a:spcBef>
                <a:spcPts val="600"/>
              </a:spcBef>
            </a:pPr>
            <a:r>
              <a:rPr lang="ru-RU" b="1" dirty="0" smtClean="0">
                <a:solidFill>
                  <a:srgbClr val="3333FF"/>
                </a:solidFill>
              </a:rPr>
              <a:t>Решаемые задачи</a:t>
            </a:r>
            <a:r>
              <a:rPr lang="en-US" dirty="0" smtClean="0"/>
              <a:t>:</a:t>
            </a:r>
            <a:endParaRPr lang="ru-RU" dirty="0" smtClean="0"/>
          </a:p>
          <a:p>
            <a:pPr lvl="0" indent="539750" algn="just">
              <a:spcBef>
                <a:spcPts val="600"/>
              </a:spcBef>
              <a:buFont typeface="Arial" pitchFamily="34" charset="0"/>
              <a:buChar char="•"/>
            </a:pPr>
            <a:r>
              <a:rPr lang="ru-RU" dirty="0" smtClean="0"/>
              <a:t>изучение поведения потребителей, их отношения к товарам, компаниям, маркам;</a:t>
            </a:r>
          </a:p>
          <a:p>
            <a:pPr lvl="0" indent="539750" algn="just">
              <a:spcBef>
                <a:spcPts val="600"/>
              </a:spcBef>
              <a:buFont typeface="Arial" pitchFamily="34" charset="0"/>
              <a:buChar char="•"/>
            </a:pPr>
            <a:r>
              <a:rPr lang="ru-RU" dirty="0" smtClean="0"/>
              <a:t>разработка новых продуктов, оценка концепции нового продукта (его упаковки, рекламной кампании и т. п.);</a:t>
            </a:r>
          </a:p>
          <a:p>
            <a:pPr lvl="0" indent="539750" algn="just">
              <a:spcBef>
                <a:spcPts val="600"/>
              </a:spcBef>
              <a:buFont typeface="Arial" pitchFamily="34" charset="0"/>
              <a:buChar char="•"/>
            </a:pPr>
            <a:r>
              <a:rPr lang="ru-RU" dirty="0" smtClean="0"/>
              <a:t>получение предварительной реакции потребителей на различные маркетинговые программы.</a:t>
            </a:r>
          </a:p>
          <a:p>
            <a:pPr indent="452438">
              <a:spcBef>
                <a:spcPts val="600"/>
              </a:spcBef>
            </a:pPr>
            <a:r>
              <a:rPr lang="ru-RU" b="1" dirty="0" smtClean="0">
                <a:solidFill>
                  <a:srgbClr val="3333FF"/>
                </a:solidFill>
              </a:rPr>
              <a:t>Глубинное интервью целесообразно использовать вместо </a:t>
            </a:r>
            <a:r>
              <a:rPr lang="ru-RU" b="1" dirty="0" err="1" smtClean="0">
                <a:solidFill>
                  <a:srgbClr val="3333FF"/>
                </a:solidFill>
              </a:rPr>
              <a:t>фокус-группы</a:t>
            </a:r>
            <a:r>
              <a:rPr lang="ru-RU" b="1" dirty="0" smtClean="0">
                <a:solidFill>
                  <a:srgbClr val="3333FF"/>
                </a:solidFill>
              </a:rPr>
              <a:t> в следующих случаях:</a:t>
            </a:r>
          </a:p>
          <a:p>
            <a:pPr lvl="0" indent="452438" algn="just">
              <a:spcBef>
                <a:spcPts val="600"/>
              </a:spcBef>
              <a:buFont typeface="Arial" pitchFamily="34" charset="0"/>
              <a:buChar char="•"/>
            </a:pPr>
            <a:r>
              <a:rPr lang="ru-RU" dirty="0" smtClean="0"/>
              <a:t>тема интервью предполагает обсуждение сугубо личных тем (личные финансы, заболевания);</a:t>
            </a:r>
          </a:p>
          <a:p>
            <a:pPr lvl="0" indent="452438" algn="just">
              <a:spcBef>
                <a:spcPts val="600"/>
              </a:spcBef>
              <a:buFont typeface="Arial" pitchFamily="34" charset="0"/>
              <a:buChar char="•"/>
            </a:pPr>
            <a:r>
              <a:rPr lang="ru-RU" dirty="0" smtClean="0"/>
              <a:t>интервью проводятся с представителями конкурирующих организаций, которые не согласятся обсуждать данную тему в группе;</a:t>
            </a:r>
          </a:p>
          <a:p>
            <a:pPr lvl="0" indent="452438" algn="just">
              <a:spcBef>
                <a:spcPts val="600"/>
              </a:spcBef>
              <a:buFont typeface="Arial" pitchFamily="34" charset="0"/>
              <a:buChar char="•"/>
            </a:pPr>
            <a:r>
              <a:rPr lang="ru-RU" dirty="0" smtClean="0"/>
              <a:t>обсуждается тема, в которой существуют строгие общественные нормы, и на мнение респондента может повлиять ответ группы (уплата налогов и т. п.);</a:t>
            </a:r>
          </a:p>
          <a:p>
            <a:pPr lvl="0" indent="452438" algn="just">
              <a:spcBef>
                <a:spcPts val="600"/>
              </a:spcBef>
              <a:buFont typeface="Arial" pitchFamily="34" charset="0"/>
              <a:buChar char="•"/>
            </a:pPr>
            <a:r>
              <a:rPr lang="ru-RU" dirty="0" smtClean="0"/>
              <a:t>невозможно собрать всех респондентов в одном месте и в одно время (респонденты малочисленны, удалены друг от друга и/или очень заняты).</a:t>
            </a:r>
          </a:p>
          <a:p>
            <a:pPr>
              <a:spcBef>
                <a:spcPts val="600"/>
              </a:spcBef>
            </a:pP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ВИДЫ АНКЕТ (Г.А. </a:t>
            </a:r>
            <a:r>
              <a:rPr lang="ru-RU" altLang="ru-RU" sz="2000" dirty="0" err="1" smtClean="0"/>
              <a:t>Черчиль</a:t>
            </a:r>
            <a:r>
              <a:rPr lang="ru-RU" altLang="ru-RU" sz="2000" dirty="0" smtClean="0"/>
              <a:t>)</a:t>
            </a:r>
            <a:r>
              <a:rPr lang="ru-RU" sz="2000" dirty="0" smtClean="0"/>
              <a:t> </a:t>
            </a:r>
            <a:endParaRPr lang="ru-RU" sz="2000" dirty="0"/>
          </a:p>
        </p:txBody>
      </p:sp>
      <p:sp>
        <p:nvSpPr>
          <p:cNvPr id="5" name="Text Box 4"/>
          <p:cNvSpPr txBox="1">
            <a:spLocks noChangeArrowheads="1"/>
          </p:cNvSpPr>
          <p:nvPr/>
        </p:nvSpPr>
        <p:spPr bwMode="auto">
          <a:xfrm>
            <a:off x="0" y="925250"/>
            <a:ext cx="9143999" cy="584775"/>
          </a:xfrm>
          <a:prstGeom prst="rect">
            <a:avLst/>
          </a:prstGeom>
          <a:noFill/>
          <a:ln w="19050">
            <a:noFill/>
            <a:miter lim="800000"/>
            <a:headEnd/>
            <a:tailEnd/>
          </a:ln>
        </p:spPr>
        <p:txBody>
          <a:bodyPr wrap="square">
            <a:spAutoFit/>
          </a:bodyPr>
          <a:lstStyle/>
          <a:p>
            <a:pPr indent="450850" algn="just"/>
            <a:endParaRPr lang="ru-RU" sz="1600" dirty="0" smtClean="0"/>
          </a:p>
          <a:p>
            <a:pPr indent="450850" algn="just"/>
            <a:endParaRPr lang="ru-RU" sz="1600" dirty="0">
              <a:latin typeface="+mn-lt"/>
            </a:endParaRPr>
          </a:p>
        </p:txBody>
      </p:sp>
      <p:pic>
        <p:nvPicPr>
          <p:cNvPr id="6" name="Рисунок 5" descr="Тема 1.3.j3 Виды по черчилюpg.jpg"/>
          <p:cNvPicPr>
            <a:picLocks noChangeAspect="1"/>
          </p:cNvPicPr>
          <p:nvPr/>
        </p:nvPicPr>
        <p:blipFill>
          <a:blip r:embed="rId2" cstate="print"/>
          <a:stretch>
            <a:fillRect/>
          </a:stretch>
        </p:blipFill>
        <p:spPr>
          <a:xfrm>
            <a:off x="677550" y="1084729"/>
            <a:ext cx="7608618" cy="350529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ВИДЫ АНКЕТ (Г.А. </a:t>
            </a:r>
            <a:r>
              <a:rPr lang="ru-RU" altLang="ru-RU" sz="2000" dirty="0" err="1" smtClean="0"/>
              <a:t>Черчиль</a:t>
            </a:r>
            <a:r>
              <a:rPr lang="ru-RU" altLang="ru-RU" sz="2000" dirty="0" smtClean="0"/>
              <a:t>)</a:t>
            </a:r>
            <a:r>
              <a:rPr lang="ru-RU" sz="2000" dirty="0" smtClean="0"/>
              <a:t> </a:t>
            </a:r>
            <a:endParaRPr lang="ru-RU" sz="2000" dirty="0"/>
          </a:p>
        </p:txBody>
      </p:sp>
      <p:sp>
        <p:nvSpPr>
          <p:cNvPr id="5" name="Text Box 4"/>
          <p:cNvSpPr txBox="1">
            <a:spLocks noChangeArrowheads="1"/>
          </p:cNvSpPr>
          <p:nvPr/>
        </p:nvSpPr>
        <p:spPr bwMode="auto">
          <a:xfrm>
            <a:off x="0" y="925250"/>
            <a:ext cx="9143999" cy="5001369"/>
          </a:xfrm>
          <a:prstGeom prst="rect">
            <a:avLst/>
          </a:prstGeom>
          <a:noFill/>
          <a:ln w="19050">
            <a:noFill/>
            <a:miter lim="800000"/>
            <a:headEnd/>
            <a:tailEnd/>
          </a:ln>
        </p:spPr>
        <p:txBody>
          <a:bodyPr wrap="square">
            <a:spAutoFit/>
          </a:bodyPr>
          <a:lstStyle/>
          <a:p>
            <a:pPr indent="450850" algn="just">
              <a:spcBef>
                <a:spcPts val="600"/>
              </a:spcBef>
            </a:pPr>
            <a:r>
              <a:rPr lang="ru-RU" altLang="ru-RU" sz="1600" dirty="0" err="1" smtClean="0">
                <a:solidFill>
                  <a:srgbClr val="0000FF"/>
                </a:solidFill>
              </a:rPr>
              <a:t>Нестандартизированная</a:t>
            </a:r>
            <a:r>
              <a:rPr lang="ru-RU" altLang="ru-RU" sz="1600" dirty="0" smtClean="0">
                <a:solidFill>
                  <a:srgbClr val="0000FF"/>
                </a:solidFill>
              </a:rPr>
              <a:t> (неструктурированная) закрытая анкета </a:t>
            </a:r>
            <a:r>
              <a:rPr lang="ru-RU" altLang="ru-RU" sz="1600" dirty="0" smtClean="0"/>
              <a:t>– с ее помощью можно исследовать мотивы, т.е. сочетают преимущества скрытых подсознательных мотивов и формализованного подхода в формулировании ответов на вопросы. Используются специальные техники ее составления (</a:t>
            </a:r>
            <a:r>
              <a:rPr lang="ru-RU" altLang="ru-RU" sz="1600" i="1" dirty="0" smtClean="0"/>
              <a:t>проекционный метод</a:t>
            </a:r>
            <a:r>
              <a:rPr lang="ru-RU" altLang="ru-RU" sz="1600" dirty="0" smtClean="0"/>
              <a:t>, в котором в качестве скрытых стимулов для раскрытия эмоций, потребностей и мотивов респондентов используют</a:t>
            </a:r>
            <a:r>
              <a:rPr lang="en-US" altLang="ru-RU" sz="1600" dirty="0" smtClean="0"/>
              <a:t>: </a:t>
            </a:r>
            <a:r>
              <a:rPr lang="ru-RU" altLang="ru-RU" sz="1600" i="1" dirty="0" smtClean="0"/>
              <a:t>словесные ассоциации, завершение предложения, составление рассказа или опираясь на картинки, расположенные в различной последовательности</a:t>
            </a:r>
            <a:r>
              <a:rPr lang="ru-RU" altLang="ru-RU" sz="1600" dirty="0" smtClean="0"/>
              <a:t>, но </a:t>
            </a:r>
            <a:r>
              <a:rPr lang="ru-RU" altLang="ru-RU" sz="1600" i="1" u="sng" dirty="0" smtClean="0"/>
              <a:t>с предложением ответов</a:t>
            </a:r>
            <a:r>
              <a:rPr lang="ru-RU" altLang="ru-RU" sz="1600" dirty="0" smtClean="0"/>
              <a:t>)</a:t>
            </a:r>
          </a:p>
          <a:p>
            <a:pPr indent="450850" algn="just">
              <a:spcBef>
                <a:spcPts val="600"/>
              </a:spcBef>
            </a:pPr>
            <a:r>
              <a:rPr lang="ru-RU" altLang="ru-RU" sz="1600" dirty="0" err="1" smtClean="0">
                <a:solidFill>
                  <a:srgbClr val="0000FF"/>
                </a:solidFill>
              </a:rPr>
              <a:t>Нестандартизированная</a:t>
            </a:r>
            <a:r>
              <a:rPr lang="ru-RU" altLang="ru-RU" sz="1600" dirty="0" smtClean="0">
                <a:solidFill>
                  <a:srgbClr val="0000FF"/>
                </a:solidFill>
              </a:rPr>
              <a:t> (неструктурированная) открытая анкета </a:t>
            </a:r>
            <a:r>
              <a:rPr lang="ru-RU" altLang="ru-RU" sz="1600" dirty="0" smtClean="0"/>
              <a:t>– используется, если цель исследования ясна, но ответ на вопрос остается открытым, и респонденту нужно дать ответ </a:t>
            </a:r>
            <a:r>
              <a:rPr lang="ru-RU" altLang="ru-RU" sz="1600" i="1" u="sng" dirty="0" smtClean="0"/>
              <a:t>самостоятельно сформулировав мысль</a:t>
            </a:r>
            <a:r>
              <a:rPr lang="ru-RU" altLang="ru-RU" sz="1600" dirty="0" smtClean="0"/>
              <a:t>. Используются те же техники, но предоставляется сформулировать ответ самостоятельно.</a:t>
            </a:r>
          </a:p>
          <a:p>
            <a:pPr indent="450850" algn="just">
              <a:spcBef>
                <a:spcPts val="600"/>
              </a:spcBef>
            </a:pPr>
            <a:r>
              <a:rPr lang="ru-RU" altLang="ru-RU" sz="1600" dirty="0" smtClean="0">
                <a:solidFill>
                  <a:srgbClr val="0000FF"/>
                </a:solidFill>
              </a:rPr>
              <a:t>Стандартизированная  (структурированная) открытая анкета </a:t>
            </a:r>
            <a:r>
              <a:rPr lang="ru-RU" altLang="ru-RU" sz="1600" dirty="0" smtClean="0"/>
              <a:t>– вопросы задаются в одинаковой форме и в одинаковом порядке для всех респондентов, </a:t>
            </a:r>
            <a:r>
              <a:rPr lang="ru-RU" altLang="ru-RU" sz="1600" i="1" u="sng" dirty="0" smtClean="0"/>
              <a:t>но предлагается возможность самостоятельно сформулировать ответ.</a:t>
            </a:r>
          </a:p>
          <a:p>
            <a:pPr indent="450850" algn="just">
              <a:spcBef>
                <a:spcPts val="600"/>
              </a:spcBef>
            </a:pPr>
            <a:r>
              <a:rPr lang="ru-RU" altLang="ru-RU" sz="1600" dirty="0" smtClean="0">
                <a:solidFill>
                  <a:srgbClr val="0000FF"/>
                </a:solidFill>
              </a:rPr>
              <a:t>Стандартизированная (структурированная) закрытая анкета </a:t>
            </a:r>
            <a:r>
              <a:rPr lang="ru-RU" altLang="ru-RU" sz="1600" dirty="0" smtClean="0"/>
              <a:t>– промежуточный вариант между возможностями использования скрытых подсознательных мотивов и преимуществами формализованного подхода к обработке информации, </a:t>
            </a:r>
            <a:r>
              <a:rPr lang="ru-RU" altLang="ru-RU" sz="1600" i="1" u="sng" dirty="0" smtClean="0"/>
              <a:t>но предлагаются варианты ответов.</a:t>
            </a:r>
          </a:p>
          <a:p>
            <a:pPr indent="450850" algn="just"/>
            <a:endParaRPr lang="ru-RU" sz="1600" dirty="0" smtClean="0"/>
          </a:p>
          <a:p>
            <a:pPr indent="450850" algn="just"/>
            <a:endParaRPr lang="ru-RU" sz="1600" dirty="0">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5" name="Прямоугольник 4"/>
          <p:cNvSpPr/>
          <p:nvPr/>
        </p:nvSpPr>
        <p:spPr>
          <a:xfrm>
            <a:off x="0" y="1"/>
            <a:ext cx="9144000" cy="466164"/>
          </a:xfrm>
          <a:prstGeom prst="rect">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ru-RU" sz="2000" b="1" dirty="0" smtClean="0">
                <a:solidFill>
                  <a:srgbClr val="333366"/>
                </a:solidFill>
              </a:rPr>
              <a:t>ПРОЦЕСС РАЗРАБОТКИ  АНКЕТЫ</a:t>
            </a:r>
            <a:endParaRPr lang="ru-RU" sz="2000" b="1" dirty="0">
              <a:solidFill>
                <a:srgbClr val="333366"/>
              </a:solidFill>
            </a:endParaRPr>
          </a:p>
        </p:txBody>
      </p:sp>
      <p:sp>
        <p:nvSpPr>
          <p:cNvPr id="23" name="Text Box 5"/>
          <p:cNvSpPr txBox="1">
            <a:spLocks noChangeArrowheads="1"/>
          </p:cNvSpPr>
          <p:nvPr/>
        </p:nvSpPr>
        <p:spPr bwMode="auto">
          <a:xfrm>
            <a:off x="195513" y="6132261"/>
            <a:ext cx="127000" cy="274638"/>
          </a:xfrm>
          <a:prstGeom prst="rect">
            <a:avLst/>
          </a:prstGeom>
          <a:noFill/>
          <a:ln w="9525">
            <a:noFill/>
            <a:miter lim="800000"/>
            <a:headEnd/>
            <a:tailEnd/>
          </a:ln>
        </p:spPr>
        <p:txBody>
          <a:bodyPr wrap="none" lIns="0" tIns="0" rIns="0" bIns="0">
            <a:spAutoFit/>
          </a:bodyPr>
          <a:lstStyle/>
          <a:p>
            <a:pPr eaLnBrk="1" hangingPunct="1"/>
            <a:fld id="{F98DE9AA-6E29-45BE-8E20-525749A31C63}" type="slidenum">
              <a:rPr lang="ru-RU" altLang="ru-RU"/>
              <a:pPr eaLnBrk="1" hangingPunct="1"/>
              <a:t>15</a:t>
            </a:fld>
            <a:endParaRPr lang="ru-RU" altLang="ru-RU"/>
          </a:p>
        </p:txBody>
      </p:sp>
      <p:sp>
        <p:nvSpPr>
          <p:cNvPr id="24" name="Text Box 6"/>
          <p:cNvSpPr txBox="1">
            <a:spLocks noChangeArrowheads="1"/>
          </p:cNvSpPr>
          <p:nvPr/>
        </p:nvSpPr>
        <p:spPr bwMode="auto">
          <a:xfrm>
            <a:off x="195513" y="6132261"/>
            <a:ext cx="127000" cy="274638"/>
          </a:xfrm>
          <a:prstGeom prst="rect">
            <a:avLst/>
          </a:prstGeom>
          <a:noFill/>
          <a:ln w="9525">
            <a:noFill/>
            <a:miter lim="800000"/>
            <a:headEnd/>
            <a:tailEnd/>
          </a:ln>
        </p:spPr>
        <p:txBody>
          <a:bodyPr wrap="none" lIns="0" tIns="0" rIns="0" bIns="0">
            <a:spAutoFit/>
          </a:bodyPr>
          <a:lstStyle/>
          <a:p>
            <a:pPr eaLnBrk="1" hangingPunct="1"/>
            <a:fld id="{04F8E9B0-7B81-492A-AE16-E98B6210F741}" type="slidenum">
              <a:rPr lang="ru-RU" altLang="ru-RU"/>
              <a:pPr eaLnBrk="1" hangingPunct="1"/>
              <a:t>15</a:t>
            </a:fld>
            <a:endParaRPr lang="ru-RU" altLang="ru-RU" dirty="0"/>
          </a:p>
        </p:txBody>
      </p:sp>
      <p:pic>
        <p:nvPicPr>
          <p:cNvPr id="7" name="Рисунок 6" descr="Тема 1.3.4.JPG"/>
          <p:cNvPicPr>
            <a:picLocks noChangeAspect="1"/>
          </p:cNvPicPr>
          <p:nvPr/>
        </p:nvPicPr>
        <p:blipFill>
          <a:blip r:embed="rId2" cstate="print"/>
          <a:stretch>
            <a:fillRect/>
          </a:stretch>
        </p:blipFill>
        <p:spPr>
          <a:xfrm>
            <a:off x="0" y="889969"/>
            <a:ext cx="9144000" cy="5078061"/>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ВИДЫ ВОПРОСОВ</a:t>
            </a:r>
            <a:endParaRPr lang="ru-RU" sz="2000" dirty="0"/>
          </a:p>
        </p:txBody>
      </p:sp>
      <p:sp>
        <p:nvSpPr>
          <p:cNvPr id="5" name="Rectangle 2"/>
          <p:cNvSpPr txBox="1">
            <a:spLocks noGrp="1" noChangeArrowheads="1"/>
          </p:cNvSpPr>
          <p:nvPr>
            <p:ph type="body" sz="quarter" idx="15"/>
          </p:nvPr>
        </p:nvSpPr>
        <p:spPr bwMode="auto">
          <a:xfrm>
            <a:off x="0" y="914400"/>
            <a:ext cx="8989454" cy="5125792"/>
          </a:xfrm>
          <a:prstGeom prst="rect">
            <a:avLst/>
          </a:prstGeom>
          <a:noFill/>
          <a:ln w="9525">
            <a:noFill/>
            <a:miter lim="800000"/>
            <a:headEnd/>
            <a:tailEnd/>
          </a:ln>
        </p:spPr>
        <p:txBody>
          <a:bodyPr anchor="ctr">
            <a:noAutofit/>
          </a:bodyPr>
          <a:lstStyle/>
          <a:p>
            <a:pPr indent="450850">
              <a:spcBef>
                <a:spcPts val="600"/>
              </a:spcBef>
            </a:pPr>
            <a:r>
              <a:rPr lang="ru-RU" altLang="ru-RU" sz="1800" dirty="0" smtClean="0"/>
              <a:t>Рассмотрим виды вопросов. </a:t>
            </a:r>
          </a:p>
          <a:p>
            <a:pPr indent="450850">
              <a:spcBef>
                <a:spcPts val="600"/>
              </a:spcBef>
            </a:pPr>
            <a:r>
              <a:rPr lang="ru-RU" altLang="ru-RU" sz="1800" dirty="0" smtClean="0"/>
              <a:t>Выделяют </a:t>
            </a:r>
            <a:r>
              <a:rPr lang="ru-RU" altLang="ru-RU" sz="1800" dirty="0" smtClean="0">
                <a:solidFill>
                  <a:srgbClr val="0000FF"/>
                </a:solidFill>
              </a:rPr>
              <a:t>вопрос с произвольным вариантом ответа и вопрос с ограниченным количеством ответов (открытые и закрытые вопросы по Ф. </a:t>
            </a:r>
            <a:r>
              <a:rPr lang="ru-RU" altLang="ru-RU" sz="1800" dirty="0" err="1" smtClean="0">
                <a:solidFill>
                  <a:srgbClr val="0000FF"/>
                </a:solidFill>
              </a:rPr>
              <a:t>Котлеру</a:t>
            </a:r>
            <a:r>
              <a:rPr lang="ru-RU" altLang="ru-RU" sz="1800" dirty="0" smtClean="0">
                <a:solidFill>
                  <a:srgbClr val="0000FF"/>
                </a:solidFill>
              </a:rPr>
              <a:t>).</a:t>
            </a:r>
            <a:r>
              <a:rPr lang="ru-RU" altLang="ru-RU" sz="1800" dirty="0" smtClean="0"/>
              <a:t> Вопрос с произвольным вариантом ответа предполагает, что респондент отвечает на него своими словами. Он не ограничивается выбором из предложенных вариантов. </a:t>
            </a:r>
          </a:p>
          <a:p>
            <a:pPr indent="450850">
              <a:spcBef>
                <a:spcPts val="600"/>
              </a:spcBef>
            </a:pPr>
            <a:r>
              <a:rPr lang="ru-RU" altLang="ru-RU" sz="1800" dirty="0" err="1" smtClean="0"/>
              <a:t>Малхотра</a:t>
            </a:r>
            <a:r>
              <a:rPr lang="ru-RU" altLang="ru-RU" sz="1800" dirty="0" smtClean="0"/>
              <a:t> Н.К отмечает, что вопросы бывают </a:t>
            </a:r>
            <a:r>
              <a:rPr lang="ru-RU" altLang="ru-RU" sz="1800" dirty="0" smtClean="0">
                <a:solidFill>
                  <a:srgbClr val="0000FF"/>
                </a:solidFill>
              </a:rPr>
              <a:t>структурированные и неструктурированные </a:t>
            </a:r>
            <a:r>
              <a:rPr lang="ru-RU" altLang="ru-RU" sz="1800" dirty="0" smtClean="0"/>
              <a:t>(на которые респондент отвечает самостоятельно или с произвольным вариантом ответа, полезны при проведении поисковых исследований) .</a:t>
            </a:r>
          </a:p>
          <a:p>
            <a:pPr indent="450850">
              <a:spcBef>
                <a:spcPts val="600"/>
              </a:spcBef>
            </a:pPr>
            <a:r>
              <a:rPr lang="ru-RU" altLang="ru-RU" sz="1800" dirty="0" smtClean="0"/>
              <a:t>Остановимся на следующей классификации вопросов</a:t>
            </a:r>
            <a:r>
              <a:rPr lang="en-US" altLang="ru-RU" sz="1800" dirty="0" smtClean="0"/>
              <a:t>:</a:t>
            </a:r>
          </a:p>
          <a:p>
            <a:pPr indent="450850">
              <a:spcBef>
                <a:spcPts val="600"/>
              </a:spcBef>
              <a:buFont typeface="Arial" charset="0"/>
              <a:buChar char="•"/>
            </a:pPr>
            <a:r>
              <a:rPr lang="ru-RU" altLang="ru-RU" sz="1800" b="1" dirty="0" smtClean="0">
                <a:solidFill>
                  <a:srgbClr val="FF0000"/>
                </a:solidFill>
              </a:rPr>
              <a:t>Закрытые вопросы  </a:t>
            </a:r>
            <a:r>
              <a:rPr lang="ru-RU" altLang="ru-RU" sz="1800" dirty="0" smtClean="0"/>
              <a:t>(с ограниченным количеством ответов или структурированные)</a:t>
            </a:r>
          </a:p>
          <a:p>
            <a:pPr indent="450850">
              <a:spcBef>
                <a:spcPts val="600"/>
              </a:spcBef>
              <a:buFont typeface="Arial" charset="0"/>
              <a:buChar char="•"/>
            </a:pPr>
            <a:r>
              <a:rPr lang="ru-RU" altLang="ru-RU" sz="1800" b="1" dirty="0" smtClean="0">
                <a:solidFill>
                  <a:srgbClr val="FF0000"/>
                </a:solidFill>
              </a:rPr>
              <a:t>Открытые вопросы </a:t>
            </a:r>
            <a:r>
              <a:rPr lang="ru-RU" altLang="ru-RU" sz="1800" dirty="0" smtClean="0"/>
              <a:t>(с произвольным ответом или  неструктурированные)</a:t>
            </a:r>
          </a:p>
          <a:p>
            <a:pPr indent="450850">
              <a:spcBef>
                <a:spcPts val="600"/>
              </a:spcBef>
            </a:pPr>
            <a:endParaRPr lang="ru-RU" altLang="ru-RU"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ЗАКРЫТЫЕ ВОПРОСЫ</a:t>
            </a:r>
            <a:endParaRPr lang="ru-RU" sz="2000" dirty="0"/>
          </a:p>
        </p:txBody>
      </p:sp>
      <p:sp>
        <p:nvSpPr>
          <p:cNvPr id="5" name="Rectangle 2"/>
          <p:cNvSpPr txBox="1">
            <a:spLocks noGrp="1" noChangeArrowheads="1"/>
          </p:cNvSpPr>
          <p:nvPr>
            <p:ph type="body" sz="quarter" idx="15"/>
          </p:nvPr>
        </p:nvSpPr>
        <p:spPr bwMode="auto">
          <a:xfrm>
            <a:off x="0" y="749921"/>
            <a:ext cx="8989454" cy="5558929"/>
          </a:xfrm>
          <a:prstGeom prst="rect">
            <a:avLst/>
          </a:prstGeom>
          <a:noFill/>
          <a:ln w="9525">
            <a:noFill/>
            <a:miter lim="800000"/>
            <a:headEnd/>
            <a:tailEnd/>
          </a:ln>
        </p:spPr>
        <p:txBody>
          <a:bodyPr anchor="ctr">
            <a:noAutofit/>
          </a:bodyPr>
          <a:lstStyle/>
          <a:p>
            <a:pPr indent="447675">
              <a:spcBef>
                <a:spcPts val="600"/>
              </a:spcBef>
              <a:defRPr/>
            </a:pPr>
            <a:r>
              <a:rPr lang="ru-RU" sz="1600" b="1" dirty="0" smtClean="0">
                <a:solidFill>
                  <a:srgbClr val="FF0000"/>
                </a:solidFill>
              </a:rPr>
              <a:t>Закрытые (структурированные) вопросы</a:t>
            </a:r>
            <a:r>
              <a:rPr lang="ru-RU" sz="1600" dirty="0" smtClean="0"/>
              <a:t> предполагают выбор ответа из списка. Закрытые вопросы могут быть</a:t>
            </a:r>
            <a:r>
              <a:rPr lang="en-US" sz="1600" dirty="0" smtClean="0"/>
              <a:t>:</a:t>
            </a:r>
            <a:endParaRPr lang="ru-RU" sz="1600" dirty="0" smtClean="0"/>
          </a:p>
          <a:p>
            <a:pPr indent="447675">
              <a:spcBef>
                <a:spcPts val="600"/>
              </a:spcBef>
              <a:buFont typeface="Arial" pitchFamily="34" charset="0"/>
              <a:buChar char="•"/>
              <a:defRPr/>
            </a:pPr>
            <a:r>
              <a:rPr lang="ru-RU" sz="1600" i="1" dirty="0" smtClean="0">
                <a:solidFill>
                  <a:srgbClr val="0000FF"/>
                </a:solidFill>
              </a:rPr>
              <a:t>Вопрос дихотомический («да/нет») </a:t>
            </a:r>
            <a:r>
              <a:rPr lang="ru-RU" sz="1600" dirty="0" smtClean="0"/>
              <a:t>или </a:t>
            </a:r>
            <a:r>
              <a:rPr lang="ru-RU" sz="1600" i="1" dirty="0" smtClean="0">
                <a:solidFill>
                  <a:srgbClr val="3333FF"/>
                </a:solidFill>
              </a:rPr>
              <a:t>простой альтернативный вопрос</a:t>
            </a:r>
            <a:r>
              <a:rPr lang="ru-RU" sz="1600" dirty="0" smtClean="0"/>
              <a:t>, содержащий два исключающих друг друга ответа (да, нет). Например, на вопрос «Покупаете ли Вы кофе в зернах?» возможны только два ответа «да» или «нет».</a:t>
            </a:r>
          </a:p>
          <a:p>
            <a:pPr indent="447675">
              <a:spcBef>
                <a:spcPts val="600"/>
              </a:spcBef>
              <a:buFont typeface="Arial" pitchFamily="34" charset="0"/>
              <a:buChar char="•"/>
              <a:defRPr/>
            </a:pPr>
            <a:r>
              <a:rPr lang="ru-RU" sz="1600" i="1" dirty="0" smtClean="0">
                <a:solidFill>
                  <a:srgbClr val="0000FF"/>
                </a:solidFill>
              </a:rPr>
              <a:t>Альтернативный </a:t>
            </a:r>
            <a:r>
              <a:rPr lang="ru-RU" sz="1600" i="1" dirty="0" smtClean="0">
                <a:solidFill>
                  <a:srgbClr val="0000FF"/>
                </a:solidFill>
              </a:rPr>
              <a:t>многовариантный </a:t>
            </a:r>
            <a:r>
              <a:rPr lang="ru-RU" sz="1600" i="1" dirty="0" smtClean="0">
                <a:solidFill>
                  <a:srgbClr val="0000FF"/>
                </a:solidFill>
              </a:rPr>
              <a:t>(с одиночным выбором или одновариантный)</a:t>
            </a:r>
            <a:r>
              <a:rPr lang="ru-RU" sz="1600" i="1" dirty="0" smtClean="0">
                <a:solidFill>
                  <a:srgbClr val="0000FF"/>
                </a:solidFill>
              </a:rPr>
              <a:t> </a:t>
            </a:r>
            <a:r>
              <a:rPr lang="ru-RU" sz="1600" i="1" dirty="0" smtClean="0">
                <a:solidFill>
                  <a:srgbClr val="0000FF"/>
                </a:solidFill>
              </a:rPr>
              <a:t>вопрос</a:t>
            </a:r>
            <a:r>
              <a:rPr lang="ru-RU" sz="1600" dirty="0" smtClean="0"/>
              <a:t>, предлагающий выбрать из представленного набора ответов только один вариант. Например, на вопрос «Как часто Вы посещаете кинотеатр?» можно предложить такие варианты ответов: «один раз в неделю», «два-три раза в месяц», «один раз в месяц», «три-пять раз в год», «один-два раза в год», «совсем не посещаю». Очевидно, что выбрать в этом случае можно только один вариант ответа.</a:t>
            </a:r>
          </a:p>
          <a:p>
            <a:pPr indent="447675">
              <a:spcBef>
                <a:spcPts val="600"/>
              </a:spcBef>
              <a:buFont typeface="Arial" pitchFamily="34" charset="0"/>
              <a:buChar char="•"/>
              <a:defRPr/>
            </a:pPr>
            <a:r>
              <a:rPr lang="ru-RU" sz="1600" i="1" dirty="0" smtClean="0">
                <a:solidFill>
                  <a:srgbClr val="0000FF"/>
                </a:solidFill>
              </a:rPr>
              <a:t>Многовариантный вопрос с множественным выбором</a:t>
            </a:r>
            <a:r>
              <a:rPr lang="ru-RU" sz="1600" dirty="0" smtClean="0"/>
              <a:t>, то есть предоставлять более двух вариантов ответа. Другие названия</a:t>
            </a:r>
            <a:r>
              <a:rPr lang="en-US" sz="1600" dirty="0" smtClean="0"/>
              <a:t>:</a:t>
            </a:r>
            <a:r>
              <a:rPr lang="ru-RU" sz="1600" dirty="0" smtClean="0"/>
              <a:t> вопрос-меню.</a:t>
            </a:r>
            <a:endParaRPr lang="en-US" sz="1600" dirty="0" smtClean="0"/>
          </a:p>
          <a:p>
            <a:pPr indent="447675">
              <a:spcBef>
                <a:spcPts val="600"/>
              </a:spcBef>
              <a:buFont typeface="Arial" pitchFamily="34" charset="0"/>
              <a:buChar char="•"/>
              <a:defRPr/>
            </a:pPr>
            <a:r>
              <a:rPr lang="ru-RU" sz="1600" i="1" dirty="0" smtClean="0">
                <a:solidFill>
                  <a:srgbClr val="0000FF"/>
                </a:solidFill>
              </a:rPr>
              <a:t>Ранжирующие вопросы, </a:t>
            </a:r>
            <a:r>
              <a:rPr lang="ru-RU" sz="1600" dirty="0" smtClean="0"/>
              <a:t>когда респондента просят упорядочить перечисленные варианты ответов на базе субъективно ощущаемых преимуществ. Например: «Расставьте в порядке убывания важности для Вас следующие характеристики товара: цвет, габариты, материал, цена, удобство пользования».</a:t>
            </a:r>
            <a:endParaRPr lang="en-US" sz="1600" dirty="0" smtClean="0"/>
          </a:p>
          <a:p>
            <a:pPr indent="447675">
              <a:spcBef>
                <a:spcPts val="600"/>
              </a:spcBef>
              <a:buFont typeface="Arial" pitchFamily="34" charset="0"/>
              <a:buChar char="•"/>
              <a:defRPr/>
            </a:pPr>
            <a:r>
              <a:rPr lang="ru-RU" sz="1600" i="1" dirty="0" smtClean="0">
                <a:solidFill>
                  <a:srgbClr val="0000FF"/>
                </a:solidFill>
              </a:rPr>
              <a:t>Смысловые вопросы (многомерные шкалы), </a:t>
            </a:r>
            <a:r>
              <a:rPr lang="ru-RU" sz="1600" dirty="0" smtClean="0"/>
              <a:t>например семантический </a:t>
            </a:r>
            <a:r>
              <a:rPr lang="ru-RU" sz="1600" dirty="0" smtClean="0"/>
              <a:t>дифференциал </a:t>
            </a:r>
            <a:r>
              <a:rPr lang="ru-RU" sz="1600" dirty="0" err="1" smtClean="0"/>
              <a:t>Осгуда</a:t>
            </a:r>
            <a:r>
              <a:rPr lang="ru-RU" sz="1600" dirty="0" smtClean="0"/>
              <a:t>, шкала </a:t>
            </a:r>
            <a:r>
              <a:rPr lang="ru-RU" sz="1600" dirty="0" err="1" smtClean="0"/>
              <a:t>Лайкерта</a:t>
            </a:r>
            <a:r>
              <a:rPr lang="ru-RU" sz="1600" dirty="0" smtClean="0"/>
              <a:t>, оценочная 5-ти балльная шкала и т.д.</a:t>
            </a:r>
            <a:endParaRPr lang="ru-RU" sz="16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ЗАКРЫТЫЕ ВОПРОСЫ</a:t>
            </a:r>
            <a:endParaRPr lang="ru-RU" sz="2000" dirty="0"/>
          </a:p>
        </p:txBody>
      </p:sp>
      <p:sp>
        <p:nvSpPr>
          <p:cNvPr id="5" name="TextBox 4"/>
          <p:cNvSpPr txBox="1"/>
          <p:nvPr/>
        </p:nvSpPr>
        <p:spPr>
          <a:xfrm>
            <a:off x="0" y="914400"/>
            <a:ext cx="9144000" cy="4078039"/>
          </a:xfrm>
          <a:prstGeom prst="rect">
            <a:avLst/>
          </a:prstGeom>
          <a:noFill/>
        </p:spPr>
        <p:txBody>
          <a:bodyPr wrap="square" rtlCol="0">
            <a:spAutoFit/>
          </a:bodyPr>
          <a:lstStyle/>
          <a:p>
            <a:pPr algn="just">
              <a:spcBef>
                <a:spcPts val="600"/>
              </a:spcBef>
              <a:defRPr/>
            </a:pPr>
            <a:r>
              <a:rPr lang="ru-RU" altLang="ru-RU" b="1" dirty="0" smtClean="0">
                <a:solidFill>
                  <a:srgbClr val="FF0000"/>
                </a:solidFill>
              </a:rPr>
              <a:t>Проблемы</a:t>
            </a:r>
            <a:r>
              <a:rPr lang="en-US" altLang="ru-RU" b="1" dirty="0" smtClean="0">
                <a:solidFill>
                  <a:srgbClr val="FF0000"/>
                </a:solidFill>
              </a:rPr>
              <a:t>:</a:t>
            </a:r>
          </a:p>
          <a:p>
            <a:pPr marL="285750" indent="-285750" algn="just">
              <a:spcBef>
                <a:spcPts val="600"/>
              </a:spcBef>
              <a:buClr>
                <a:srgbClr val="0000FF"/>
              </a:buClr>
              <a:buFont typeface="Wingdings" panose="05000000000000000000" pitchFamily="2" charset="2"/>
              <a:buChar char="§"/>
              <a:defRPr/>
            </a:pPr>
            <a:r>
              <a:rPr lang="ru-RU" altLang="ru-RU" dirty="0" smtClean="0"/>
              <a:t>Исследователь может предусмотреть не все варианты ответов, а те ответы, которые заданы, могут, не отвечают чувствам респондентов. </a:t>
            </a:r>
            <a:endParaRPr lang="en-US" altLang="ru-RU" dirty="0" smtClean="0"/>
          </a:p>
          <a:p>
            <a:pPr marL="285750" indent="-285750" algn="just">
              <a:spcBef>
                <a:spcPts val="600"/>
              </a:spcBef>
              <a:buClr>
                <a:srgbClr val="0000FF"/>
              </a:buClr>
              <a:buFont typeface="Wingdings" panose="05000000000000000000" pitchFamily="2" charset="2"/>
              <a:buChar char="§"/>
              <a:defRPr/>
            </a:pPr>
            <a:r>
              <a:rPr lang="ru-RU" altLang="ru-RU" dirty="0" smtClean="0"/>
              <a:t>Не всегда предложенный вариант ответа понятен респонденту.</a:t>
            </a:r>
            <a:endParaRPr lang="en-US" altLang="ru-RU" dirty="0" smtClean="0"/>
          </a:p>
          <a:p>
            <a:pPr marL="285750" indent="-285750" algn="just">
              <a:spcBef>
                <a:spcPts val="600"/>
              </a:spcBef>
              <a:buClr>
                <a:srgbClr val="0000FF"/>
              </a:buClr>
              <a:buFont typeface="Wingdings" panose="05000000000000000000" pitchFamily="2" charset="2"/>
              <a:buChar char="§"/>
              <a:defRPr/>
            </a:pPr>
            <a:r>
              <a:rPr lang="ru-RU" altLang="ru-RU" dirty="0" smtClean="0"/>
              <a:t> Количество вариантов ответов должно быть достаточным, но не избыточным. Список ответов должен быть исчерпывающим, но число альтернативных суждений – ограничено, так как способности человека к обработке информации небезграничны. </a:t>
            </a:r>
            <a:endParaRPr lang="en-US" altLang="ru-RU" dirty="0" smtClean="0"/>
          </a:p>
          <a:p>
            <a:pPr marL="285750" indent="-285750" algn="just">
              <a:spcBef>
                <a:spcPts val="600"/>
              </a:spcBef>
              <a:buClr>
                <a:srgbClr val="0000FF"/>
              </a:buClr>
              <a:buFont typeface="Wingdings" panose="05000000000000000000" pitchFamily="2" charset="2"/>
              <a:buChar char="§"/>
              <a:defRPr/>
            </a:pPr>
            <a:r>
              <a:rPr lang="ru-RU" altLang="ru-RU" dirty="0" smtClean="0"/>
              <a:t>Нужно предусмотреть вариант "нет мнения" (чем большее число респондентов выберет этот вариант, тем не надежнее результаты исследования). </a:t>
            </a:r>
            <a:endParaRPr lang="en-US" altLang="ru-RU" dirty="0" smtClean="0"/>
          </a:p>
          <a:p>
            <a:pPr marL="285750" indent="-285750" algn="just">
              <a:spcBef>
                <a:spcPts val="600"/>
              </a:spcBef>
              <a:buClr>
                <a:srgbClr val="0000FF"/>
              </a:buClr>
              <a:buFont typeface="Wingdings" panose="05000000000000000000" pitchFamily="2" charset="2"/>
              <a:buChar char="§"/>
              <a:defRPr/>
            </a:pPr>
            <a:r>
              <a:rPr lang="ru-RU" altLang="ru-RU" dirty="0" smtClean="0"/>
              <a:t>Можно использовать вариант "ваш вариант ответа". В этом случае сложнее обрабатывать результаты, но получаемая информация более достоверна. </a:t>
            </a:r>
            <a:endParaRPr lang="en-US" altLang="ru-RU" dirty="0" smtClean="0"/>
          </a:p>
          <a:p>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ОТКРЫТЫЕ ВОПРОСЫ</a:t>
            </a:r>
            <a:endParaRPr lang="ru-RU" sz="2000" dirty="0" smtClean="0"/>
          </a:p>
        </p:txBody>
      </p:sp>
      <p:sp>
        <p:nvSpPr>
          <p:cNvPr id="5" name="Text Box 4"/>
          <p:cNvSpPr txBox="1">
            <a:spLocks noChangeArrowheads="1"/>
          </p:cNvSpPr>
          <p:nvPr/>
        </p:nvSpPr>
        <p:spPr bwMode="auto">
          <a:xfrm>
            <a:off x="0" y="765175"/>
            <a:ext cx="9144000" cy="5201424"/>
          </a:xfrm>
          <a:prstGeom prst="rect">
            <a:avLst/>
          </a:prstGeom>
          <a:noFill/>
          <a:ln>
            <a:noFill/>
          </a:ln>
          <a:extLst>
            <a:ext uri="{909E8E84-426E-40DD-AFC4-6F175D3DCCD1}"/>
            <a:ext uri="{91240B29-F687-4F45-9708-019B960494DF}"/>
          </a:extLst>
        </p:spPr>
        <p:txBody>
          <a:bodyPr wrap="square">
            <a:spAutoFit/>
          </a:bodyPr>
          <a:lstStyle>
            <a:lvl1pPr indent="4445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indent="447675">
              <a:spcBef>
                <a:spcPts val="600"/>
              </a:spcBef>
              <a:defRPr/>
            </a:pPr>
            <a:r>
              <a:rPr lang="ru-RU" b="1" dirty="0" smtClean="0">
                <a:solidFill>
                  <a:srgbClr val="FF0000"/>
                </a:solidFill>
              </a:rPr>
              <a:t>Открытые (неструктурированные) вопросы</a:t>
            </a:r>
            <a:r>
              <a:rPr lang="ru-RU" dirty="0" smtClean="0">
                <a:solidFill>
                  <a:srgbClr val="FF0000"/>
                </a:solidFill>
              </a:rPr>
              <a:t> </a:t>
            </a:r>
            <a:r>
              <a:rPr lang="ru-RU" dirty="0" smtClean="0"/>
              <a:t>оправданы на стадии проб, пилотажа, определения области исследования и в качестве контроля. Ответы на открытый вопрос позволяют выявить динамику мнений, оценок, настроений, ценностных ориентаций и пр. Например: «Что Вы включаете в понятие „хороший сервис“»?</a:t>
            </a:r>
          </a:p>
          <a:p>
            <a:pPr indent="447675">
              <a:spcBef>
                <a:spcPts val="600"/>
              </a:spcBef>
              <a:buFontTx/>
              <a:buAutoNum type="arabicPeriod"/>
              <a:defRPr/>
            </a:pPr>
            <a:r>
              <a:rPr lang="ru-RU" dirty="0" smtClean="0">
                <a:solidFill>
                  <a:srgbClr val="0000FF"/>
                </a:solidFill>
              </a:rPr>
              <a:t>Простой (свободный) вопрос </a:t>
            </a:r>
            <a:r>
              <a:rPr lang="ru-RU" dirty="0" smtClean="0"/>
              <a:t>типа: «Что Вы думаете о…?» Респондент отвечает в произвольной форме.</a:t>
            </a:r>
          </a:p>
          <a:p>
            <a:pPr indent="447675">
              <a:spcBef>
                <a:spcPts val="600"/>
              </a:spcBef>
              <a:buFontTx/>
              <a:buAutoNum type="arabicPeriod"/>
              <a:defRPr/>
            </a:pPr>
            <a:r>
              <a:rPr lang="ru-RU" dirty="0" smtClean="0">
                <a:solidFill>
                  <a:srgbClr val="0000FF"/>
                </a:solidFill>
              </a:rPr>
              <a:t>Словесная ассоциация</a:t>
            </a:r>
            <a:r>
              <a:rPr lang="ru-RU" dirty="0" smtClean="0"/>
              <a:t>. Респондент перечисляет слова, «всплывающие» в памяти при указанном </a:t>
            </a:r>
            <a:r>
              <a:rPr lang="ru-RU" dirty="0" smtClean="0"/>
              <a:t>слове или сочетании слов.</a:t>
            </a:r>
            <a:r>
              <a:rPr lang="ru-RU" dirty="0" smtClean="0"/>
              <a:t/>
            </a:r>
            <a:br>
              <a:rPr lang="ru-RU" dirty="0" smtClean="0"/>
            </a:br>
            <a:r>
              <a:rPr lang="ru-RU" dirty="0" smtClean="0">
                <a:solidFill>
                  <a:srgbClr val="0000FF"/>
                </a:solidFill>
              </a:rPr>
              <a:t>3. Завершение предложения</a:t>
            </a:r>
            <a:r>
              <a:rPr lang="ru-RU" dirty="0" smtClean="0"/>
              <a:t>. Респонденту предлагается закончить предложение по собственному усмотрению.</a:t>
            </a:r>
            <a:br>
              <a:rPr lang="ru-RU" dirty="0" smtClean="0"/>
            </a:br>
            <a:r>
              <a:rPr lang="ru-RU" dirty="0" smtClean="0"/>
              <a:t>4</a:t>
            </a:r>
            <a:r>
              <a:rPr lang="ru-RU" dirty="0" smtClean="0">
                <a:solidFill>
                  <a:srgbClr val="0000FF"/>
                </a:solidFill>
              </a:rPr>
              <a:t>. Завершение рассказа.</a:t>
            </a:r>
            <a:r>
              <a:rPr lang="ru-RU" dirty="0" smtClean="0"/>
              <a:t/>
            </a:r>
            <a:br>
              <a:rPr lang="ru-RU" dirty="0" smtClean="0"/>
            </a:br>
            <a:r>
              <a:rPr lang="ru-RU" dirty="0" smtClean="0">
                <a:solidFill>
                  <a:srgbClr val="0000FF"/>
                </a:solidFill>
              </a:rPr>
              <a:t>5. Завершение рисунка (по типу комиксов</a:t>
            </a:r>
            <a:r>
              <a:rPr lang="ru-RU" dirty="0" smtClean="0"/>
              <a:t>), который надо </a:t>
            </a:r>
            <a:r>
              <a:rPr lang="ru-RU" dirty="0" smtClean="0"/>
              <a:t>дополнить высказываниями </a:t>
            </a:r>
            <a:r>
              <a:rPr lang="ru-RU" dirty="0" smtClean="0"/>
              <a:t>героев.</a:t>
            </a:r>
            <a:br>
              <a:rPr lang="ru-RU" dirty="0" smtClean="0"/>
            </a:br>
            <a:r>
              <a:rPr lang="ru-RU" dirty="0" smtClean="0">
                <a:solidFill>
                  <a:srgbClr val="0000FF"/>
                </a:solidFill>
              </a:rPr>
              <a:t>6. Тематический апперцепционный тест </a:t>
            </a:r>
            <a:r>
              <a:rPr lang="ru-RU" dirty="0" smtClean="0"/>
              <a:t>(«перцепция» — восприятие); в этом виде вопросов предлагается придумать рассказ о том, что происходит на картинке и как далее будут развиваться события.</a:t>
            </a:r>
            <a:br>
              <a:rPr lang="ru-RU" dirty="0" smtClean="0"/>
            </a:br>
            <a:endParaRPr lang="ru-RU" altLang="ru-RU" sz="1600"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ПОРЯДОК РАСПОЛОЖЕНИЯ ВОПРОСОВ В АНКЕТЕ</a:t>
            </a:r>
            <a:endParaRPr lang="ru-RU" sz="2000" dirty="0"/>
          </a:p>
        </p:txBody>
      </p:sp>
      <p:sp>
        <p:nvSpPr>
          <p:cNvPr id="5" name="Прямоугольник 1"/>
          <p:cNvSpPr>
            <a:spLocks noChangeArrowheads="1"/>
          </p:cNvSpPr>
          <p:nvPr/>
        </p:nvSpPr>
        <p:spPr bwMode="auto">
          <a:xfrm>
            <a:off x="0" y="644107"/>
            <a:ext cx="9196388" cy="5509200"/>
          </a:xfrm>
          <a:prstGeom prst="rect">
            <a:avLst/>
          </a:prstGeom>
          <a:noFill/>
          <a:ln w="9525">
            <a:noFill/>
            <a:miter lim="800000"/>
            <a:headEnd/>
            <a:tailEnd/>
          </a:ln>
        </p:spPr>
        <p:txBody>
          <a:bodyPr wrap="square">
            <a:spAutoFit/>
          </a:bodyPr>
          <a:lstStyle/>
          <a:p>
            <a:pPr indent="450850" algn="just">
              <a:buClr>
                <a:srgbClr val="0000FF"/>
              </a:buClr>
              <a:buFont typeface="Wingdings" pitchFamily="2" charset="2"/>
              <a:buChar char="§"/>
            </a:pPr>
            <a:r>
              <a:rPr lang="ru-RU" altLang="ru-RU" sz="1600" dirty="0" smtClean="0"/>
              <a:t>Сначала задаются простые, интересные и не вызывающие отрицательных эмоций вопросы, и вопросы, позволяющие выявить уровень компетенции респондентов (</a:t>
            </a:r>
            <a:r>
              <a:rPr lang="ru-RU" altLang="ru-RU" sz="1600" dirty="0" smtClean="0">
                <a:solidFill>
                  <a:srgbClr val="3333FF"/>
                </a:solidFill>
              </a:rPr>
              <a:t>фильтрующие вопросы</a:t>
            </a:r>
            <a:r>
              <a:rPr lang="ru-RU" altLang="ru-RU" sz="1600" dirty="0" smtClean="0"/>
              <a:t>)</a:t>
            </a:r>
          </a:p>
          <a:p>
            <a:pPr indent="450850" algn="just">
              <a:buClr>
                <a:srgbClr val="0000FF"/>
              </a:buClr>
              <a:buFont typeface="Wingdings" pitchFamily="2" charset="2"/>
              <a:buChar char="§"/>
            </a:pPr>
            <a:r>
              <a:rPr lang="ru-RU" altLang="ru-RU" sz="1600" dirty="0" smtClean="0">
                <a:solidFill>
                  <a:srgbClr val="3333FF"/>
                </a:solidFill>
              </a:rPr>
              <a:t>Сложные вопросы </a:t>
            </a:r>
            <a:r>
              <a:rPr lang="ru-RU" altLang="ru-RU" sz="1600" dirty="0" smtClean="0"/>
              <a:t>(смущающие, запутанные, скучные, затрагивающие личные чувства) лучше размещать в конце анкеты, когда контакт с респондентом уже установлен</a:t>
            </a:r>
          </a:p>
          <a:p>
            <a:pPr indent="450850" algn="just">
              <a:buClr>
                <a:srgbClr val="0000FF"/>
              </a:buClr>
              <a:buFont typeface="Wingdings" pitchFamily="2" charset="2"/>
              <a:buChar char="§"/>
            </a:pPr>
            <a:r>
              <a:rPr lang="ru-RU" altLang="ru-RU" sz="1600" dirty="0" smtClean="0"/>
              <a:t>Использовать </a:t>
            </a:r>
            <a:r>
              <a:rPr lang="ru-RU" altLang="ru-RU" sz="1600" dirty="0" smtClean="0">
                <a:solidFill>
                  <a:srgbClr val="0000FF"/>
                </a:solidFill>
              </a:rPr>
              <a:t>туннельный (воронкообразный) подход </a:t>
            </a:r>
            <a:r>
              <a:rPr lang="ru-RU" altLang="ru-RU" sz="1600" dirty="0" smtClean="0"/>
              <a:t>при формировании вопросов (от общих вопросов к конкретным, избегая искажения ответов на общие вопросы  конкретными ответами)</a:t>
            </a:r>
          </a:p>
          <a:p>
            <a:pPr indent="450850" algn="just">
              <a:buClr>
                <a:srgbClr val="0000FF"/>
              </a:buClr>
              <a:buFont typeface="Wingdings" pitchFamily="2" charset="2"/>
              <a:buChar char="§"/>
            </a:pPr>
            <a:r>
              <a:rPr lang="ru-RU" altLang="ru-RU" sz="1600" dirty="0" smtClean="0"/>
              <a:t>Альтернативой туннельного подхода является </a:t>
            </a:r>
            <a:r>
              <a:rPr lang="ru-RU" altLang="ru-RU" sz="1600" dirty="0" smtClean="0">
                <a:solidFill>
                  <a:srgbClr val="0000FF"/>
                </a:solidFill>
              </a:rPr>
              <a:t>секционный метод </a:t>
            </a:r>
            <a:r>
              <a:rPr lang="ru-RU" altLang="ru-RU" sz="1600" dirty="0" smtClean="0"/>
              <a:t>составления анкеты, предполагающий последовательное рассмотрение вопросов по отдельным темам до их полного исчерпания</a:t>
            </a:r>
          </a:p>
          <a:p>
            <a:pPr indent="450850" algn="just">
              <a:buClr>
                <a:srgbClr val="0000FF"/>
              </a:buClr>
              <a:buFont typeface="Wingdings" pitchFamily="2" charset="2"/>
              <a:buChar char="§"/>
            </a:pPr>
            <a:r>
              <a:rPr lang="ru-RU" altLang="ru-RU" sz="1600" dirty="0" smtClean="0"/>
              <a:t>Соблюдать логическую последовательность в построении вопросов, предполагающую, что нельзя перескакивать с одной темы на другую, но предполагающую при необходимости использовать </a:t>
            </a:r>
            <a:r>
              <a:rPr lang="ru-RU" altLang="ru-RU" sz="1600" dirty="0" smtClean="0">
                <a:solidFill>
                  <a:srgbClr val="0000FF"/>
                </a:solidFill>
              </a:rPr>
              <a:t>фильтрующие вопросы и</a:t>
            </a:r>
            <a:r>
              <a:rPr lang="en-US" altLang="ru-RU" sz="1600" dirty="0" smtClean="0">
                <a:solidFill>
                  <a:srgbClr val="0000FF"/>
                </a:solidFill>
              </a:rPr>
              <a:t>/</a:t>
            </a:r>
            <a:r>
              <a:rPr lang="ru-RU" altLang="ru-RU" sz="1600" dirty="0" smtClean="0">
                <a:solidFill>
                  <a:srgbClr val="0000FF"/>
                </a:solidFill>
              </a:rPr>
              <a:t>или разветвляющие вопросы</a:t>
            </a:r>
            <a:r>
              <a:rPr lang="ru-RU" altLang="ru-RU" sz="1600" dirty="0" smtClean="0"/>
              <a:t>, а также давать краткие инструкции по заполнению анкеты</a:t>
            </a:r>
          </a:p>
          <a:p>
            <a:pPr indent="450850" algn="just">
              <a:buClr>
                <a:srgbClr val="0000FF"/>
              </a:buClr>
              <a:buFont typeface="Wingdings" pitchFamily="2" charset="2"/>
              <a:buChar char="§"/>
            </a:pPr>
            <a:r>
              <a:rPr lang="ru-RU" altLang="ru-RU" sz="1600" dirty="0" smtClean="0"/>
              <a:t>Информацию классификационного типа (</a:t>
            </a:r>
            <a:r>
              <a:rPr lang="ru-RU" altLang="ru-RU" sz="1600" dirty="0" err="1" smtClean="0"/>
              <a:t>паспортичку</a:t>
            </a:r>
            <a:r>
              <a:rPr lang="ru-RU" altLang="ru-RU" sz="1600" dirty="0" smtClean="0"/>
              <a:t> или реквизитную часть анкеты) и идентификационного типа лучше размещать </a:t>
            </a:r>
            <a:r>
              <a:rPr lang="ru-RU" altLang="ru-RU" sz="1600" dirty="0" smtClean="0">
                <a:solidFill>
                  <a:srgbClr val="0000FF"/>
                </a:solidFill>
              </a:rPr>
              <a:t>в конце анкеты.</a:t>
            </a:r>
          </a:p>
          <a:p>
            <a:pPr indent="450850" algn="just">
              <a:buClr>
                <a:srgbClr val="0000FF"/>
              </a:buClr>
              <a:buFont typeface="Wingdings" pitchFamily="2" charset="2"/>
              <a:buChar char="§"/>
            </a:pPr>
            <a:r>
              <a:rPr lang="ru-RU" altLang="ru-RU" sz="1600" dirty="0" smtClean="0"/>
              <a:t>Соблюдать осторожность при использовании </a:t>
            </a:r>
            <a:r>
              <a:rPr lang="ru-RU" altLang="ru-RU" sz="1600" dirty="0" smtClean="0">
                <a:solidFill>
                  <a:srgbClr val="0000FF"/>
                </a:solidFill>
              </a:rPr>
              <a:t>разветвляющих вопросов</a:t>
            </a:r>
            <a:r>
              <a:rPr lang="ru-RU" altLang="ru-RU" sz="1600" dirty="0" smtClean="0"/>
              <a:t>, т.е. техники, позволяющей направлять респондентов к различным местам в анкете (для их использования лучше составлять </a:t>
            </a:r>
            <a:r>
              <a:rPr lang="ru-RU" altLang="ru-RU" sz="1600" dirty="0" smtClean="0">
                <a:solidFill>
                  <a:srgbClr val="0000FF"/>
                </a:solidFill>
              </a:rPr>
              <a:t>блок-схемы логических  возможностей</a:t>
            </a:r>
            <a:r>
              <a:rPr lang="ru-RU" altLang="ru-RU" sz="1600" dirty="0" smtClean="0"/>
              <a:t> с последующей разработкой разветвленных вопросов и инструкций по заполнению анкеты)</a:t>
            </a:r>
          </a:p>
          <a:p>
            <a:pPr indent="450850" algn="just">
              <a:buClr>
                <a:srgbClr val="0000FF"/>
              </a:buClr>
              <a:buFont typeface="Wingdings" pitchFamily="2" charset="2"/>
              <a:buChar char="§"/>
            </a:pPr>
            <a:r>
              <a:rPr lang="ru-RU" altLang="ru-RU" sz="1600" dirty="0" smtClean="0"/>
              <a:t>Наиболее важные темы размещать ближе к началу анкеты</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ШКАЛИРОВАНИЕ</a:t>
            </a:r>
            <a:endParaRPr lang="ru-RU" sz="2000" dirty="0"/>
          </a:p>
        </p:txBody>
      </p:sp>
      <p:sp>
        <p:nvSpPr>
          <p:cNvPr id="5" name="TextBox 12"/>
          <p:cNvSpPr txBox="1">
            <a:spLocks noChangeArrowheads="1"/>
          </p:cNvSpPr>
          <p:nvPr/>
        </p:nvSpPr>
        <p:spPr bwMode="auto">
          <a:xfrm>
            <a:off x="1" y="620713"/>
            <a:ext cx="9144000" cy="5324535"/>
          </a:xfrm>
          <a:prstGeom prst="rect">
            <a:avLst/>
          </a:prstGeom>
          <a:noFill/>
          <a:ln w="9525">
            <a:noFill/>
            <a:miter lim="800000"/>
            <a:headEnd/>
            <a:tailEnd/>
          </a:ln>
        </p:spPr>
        <p:txBody>
          <a:bodyPr wrap="square">
            <a:spAutoFit/>
          </a:bodyPr>
          <a:lstStyle/>
          <a:p>
            <a:pPr indent="457200">
              <a:spcBef>
                <a:spcPts val="600"/>
              </a:spcBef>
            </a:pPr>
            <a:r>
              <a:rPr lang="ru-RU" sz="1600" dirty="0">
                <a:solidFill>
                  <a:srgbClr val="0000FF"/>
                </a:solidFill>
              </a:rPr>
              <a:t>Шкалы для субъективных оценок. </a:t>
            </a:r>
            <a:r>
              <a:rPr lang="ru-RU" sz="1600" dirty="0"/>
              <a:t>Субъективные свойства изначально оцениваются по номинальной или порядковой шкалам. </a:t>
            </a:r>
          </a:p>
          <a:p>
            <a:pPr indent="457200">
              <a:spcBef>
                <a:spcPts val="600"/>
              </a:spcBef>
            </a:pPr>
            <a:r>
              <a:rPr lang="ru-RU" sz="1600" b="1" dirty="0">
                <a:solidFill>
                  <a:srgbClr val="FF0000"/>
                </a:solidFill>
              </a:rPr>
              <a:t>Номинальная шкала </a:t>
            </a:r>
            <a:r>
              <a:rPr lang="ru-RU" sz="1600" dirty="0"/>
              <a:t>используется для того, чтобы отнести объект к определенному классу, например к продовольственным или непродовольственным товарам, к мужчинам и женщинам. </a:t>
            </a:r>
            <a:r>
              <a:rPr lang="ru-RU" sz="1600" i="1" u="sng" dirty="0"/>
              <a:t>Арифметические действия для номинальных шкал лишены смысла,</a:t>
            </a:r>
            <a:r>
              <a:rPr lang="ru-RU" sz="1600" dirty="0"/>
              <a:t> В литературе по статистике соответствующие признаки называются атрибутивными или качественными.</a:t>
            </a:r>
          </a:p>
          <a:p>
            <a:pPr indent="457200" algn="just">
              <a:spcBef>
                <a:spcPts val="600"/>
              </a:spcBef>
            </a:pPr>
            <a:r>
              <a:rPr lang="ru-RU" sz="1600" b="1" dirty="0">
                <a:solidFill>
                  <a:srgbClr val="FF0000"/>
                </a:solidFill>
              </a:rPr>
              <a:t>Порядковая (или Ординальная шкала) </a:t>
            </a:r>
            <a:r>
              <a:rPr lang="ru-RU" sz="1600" dirty="0"/>
              <a:t>представляет наибольший интерес, поскольку </a:t>
            </a:r>
            <a:r>
              <a:rPr lang="ru-RU" sz="1600" i="1" u="sng" dirty="0"/>
              <a:t>позволяет отнести объекты в классы, упорядоченные по степени присутствия данного свойства.</a:t>
            </a:r>
            <a:r>
              <a:rPr lang="ru-RU" sz="1600" dirty="0"/>
              <a:t> Например, в технической </a:t>
            </a:r>
            <a:r>
              <a:rPr lang="ru-RU" sz="1600" dirty="0" smtClean="0"/>
              <a:t>характеристике телевизора </a:t>
            </a:r>
            <a:r>
              <a:rPr lang="ru-RU" sz="1600" dirty="0"/>
              <a:t>отсутствуют такие потребительские параметры, как чистота звука, четкость изображения, естественность цвета, удобство управления. Важность и выраженность каждого из них может быть оценена по порядковой шкале.  </a:t>
            </a:r>
            <a:r>
              <a:rPr lang="ru-RU" sz="1600" dirty="0" smtClean="0"/>
              <a:t>Например. Оценка свойств объекта по 5-ти балльной шкале.</a:t>
            </a:r>
          </a:p>
          <a:p>
            <a:pPr indent="457200" algn="just">
              <a:spcBef>
                <a:spcPts val="600"/>
              </a:spcBef>
            </a:pPr>
            <a:r>
              <a:rPr lang="ru-RU" sz="1600" b="1" dirty="0" smtClean="0">
                <a:solidFill>
                  <a:srgbClr val="FF0000"/>
                </a:solidFill>
              </a:rPr>
              <a:t>Количественная шкала </a:t>
            </a:r>
            <a:r>
              <a:rPr lang="ru-RU" sz="1600" dirty="0" smtClean="0"/>
              <a:t>бывает интервальной и шкалой отношений. Интервальная шкала лишь позволяет отразить то, насколько по степени выраженности данного свойства один объект отличается от другого. Например, температурная шкала Цельсия. Шкала отношений позволяет определить, во сколько раз одно измерение отличается от другого, для чего необходимо знать абсолютный ноль. Количественная шкала может быть непрерывной и дискретной.</a:t>
            </a:r>
          </a:p>
          <a:p>
            <a:pPr indent="457200" algn="just">
              <a:spcBef>
                <a:spcPts val="600"/>
              </a:spcBef>
            </a:pPr>
            <a:endParaRPr lang="ru-RU" sz="1600" i="1" u="sng"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ОЦИФРОВКА ПОРЯДКОВЫХ ШКАЛ</a:t>
            </a:r>
            <a:endParaRPr lang="ru-RU" sz="2000" dirty="0"/>
          </a:p>
        </p:txBody>
      </p:sp>
      <p:sp>
        <p:nvSpPr>
          <p:cNvPr id="5" name="TextBox 12"/>
          <p:cNvSpPr txBox="1">
            <a:spLocks noChangeArrowheads="1"/>
          </p:cNvSpPr>
          <p:nvPr/>
        </p:nvSpPr>
        <p:spPr bwMode="auto">
          <a:xfrm>
            <a:off x="1" y="620713"/>
            <a:ext cx="9144000" cy="5386090"/>
          </a:xfrm>
          <a:prstGeom prst="rect">
            <a:avLst/>
          </a:prstGeom>
          <a:noFill/>
          <a:ln w="9525">
            <a:noFill/>
            <a:miter lim="800000"/>
            <a:headEnd/>
            <a:tailEnd/>
          </a:ln>
        </p:spPr>
        <p:txBody>
          <a:bodyPr wrap="square">
            <a:spAutoFit/>
          </a:bodyPr>
          <a:lstStyle/>
          <a:p>
            <a:pPr indent="452438" algn="just">
              <a:spcBef>
                <a:spcPts val="600"/>
              </a:spcBef>
            </a:pPr>
            <a:r>
              <a:rPr lang="ru-RU" dirty="0" smtClean="0"/>
              <a:t>Выделяют</a:t>
            </a:r>
            <a:r>
              <a:rPr lang="ru-RU" dirty="0" smtClean="0"/>
              <a:t> </a:t>
            </a:r>
            <a:r>
              <a:rPr lang="ru-RU" b="1" i="1" dirty="0" smtClean="0">
                <a:solidFill>
                  <a:srgbClr val="3333FF"/>
                </a:solidFill>
              </a:rPr>
              <a:t>сравнительные</a:t>
            </a:r>
            <a:r>
              <a:rPr lang="ru-RU" b="1" dirty="0" smtClean="0">
                <a:solidFill>
                  <a:srgbClr val="3333FF"/>
                </a:solidFill>
              </a:rPr>
              <a:t> </a:t>
            </a:r>
            <a:r>
              <a:rPr lang="ru-RU" dirty="0" smtClean="0"/>
              <a:t>и </a:t>
            </a:r>
            <a:r>
              <a:rPr lang="ru-RU" b="1" i="1" dirty="0" err="1" smtClean="0">
                <a:solidFill>
                  <a:srgbClr val="3333FF"/>
                </a:solidFill>
              </a:rPr>
              <a:t>несравнительные</a:t>
            </a:r>
            <a:r>
              <a:rPr lang="ru-RU" b="1" dirty="0" smtClean="0">
                <a:solidFill>
                  <a:srgbClr val="3333FF"/>
                </a:solidFill>
              </a:rPr>
              <a:t> шкалы. </a:t>
            </a:r>
            <a:r>
              <a:rPr lang="ru-RU" dirty="0" smtClean="0"/>
              <a:t>Метод </a:t>
            </a:r>
            <a:r>
              <a:rPr lang="ru-RU" dirty="0" err="1" smtClean="0"/>
              <a:t>шкалирования</a:t>
            </a:r>
            <a:r>
              <a:rPr lang="ru-RU" dirty="0" smtClean="0"/>
              <a:t>, который предполагает прямое сравнение рассматриваемых объектов, использует сравнительные шкалы. Оцениваемый объект может сравниваться со стандартом, идеалом и т.д. </a:t>
            </a:r>
            <a:r>
              <a:rPr lang="ru-RU" dirty="0" err="1" smtClean="0"/>
              <a:t>Несравнительные</a:t>
            </a:r>
            <a:r>
              <a:rPr lang="ru-RU" dirty="0" smtClean="0"/>
              <a:t> шкалы используются в методе </a:t>
            </a:r>
            <a:r>
              <a:rPr lang="ru-RU" dirty="0" err="1" smtClean="0"/>
              <a:t>шкалирования</a:t>
            </a:r>
            <a:r>
              <a:rPr lang="ru-RU" dirty="0" smtClean="0"/>
              <a:t>, заключающемся в самостоятельной оценке каждого объекта, т.е. объекты оцениваются независимо от других объектов.</a:t>
            </a:r>
          </a:p>
          <a:p>
            <a:pPr indent="452438" algn="just">
              <a:spcBef>
                <a:spcPts val="600"/>
              </a:spcBef>
            </a:pPr>
            <a:r>
              <a:rPr lang="ru-RU" dirty="0" smtClean="0"/>
              <a:t>К сравнительным шкалам относится </a:t>
            </a:r>
            <a:r>
              <a:rPr lang="ru-RU" i="1" dirty="0" smtClean="0">
                <a:solidFill>
                  <a:srgbClr val="3333FF"/>
                </a:solidFill>
              </a:rPr>
              <a:t>парное сравнение, упорядоченное сравнение, </a:t>
            </a:r>
            <a:r>
              <a:rPr lang="ru-RU" i="1" dirty="0" err="1" smtClean="0">
                <a:solidFill>
                  <a:srgbClr val="3333FF"/>
                </a:solidFill>
              </a:rPr>
              <a:t>шкалирование</a:t>
            </a:r>
            <a:r>
              <a:rPr lang="ru-RU" i="1" dirty="0" smtClean="0">
                <a:solidFill>
                  <a:srgbClr val="3333FF"/>
                </a:solidFill>
              </a:rPr>
              <a:t>  с постоянной суммой и Q-сортировка</a:t>
            </a:r>
            <a:r>
              <a:rPr lang="ru-RU" dirty="0" smtClean="0">
                <a:solidFill>
                  <a:srgbClr val="3333FF"/>
                </a:solidFill>
              </a:rPr>
              <a:t>, </a:t>
            </a:r>
            <a:endParaRPr lang="ru-RU" dirty="0" smtClean="0">
              <a:solidFill>
                <a:srgbClr val="3333FF"/>
              </a:solidFill>
            </a:endParaRPr>
          </a:p>
          <a:p>
            <a:pPr indent="452438" algn="just">
              <a:spcBef>
                <a:spcPts val="600"/>
              </a:spcBef>
            </a:pPr>
            <a:r>
              <a:rPr lang="ru-RU" dirty="0" smtClean="0"/>
              <a:t>а </a:t>
            </a:r>
            <a:r>
              <a:rPr lang="ru-RU" dirty="0" smtClean="0"/>
              <a:t>к </a:t>
            </a:r>
            <a:r>
              <a:rPr lang="ru-RU" dirty="0" err="1" smtClean="0"/>
              <a:t>несравнительным</a:t>
            </a:r>
            <a:r>
              <a:rPr lang="ru-RU" dirty="0" smtClean="0"/>
              <a:t> </a:t>
            </a:r>
            <a:r>
              <a:rPr lang="ru-RU" dirty="0" smtClean="0"/>
              <a:t>шкалам -</a:t>
            </a:r>
            <a:r>
              <a:rPr lang="ru-RU" dirty="0" smtClean="0"/>
              <a:t> </a:t>
            </a:r>
            <a:r>
              <a:rPr lang="ru-RU" i="1" dirty="0" smtClean="0">
                <a:solidFill>
                  <a:srgbClr val="3333FF"/>
                </a:solidFill>
              </a:rPr>
              <a:t>непрерывные рейтинговые шкалы, детализированные рейтинговые шкалы (шкала </a:t>
            </a:r>
            <a:r>
              <a:rPr lang="ru-RU" i="1" dirty="0" err="1" smtClean="0">
                <a:solidFill>
                  <a:srgbClr val="3333FF"/>
                </a:solidFill>
              </a:rPr>
              <a:t>Лайкерта</a:t>
            </a:r>
            <a:r>
              <a:rPr lang="ru-RU" i="1" dirty="0" smtClean="0">
                <a:solidFill>
                  <a:srgbClr val="3333FF"/>
                </a:solidFill>
              </a:rPr>
              <a:t>, семантический дифференциал, шкала </a:t>
            </a:r>
            <a:r>
              <a:rPr lang="ru-RU" i="1" dirty="0" err="1" smtClean="0">
                <a:solidFill>
                  <a:srgbClr val="3333FF"/>
                </a:solidFill>
              </a:rPr>
              <a:t>Стэпела</a:t>
            </a:r>
            <a:r>
              <a:rPr lang="ru-RU" i="1" dirty="0" smtClean="0">
                <a:solidFill>
                  <a:srgbClr val="3333FF"/>
                </a:solidFill>
              </a:rPr>
              <a:t>).</a:t>
            </a:r>
            <a:endParaRPr lang="ru-RU" dirty="0" smtClean="0"/>
          </a:p>
          <a:p>
            <a:pPr indent="457200" algn="just">
              <a:spcBef>
                <a:spcPts val="600"/>
              </a:spcBef>
            </a:pPr>
            <a:r>
              <a:rPr lang="ru-RU" dirty="0" smtClean="0"/>
              <a:t>Шкалы для оценки свойств бывают </a:t>
            </a:r>
            <a:r>
              <a:rPr lang="ru-RU" b="1" dirty="0" smtClean="0">
                <a:solidFill>
                  <a:srgbClr val="0000FF"/>
                </a:solidFill>
              </a:rPr>
              <a:t>униполярные </a:t>
            </a:r>
            <a:r>
              <a:rPr lang="ru-RU" dirty="0" smtClean="0"/>
              <a:t>(в них отсутствуют отрицательные числа, могут начинаться с нуля или единицы, но лучше исключить ноль, чтобы исключить деление на нуль) и </a:t>
            </a:r>
            <a:r>
              <a:rPr lang="ru-RU" b="1" dirty="0" smtClean="0">
                <a:solidFill>
                  <a:srgbClr val="0000FF"/>
                </a:solidFill>
              </a:rPr>
              <a:t>биполярные</a:t>
            </a:r>
            <a:r>
              <a:rPr lang="ru-RU" dirty="0" smtClean="0"/>
              <a:t> (отрицательные уровни допускаются). При решении прикладных задач для разных характеристики объекта рекомендуется использовать одну шкалу.</a:t>
            </a:r>
          </a:p>
          <a:p>
            <a:pPr indent="457200" algn="just">
              <a:spcBef>
                <a:spcPts val="600"/>
              </a:spcBef>
            </a:pPr>
            <a:r>
              <a:rPr lang="ru-RU" dirty="0" smtClean="0"/>
              <a:t>Однако шкалы для выраженности Х и уровня важности Н чаще всего измеряются по </a:t>
            </a:r>
            <a:r>
              <a:rPr lang="ru-RU" i="1" u="sng" dirty="0" smtClean="0"/>
              <a:t>униполярным значениям,</a:t>
            </a:r>
            <a:endParaRPr lang="ru-RU" i="1" u="sng"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СРАВНИТЕЛЬНЫЕ ШКАЛЫ</a:t>
            </a:r>
            <a:endParaRPr lang="ru-RU" sz="2000" dirty="0"/>
          </a:p>
        </p:txBody>
      </p:sp>
      <p:sp>
        <p:nvSpPr>
          <p:cNvPr id="6" name="Прямоугольник 27"/>
          <p:cNvSpPr>
            <a:spLocks noChangeArrowheads="1"/>
          </p:cNvSpPr>
          <p:nvPr/>
        </p:nvSpPr>
        <p:spPr bwMode="auto">
          <a:xfrm>
            <a:off x="0" y="692150"/>
            <a:ext cx="9145588" cy="6694140"/>
          </a:xfrm>
          <a:prstGeom prst="rect">
            <a:avLst/>
          </a:prstGeom>
          <a:noFill/>
          <a:ln w="9525">
            <a:noFill/>
            <a:miter lim="800000"/>
            <a:headEnd/>
            <a:tailEnd/>
          </a:ln>
        </p:spPr>
        <p:txBody>
          <a:bodyPr wrap="square">
            <a:spAutoFit/>
          </a:bodyPr>
          <a:lstStyle/>
          <a:p>
            <a:pPr indent="450850" algn="just"/>
            <a:r>
              <a:rPr lang="ru-RU" dirty="0" smtClean="0"/>
              <a:t>Сравнительные шкалы </a:t>
            </a:r>
            <a:r>
              <a:rPr lang="ru-RU" dirty="0" smtClean="0"/>
              <a:t>подразделяют на </a:t>
            </a:r>
            <a:r>
              <a:rPr lang="ru-RU" dirty="0" err="1" smtClean="0"/>
              <a:t>несопоставляющие</a:t>
            </a:r>
            <a:r>
              <a:rPr lang="ru-RU" dirty="0" smtClean="0"/>
              <a:t> </a:t>
            </a:r>
            <a:r>
              <a:rPr lang="ru-RU" dirty="0" smtClean="0"/>
              <a:t>и сопоставляющие оценочные </a:t>
            </a:r>
            <a:r>
              <a:rPr lang="ru-RU" dirty="0" smtClean="0"/>
              <a:t>шкалы. </a:t>
            </a:r>
            <a:r>
              <a:rPr lang="ru-RU" i="1" dirty="0" smtClean="0"/>
              <a:t>В </a:t>
            </a:r>
            <a:r>
              <a:rPr lang="ru-RU" dirty="0" err="1" smtClean="0"/>
              <a:t>несопоставляющих</a:t>
            </a:r>
            <a:r>
              <a:rPr lang="ru-RU" dirty="0" smtClean="0"/>
              <a:t> шкалах отсутствует точка отсчета или объект – эталон, их  достаточно сложно интерпретировать</a:t>
            </a:r>
            <a:r>
              <a:rPr lang="ru-RU" dirty="0" smtClean="0"/>
              <a:t>.</a:t>
            </a:r>
          </a:p>
          <a:p>
            <a:pPr indent="450850" algn="just"/>
            <a:r>
              <a:rPr lang="ru-RU" altLang="ru-RU" dirty="0" smtClean="0">
                <a:solidFill>
                  <a:srgbClr val="FF0000"/>
                </a:solidFill>
              </a:rPr>
              <a:t>Типы сравнительных  </a:t>
            </a:r>
            <a:r>
              <a:rPr lang="ru-RU" altLang="ru-RU" dirty="0">
                <a:solidFill>
                  <a:srgbClr val="FF0000"/>
                </a:solidFill>
              </a:rPr>
              <a:t>шкал</a:t>
            </a:r>
          </a:p>
          <a:p>
            <a:pPr indent="450850" algn="just" eaLnBrk="1" hangingPunct="1"/>
            <a:r>
              <a:rPr lang="ru-RU" altLang="ru-RU" i="1" dirty="0">
                <a:solidFill>
                  <a:srgbClr val="0000FF"/>
                </a:solidFill>
              </a:rPr>
              <a:t>1.Шкалы с упорядоченным набором категорий</a:t>
            </a:r>
            <a:r>
              <a:rPr lang="ru-RU" altLang="ru-RU" dirty="0"/>
              <a:t>, когда респондентам предлагают указать степень своего удовлетворения характеристикой </a:t>
            </a:r>
            <a:r>
              <a:rPr lang="ru-RU" altLang="ru-RU" dirty="0" smtClean="0"/>
              <a:t>объекта.</a:t>
            </a:r>
          </a:p>
          <a:p>
            <a:pPr indent="450850" algn="just" eaLnBrk="1" hangingPunct="1"/>
            <a:endParaRPr lang="ru-RU" altLang="ru-RU" dirty="0" smtClean="0"/>
          </a:p>
          <a:p>
            <a:pPr indent="450850" algn="just" eaLnBrk="1" hangingPunct="1"/>
            <a:endParaRPr lang="ru-RU" altLang="ru-RU" dirty="0" smtClean="0"/>
          </a:p>
          <a:p>
            <a:pPr indent="450850" algn="just" eaLnBrk="1" hangingPunct="1"/>
            <a:endParaRPr lang="ru-RU" altLang="ru-RU" dirty="0" smtClean="0"/>
          </a:p>
          <a:p>
            <a:pPr indent="450850" algn="just">
              <a:spcBef>
                <a:spcPts val="600"/>
              </a:spcBef>
            </a:pPr>
            <a:r>
              <a:rPr lang="ru-RU" dirty="0" smtClean="0"/>
              <a:t>Шкала с упорядоченным набором категорий отличается от графической тем, что она предлагает респонденту делать свой выбор  ограниченного числа категорий (от пяти до девяти категорий).</a:t>
            </a:r>
          </a:p>
          <a:p>
            <a:pPr indent="450850" algn="just">
              <a:spcBef>
                <a:spcPts val="600"/>
              </a:spcBef>
            </a:pPr>
            <a:r>
              <a:rPr lang="ru-RU" dirty="0" smtClean="0"/>
              <a:t>Описания категорий в этих шкалах на являются абсолютно необходимыми, хотя их наличие и содержание влияют на получаемые ответы.</a:t>
            </a:r>
          </a:p>
          <a:p>
            <a:pPr indent="450850" algn="just">
              <a:spcBef>
                <a:spcPts val="600"/>
              </a:spcBef>
            </a:pPr>
            <a:r>
              <a:rPr lang="ru-RU" dirty="0" smtClean="0"/>
              <a:t>Последовательность изображений человеческого лица с выражением радости или огорчения, используемая для описания предпочтений или степени удовлетворенности индивида (мнемоническая шкала) считается шкалой с упорядоченным набором категорий.</a:t>
            </a:r>
          </a:p>
          <a:p>
            <a:pPr indent="450850" algn="just"/>
            <a:endParaRPr lang="ru-RU" altLang="ru-RU" dirty="0" smtClean="0"/>
          </a:p>
          <a:p>
            <a:pPr indent="450850" algn="just" eaLnBrk="1" hangingPunct="1"/>
            <a:endParaRPr lang="ru-RU" altLang="ru-RU" dirty="0"/>
          </a:p>
          <a:p>
            <a:pPr indent="450850" algn="just" eaLnBrk="1" hangingPunct="1"/>
            <a:endParaRPr lang="ru-RU" altLang="ru-RU" dirty="0"/>
          </a:p>
          <a:p>
            <a:pPr indent="450850" algn="just" eaLnBrk="1" hangingPunct="1"/>
            <a:endParaRPr lang="ru-RU" altLang="ru-RU" dirty="0"/>
          </a:p>
          <a:p>
            <a:pPr indent="450850" algn="just" eaLnBrk="1" hangingPunct="1"/>
            <a:endParaRPr lang="ru-RU" altLang="ru-RU" i="1" dirty="0">
              <a:solidFill>
                <a:srgbClr val="0000FF"/>
              </a:solidFill>
            </a:endParaRPr>
          </a:p>
        </p:txBody>
      </p:sp>
      <p:sp>
        <p:nvSpPr>
          <p:cNvPr id="7" name="Прямоугольник 6"/>
          <p:cNvSpPr/>
          <p:nvPr/>
        </p:nvSpPr>
        <p:spPr>
          <a:xfrm>
            <a:off x="2051050" y="2713034"/>
            <a:ext cx="504825" cy="288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8" name="Прямоугольник 7"/>
          <p:cNvSpPr/>
          <p:nvPr/>
        </p:nvSpPr>
        <p:spPr>
          <a:xfrm>
            <a:off x="3419475" y="2713034"/>
            <a:ext cx="504825" cy="288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9" name="Прямоугольник 8"/>
          <p:cNvSpPr/>
          <p:nvPr/>
        </p:nvSpPr>
        <p:spPr>
          <a:xfrm>
            <a:off x="4932363" y="2713034"/>
            <a:ext cx="503237" cy="288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Прямоугольник 9"/>
          <p:cNvSpPr/>
          <p:nvPr/>
        </p:nvSpPr>
        <p:spPr>
          <a:xfrm>
            <a:off x="6300788" y="2713034"/>
            <a:ext cx="503237" cy="288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1" name="Прямоугольник 10"/>
          <p:cNvSpPr/>
          <p:nvPr/>
        </p:nvSpPr>
        <p:spPr>
          <a:xfrm>
            <a:off x="7596188" y="2713034"/>
            <a:ext cx="504825" cy="288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TextBox 12"/>
          <p:cNvSpPr txBox="1">
            <a:spLocks noChangeArrowheads="1"/>
          </p:cNvSpPr>
          <p:nvPr/>
        </p:nvSpPr>
        <p:spPr bwMode="auto">
          <a:xfrm>
            <a:off x="1835150" y="2354259"/>
            <a:ext cx="936625" cy="276225"/>
          </a:xfrm>
          <a:prstGeom prst="rect">
            <a:avLst/>
          </a:prstGeom>
          <a:noFill/>
          <a:ln w="9525">
            <a:noFill/>
            <a:miter lim="800000"/>
            <a:headEnd/>
            <a:tailEnd/>
          </a:ln>
        </p:spPr>
        <p:txBody>
          <a:bodyPr>
            <a:spAutoFit/>
          </a:bodyPr>
          <a:lstStyle/>
          <a:p>
            <a:r>
              <a:rPr lang="ru-RU" sz="1200" dirty="0"/>
              <a:t>Отличный</a:t>
            </a:r>
          </a:p>
        </p:txBody>
      </p:sp>
      <p:sp>
        <p:nvSpPr>
          <p:cNvPr id="13" name="TextBox 13"/>
          <p:cNvSpPr txBox="1">
            <a:spLocks noChangeArrowheads="1"/>
          </p:cNvSpPr>
          <p:nvPr/>
        </p:nvSpPr>
        <p:spPr bwMode="auto">
          <a:xfrm>
            <a:off x="3203575" y="2354259"/>
            <a:ext cx="1296988" cy="276225"/>
          </a:xfrm>
          <a:prstGeom prst="rect">
            <a:avLst/>
          </a:prstGeom>
          <a:noFill/>
          <a:ln w="9525">
            <a:noFill/>
            <a:miter lim="800000"/>
            <a:headEnd/>
            <a:tailEnd/>
          </a:ln>
        </p:spPr>
        <p:txBody>
          <a:bodyPr>
            <a:spAutoFit/>
          </a:bodyPr>
          <a:lstStyle/>
          <a:p>
            <a:r>
              <a:rPr lang="ru-RU" sz="1200"/>
              <a:t>Очень хороший</a:t>
            </a:r>
          </a:p>
        </p:txBody>
      </p:sp>
      <p:sp>
        <p:nvSpPr>
          <p:cNvPr id="14" name="TextBox 14"/>
          <p:cNvSpPr txBox="1">
            <a:spLocks noChangeArrowheads="1"/>
          </p:cNvSpPr>
          <p:nvPr/>
        </p:nvSpPr>
        <p:spPr bwMode="auto">
          <a:xfrm>
            <a:off x="4716463" y="2354259"/>
            <a:ext cx="863600" cy="276225"/>
          </a:xfrm>
          <a:prstGeom prst="rect">
            <a:avLst/>
          </a:prstGeom>
          <a:noFill/>
          <a:ln w="9525">
            <a:noFill/>
            <a:miter lim="800000"/>
            <a:headEnd/>
            <a:tailEnd/>
          </a:ln>
        </p:spPr>
        <p:txBody>
          <a:bodyPr>
            <a:spAutoFit/>
          </a:bodyPr>
          <a:lstStyle/>
          <a:p>
            <a:r>
              <a:rPr lang="ru-RU" sz="1200"/>
              <a:t>Средний</a:t>
            </a:r>
          </a:p>
        </p:txBody>
      </p:sp>
      <p:sp>
        <p:nvSpPr>
          <p:cNvPr id="15" name="TextBox 15"/>
          <p:cNvSpPr txBox="1">
            <a:spLocks noChangeArrowheads="1"/>
          </p:cNvSpPr>
          <p:nvPr/>
        </p:nvSpPr>
        <p:spPr bwMode="auto">
          <a:xfrm>
            <a:off x="5867400" y="2354259"/>
            <a:ext cx="1368425" cy="276225"/>
          </a:xfrm>
          <a:prstGeom prst="rect">
            <a:avLst/>
          </a:prstGeom>
          <a:noFill/>
          <a:ln w="9525">
            <a:noFill/>
            <a:miter lim="800000"/>
            <a:headEnd/>
            <a:tailEnd/>
          </a:ln>
        </p:spPr>
        <p:txBody>
          <a:bodyPr>
            <a:spAutoFit/>
          </a:bodyPr>
          <a:lstStyle/>
          <a:p>
            <a:r>
              <a:rPr lang="ru-RU" sz="1200"/>
              <a:t>Ниже среднего</a:t>
            </a:r>
          </a:p>
        </p:txBody>
      </p:sp>
      <p:sp>
        <p:nvSpPr>
          <p:cNvPr id="16" name="TextBox 16"/>
          <p:cNvSpPr txBox="1">
            <a:spLocks noChangeArrowheads="1"/>
          </p:cNvSpPr>
          <p:nvPr/>
        </p:nvSpPr>
        <p:spPr bwMode="auto">
          <a:xfrm>
            <a:off x="7524750" y="2354259"/>
            <a:ext cx="863600" cy="276225"/>
          </a:xfrm>
          <a:prstGeom prst="rect">
            <a:avLst/>
          </a:prstGeom>
          <a:noFill/>
          <a:ln w="9525">
            <a:noFill/>
            <a:miter lim="800000"/>
            <a:headEnd/>
            <a:tailEnd/>
          </a:ln>
        </p:spPr>
        <p:txBody>
          <a:bodyPr>
            <a:spAutoFit/>
          </a:bodyPr>
          <a:lstStyle/>
          <a:p>
            <a:r>
              <a:rPr lang="ru-RU" sz="1200"/>
              <a:t>Не знаю</a:t>
            </a:r>
          </a:p>
        </p:txBody>
      </p:sp>
      <p:sp>
        <p:nvSpPr>
          <p:cNvPr id="17" name="TextBox 17"/>
          <p:cNvSpPr txBox="1">
            <a:spLocks noChangeArrowheads="1"/>
          </p:cNvSpPr>
          <p:nvPr/>
        </p:nvSpPr>
        <p:spPr bwMode="auto">
          <a:xfrm>
            <a:off x="468313" y="2497134"/>
            <a:ext cx="1439862" cy="646113"/>
          </a:xfrm>
          <a:prstGeom prst="rect">
            <a:avLst/>
          </a:prstGeom>
          <a:noFill/>
          <a:ln w="9525">
            <a:noFill/>
            <a:miter lim="800000"/>
            <a:headEnd/>
            <a:tailEnd/>
          </a:ln>
        </p:spPr>
        <p:txBody>
          <a:bodyPr>
            <a:spAutoFit/>
          </a:bodyPr>
          <a:lstStyle/>
          <a:p>
            <a:r>
              <a:rPr lang="ru-RU" sz="1200"/>
              <a:t>Уровень теоретической подготовки</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СРАВНИТЕЛЬНЫЕ ШКАЛЫ</a:t>
            </a:r>
            <a:endParaRPr lang="ru-RU" sz="2000" dirty="0"/>
          </a:p>
        </p:txBody>
      </p:sp>
      <p:sp>
        <p:nvSpPr>
          <p:cNvPr id="6" name="Прямоугольник 27"/>
          <p:cNvSpPr>
            <a:spLocks noChangeArrowheads="1"/>
          </p:cNvSpPr>
          <p:nvPr/>
        </p:nvSpPr>
        <p:spPr bwMode="auto">
          <a:xfrm>
            <a:off x="-1588" y="637065"/>
            <a:ext cx="9145588" cy="6632585"/>
          </a:xfrm>
          <a:prstGeom prst="rect">
            <a:avLst/>
          </a:prstGeom>
          <a:noFill/>
          <a:ln w="9525">
            <a:noFill/>
            <a:miter lim="800000"/>
            <a:headEnd/>
            <a:tailEnd/>
          </a:ln>
        </p:spPr>
        <p:txBody>
          <a:bodyPr wrap="square">
            <a:spAutoFit/>
          </a:bodyPr>
          <a:lstStyle/>
          <a:p>
            <a:pPr indent="452438">
              <a:lnSpc>
                <a:spcPts val="1700"/>
              </a:lnSpc>
            </a:pPr>
            <a:r>
              <a:rPr lang="ru-RU" sz="1600" i="1" dirty="0" smtClean="0">
                <a:solidFill>
                  <a:srgbClr val="3333FF"/>
                </a:solidFill>
              </a:rPr>
              <a:t>2. Шкалы с парным сравнением</a:t>
            </a:r>
            <a:r>
              <a:rPr lang="ru-RU" sz="1600" i="1" dirty="0" smtClean="0"/>
              <a:t> </a:t>
            </a:r>
            <a:r>
              <a:rPr lang="ru-RU" sz="1600" dirty="0" smtClean="0"/>
              <a:t>(метод парных сравнений и метод </a:t>
            </a:r>
            <a:r>
              <a:rPr lang="ru-RU" sz="1600" dirty="0" err="1" smtClean="0"/>
              <a:t>попарного</a:t>
            </a:r>
            <a:r>
              <a:rPr lang="ru-RU" sz="1600" dirty="0" smtClean="0"/>
              <a:t> сравнения с градацией). Респондентам предлагаются два объекта для выбора по определенному критерию. Шкалы </a:t>
            </a:r>
            <a:r>
              <a:rPr lang="ru-RU" sz="1600" dirty="0" err="1" smtClean="0"/>
              <a:t>попарного</a:t>
            </a:r>
            <a:r>
              <a:rPr lang="ru-RU" sz="1600" dirty="0" smtClean="0"/>
              <a:t> сравнения часто используются, когда рассматриваемые </a:t>
            </a:r>
            <a:r>
              <a:rPr lang="ru-RU" sz="1600" dirty="0" smtClean="0"/>
              <a:t>объекты являются</a:t>
            </a:r>
            <a:r>
              <a:rPr lang="ru-RU" sz="1600" dirty="0" smtClean="0"/>
              <a:t> физическими продуктами. Например, респондент может утверждать, что </a:t>
            </a:r>
            <a:r>
              <a:rPr lang="ru-RU" sz="1600" dirty="0" smtClean="0"/>
              <a:t>кофе «</a:t>
            </a:r>
            <a:r>
              <a:rPr lang="en-US" sz="1600" dirty="0" smtClean="0"/>
              <a:t>Maxim</a:t>
            </a:r>
            <a:r>
              <a:rPr lang="ru-RU" sz="1600" dirty="0" smtClean="0"/>
              <a:t>» </a:t>
            </a:r>
            <a:r>
              <a:rPr lang="ru-RU" sz="1600" dirty="0" smtClean="0"/>
              <a:t>лучше </a:t>
            </a:r>
            <a:r>
              <a:rPr lang="ru-RU" sz="1600" dirty="0" smtClean="0"/>
              <a:t>кофе «</a:t>
            </a:r>
            <a:r>
              <a:rPr lang="en-US" sz="1600" dirty="0" smtClean="0"/>
              <a:t>Carte Noire</a:t>
            </a:r>
            <a:r>
              <a:rPr lang="ru-RU" sz="1600" dirty="0" smtClean="0"/>
              <a:t>».</a:t>
            </a:r>
            <a:r>
              <a:rPr lang="ru-RU" sz="1600" dirty="0" smtClean="0"/>
              <a:t> В приведенном ниже примере респондентам необходимо сделать шесть сравнений. </a:t>
            </a:r>
            <a:endParaRPr lang="ru-RU" sz="1600" dirty="0" smtClean="0"/>
          </a:p>
          <a:p>
            <a:pPr indent="452438">
              <a:lnSpc>
                <a:spcPts val="1700"/>
              </a:lnSpc>
            </a:pPr>
            <a:r>
              <a:rPr lang="ru-RU" sz="1600" i="1" dirty="0" smtClean="0"/>
              <a:t>Выберите</a:t>
            </a:r>
            <a:r>
              <a:rPr lang="ru-RU" sz="1600" i="1" dirty="0" smtClean="0"/>
              <a:t>, пожалуйста, одну марку растворимого кофе, которую Вы предпочитаете из каждой пары. (Результаты оценок записываются по колонкам, сравнение осуществляется по марке, которая находится в колонке</a:t>
            </a:r>
            <a:r>
              <a:rPr lang="ru-RU" sz="1600" i="1" dirty="0" smtClean="0"/>
              <a:t>).</a:t>
            </a:r>
          </a:p>
          <a:p>
            <a:pPr indent="452438">
              <a:lnSpc>
                <a:spcPts val="1700"/>
              </a:lnSpc>
            </a:pPr>
            <a:endParaRPr lang="ru-RU" sz="1600" i="1" dirty="0" smtClean="0"/>
          </a:p>
          <a:p>
            <a:pPr indent="452438">
              <a:lnSpc>
                <a:spcPts val="1700"/>
              </a:lnSpc>
            </a:pPr>
            <a:endParaRPr lang="ru-RU" sz="1600" i="1" dirty="0" smtClean="0"/>
          </a:p>
          <a:p>
            <a:pPr indent="452438">
              <a:lnSpc>
                <a:spcPts val="1700"/>
              </a:lnSpc>
            </a:pPr>
            <a:endParaRPr lang="ru-RU" sz="1600" i="1" dirty="0" smtClean="0"/>
          </a:p>
          <a:p>
            <a:pPr indent="452438">
              <a:lnSpc>
                <a:spcPts val="1700"/>
              </a:lnSpc>
            </a:pPr>
            <a:endParaRPr lang="ru-RU" sz="1600" i="1" dirty="0" smtClean="0"/>
          </a:p>
          <a:p>
            <a:pPr indent="452438">
              <a:lnSpc>
                <a:spcPts val="1700"/>
              </a:lnSpc>
            </a:pPr>
            <a:endParaRPr lang="ru-RU" sz="1600" i="1" dirty="0" smtClean="0"/>
          </a:p>
          <a:p>
            <a:pPr indent="452438">
              <a:lnSpc>
                <a:spcPts val="1700"/>
              </a:lnSpc>
            </a:pPr>
            <a:endParaRPr lang="ru-RU" sz="1600" i="1" dirty="0" smtClean="0"/>
          </a:p>
          <a:p>
            <a:pPr indent="539750">
              <a:lnSpc>
                <a:spcPts val="1700"/>
              </a:lnSpc>
            </a:pPr>
            <a:r>
              <a:rPr lang="ru-RU" sz="1200" dirty="0" smtClean="0"/>
              <a:t>*1 означает, что марке </a:t>
            </a:r>
            <a:r>
              <a:rPr lang="ru-RU" sz="1200" dirty="0" err="1" smtClean="0"/>
              <a:t>Maxim</a:t>
            </a:r>
            <a:r>
              <a:rPr lang="ru-RU" sz="1200" dirty="0" smtClean="0"/>
              <a:t> в соответствующей колонке было отдано предпочтение по сравнению с маркой </a:t>
            </a:r>
            <a:r>
              <a:rPr lang="ru-RU" sz="1200" dirty="0" err="1" smtClean="0"/>
              <a:t>Carte</a:t>
            </a:r>
            <a:r>
              <a:rPr lang="ru-RU" sz="1200" dirty="0" smtClean="0"/>
              <a:t> </a:t>
            </a:r>
            <a:r>
              <a:rPr lang="ru-RU" sz="1200" dirty="0" err="1" smtClean="0"/>
              <a:t>Noire</a:t>
            </a:r>
            <a:r>
              <a:rPr lang="ru-RU" sz="1200" dirty="0" smtClean="0"/>
              <a:t> в соответствующей строке. 0 означает, что марка в строке была предпочтена марке кофе в соответствующей колонке.</a:t>
            </a:r>
          </a:p>
          <a:p>
            <a:pPr indent="539750">
              <a:lnSpc>
                <a:spcPts val="1700"/>
              </a:lnSpc>
            </a:pPr>
            <a:r>
              <a:rPr lang="ru-RU" sz="1200" dirty="0" smtClean="0"/>
              <a:t>** Количество раз, когда было отдано предпочтение отдельной марке, рассчитывается суммированием единиц по каждой колонке. Как следует из таблицы наибольший балл получил кофе </a:t>
            </a:r>
            <a:r>
              <a:rPr lang="ru-RU" sz="1200" dirty="0" err="1" smtClean="0"/>
              <a:t>Maxim</a:t>
            </a:r>
            <a:r>
              <a:rPr lang="ru-RU" sz="1200" dirty="0" smtClean="0"/>
              <a:t>, который в парных сравнениях является более предпочитаемым</a:t>
            </a:r>
            <a:r>
              <a:rPr lang="ru-RU" sz="1200" dirty="0" smtClean="0"/>
              <a:t>.</a:t>
            </a:r>
          </a:p>
          <a:p>
            <a:pPr indent="539750">
              <a:lnSpc>
                <a:spcPts val="1700"/>
              </a:lnSpc>
            </a:pPr>
            <a:r>
              <a:rPr lang="ru-RU" sz="1600" dirty="0" smtClean="0"/>
              <a:t>Другой вариант метода — использование </a:t>
            </a:r>
            <a:r>
              <a:rPr lang="ru-RU" sz="1600" dirty="0" err="1" smtClean="0"/>
              <a:t>попарных</a:t>
            </a:r>
            <a:r>
              <a:rPr lang="ru-RU" sz="1600" dirty="0" smtClean="0"/>
              <a:t> сравнений с градацией. При его применении респондента просят не просто выбрать предпочтительную торговую марку, но и указать, насколько она предпочтительнее. Степень предпочтения может быть выражена </a:t>
            </a:r>
            <a:r>
              <a:rPr lang="ru-RU" sz="1600" dirty="0" smtClean="0"/>
              <a:t>суммой, которую </a:t>
            </a:r>
            <a:r>
              <a:rPr lang="ru-RU" sz="1600" dirty="0" smtClean="0"/>
              <a:t>опрашиваемый готов заплатить за понравившуюся торговую </a:t>
            </a:r>
            <a:r>
              <a:rPr lang="ru-RU" sz="1600" dirty="0" smtClean="0"/>
              <a:t>марку (например</a:t>
            </a:r>
            <a:r>
              <a:rPr lang="ru-RU" sz="1600" dirty="0" smtClean="0"/>
              <a:t>, сколько из 1000 руб. Вы готовы потратить на кофе данной марки). </a:t>
            </a:r>
            <a:r>
              <a:rPr lang="ru-RU" sz="1600" dirty="0" smtClean="0"/>
              <a:t>Количество сравниваемых объектов должно быть ограничено.</a:t>
            </a:r>
            <a:endParaRPr lang="ru-RU" sz="1600" dirty="0" smtClean="0"/>
          </a:p>
          <a:p>
            <a:pPr indent="452438">
              <a:lnSpc>
                <a:spcPts val="1700"/>
              </a:lnSpc>
            </a:pPr>
            <a:endParaRPr lang="ru-RU" sz="1600" i="1" dirty="0" smtClean="0"/>
          </a:p>
          <a:p>
            <a:pPr indent="452438">
              <a:lnSpc>
                <a:spcPts val="1700"/>
              </a:lnSpc>
            </a:pPr>
            <a:endParaRPr lang="ru-RU" sz="1600" dirty="0" smtClean="0"/>
          </a:p>
          <a:p>
            <a:pPr indent="450850" algn="just" eaLnBrk="1" hangingPunct="1">
              <a:lnSpc>
                <a:spcPts val="1700"/>
              </a:lnSpc>
            </a:pPr>
            <a:endParaRPr lang="ru-RU" altLang="ru-RU" sz="1600" dirty="0"/>
          </a:p>
          <a:p>
            <a:pPr indent="450850" algn="just" eaLnBrk="1" hangingPunct="1">
              <a:lnSpc>
                <a:spcPts val="1700"/>
              </a:lnSpc>
            </a:pPr>
            <a:endParaRPr lang="ru-RU" altLang="ru-RU" sz="1600" i="1" dirty="0">
              <a:solidFill>
                <a:srgbClr val="0000FF"/>
              </a:solidFill>
            </a:endParaRPr>
          </a:p>
        </p:txBody>
      </p:sp>
      <p:graphicFrame>
        <p:nvGraphicFramePr>
          <p:cNvPr id="18" name="Таблица 17"/>
          <p:cNvGraphicFramePr>
            <a:graphicFrameLocks noGrp="1"/>
          </p:cNvGraphicFramePr>
          <p:nvPr/>
        </p:nvGraphicFramePr>
        <p:xfrm>
          <a:off x="881349" y="2682058"/>
          <a:ext cx="6828912" cy="1158240"/>
        </p:xfrm>
        <a:graphic>
          <a:graphicData uri="http://schemas.openxmlformats.org/drawingml/2006/table">
            <a:tbl>
              <a:tblPr/>
              <a:tblGrid>
                <a:gridCol w="1707228"/>
                <a:gridCol w="1707228"/>
                <a:gridCol w="1707228"/>
                <a:gridCol w="1707228"/>
              </a:tblGrid>
              <a:tr h="281480">
                <a:tc>
                  <a:txBody>
                    <a:bodyPr/>
                    <a:lstStyle/>
                    <a:p>
                      <a:pPr algn="ctr"/>
                      <a:endParaRPr lang="en-US" sz="14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mn-lt"/>
                        </a:rPr>
                        <a:t>Maxim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mn-lt"/>
                        </a:rPr>
                        <a:t>Carte Noire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mn-lt"/>
                        </a:rPr>
                        <a:t>Nescafe Gold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r>
                        <a:rPr lang="en-US" sz="1400">
                          <a:solidFill>
                            <a:schemeClr val="tx1"/>
                          </a:solidFill>
                          <a:latin typeface="+mn-lt"/>
                        </a:rPr>
                        <a:t>Maxim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dirty="0">
                          <a:solidFill>
                            <a:schemeClr val="tx1"/>
                          </a:solidFill>
                          <a:latin typeface="+mn-lt"/>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dirty="0">
                          <a:solidFill>
                            <a:schemeClr val="tx1"/>
                          </a:solidFill>
                          <a:latin typeface="+mn-lt"/>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a:solidFill>
                            <a:schemeClr val="tx1"/>
                          </a:solidFill>
                          <a:latin typeface="+mn-lt"/>
                        </a:rPr>
                        <a:t>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US" sz="1400">
                          <a:solidFill>
                            <a:schemeClr val="tx1"/>
                          </a:solidFill>
                          <a:latin typeface="+mn-lt"/>
                        </a:rPr>
                        <a:t>Carte Noire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a:solidFill>
                            <a:schemeClr val="tx1"/>
                          </a:solidFill>
                          <a:latin typeface="+mn-lt"/>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dirty="0">
                          <a:solidFill>
                            <a:schemeClr val="tx1"/>
                          </a:solidFill>
                          <a:latin typeface="+mn-lt"/>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a:solidFill>
                            <a:schemeClr val="tx1"/>
                          </a:solidFill>
                          <a:latin typeface="+mn-lt"/>
                        </a:rPr>
                        <a:t>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US" sz="1400">
                          <a:solidFill>
                            <a:schemeClr val="tx1"/>
                          </a:solidFill>
                          <a:latin typeface="+mn-lt"/>
                        </a:rPr>
                        <a:t>Nescafe Gold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a:solidFill>
                            <a:schemeClr val="tx1"/>
                          </a:solidFill>
                          <a:latin typeface="+mn-lt"/>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dirty="0">
                          <a:solidFill>
                            <a:schemeClr val="tx1"/>
                          </a:solidFill>
                          <a:latin typeface="+mn-lt"/>
                        </a:rPr>
                        <a:t>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a:solidFill>
                            <a:schemeClr val="tx1"/>
                          </a:solidFill>
                          <a:latin typeface="+mn-lt"/>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ru-RU" sz="1400">
                          <a:solidFill>
                            <a:schemeClr val="tx1"/>
                          </a:solidFill>
                          <a:latin typeface="+mn-lt"/>
                        </a:rPr>
                        <a:t>Предпочтения**</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a:solidFill>
                            <a:schemeClr val="tx1"/>
                          </a:solidFill>
                          <a:latin typeface="+mn-lt"/>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dirty="0">
                          <a:solidFill>
                            <a:schemeClr val="tx1"/>
                          </a:solidFill>
                          <a:latin typeface="+mn-lt"/>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400" dirty="0">
                          <a:solidFill>
                            <a:schemeClr val="tx1"/>
                          </a:solidFill>
                          <a:latin typeface="+mn-lt"/>
                        </a:rPr>
                        <a:t>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СРАВНИТЕЛЬНЫЕ ШКАЛЫ</a:t>
            </a:r>
            <a:endParaRPr lang="ru-RU" sz="2000" dirty="0"/>
          </a:p>
        </p:txBody>
      </p:sp>
      <p:sp>
        <p:nvSpPr>
          <p:cNvPr id="4" name="TextBox 3"/>
          <p:cNvSpPr txBox="1"/>
          <p:nvPr/>
        </p:nvSpPr>
        <p:spPr>
          <a:xfrm>
            <a:off x="1" y="692150"/>
            <a:ext cx="9144000" cy="2462213"/>
          </a:xfrm>
          <a:prstGeom prst="rect">
            <a:avLst/>
          </a:prstGeom>
          <a:noFill/>
        </p:spPr>
        <p:txBody>
          <a:bodyPr wrap="square">
            <a:spAutoFit/>
          </a:bodyPr>
          <a:lstStyle/>
          <a:p>
            <a:pPr indent="452438">
              <a:spcBef>
                <a:spcPts val="600"/>
              </a:spcBef>
            </a:pPr>
            <a:r>
              <a:rPr lang="ru-RU" i="1" dirty="0" smtClean="0">
                <a:solidFill>
                  <a:srgbClr val="3333FF"/>
                </a:solidFill>
              </a:rPr>
              <a:t>3</a:t>
            </a:r>
            <a:r>
              <a:rPr lang="ru-RU" dirty="0" smtClean="0">
                <a:solidFill>
                  <a:srgbClr val="3333FF"/>
                </a:solidFill>
              </a:rPr>
              <a:t>. </a:t>
            </a:r>
            <a:r>
              <a:rPr lang="ru-RU" i="1" dirty="0" err="1" smtClean="0">
                <a:solidFill>
                  <a:srgbClr val="3333FF"/>
                </a:solidFill>
              </a:rPr>
              <a:t>Шкалирование</a:t>
            </a:r>
            <a:r>
              <a:rPr lang="ru-RU" i="1" dirty="0" smtClean="0">
                <a:solidFill>
                  <a:srgbClr val="3333FF"/>
                </a:solidFill>
              </a:rPr>
              <a:t> с постоянной суммой</a:t>
            </a:r>
            <a:r>
              <a:rPr lang="ru-RU" dirty="0" smtClean="0"/>
              <a:t> - метод сравнительного </a:t>
            </a:r>
            <a:r>
              <a:rPr lang="ru-RU" dirty="0" err="1" smtClean="0"/>
              <a:t>шкалирования</a:t>
            </a:r>
            <a:r>
              <a:rPr lang="ru-RU" dirty="0" smtClean="0"/>
              <a:t>, при котором респондентов просят распределить постоянную сумму баллов или рублей  между объектами сравнения по определенному </a:t>
            </a:r>
            <a:r>
              <a:rPr lang="ru-RU" dirty="0" smtClean="0"/>
              <a:t>критерию.</a:t>
            </a:r>
          </a:p>
          <a:p>
            <a:pPr indent="452438">
              <a:spcBef>
                <a:spcPts val="600"/>
              </a:spcBef>
            </a:pPr>
            <a:r>
              <a:rPr lang="ru-RU" dirty="0" smtClean="0"/>
              <a:t>Например</a:t>
            </a:r>
            <a:r>
              <a:rPr lang="ru-RU" dirty="0" smtClean="0"/>
              <a:t> </a:t>
            </a:r>
            <a:r>
              <a:rPr lang="ru-RU" dirty="0" smtClean="0"/>
              <a:t>, </a:t>
            </a:r>
            <a:r>
              <a:rPr lang="ru-RU" i="1" dirty="0" smtClean="0"/>
              <a:t>Распределите </a:t>
            </a:r>
            <a:r>
              <a:rPr lang="ru-RU" i="1" dirty="0" smtClean="0"/>
              <a:t>100 баллов между свойствами кофе в соответствии с их важностью для вас. Чем больше баллов вы отдаете конкретному свойству, тем более важным оно для вас является. Если свойство не имеет значения, ставьте 0 баллов.</a:t>
            </a:r>
          </a:p>
          <a:p>
            <a:pPr>
              <a:spcBef>
                <a:spcPts val="600"/>
              </a:spcBef>
              <a:defRPr/>
            </a:pPr>
            <a:endParaRPr lang="ru-RU" dirty="0"/>
          </a:p>
        </p:txBody>
      </p:sp>
      <p:graphicFrame>
        <p:nvGraphicFramePr>
          <p:cNvPr id="5" name="Таблица 4"/>
          <p:cNvGraphicFramePr>
            <a:graphicFrameLocks noGrp="1"/>
          </p:cNvGraphicFramePr>
          <p:nvPr/>
        </p:nvGraphicFramePr>
        <p:xfrm>
          <a:off x="1355075" y="2920166"/>
          <a:ext cx="5939523" cy="3202983"/>
        </p:xfrm>
        <a:graphic>
          <a:graphicData uri="http://schemas.openxmlformats.org/drawingml/2006/table">
            <a:tbl>
              <a:tblPr/>
              <a:tblGrid>
                <a:gridCol w="4085891"/>
                <a:gridCol w="1853632"/>
              </a:tblGrid>
              <a:tr h="270933">
                <a:tc>
                  <a:txBody>
                    <a:bodyPr/>
                    <a:lstStyle/>
                    <a:p>
                      <a:pPr algn="l"/>
                      <a:r>
                        <a:rPr lang="ru-RU" sz="1200" dirty="0">
                          <a:solidFill>
                            <a:srgbClr val="000000"/>
                          </a:solidFill>
                          <a:latin typeface="Arial"/>
                        </a:rPr>
                        <a:t>Свойство</a:t>
                      </a:r>
                      <a:endParaRPr lang="ru-RU" sz="1800" dirty="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ru-RU" sz="1200">
                          <a:solidFill>
                            <a:srgbClr val="000000"/>
                          </a:solidFill>
                          <a:latin typeface="Arial"/>
                        </a:rPr>
                        <a:t>Ваш балл</a:t>
                      </a:r>
                      <a:endParaRPr lang="ru-RU" sz="180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0933">
                <a:tc>
                  <a:txBody>
                    <a:bodyPr/>
                    <a:lstStyle/>
                    <a:p>
                      <a:pPr algn="l"/>
                      <a:r>
                        <a:rPr lang="ru-RU" sz="1200">
                          <a:solidFill>
                            <a:srgbClr val="000000"/>
                          </a:solidFill>
                          <a:latin typeface="Arial"/>
                        </a:rPr>
                        <a:t>Аромат</a:t>
                      </a:r>
                      <a:endParaRPr lang="ru-RU" sz="180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en-US" sz="1200">
                          <a:solidFill>
                            <a:srgbClr val="000000"/>
                          </a:solidFill>
                          <a:latin typeface="Arial"/>
                        </a:rPr>
                        <a:t>17</a:t>
                      </a:r>
                      <a:endParaRPr lang="en-US" sz="1800"/>
                    </a:p>
                  </a:txBody>
                  <a:tcPr marL="67733" marR="67733" marT="45156" marB="451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0933">
                <a:tc>
                  <a:txBody>
                    <a:bodyPr/>
                    <a:lstStyle/>
                    <a:p>
                      <a:pPr algn="l"/>
                      <a:r>
                        <a:rPr lang="ru-RU" sz="1200" dirty="0">
                          <a:solidFill>
                            <a:srgbClr val="000000"/>
                          </a:solidFill>
                          <a:latin typeface="Arial"/>
                        </a:rPr>
                        <a:t>Присутствие пенки  </a:t>
                      </a:r>
                      <a:endParaRPr lang="ru-RU" sz="1800" dirty="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en-US" sz="1200">
                          <a:solidFill>
                            <a:srgbClr val="000000"/>
                          </a:solidFill>
                          <a:latin typeface="Arial"/>
                        </a:rPr>
                        <a:t>8</a:t>
                      </a:r>
                      <a:endParaRPr lang="en-US" sz="1800"/>
                    </a:p>
                  </a:txBody>
                  <a:tcPr marL="67733" marR="67733" marT="45156" marB="451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0933">
                <a:tc>
                  <a:txBody>
                    <a:bodyPr/>
                    <a:lstStyle/>
                    <a:p>
                      <a:pPr algn="l"/>
                      <a:r>
                        <a:rPr lang="ru-RU" sz="1200">
                          <a:solidFill>
                            <a:srgbClr val="000000"/>
                          </a:solidFill>
                          <a:latin typeface="Arial"/>
                        </a:rPr>
                        <a:t>Упаковка</a:t>
                      </a:r>
                      <a:endParaRPr lang="ru-RU" sz="180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en-US" sz="1200">
                          <a:solidFill>
                            <a:srgbClr val="000000"/>
                          </a:solidFill>
                          <a:latin typeface="Arial"/>
                        </a:rPr>
                        <a:t>7</a:t>
                      </a:r>
                      <a:endParaRPr lang="en-US" sz="1800"/>
                    </a:p>
                  </a:txBody>
                  <a:tcPr marL="67733" marR="67733" marT="45156" marB="451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83644">
                <a:tc>
                  <a:txBody>
                    <a:bodyPr/>
                    <a:lstStyle/>
                    <a:p>
                      <a:pPr algn="l"/>
                      <a:r>
                        <a:rPr lang="ru-RU" sz="1200" dirty="0">
                          <a:solidFill>
                            <a:srgbClr val="000000"/>
                          </a:solidFill>
                          <a:latin typeface="Arial"/>
                        </a:rPr>
                        <a:t>Интенсивность цвета после обработки кипятком</a:t>
                      </a:r>
                      <a:endParaRPr lang="ru-RU" sz="1800" dirty="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solidFill>
                            <a:srgbClr val="000000"/>
                          </a:solidFill>
                          <a:latin typeface="Arial"/>
                        </a:rPr>
                        <a:t>13</a:t>
                      </a:r>
                      <a:endParaRPr lang="en-US" sz="1800" dirty="0"/>
                    </a:p>
                  </a:txBody>
                  <a:tcPr marL="67733" marR="67733" marT="45156" marB="451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0933">
                <a:tc>
                  <a:txBody>
                    <a:bodyPr/>
                    <a:lstStyle/>
                    <a:p>
                      <a:pPr algn="l"/>
                      <a:r>
                        <a:rPr lang="ru-RU" sz="1200">
                          <a:solidFill>
                            <a:srgbClr val="000000"/>
                          </a:solidFill>
                          <a:latin typeface="Arial"/>
                        </a:rPr>
                        <a:t>Каллорийность</a:t>
                      </a:r>
                      <a:endParaRPr lang="ru-RU" sz="180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en-US" sz="1200">
                          <a:solidFill>
                            <a:srgbClr val="000000"/>
                          </a:solidFill>
                          <a:latin typeface="Arial"/>
                        </a:rPr>
                        <a:t>15</a:t>
                      </a:r>
                      <a:endParaRPr lang="en-US" sz="1800"/>
                    </a:p>
                  </a:txBody>
                  <a:tcPr marL="67733" marR="67733" marT="45156" marB="451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09854">
                <a:tc>
                  <a:txBody>
                    <a:bodyPr/>
                    <a:lstStyle/>
                    <a:p>
                      <a:pPr algn="l"/>
                      <a:r>
                        <a:rPr lang="ru-RU" sz="1200">
                          <a:solidFill>
                            <a:srgbClr val="000000"/>
                          </a:solidFill>
                          <a:latin typeface="Arial"/>
                        </a:rPr>
                        <a:t>Выраженный вкус, максимально близкий к натуральному молотому кофе</a:t>
                      </a:r>
                      <a:endParaRPr lang="ru-RU" sz="180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en-US" sz="1200">
                          <a:solidFill>
                            <a:srgbClr val="000000"/>
                          </a:solidFill>
                          <a:latin typeface="Arial"/>
                        </a:rPr>
                        <a:t>25</a:t>
                      </a:r>
                      <a:endParaRPr lang="en-US" sz="1800"/>
                    </a:p>
                  </a:txBody>
                  <a:tcPr marL="67733" marR="67733" marT="45156" marB="451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0933">
                <a:tc>
                  <a:txBody>
                    <a:bodyPr/>
                    <a:lstStyle/>
                    <a:p>
                      <a:pPr algn="l"/>
                      <a:r>
                        <a:rPr lang="ru-RU" sz="1200">
                          <a:solidFill>
                            <a:srgbClr val="000000"/>
                          </a:solidFill>
                          <a:latin typeface="Arial"/>
                        </a:rPr>
                        <a:t>Порошкообразный</a:t>
                      </a:r>
                      <a:endParaRPr lang="ru-RU" sz="180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en-US" sz="1200">
                          <a:solidFill>
                            <a:srgbClr val="000000"/>
                          </a:solidFill>
                          <a:latin typeface="Arial"/>
                        </a:rPr>
                        <a:t>0</a:t>
                      </a:r>
                      <a:endParaRPr lang="en-US" sz="1800"/>
                    </a:p>
                  </a:txBody>
                  <a:tcPr marL="67733" marR="67733" marT="45156" marB="451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0933">
                <a:tc>
                  <a:txBody>
                    <a:bodyPr/>
                    <a:lstStyle/>
                    <a:p>
                      <a:pPr algn="l"/>
                      <a:r>
                        <a:rPr lang="ru-RU" sz="1200">
                          <a:solidFill>
                            <a:srgbClr val="000000"/>
                          </a:solidFill>
                          <a:latin typeface="Arial"/>
                        </a:rPr>
                        <a:t>Гранулированный</a:t>
                      </a:r>
                      <a:endParaRPr lang="ru-RU" sz="180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en-US" sz="1200">
                          <a:solidFill>
                            <a:srgbClr val="000000"/>
                          </a:solidFill>
                          <a:latin typeface="Arial"/>
                        </a:rPr>
                        <a:t>0</a:t>
                      </a:r>
                      <a:endParaRPr lang="en-US" sz="1800"/>
                    </a:p>
                  </a:txBody>
                  <a:tcPr marL="67733" marR="67733" marT="45156" marB="451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7731">
                <a:tc>
                  <a:txBody>
                    <a:bodyPr/>
                    <a:lstStyle/>
                    <a:p>
                      <a:pPr algn="l"/>
                      <a:r>
                        <a:rPr lang="ru-RU" sz="1200">
                          <a:solidFill>
                            <a:srgbClr val="000000"/>
                          </a:solidFill>
                          <a:latin typeface="Arial"/>
                        </a:rPr>
                        <a:t>Сублимированный(неровные кристалы)</a:t>
                      </a:r>
                      <a:endParaRPr lang="ru-RU" sz="180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en-US" sz="1200">
                          <a:solidFill>
                            <a:srgbClr val="000000"/>
                          </a:solidFill>
                          <a:latin typeface="Arial"/>
                        </a:rPr>
                        <a:t>15</a:t>
                      </a:r>
                      <a:endParaRPr lang="en-US" sz="1800"/>
                    </a:p>
                  </a:txBody>
                  <a:tcPr marL="67733" marR="67733" marT="45156" marB="4515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0933">
                <a:tc>
                  <a:txBody>
                    <a:bodyPr/>
                    <a:lstStyle/>
                    <a:p>
                      <a:pPr algn="l"/>
                      <a:r>
                        <a:rPr lang="ru-RU" sz="1200">
                          <a:solidFill>
                            <a:srgbClr val="000000"/>
                          </a:solidFill>
                          <a:latin typeface="Arial"/>
                        </a:rPr>
                        <a:t>Сумма баллов</a:t>
                      </a:r>
                      <a:endParaRPr lang="ru-RU" sz="180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ru-RU" sz="1200" dirty="0">
                          <a:solidFill>
                            <a:srgbClr val="000000"/>
                          </a:solidFill>
                          <a:latin typeface="Arial"/>
                        </a:rPr>
                        <a:t>100</a:t>
                      </a:r>
                      <a:endParaRPr lang="ru-RU" sz="1800" dirty="0"/>
                    </a:p>
                  </a:txBody>
                  <a:tcPr marL="67733" marR="67733" marT="45156" marB="4515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СРАВНИТЕЛЬНЫЕ ШКАЛЫ</a:t>
            </a:r>
            <a:endParaRPr lang="ru-RU" sz="2000" dirty="0"/>
          </a:p>
        </p:txBody>
      </p:sp>
      <p:sp>
        <p:nvSpPr>
          <p:cNvPr id="4" name="TextBox 3"/>
          <p:cNvSpPr txBox="1"/>
          <p:nvPr/>
        </p:nvSpPr>
        <p:spPr>
          <a:xfrm>
            <a:off x="1" y="692150"/>
            <a:ext cx="9144000" cy="4201150"/>
          </a:xfrm>
          <a:prstGeom prst="rect">
            <a:avLst/>
          </a:prstGeom>
          <a:noFill/>
        </p:spPr>
        <p:txBody>
          <a:bodyPr wrap="square">
            <a:spAutoFit/>
          </a:bodyPr>
          <a:lstStyle/>
          <a:p>
            <a:pPr indent="452438" algn="just">
              <a:spcBef>
                <a:spcPts val="600"/>
              </a:spcBef>
            </a:pPr>
            <a:r>
              <a:rPr lang="ru-RU" i="1" dirty="0" smtClean="0">
                <a:solidFill>
                  <a:srgbClr val="3333FF"/>
                </a:solidFill>
              </a:rPr>
              <a:t>4. </a:t>
            </a:r>
            <a:r>
              <a:rPr lang="ru-RU" i="1" dirty="0" err="1" smtClean="0">
                <a:solidFill>
                  <a:srgbClr val="3333FF"/>
                </a:solidFill>
              </a:rPr>
              <a:t>Шкалирование</a:t>
            </a:r>
            <a:r>
              <a:rPr lang="ru-RU" i="1" dirty="0" smtClean="0">
                <a:solidFill>
                  <a:srgbClr val="3333FF"/>
                </a:solidFill>
              </a:rPr>
              <a:t> методом Q-сортировки</a:t>
            </a:r>
            <a:r>
              <a:rPr lang="ru-RU" i="1" dirty="0" smtClean="0"/>
              <a:t> -</a:t>
            </a:r>
            <a:r>
              <a:rPr lang="ru-RU" dirty="0" smtClean="0"/>
              <a:t> метод заключается в процессе упорядочения, при котором объекты разбиваются на группы в зависимости от схожести по определенному критерию. Метод разработан для быстрого установления различий между большим количеством объектов. </a:t>
            </a:r>
            <a:endParaRPr lang="ru-RU" dirty="0" smtClean="0"/>
          </a:p>
          <a:p>
            <a:pPr indent="452438" algn="just">
              <a:spcBef>
                <a:spcPts val="600"/>
              </a:spcBef>
            </a:pPr>
            <a:r>
              <a:rPr lang="ru-RU" dirty="0" smtClean="0"/>
              <a:t>Например</a:t>
            </a:r>
            <a:r>
              <a:rPr lang="ru-RU" dirty="0" smtClean="0"/>
              <a:t>, опрашиваемым на отдельных карточках выдается </a:t>
            </a:r>
            <a:r>
              <a:rPr lang="ru-RU" dirty="0" smtClean="0"/>
              <a:t>100 утверждений</a:t>
            </a:r>
            <a:r>
              <a:rPr lang="ru-RU" dirty="0" smtClean="0"/>
              <a:t>, выражающих определенные мнения. Их нужно разделить на 11 групп, в зависимости от того, насколько они с ними согласны. Количество рассматриваемых утверждений должно находиться в пределах от 60 до 140; количество от 60 до 90 является оптимальным. </a:t>
            </a:r>
            <a:endParaRPr lang="ru-RU" dirty="0" smtClean="0"/>
          </a:p>
          <a:p>
            <a:pPr indent="452438" algn="just">
              <a:spcBef>
                <a:spcPts val="600"/>
              </a:spcBef>
            </a:pPr>
            <a:r>
              <a:rPr lang="ru-RU" i="1" dirty="0" smtClean="0">
                <a:solidFill>
                  <a:srgbClr val="3333FF"/>
                </a:solidFill>
              </a:rPr>
              <a:t>5. Шкалы-рисунки, шкалы-термометры, мнемонические шкалы</a:t>
            </a:r>
            <a:r>
              <a:rPr lang="ru-RU" i="1" dirty="0" smtClean="0"/>
              <a:t> </a:t>
            </a:r>
            <a:r>
              <a:rPr lang="ru-RU" dirty="0" smtClean="0"/>
              <a:t>– для детей и неграмотных </a:t>
            </a:r>
            <a:r>
              <a:rPr lang="ru-RU" dirty="0" smtClean="0"/>
              <a:t>взрослых.</a:t>
            </a:r>
          </a:p>
          <a:p>
            <a:pPr indent="452438" algn="just">
              <a:spcBef>
                <a:spcPts val="600"/>
              </a:spcBef>
            </a:pPr>
            <a:r>
              <a:rPr lang="ru-RU" i="1" dirty="0" smtClean="0">
                <a:solidFill>
                  <a:srgbClr val="3333FF"/>
                </a:solidFill>
              </a:rPr>
              <a:t>6. </a:t>
            </a:r>
            <a:r>
              <a:rPr lang="ru-RU" i="1" dirty="0" smtClean="0">
                <a:solidFill>
                  <a:srgbClr val="3333FF"/>
                </a:solidFill>
              </a:rPr>
              <a:t>Ранжирование </a:t>
            </a:r>
            <a:r>
              <a:rPr lang="ru-RU" i="1" dirty="0" smtClean="0"/>
              <a:t>– </a:t>
            </a:r>
            <a:r>
              <a:rPr lang="ru-RU" dirty="0" smtClean="0"/>
              <a:t>респондентам предлагают упорядочить несколько характеристики объекта с точки зрения определенного критерия. Не стоит превышать 10-15 характеристик.</a:t>
            </a:r>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НЕСРАВНИТЕЛЬНЫЕ ШКАЛЫ</a:t>
            </a:r>
            <a:endParaRPr lang="ru-RU" sz="2000" dirty="0"/>
          </a:p>
        </p:txBody>
      </p:sp>
      <p:sp>
        <p:nvSpPr>
          <p:cNvPr id="4" name="TextBox 3"/>
          <p:cNvSpPr txBox="1"/>
          <p:nvPr/>
        </p:nvSpPr>
        <p:spPr>
          <a:xfrm>
            <a:off x="1" y="692150"/>
            <a:ext cx="9144000" cy="4524315"/>
          </a:xfrm>
          <a:prstGeom prst="rect">
            <a:avLst/>
          </a:prstGeom>
          <a:noFill/>
        </p:spPr>
        <p:txBody>
          <a:bodyPr wrap="square">
            <a:spAutoFit/>
          </a:bodyPr>
          <a:lstStyle/>
          <a:p>
            <a:pPr indent="447675">
              <a:defRPr/>
            </a:pPr>
            <a:r>
              <a:rPr lang="ru-RU" sz="1600" i="1" dirty="0" smtClean="0">
                <a:solidFill>
                  <a:srgbClr val="0000FF"/>
                </a:solidFill>
              </a:rPr>
              <a:t>1. Шкала </a:t>
            </a:r>
            <a:r>
              <a:rPr lang="ru-RU" sz="1600" i="1" dirty="0" err="1">
                <a:solidFill>
                  <a:srgbClr val="0000FF"/>
                </a:solidFill>
              </a:rPr>
              <a:t>Лайкерта</a:t>
            </a:r>
            <a:r>
              <a:rPr lang="ru-RU" sz="1600" i="1" dirty="0">
                <a:solidFill>
                  <a:srgbClr val="0000FF"/>
                </a:solidFill>
              </a:rPr>
              <a:t>.  </a:t>
            </a:r>
            <a:r>
              <a:rPr lang="ru-RU" sz="1600" i="1" dirty="0"/>
              <a:t>Предложена в 1932 году. </a:t>
            </a:r>
            <a:r>
              <a:rPr lang="ru-RU" sz="1600" dirty="0"/>
              <a:t>Основана на выборе степени согласия-несогласия с некоторым утверждением. </a:t>
            </a:r>
          </a:p>
          <a:p>
            <a:pPr indent="447675">
              <a:defRPr/>
            </a:pPr>
            <a:r>
              <a:rPr lang="ru-RU" sz="1600" dirty="0"/>
              <a:t>Шкала </a:t>
            </a:r>
            <a:r>
              <a:rPr lang="ru-RU" sz="1600" dirty="0" smtClean="0"/>
              <a:t>степени </a:t>
            </a:r>
            <a:r>
              <a:rPr lang="ru-RU" sz="1600" dirty="0"/>
              <a:t>согласия с утверждением обычно имеет пять градаций</a:t>
            </a:r>
            <a:r>
              <a:rPr lang="en-US" sz="1600" dirty="0" smtClean="0"/>
              <a:t>:</a:t>
            </a:r>
            <a:r>
              <a:rPr lang="ru-RU" sz="1600" dirty="0" smtClean="0"/>
              <a:t> </a:t>
            </a:r>
            <a:r>
              <a:rPr lang="ru-RU" sz="1600" dirty="0" smtClean="0"/>
              <a:t>безусловно не согласен (1 балл), не согласен (2 балла), нейтрален (3 балла),</a:t>
            </a:r>
            <a:r>
              <a:rPr lang="ru-RU" sz="1600" dirty="0" smtClean="0"/>
              <a:t> </a:t>
            </a:r>
            <a:r>
              <a:rPr lang="ru-RU" sz="1600" dirty="0" smtClean="0"/>
              <a:t>согласен (4 балла), безусловно согласен (5 баллов).</a:t>
            </a:r>
          </a:p>
          <a:p>
            <a:pPr indent="452438" algn="just">
              <a:buFont typeface="+mj-lt"/>
              <a:buAutoNum type="arabicPeriod"/>
              <a:defRPr/>
            </a:pPr>
            <a:r>
              <a:rPr lang="ru-RU" sz="1600" dirty="0" smtClean="0"/>
              <a:t>Первоначально </a:t>
            </a:r>
            <a:r>
              <a:rPr lang="ru-RU" sz="1600" dirty="0"/>
              <a:t>необходимо разработать утверждения, относящиеся к проблеме исследования, классифицировать их на благоприятные и неблагоприятные. Каждому утверждению  присваивается конкретное количество баллов.</a:t>
            </a:r>
          </a:p>
          <a:p>
            <a:pPr indent="452438" algn="just">
              <a:buFont typeface="+mj-lt"/>
              <a:buAutoNum type="arabicPeriod"/>
            </a:pPr>
            <a:r>
              <a:rPr lang="ru-RU" sz="1600" dirty="0" smtClean="0"/>
              <a:t>Анализ результатов. Рассчитывается оценка по отдельным пунктам или выставляется итоговая оценка, рассчитанная для каждого респондента суммированием оценок по каждым пунктам. </a:t>
            </a:r>
            <a:r>
              <a:rPr lang="ru-RU" sz="1600" dirty="0" smtClean="0"/>
              <a:t>Для </a:t>
            </a:r>
            <a:r>
              <a:rPr lang="ru-RU" sz="1600" dirty="0" smtClean="0"/>
              <a:t>того, чтобы сделать выводы на основе значений этой шкалы, необходимо проводить сравнения с каким-то стандартом. За стандарт принимается среднее количество очков по всей совокупности участников  выборки, а также рассчитывается средние  показатели для предварительно выделенных </a:t>
            </a:r>
            <a:r>
              <a:rPr lang="ru-RU" sz="1600" dirty="0" err="1" smtClean="0"/>
              <a:t>поддгруп</a:t>
            </a:r>
            <a:r>
              <a:rPr lang="ru-RU" sz="1600" dirty="0" smtClean="0"/>
              <a:t>. </a:t>
            </a:r>
            <a:r>
              <a:rPr lang="ru-RU" sz="1600" dirty="0" smtClean="0"/>
              <a:t>Далее </a:t>
            </a:r>
            <a:r>
              <a:rPr lang="ru-RU" sz="1600" dirty="0" smtClean="0"/>
              <a:t>проводится сравнение по отношению к этим нормам, чтобы определить позитивный или негативный настрой (позицию) отдельных подгрупп  </a:t>
            </a:r>
            <a:r>
              <a:rPr lang="ru-RU" sz="1600" dirty="0" smtClean="0"/>
              <a:t>участников </a:t>
            </a:r>
            <a:r>
              <a:rPr lang="ru-RU" sz="1600" dirty="0" smtClean="0"/>
              <a:t>по отношению к объекту.</a:t>
            </a:r>
            <a:endParaRPr lang="ru-RU" sz="1600" b="1" dirty="0" smtClean="0"/>
          </a:p>
          <a:p>
            <a:pPr marL="342900" indent="-342900" algn="just">
              <a:buFont typeface="+mj-lt"/>
              <a:buAutoNum type="arabicPeriod"/>
              <a:defRPr/>
            </a:pPr>
            <a:endParaRPr lang="ru-RU" sz="1600" dirty="0" smtClean="0"/>
          </a:p>
          <a:p>
            <a:pPr>
              <a:defRPr/>
            </a:pPr>
            <a:endParaRPr lang="ru-RU" sz="1600" dirty="0"/>
          </a:p>
        </p:txBody>
      </p:sp>
      <p:sp>
        <p:nvSpPr>
          <p:cNvPr id="6" name="TextBox 7"/>
          <p:cNvSpPr txBox="1">
            <a:spLocks noChangeArrowheads="1"/>
          </p:cNvSpPr>
          <p:nvPr/>
        </p:nvSpPr>
        <p:spPr bwMode="auto">
          <a:xfrm>
            <a:off x="0" y="4687371"/>
            <a:ext cx="9144000" cy="1077218"/>
          </a:xfrm>
          <a:prstGeom prst="rect">
            <a:avLst/>
          </a:prstGeom>
          <a:noFill/>
          <a:ln w="9525">
            <a:noFill/>
            <a:miter lim="800000"/>
            <a:headEnd/>
            <a:tailEnd/>
          </a:ln>
        </p:spPr>
        <p:txBody>
          <a:bodyPr wrap="square">
            <a:spAutoFit/>
          </a:bodyPr>
          <a:lstStyle/>
          <a:p>
            <a:pPr indent="452438"/>
            <a:r>
              <a:rPr lang="ru-RU" sz="1600" dirty="0" smtClean="0"/>
              <a:t>Оцените степень своего согласия со следующим утверждением</a:t>
            </a:r>
            <a:endParaRPr lang="ru-RU" sz="1600" dirty="0"/>
          </a:p>
          <a:p>
            <a:pPr indent="452438"/>
            <a:r>
              <a:rPr lang="ru-RU" sz="1600" dirty="0"/>
              <a:t>«Существующее расписание учебных занятий в университете позволяет рационально использовать рабочий день»</a:t>
            </a:r>
          </a:p>
          <a:p>
            <a:endParaRPr lang="ru-RU" sz="1600" dirty="0"/>
          </a:p>
        </p:txBody>
      </p:sp>
      <p:sp>
        <p:nvSpPr>
          <p:cNvPr id="7" name="Прямоугольник 8"/>
          <p:cNvSpPr>
            <a:spLocks noChangeArrowheads="1"/>
          </p:cNvSpPr>
          <p:nvPr/>
        </p:nvSpPr>
        <p:spPr bwMode="auto">
          <a:xfrm>
            <a:off x="755650" y="5499315"/>
            <a:ext cx="1295400" cy="646112"/>
          </a:xfrm>
          <a:prstGeom prst="rect">
            <a:avLst/>
          </a:prstGeom>
          <a:noFill/>
          <a:ln w="9525">
            <a:noFill/>
            <a:miter lim="800000"/>
            <a:headEnd/>
            <a:tailEnd/>
          </a:ln>
        </p:spPr>
        <p:txBody>
          <a:bodyPr>
            <a:spAutoFit/>
          </a:bodyPr>
          <a:lstStyle/>
          <a:p>
            <a:r>
              <a:rPr lang="ru-RU" sz="1200" dirty="0"/>
              <a:t>Абсолютно не согласен</a:t>
            </a:r>
          </a:p>
          <a:p>
            <a:r>
              <a:rPr lang="ru-RU" sz="1200" dirty="0"/>
              <a:t>__________(1)</a:t>
            </a:r>
          </a:p>
        </p:txBody>
      </p:sp>
      <p:sp>
        <p:nvSpPr>
          <p:cNvPr id="8" name="Прямоугольник 9"/>
          <p:cNvSpPr>
            <a:spLocks noChangeArrowheads="1"/>
          </p:cNvSpPr>
          <p:nvPr/>
        </p:nvSpPr>
        <p:spPr bwMode="auto">
          <a:xfrm>
            <a:off x="2124075" y="5499315"/>
            <a:ext cx="1295400" cy="646112"/>
          </a:xfrm>
          <a:prstGeom prst="rect">
            <a:avLst/>
          </a:prstGeom>
          <a:noFill/>
          <a:ln w="9525">
            <a:noFill/>
            <a:miter lim="800000"/>
            <a:headEnd/>
            <a:tailEnd/>
          </a:ln>
        </p:spPr>
        <p:txBody>
          <a:bodyPr>
            <a:spAutoFit/>
          </a:bodyPr>
          <a:lstStyle/>
          <a:p>
            <a:r>
              <a:rPr lang="ru-RU" sz="1200"/>
              <a:t>Не согласен</a:t>
            </a:r>
          </a:p>
          <a:p>
            <a:endParaRPr lang="ru-RU" sz="1200"/>
          </a:p>
          <a:p>
            <a:r>
              <a:rPr lang="ru-RU" sz="1200"/>
              <a:t>___________(2)</a:t>
            </a:r>
          </a:p>
        </p:txBody>
      </p:sp>
      <p:sp>
        <p:nvSpPr>
          <p:cNvPr id="9" name="Прямоугольник 10"/>
          <p:cNvSpPr>
            <a:spLocks noChangeArrowheads="1"/>
          </p:cNvSpPr>
          <p:nvPr/>
        </p:nvSpPr>
        <p:spPr bwMode="auto">
          <a:xfrm>
            <a:off x="3851275" y="5499315"/>
            <a:ext cx="1152525" cy="646112"/>
          </a:xfrm>
          <a:prstGeom prst="rect">
            <a:avLst/>
          </a:prstGeom>
          <a:noFill/>
          <a:ln w="9525">
            <a:noFill/>
            <a:miter lim="800000"/>
            <a:headEnd/>
            <a:tailEnd/>
          </a:ln>
        </p:spPr>
        <p:txBody>
          <a:bodyPr>
            <a:spAutoFit/>
          </a:bodyPr>
          <a:lstStyle/>
          <a:p>
            <a:r>
              <a:rPr lang="ru-RU" sz="1200"/>
              <a:t>Затрудняюсь ответить</a:t>
            </a:r>
          </a:p>
          <a:p>
            <a:r>
              <a:rPr lang="ru-RU" sz="1200"/>
              <a:t>_________(3)</a:t>
            </a:r>
          </a:p>
        </p:txBody>
      </p:sp>
      <p:sp>
        <p:nvSpPr>
          <p:cNvPr id="10" name="Прямоугольник 12"/>
          <p:cNvSpPr>
            <a:spLocks noChangeArrowheads="1"/>
          </p:cNvSpPr>
          <p:nvPr/>
        </p:nvSpPr>
        <p:spPr bwMode="auto">
          <a:xfrm>
            <a:off x="5435600" y="5499315"/>
            <a:ext cx="1296988" cy="646112"/>
          </a:xfrm>
          <a:prstGeom prst="rect">
            <a:avLst/>
          </a:prstGeom>
          <a:noFill/>
          <a:ln w="9525">
            <a:noFill/>
            <a:miter lim="800000"/>
            <a:headEnd/>
            <a:tailEnd/>
          </a:ln>
        </p:spPr>
        <p:txBody>
          <a:bodyPr>
            <a:spAutoFit/>
          </a:bodyPr>
          <a:lstStyle/>
          <a:p>
            <a:r>
              <a:rPr lang="ru-RU" sz="1200"/>
              <a:t>Согласен</a:t>
            </a:r>
          </a:p>
          <a:p>
            <a:endParaRPr lang="ru-RU" sz="1200"/>
          </a:p>
          <a:p>
            <a:r>
              <a:rPr lang="ru-RU" sz="1200"/>
              <a:t>__________(4)</a:t>
            </a:r>
          </a:p>
        </p:txBody>
      </p:sp>
      <p:sp>
        <p:nvSpPr>
          <p:cNvPr id="11" name="Прямоугольник 13"/>
          <p:cNvSpPr>
            <a:spLocks noChangeArrowheads="1"/>
          </p:cNvSpPr>
          <p:nvPr/>
        </p:nvSpPr>
        <p:spPr bwMode="auto">
          <a:xfrm>
            <a:off x="6948488" y="5499315"/>
            <a:ext cx="1223962" cy="646112"/>
          </a:xfrm>
          <a:prstGeom prst="rect">
            <a:avLst/>
          </a:prstGeom>
          <a:noFill/>
          <a:ln w="9525">
            <a:noFill/>
            <a:miter lim="800000"/>
            <a:headEnd/>
            <a:tailEnd/>
          </a:ln>
        </p:spPr>
        <p:txBody>
          <a:bodyPr>
            <a:spAutoFit/>
          </a:bodyPr>
          <a:lstStyle/>
          <a:p>
            <a:r>
              <a:rPr lang="ru-RU" sz="1200"/>
              <a:t>Полностью согласен</a:t>
            </a:r>
          </a:p>
          <a:p>
            <a:r>
              <a:rPr lang="ru-RU" sz="1200"/>
              <a:t>__________(5)</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a:xfrm>
            <a:off x="457699" y="6274800"/>
            <a:ext cx="7831666" cy="583200"/>
          </a:xfrm>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НЕСРАВНИТЕЛЬНЫЕ ШКАЛЫ</a:t>
            </a:r>
            <a:endParaRPr lang="ru-RU" sz="2000" dirty="0"/>
          </a:p>
        </p:txBody>
      </p:sp>
      <p:sp>
        <p:nvSpPr>
          <p:cNvPr id="5" name="TextBox 11"/>
          <p:cNvSpPr txBox="1">
            <a:spLocks noChangeArrowheads="1"/>
          </p:cNvSpPr>
          <p:nvPr/>
        </p:nvSpPr>
        <p:spPr bwMode="auto">
          <a:xfrm>
            <a:off x="1" y="692150"/>
            <a:ext cx="9144000" cy="2308324"/>
          </a:xfrm>
          <a:prstGeom prst="rect">
            <a:avLst/>
          </a:prstGeom>
          <a:noFill/>
          <a:ln w="9525">
            <a:noFill/>
            <a:miter lim="800000"/>
            <a:headEnd/>
            <a:tailEnd/>
          </a:ln>
        </p:spPr>
        <p:txBody>
          <a:bodyPr wrap="square">
            <a:spAutoFit/>
          </a:bodyPr>
          <a:lstStyle/>
          <a:p>
            <a:pPr indent="452438" algn="just"/>
            <a:r>
              <a:rPr lang="ru-RU" i="1" dirty="0" smtClean="0">
                <a:solidFill>
                  <a:srgbClr val="3333FF"/>
                </a:solidFill>
              </a:rPr>
              <a:t>2. Семантическая дифференциальная шкала</a:t>
            </a:r>
            <a:r>
              <a:rPr lang="ru-RU" dirty="0" smtClean="0"/>
              <a:t> (семантический дифференциал) – это </a:t>
            </a:r>
            <a:r>
              <a:rPr lang="ru-RU" dirty="0" err="1" smtClean="0"/>
              <a:t>семибалльная</a:t>
            </a:r>
            <a:r>
              <a:rPr lang="ru-RU" dirty="0" smtClean="0"/>
              <a:t> шкала с крайними точками, являющимися противоположными отметками. Как правило, респонденты оценивают объекты по нескольким пунктам с помощью </a:t>
            </a:r>
            <a:r>
              <a:rPr lang="ru-RU" dirty="0" err="1" smtClean="0"/>
              <a:t>семибалльных</a:t>
            </a:r>
            <a:r>
              <a:rPr lang="ru-RU" dirty="0" smtClean="0"/>
              <a:t> шкал, ограниченных по краям противоположными прилагательными, такими как «холодный» или «теплый»; «очень жесткий» и «очень мягкий». Отдельные пункты семантического дифференциала могут принимать значения от -3 до +3 или от 1 до 7. Ниже приведен пример использования такой шкалы.</a:t>
            </a:r>
            <a:endParaRPr lang="ru-RU" dirty="0"/>
          </a:p>
        </p:txBody>
      </p:sp>
      <p:graphicFrame>
        <p:nvGraphicFramePr>
          <p:cNvPr id="13" name="Таблица 12"/>
          <p:cNvGraphicFramePr>
            <a:graphicFrameLocks noGrp="1"/>
          </p:cNvGraphicFramePr>
          <p:nvPr/>
        </p:nvGraphicFramePr>
        <p:xfrm>
          <a:off x="0" y="3060547"/>
          <a:ext cx="9144000" cy="2257076"/>
        </p:xfrm>
        <a:graphic>
          <a:graphicData uri="http://schemas.openxmlformats.org/drawingml/2006/table">
            <a:tbl>
              <a:tblPr/>
              <a:tblGrid>
                <a:gridCol w="1994053"/>
                <a:gridCol w="385590"/>
                <a:gridCol w="308473"/>
                <a:gridCol w="286438"/>
                <a:gridCol w="429658"/>
                <a:gridCol w="374574"/>
                <a:gridCol w="440674"/>
                <a:gridCol w="429658"/>
                <a:gridCol w="385590"/>
                <a:gridCol w="440675"/>
                <a:gridCol w="451692"/>
                <a:gridCol w="462708"/>
                <a:gridCol w="2754217"/>
              </a:tblGrid>
              <a:tr h="350159">
                <a:tc rowSpan="2">
                  <a:txBody>
                    <a:bodyPr/>
                    <a:lstStyle/>
                    <a:p>
                      <a:pPr algn="ctr">
                        <a:spcAft>
                          <a:spcPts val="0"/>
                        </a:spcAft>
                      </a:pPr>
                      <a:r>
                        <a:rPr lang="ru-RU" sz="1400" dirty="0">
                          <a:solidFill>
                            <a:schemeClr val="tx1"/>
                          </a:solidFill>
                          <a:latin typeface="+mj-lt"/>
                        </a:rPr>
                        <a:t>Граничные градации свойства</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11">
                  <a:txBody>
                    <a:bodyPr/>
                    <a:lstStyle/>
                    <a:p>
                      <a:pPr algn="ctr">
                        <a:spcAft>
                          <a:spcPts val="0"/>
                        </a:spcAft>
                      </a:pPr>
                      <a:r>
                        <a:rPr lang="ru-RU" sz="1400" dirty="0">
                          <a:solidFill>
                            <a:schemeClr val="tx1"/>
                          </a:solidFill>
                          <a:latin typeface="+mj-lt"/>
                        </a:rPr>
                        <a:t>семантический дифференциал Ч. </a:t>
                      </a:r>
                      <a:r>
                        <a:rPr lang="ru-RU" sz="1400" dirty="0" err="1">
                          <a:solidFill>
                            <a:schemeClr val="tx1"/>
                          </a:solidFill>
                          <a:latin typeface="+mj-lt"/>
                        </a:rPr>
                        <a:t>Осгуда</a:t>
                      </a:r>
                      <a:endParaRPr lang="ru-RU" sz="1400" dirty="0">
                        <a:solidFill>
                          <a:schemeClr val="tx1"/>
                        </a:solidFill>
                        <a:latin typeface="+mj-lt"/>
                      </a:endParaRP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a:spcAft>
                          <a:spcPts val="0"/>
                        </a:spcAft>
                      </a:pPr>
                      <a:r>
                        <a:rPr lang="ru-RU" sz="1400" dirty="0">
                          <a:solidFill>
                            <a:schemeClr val="tx1"/>
                          </a:solidFill>
                          <a:latin typeface="+mj-lt"/>
                        </a:rPr>
                        <a:t>Граничные градации свойства</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21135">
                <a:tc vMerge="1">
                  <a:txBody>
                    <a:bodyPr/>
                    <a:lstStyle/>
                    <a:p>
                      <a:endParaRPr lang="ru-RU"/>
                    </a:p>
                  </a:txBody>
                  <a:tcPr/>
                </a:tc>
                <a:tc>
                  <a:txBody>
                    <a:bodyPr/>
                    <a:lstStyle/>
                    <a:p>
                      <a:pPr algn="ctr">
                        <a:spcAft>
                          <a:spcPts val="0"/>
                        </a:spcAft>
                      </a:pPr>
                      <a:r>
                        <a:rPr lang="ru-RU" sz="1400" dirty="0">
                          <a:solidFill>
                            <a:schemeClr val="tx1"/>
                          </a:solidFill>
                          <a:latin typeface="+mj-lt"/>
                        </a:rPr>
                        <a:t>-5</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400" dirty="0">
                          <a:solidFill>
                            <a:schemeClr val="tx1"/>
                          </a:solidFill>
                          <a:latin typeface="+mj-lt"/>
                        </a:rPr>
                        <a:t>-4</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400" dirty="0">
                          <a:solidFill>
                            <a:schemeClr val="tx1"/>
                          </a:solidFill>
                          <a:latin typeface="+mj-lt"/>
                        </a:rPr>
                        <a:t>-3</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400" dirty="0">
                          <a:solidFill>
                            <a:schemeClr val="tx1"/>
                          </a:solidFill>
                          <a:latin typeface="+mj-lt"/>
                        </a:rPr>
                        <a:t>-2</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400" dirty="0">
                          <a:solidFill>
                            <a:schemeClr val="tx1"/>
                          </a:solidFill>
                          <a:latin typeface="+mj-lt"/>
                        </a:rPr>
                        <a:t>-1</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400" dirty="0">
                          <a:solidFill>
                            <a:schemeClr val="tx1"/>
                          </a:solidFill>
                          <a:latin typeface="+mj-lt"/>
                        </a:rPr>
                        <a:t>0</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400" dirty="0">
                          <a:solidFill>
                            <a:schemeClr val="tx1"/>
                          </a:solidFill>
                          <a:latin typeface="+mj-lt"/>
                        </a:rPr>
                        <a:t>+1</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400" dirty="0">
                          <a:solidFill>
                            <a:schemeClr val="tx1"/>
                          </a:solidFill>
                          <a:latin typeface="+mj-lt"/>
                        </a:rPr>
                        <a:t>+2</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400" dirty="0">
                          <a:solidFill>
                            <a:schemeClr val="tx1"/>
                          </a:solidFill>
                          <a:latin typeface="+mj-lt"/>
                        </a:rPr>
                        <a:t>+3</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400" dirty="0">
                          <a:solidFill>
                            <a:schemeClr val="tx1"/>
                          </a:solidFill>
                          <a:latin typeface="+mj-lt"/>
                        </a:rPr>
                        <a:t>+4</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400" dirty="0">
                          <a:solidFill>
                            <a:schemeClr val="tx1"/>
                          </a:solidFill>
                          <a:latin typeface="+mj-lt"/>
                        </a:rPr>
                        <a:t>+5</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r>
              <a:tr h="226006">
                <a:tc>
                  <a:txBody>
                    <a:bodyPr/>
                    <a:lstStyle/>
                    <a:p>
                      <a:pPr>
                        <a:spcAft>
                          <a:spcPts val="0"/>
                        </a:spcAft>
                      </a:pPr>
                      <a:r>
                        <a:rPr lang="ru-RU" sz="1400">
                          <a:solidFill>
                            <a:schemeClr val="tx1"/>
                          </a:solidFill>
                          <a:latin typeface="+mj-lt"/>
                        </a:rPr>
                        <a:t>Аромат слабый</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endParaRPr lang="ru-RU" sz="1400">
                        <a:solidFill>
                          <a:schemeClr val="tx1"/>
                        </a:solidFill>
                        <a:latin typeface="+mj-lt"/>
                      </a:endParaRP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endParaRPr lang="ru-RU" sz="1400">
                        <a:solidFill>
                          <a:schemeClr val="tx1"/>
                        </a:solidFill>
                        <a:latin typeface="+mj-lt"/>
                      </a:endParaRP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dirty="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dirty="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Аромат сильный</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52569">
                <a:tc>
                  <a:txBody>
                    <a:bodyPr/>
                    <a:lstStyle/>
                    <a:p>
                      <a:pPr>
                        <a:spcAft>
                          <a:spcPts val="0"/>
                        </a:spcAft>
                      </a:pPr>
                      <a:r>
                        <a:rPr lang="ru-RU" sz="1400" dirty="0">
                          <a:solidFill>
                            <a:schemeClr val="tx1"/>
                          </a:solidFill>
                          <a:latin typeface="+mj-lt"/>
                        </a:rPr>
                        <a:t>Дорогой кофе (</a:t>
                      </a:r>
                      <a:r>
                        <a:rPr lang="ru-RU" sz="1400" dirty="0" err="1">
                          <a:solidFill>
                            <a:schemeClr val="tx1"/>
                          </a:solidFill>
                          <a:latin typeface="+mj-lt"/>
                        </a:rPr>
                        <a:t>выс.цена</a:t>
                      </a:r>
                      <a:r>
                        <a:rPr lang="ru-RU" sz="1400" dirty="0">
                          <a:solidFill>
                            <a:schemeClr val="tx1"/>
                          </a:solidFill>
                          <a:latin typeface="+mj-lt"/>
                        </a:rPr>
                        <a:t>)</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endParaRPr lang="ru-RU" sz="1400">
                        <a:solidFill>
                          <a:schemeClr val="tx1"/>
                        </a:solidFill>
                        <a:latin typeface="+mj-lt"/>
                      </a:endParaRP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dirty="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Недорогой (низ. цена)</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5079">
                <a:tc>
                  <a:txBody>
                    <a:bodyPr/>
                    <a:lstStyle/>
                    <a:p>
                      <a:pPr>
                        <a:spcAft>
                          <a:spcPts val="0"/>
                        </a:spcAft>
                      </a:pPr>
                      <a:r>
                        <a:rPr lang="ru-RU" sz="1400">
                          <a:solidFill>
                            <a:schemeClr val="tx1"/>
                          </a:solidFill>
                          <a:latin typeface="+mj-lt"/>
                        </a:rPr>
                        <a:t>……</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endParaRPr lang="ru-RU" sz="1400" dirty="0">
                        <a:solidFill>
                          <a:schemeClr val="tx1"/>
                        </a:solidFill>
                        <a:latin typeface="+mj-lt"/>
                      </a:endParaRP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5079">
                <a:tc>
                  <a:txBody>
                    <a:bodyPr/>
                    <a:lstStyle/>
                    <a:p>
                      <a:pPr>
                        <a:spcAft>
                          <a:spcPts val="0"/>
                        </a:spcAft>
                      </a:pPr>
                      <a:r>
                        <a:rPr lang="ru-RU" sz="1400">
                          <a:solidFill>
                            <a:schemeClr val="tx1"/>
                          </a:solidFill>
                          <a:latin typeface="+mj-lt"/>
                        </a:rPr>
                        <a:t>Нетерпкий</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endParaRPr lang="ru-RU" sz="1400">
                        <a:solidFill>
                          <a:schemeClr val="tx1"/>
                        </a:solidFill>
                        <a:latin typeface="+mj-lt"/>
                      </a:endParaRP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endParaRPr lang="ru-RU" sz="1400">
                        <a:solidFill>
                          <a:schemeClr val="tx1"/>
                        </a:solidFill>
                        <a:latin typeface="+mj-lt"/>
                      </a:endParaRP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терпкий</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606336">
                <a:tc>
                  <a:txBody>
                    <a:bodyPr/>
                    <a:lstStyle/>
                    <a:p>
                      <a:pPr>
                        <a:spcAft>
                          <a:spcPts val="0"/>
                        </a:spcAft>
                      </a:pPr>
                      <a:r>
                        <a:rPr lang="ru-RU" sz="1400" dirty="0">
                          <a:solidFill>
                            <a:schemeClr val="tx1"/>
                          </a:solidFill>
                          <a:latin typeface="+mj-lt"/>
                        </a:rPr>
                        <a:t>Неприятный вкус (кислый, горелый)</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endParaRPr lang="ru-RU" sz="1400">
                        <a:solidFill>
                          <a:schemeClr val="tx1"/>
                        </a:solidFill>
                        <a:latin typeface="+mj-lt"/>
                      </a:endParaRP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a:solidFill>
                            <a:schemeClr val="tx1"/>
                          </a:solidFill>
                          <a:latin typeface="+mj-lt"/>
                        </a:rPr>
                        <a:t> </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1400" dirty="0">
                          <a:solidFill>
                            <a:schemeClr val="tx1"/>
                          </a:solidFill>
                          <a:latin typeface="+mj-lt"/>
                        </a:rPr>
                        <a:t>приятный вкусный</a:t>
                      </a:r>
                    </a:p>
                  </a:txBody>
                  <a:tcPr marL="11545" marR="11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a:xfrm>
            <a:off x="457699" y="6274800"/>
            <a:ext cx="7831666" cy="583200"/>
          </a:xfrm>
        </p:spPr>
        <p:txBody>
          <a:bodyPr/>
          <a:lstStyle/>
          <a:p>
            <a:r>
              <a:rPr lang="ru-RU" sz="14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normAutofit/>
          </a:bodyPr>
          <a:lstStyle/>
          <a:p>
            <a:r>
              <a:rPr lang="ru-RU" altLang="ru-RU" sz="2000" dirty="0" smtClean="0"/>
              <a:t>НЕСРАВНИТЕЛЬНЫЕ ШКАЛЫ</a:t>
            </a:r>
            <a:endParaRPr lang="ru-RU" sz="2000" dirty="0"/>
          </a:p>
        </p:txBody>
      </p:sp>
      <p:sp>
        <p:nvSpPr>
          <p:cNvPr id="5" name="TextBox 11"/>
          <p:cNvSpPr txBox="1">
            <a:spLocks noChangeArrowheads="1"/>
          </p:cNvSpPr>
          <p:nvPr/>
        </p:nvSpPr>
        <p:spPr bwMode="auto">
          <a:xfrm>
            <a:off x="1" y="692150"/>
            <a:ext cx="9144000" cy="2585323"/>
          </a:xfrm>
          <a:prstGeom prst="rect">
            <a:avLst/>
          </a:prstGeom>
          <a:noFill/>
          <a:ln w="9525">
            <a:noFill/>
            <a:miter lim="800000"/>
            <a:headEnd/>
            <a:tailEnd/>
          </a:ln>
        </p:spPr>
        <p:txBody>
          <a:bodyPr wrap="square">
            <a:spAutoFit/>
          </a:bodyPr>
          <a:lstStyle/>
          <a:p>
            <a:pPr indent="452438" algn="just"/>
            <a:r>
              <a:rPr lang="ru-RU" i="1" dirty="0" smtClean="0">
                <a:solidFill>
                  <a:srgbClr val="3333FF"/>
                </a:solidFill>
              </a:rPr>
              <a:t>3. Шкала </a:t>
            </a:r>
            <a:r>
              <a:rPr lang="ru-RU" i="1" dirty="0" err="1" smtClean="0">
                <a:solidFill>
                  <a:srgbClr val="3333FF"/>
                </a:solidFill>
              </a:rPr>
              <a:t>Стэпела</a:t>
            </a:r>
            <a:r>
              <a:rPr lang="ru-RU" dirty="0" smtClean="0"/>
              <a:t> – это метод, применяемый для измерения отношения, в которой респондентов просят указать, насколько точно каждое из ряда заявлений описывает интересующий объект. Вид шкалы: десятибалльная шкала, использующая значения от -5 до 5 без нейтральной (нулевой) точки. Шкала обычно изображается вертикально. Респондентов просят определить, насколько верно или неверно каждый термин описывает объект, выбирая</a:t>
            </a:r>
            <a:br>
              <a:rPr lang="ru-RU" dirty="0" smtClean="0"/>
            </a:br>
            <a:r>
              <a:rPr lang="ru-RU" dirty="0" smtClean="0"/>
              <a:t>соответствующее число на шкале ответов. Чем выше число, тем ближе термин по описанию к объекту. </a:t>
            </a:r>
            <a:r>
              <a:rPr lang="ru-RU" dirty="0" smtClean="0"/>
              <a:t> </a:t>
            </a:r>
            <a:r>
              <a:rPr lang="ru-RU" dirty="0" smtClean="0"/>
              <a:t>до +3 или от 1 до 7. Ниже приведен пример использования такой шкалы.</a:t>
            </a:r>
            <a:endParaRPr lang="ru-RU" dirty="0"/>
          </a:p>
        </p:txBody>
      </p:sp>
      <p:graphicFrame>
        <p:nvGraphicFramePr>
          <p:cNvPr id="7" name="Таблица 6"/>
          <p:cNvGraphicFramePr>
            <a:graphicFrameLocks noGrp="1"/>
          </p:cNvGraphicFramePr>
          <p:nvPr/>
        </p:nvGraphicFramePr>
        <p:xfrm>
          <a:off x="0" y="3369019"/>
          <a:ext cx="9144000" cy="2865120"/>
        </p:xfrm>
        <a:graphic>
          <a:graphicData uri="http://schemas.openxmlformats.org/drawingml/2006/table">
            <a:tbl>
              <a:tblPr firstRow="1" bandRow="1">
                <a:tableStyleId>{5C22544A-7EE6-4342-B048-85BDC9FD1C3A}</a:tableStyleId>
              </a:tblPr>
              <a:tblGrid>
                <a:gridCol w="4572000"/>
                <a:gridCol w="4572000"/>
              </a:tblGrid>
              <a:tr h="370840">
                <a:tc>
                  <a:txBody>
                    <a:bodyPr/>
                    <a:lstStyle/>
                    <a:p>
                      <a:pPr algn="ctr"/>
                      <a:r>
                        <a:rPr lang="ru-RU" sz="1400" b="0" i="0" kern="1200" dirty="0" smtClean="0">
                          <a:solidFill>
                            <a:schemeClr val="tx1"/>
                          </a:solidFill>
                          <a:latin typeface="+mn-lt"/>
                          <a:ea typeface="+mn-ea"/>
                          <a:cs typeface="+mn-cs"/>
                        </a:rPr>
                        <a:t>+5</a:t>
                      </a:r>
                    </a:p>
                    <a:p>
                      <a:pPr algn="ctr"/>
                      <a:r>
                        <a:rPr lang="ru-RU" sz="1400" b="0" i="0" kern="1200" dirty="0" smtClean="0">
                          <a:solidFill>
                            <a:schemeClr val="tx1"/>
                          </a:solidFill>
                          <a:latin typeface="+mn-lt"/>
                          <a:ea typeface="+mn-ea"/>
                          <a:cs typeface="+mn-cs"/>
                        </a:rPr>
                        <a:t>+4</a:t>
                      </a:r>
                    </a:p>
                    <a:p>
                      <a:pPr algn="ctr"/>
                      <a:r>
                        <a:rPr lang="ru-RU" sz="1400" b="0" i="0" kern="1200" dirty="0" smtClean="0">
                          <a:solidFill>
                            <a:schemeClr val="tx1"/>
                          </a:solidFill>
                          <a:latin typeface="+mn-lt"/>
                          <a:ea typeface="+mn-ea"/>
                          <a:cs typeface="+mn-cs"/>
                        </a:rPr>
                        <a:t>+3</a:t>
                      </a:r>
                    </a:p>
                    <a:p>
                      <a:pPr algn="ctr"/>
                      <a:r>
                        <a:rPr lang="ru-RU" sz="1400" b="0" i="0" kern="1200" dirty="0" smtClean="0">
                          <a:solidFill>
                            <a:schemeClr val="tx1"/>
                          </a:solidFill>
                          <a:latin typeface="+mn-lt"/>
                          <a:ea typeface="+mn-ea"/>
                          <a:cs typeface="+mn-cs"/>
                        </a:rPr>
                        <a:t>+2</a:t>
                      </a:r>
                    </a:p>
                    <a:p>
                      <a:pPr algn="ctr"/>
                      <a:r>
                        <a:rPr lang="ru-RU" sz="1400" b="0" i="0" kern="1200" dirty="0" smtClean="0">
                          <a:solidFill>
                            <a:schemeClr val="tx1"/>
                          </a:solidFill>
                          <a:latin typeface="+mn-lt"/>
                          <a:ea typeface="+mn-ea"/>
                          <a:cs typeface="+mn-cs"/>
                        </a:rPr>
                        <a:t>+1</a:t>
                      </a:r>
                    </a:p>
                    <a:p>
                      <a:pPr algn="ctr"/>
                      <a:r>
                        <a:rPr lang="ru-RU" sz="1400" b="0" i="0" kern="1200" dirty="0" smtClean="0">
                          <a:solidFill>
                            <a:schemeClr val="tx1"/>
                          </a:solidFill>
                          <a:latin typeface="+mn-lt"/>
                          <a:ea typeface="+mn-ea"/>
                          <a:cs typeface="+mn-cs"/>
                        </a:rPr>
                        <a:t>Предложение высококачественных товаров</a:t>
                      </a:r>
                      <a:br>
                        <a:rPr lang="ru-RU" sz="1400" b="0" i="0" kern="1200" dirty="0" smtClean="0">
                          <a:solidFill>
                            <a:schemeClr val="tx1"/>
                          </a:solidFill>
                          <a:latin typeface="+mn-lt"/>
                          <a:ea typeface="+mn-ea"/>
                          <a:cs typeface="+mn-cs"/>
                        </a:rPr>
                      </a:br>
                      <a:endParaRPr lang="ru-RU" sz="1400" b="0" i="0" kern="1200" dirty="0" smtClean="0">
                        <a:solidFill>
                          <a:schemeClr val="tx1"/>
                        </a:solidFill>
                        <a:latin typeface="+mn-lt"/>
                        <a:ea typeface="+mn-ea"/>
                        <a:cs typeface="+mn-cs"/>
                      </a:endParaRPr>
                    </a:p>
                    <a:p>
                      <a:pPr algn="ctr"/>
                      <a:r>
                        <a:rPr lang="ru-RU" sz="1400" b="0" i="0" kern="1200" dirty="0" smtClean="0">
                          <a:solidFill>
                            <a:schemeClr val="tx1"/>
                          </a:solidFill>
                          <a:latin typeface="+mn-lt"/>
                          <a:ea typeface="+mn-ea"/>
                          <a:cs typeface="+mn-cs"/>
                        </a:rPr>
                        <a:t>-1</a:t>
                      </a:r>
                    </a:p>
                    <a:p>
                      <a:pPr algn="ctr"/>
                      <a:r>
                        <a:rPr lang="ru-RU" sz="1400" b="0" i="0" kern="1200" dirty="0" smtClean="0">
                          <a:solidFill>
                            <a:schemeClr val="tx1"/>
                          </a:solidFill>
                          <a:latin typeface="+mn-lt"/>
                          <a:ea typeface="+mn-ea"/>
                          <a:cs typeface="+mn-cs"/>
                        </a:rPr>
                        <a:t>-2</a:t>
                      </a:r>
                    </a:p>
                    <a:p>
                      <a:pPr algn="ctr"/>
                      <a:r>
                        <a:rPr lang="ru-RU" sz="1400" b="0" i="0" kern="1200" dirty="0" smtClean="0">
                          <a:solidFill>
                            <a:schemeClr val="tx1"/>
                          </a:solidFill>
                          <a:latin typeface="+mn-lt"/>
                          <a:ea typeface="+mn-ea"/>
                          <a:cs typeface="+mn-cs"/>
                        </a:rPr>
                        <a:t>-3</a:t>
                      </a:r>
                    </a:p>
                    <a:p>
                      <a:pPr algn="ctr"/>
                      <a:r>
                        <a:rPr lang="ru-RU" sz="1400" b="0" i="0" kern="1200" dirty="0" smtClean="0">
                          <a:solidFill>
                            <a:schemeClr val="tx1"/>
                          </a:solidFill>
                          <a:latin typeface="+mn-lt"/>
                          <a:ea typeface="+mn-ea"/>
                          <a:cs typeface="+mn-cs"/>
                        </a:rPr>
                        <a:t>-4</a:t>
                      </a:r>
                    </a:p>
                    <a:p>
                      <a:pPr algn="ctr"/>
                      <a:r>
                        <a:rPr lang="ru-RU" sz="1400" b="0" i="0" kern="1200" dirty="0" smtClean="0">
                          <a:solidFill>
                            <a:schemeClr val="tx1"/>
                          </a:solidFill>
                          <a:latin typeface="+mn-lt"/>
                          <a:ea typeface="+mn-ea"/>
                          <a:cs typeface="+mn-cs"/>
                        </a:rPr>
                        <a:t>-5</a:t>
                      </a:r>
                    </a:p>
                    <a:p>
                      <a:pPr algn="ctr"/>
                      <a:endParaRPr lang="ru-RU"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400" b="0" i="0" kern="1200" dirty="0" smtClean="0">
                          <a:solidFill>
                            <a:schemeClr val="tx1"/>
                          </a:solidFill>
                          <a:latin typeface="+mn-lt"/>
                          <a:ea typeface="+mn-ea"/>
                          <a:cs typeface="+mn-cs"/>
                        </a:rPr>
                        <a:t>+5</a:t>
                      </a:r>
                    </a:p>
                    <a:p>
                      <a:pPr algn="ctr"/>
                      <a:r>
                        <a:rPr lang="ru-RU" sz="1400" b="0" i="0" kern="1200" dirty="0" smtClean="0">
                          <a:solidFill>
                            <a:schemeClr val="tx1"/>
                          </a:solidFill>
                          <a:latin typeface="+mn-lt"/>
                          <a:ea typeface="+mn-ea"/>
                          <a:cs typeface="+mn-cs"/>
                        </a:rPr>
                        <a:t>+4</a:t>
                      </a:r>
                    </a:p>
                    <a:p>
                      <a:pPr algn="ctr"/>
                      <a:r>
                        <a:rPr lang="ru-RU" sz="1400" b="0" i="0" kern="1200" dirty="0" smtClean="0">
                          <a:solidFill>
                            <a:schemeClr val="tx1"/>
                          </a:solidFill>
                          <a:latin typeface="+mn-lt"/>
                          <a:ea typeface="+mn-ea"/>
                          <a:cs typeface="+mn-cs"/>
                        </a:rPr>
                        <a:t>+3</a:t>
                      </a:r>
                    </a:p>
                    <a:p>
                      <a:pPr algn="ctr"/>
                      <a:r>
                        <a:rPr lang="ru-RU" sz="1400" b="0" i="0" kern="1200" dirty="0" smtClean="0">
                          <a:solidFill>
                            <a:schemeClr val="tx1"/>
                          </a:solidFill>
                          <a:latin typeface="+mn-lt"/>
                          <a:ea typeface="+mn-ea"/>
                          <a:cs typeface="+mn-cs"/>
                        </a:rPr>
                        <a:t>+2</a:t>
                      </a:r>
                    </a:p>
                    <a:p>
                      <a:pPr algn="ctr"/>
                      <a:r>
                        <a:rPr lang="ru-RU" sz="1400" b="0" i="0" kern="1200" dirty="0" smtClean="0">
                          <a:solidFill>
                            <a:schemeClr val="tx1"/>
                          </a:solidFill>
                          <a:latin typeface="+mn-lt"/>
                          <a:ea typeface="+mn-ea"/>
                          <a:cs typeface="+mn-cs"/>
                        </a:rPr>
                        <a:t>+1</a:t>
                      </a:r>
                    </a:p>
                    <a:p>
                      <a:pPr algn="ctr"/>
                      <a:r>
                        <a:rPr lang="ru-RU" sz="1400" b="0" i="0" kern="1200" dirty="0" smtClean="0">
                          <a:solidFill>
                            <a:schemeClr val="tx1"/>
                          </a:solidFill>
                          <a:latin typeface="+mn-lt"/>
                          <a:ea typeface="+mn-ea"/>
                          <a:cs typeface="+mn-cs"/>
                        </a:rPr>
                        <a:t>Разнообразие дополнительных услуг</a:t>
                      </a:r>
                      <a:br>
                        <a:rPr lang="ru-RU" sz="1400" b="0" i="0" kern="1200" dirty="0" smtClean="0">
                          <a:solidFill>
                            <a:schemeClr val="tx1"/>
                          </a:solidFill>
                          <a:latin typeface="+mn-lt"/>
                          <a:ea typeface="+mn-ea"/>
                          <a:cs typeface="+mn-cs"/>
                        </a:rPr>
                      </a:br>
                      <a:endParaRPr lang="ru-RU" sz="1400" b="0" i="0" kern="1200" dirty="0" smtClean="0">
                        <a:solidFill>
                          <a:schemeClr val="tx1"/>
                        </a:solidFill>
                        <a:latin typeface="+mn-lt"/>
                        <a:ea typeface="+mn-ea"/>
                        <a:cs typeface="+mn-cs"/>
                      </a:endParaRPr>
                    </a:p>
                    <a:p>
                      <a:pPr algn="ctr"/>
                      <a:r>
                        <a:rPr lang="ru-RU" sz="1400" b="0" i="0" kern="1200" dirty="0" smtClean="0">
                          <a:solidFill>
                            <a:schemeClr val="tx1"/>
                          </a:solidFill>
                          <a:latin typeface="+mn-lt"/>
                          <a:ea typeface="+mn-ea"/>
                          <a:cs typeface="+mn-cs"/>
                        </a:rPr>
                        <a:t>-1</a:t>
                      </a:r>
                    </a:p>
                    <a:p>
                      <a:pPr algn="ctr"/>
                      <a:r>
                        <a:rPr lang="ru-RU" sz="1400" b="0" i="0" kern="1200" dirty="0" smtClean="0">
                          <a:solidFill>
                            <a:schemeClr val="tx1"/>
                          </a:solidFill>
                          <a:latin typeface="+mn-lt"/>
                          <a:ea typeface="+mn-ea"/>
                          <a:cs typeface="+mn-cs"/>
                        </a:rPr>
                        <a:t>-2</a:t>
                      </a:r>
                    </a:p>
                    <a:p>
                      <a:pPr algn="ctr"/>
                      <a:r>
                        <a:rPr lang="ru-RU" sz="1400" b="0" i="0" kern="1200" dirty="0" smtClean="0">
                          <a:solidFill>
                            <a:schemeClr val="tx1"/>
                          </a:solidFill>
                          <a:latin typeface="+mn-lt"/>
                          <a:ea typeface="+mn-ea"/>
                          <a:cs typeface="+mn-cs"/>
                        </a:rPr>
                        <a:t>-3</a:t>
                      </a:r>
                    </a:p>
                    <a:p>
                      <a:pPr algn="ctr"/>
                      <a:r>
                        <a:rPr lang="ru-RU" sz="1400" b="0" i="0" kern="1200" dirty="0" smtClean="0">
                          <a:solidFill>
                            <a:schemeClr val="tx1"/>
                          </a:solidFill>
                          <a:latin typeface="+mn-lt"/>
                          <a:ea typeface="+mn-ea"/>
                          <a:cs typeface="+mn-cs"/>
                        </a:rPr>
                        <a:t>-4</a:t>
                      </a:r>
                    </a:p>
                    <a:p>
                      <a:pPr algn="ctr"/>
                      <a:r>
                        <a:rPr lang="ru-RU" sz="1400" b="0" i="0" kern="1200" dirty="0" smtClean="0">
                          <a:solidFill>
                            <a:schemeClr val="tx1"/>
                          </a:solidFill>
                          <a:latin typeface="+mn-lt"/>
                          <a:ea typeface="+mn-ea"/>
                          <a:cs typeface="+mn-cs"/>
                        </a:rPr>
                        <a:t>-5</a:t>
                      </a:r>
                    </a:p>
                    <a:p>
                      <a:pPr algn="ctr"/>
                      <a:endParaRPr lang="ru-RU"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800" b="1" dirty="0" smtClean="0">
                <a:solidFill>
                  <a:srgbClr val="4F81BD"/>
                </a:solidFill>
                <a:cs typeface="Arial" pitchFamily="34" charset="0"/>
              </a:rPr>
              <a:t>2.3 Разработка инструментария исследования</a:t>
            </a:r>
          </a:p>
        </p:txBody>
      </p:sp>
      <p:sp>
        <p:nvSpPr>
          <p:cNvPr id="3" name="Текст 2"/>
          <p:cNvSpPr>
            <a:spLocks noGrp="1"/>
          </p:cNvSpPr>
          <p:nvPr>
            <p:ph type="body" sz="quarter" idx="14"/>
          </p:nvPr>
        </p:nvSpPr>
        <p:spPr/>
        <p:txBody>
          <a:bodyPr/>
          <a:lstStyle/>
          <a:p>
            <a:r>
              <a:rPr lang="ru-RU" altLang="ru-RU" dirty="0" smtClean="0"/>
              <a:t>ВОПРОСЫ ДЛЯ САМОПРОВЕРКИ</a:t>
            </a:r>
            <a:endParaRPr lang="ru-RU" dirty="0"/>
          </a:p>
        </p:txBody>
      </p:sp>
      <p:sp>
        <p:nvSpPr>
          <p:cNvPr id="5" name="Прямоугольник 4"/>
          <p:cNvSpPr/>
          <p:nvPr/>
        </p:nvSpPr>
        <p:spPr>
          <a:xfrm>
            <a:off x="0" y="656302"/>
            <a:ext cx="9144000" cy="4062651"/>
          </a:xfrm>
          <a:prstGeom prst="rect">
            <a:avLst/>
          </a:prstGeom>
        </p:spPr>
        <p:txBody>
          <a:bodyPr wrap="square">
            <a:spAutoFit/>
          </a:bodyPr>
          <a:lstStyle/>
          <a:p>
            <a:pPr marL="342900" indent="-342900" algn="just">
              <a:spcBef>
                <a:spcPts val="600"/>
              </a:spcBef>
              <a:buFont typeface="+mj-lt"/>
              <a:buAutoNum type="arabicPeriod"/>
            </a:pPr>
            <a:r>
              <a:rPr lang="ru-RU" sz="1600" dirty="0" smtClean="0"/>
              <a:t>Что понимается под инструментарием исследования</a:t>
            </a:r>
            <a:r>
              <a:rPr lang="en-US" sz="1600" dirty="0" smtClean="0"/>
              <a:t>?</a:t>
            </a:r>
            <a:r>
              <a:rPr lang="ru-RU" sz="1600" dirty="0" smtClean="0"/>
              <a:t> </a:t>
            </a:r>
          </a:p>
          <a:p>
            <a:pPr marL="342900" indent="-342900" algn="just">
              <a:spcBef>
                <a:spcPts val="600"/>
              </a:spcBef>
              <a:buFont typeface="+mj-lt"/>
              <a:buAutoNum type="arabicPeriod"/>
            </a:pPr>
            <a:r>
              <a:rPr lang="ru-RU" altLang="ru-RU" sz="1600" dirty="0" smtClean="0"/>
              <a:t>Перечислите инструментарий опроса .</a:t>
            </a:r>
          </a:p>
          <a:p>
            <a:pPr marL="342900" indent="-342900" algn="just">
              <a:spcBef>
                <a:spcPts val="600"/>
              </a:spcBef>
              <a:buFont typeface="+mj-lt"/>
              <a:buAutoNum type="arabicPeriod"/>
            </a:pPr>
            <a:r>
              <a:rPr lang="ru-RU" altLang="ru-RU" sz="1600" dirty="0" smtClean="0"/>
              <a:t>Перечислите инструментарий </a:t>
            </a:r>
            <a:r>
              <a:rPr lang="ru-RU" altLang="ru-RU" sz="1600" dirty="0" err="1" smtClean="0"/>
              <a:t>фокус-группы</a:t>
            </a:r>
            <a:r>
              <a:rPr lang="ru-RU" altLang="ru-RU" sz="1600" dirty="0" smtClean="0"/>
              <a:t>  и раскройте содержание каждого инструмента.</a:t>
            </a:r>
            <a:endParaRPr lang="en-US" altLang="ru-RU" sz="1600" dirty="0" smtClean="0"/>
          </a:p>
          <a:p>
            <a:pPr marL="342900" indent="-342900" algn="just">
              <a:spcBef>
                <a:spcPts val="600"/>
              </a:spcBef>
              <a:buFont typeface="+mj-lt"/>
              <a:buAutoNum type="arabicPeriod"/>
            </a:pPr>
            <a:r>
              <a:rPr lang="ru-RU" altLang="ru-RU" sz="1600" dirty="0" smtClean="0"/>
              <a:t>Перечислите инструментарий  глубинного интервью и раскройте содержание каждого инструмента.</a:t>
            </a:r>
          </a:p>
          <a:p>
            <a:pPr marL="342900" indent="-342900" algn="just">
              <a:spcBef>
                <a:spcPts val="600"/>
              </a:spcBef>
              <a:buFont typeface="+mj-lt"/>
              <a:buAutoNum type="arabicPeriod"/>
            </a:pPr>
            <a:r>
              <a:rPr lang="ru-RU" altLang="ru-RU" sz="1600" dirty="0" smtClean="0"/>
              <a:t>Какова структура </a:t>
            </a:r>
            <a:r>
              <a:rPr lang="ru-RU" altLang="ru-RU" sz="1600" dirty="0" err="1" smtClean="0"/>
              <a:t>гайда</a:t>
            </a:r>
            <a:r>
              <a:rPr lang="ru-RU" altLang="ru-RU" sz="1600" dirty="0" smtClean="0"/>
              <a:t> </a:t>
            </a:r>
            <a:r>
              <a:rPr lang="ru-RU" altLang="ru-RU" sz="1600" dirty="0" err="1" smtClean="0"/>
              <a:t>фокус-группы</a:t>
            </a:r>
            <a:r>
              <a:rPr lang="ru-RU" altLang="ru-RU" sz="1600" dirty="0" smtClean="0"/>
              <a:t>.</a:t>
            </a:r>
          </a:p>
          <a:p>
            <a:pPr marL="342900" indent="-342900" algn="just">
              <a:spcBef>
                <a:spcPts val="600"/>
              </a:spcBef>
              <a:buFont typeface="+mj-lt"/>
              <a:buAutoNum type="arabicPeriod"/>
            </a:pPr>
            <a:r>
              <a:rPr lang="ru-RU" altLang="ru-RU" sz="1600" dirty="0" smtClean="0"/>
              <a:t>В каких ситуациях приемлемы </a:t>
            </a:r>
            <a:r>
              <a:rPr lang="ru-RU" altLang="ru-RU" sz="1600" dirty="0" err="1" smtClean="0"/>
              <a:t>фокус-группы</a:t>
            </a:r>
            <a:r>
              <a:rPr lang="ru-RU" altLang="ru-RU" sz="1600" dirty="0" smtClean="0"/>
              <a:t>, а в каких глубинные интервью</a:t>
            </a:r>
            <a:r>
              <a:rPr lang="en-US" altLang="ru-RU" sz="1600" dirty="0" smtClean="0"/>
              <a:t>?</a:t>
            </a:r>
          </a:p>
          <a:p>
            <a:pPr marL="342900" indent="-342900" algn="just">
              <a:spcBef>
                <a:spcPts val="600"/>
              </a:spcBef>
              <a:buFont typeface="+mj-lt"/>
              <a:buAutoNum type="arabicPeriod"/>
            </a:pPr>
            <a:r>
              <a:rPr lang="ru-RU" altLang="ru-RU" sz="1600" dirty="0" smtClean="0"/>
              <a:t>Каков порядок размещения вопросов в анкете</a:t>
            </a:r>
            <a:r>
              <a:rPr lang="en-US" altLang="ru-RU" sz="1600" dirty="0" smtClean="0"/>
              <a:t>?</a:t>
            </a:r>
          </a:p>
          <a:p>
            <a:pPr marL="342900" indent="-342900" algn="just">
              <a:spcBef>
                <a:spcPts val="600"/>
              </a:spcBef>
              <a:buFont typeface="+mj-lt"/>
              <a:buAutoNum type="arabicPeriod"/>
            </a:pPr>
            <a:r>
              <a:rPr lang="ru-RU" altLang="ru-RU" sz="1600" dirty="0" smtClean="0"/>
              <a:t>Какие шкалы для субъективных вопросов вы знаете</a:t>
            </a:r>
            <a:r>
              <a:rPr lang="en-US" altLang="ru-RU" sz="1600" dirty="0" smtClean="0"/>
              <a:t>?</a:t>
            </a:r>
          </a:p>
          <a:p>
            <a:pPr marL="342900" indent="-342900" algn="just">
              <a:spcBef>
                <a:spcPts val="600"/>
              </a:spcBef>
              <a:buFont typeface="+mj-lt"/>
              <a:buAutoNum type="arabicPeriod"/>
            </a:pPr>
            <a:r>
              <a:rPr lang="ru-RU" altLang="ru-RU" sz="1600" dirty="0" smtClean="0"/>
              <a:t>Чем семантический дифференциал отличается от шкалы </a:t>
            </a:r>
            <a:r>
              <a:rPr lang="ru-RU" altLang="ru-RU" sz="1600" dirty="0" err="1" smtClean="0"/>
              <a:t>Лайкерта</a:t>
            </a:r>
            <a:r>
              <a:rPr lang="en-US" altLang="ru-RU" sz="1600" dirty="0" smtClean="0"/>
              <a:t>?</a:t>
            </a:r>
          </a:p>
          <a:p>
            <a:pPr marL="342900" indent="-342900" algn="just">
              <a:spcBef>
                <a:spcPts val="600"/>
              </a:spcBef>
              <a:buFont typeface="+mj-lt"/>
              <a:buAutoNum type="arabicPeriod"/>
            </a:pPr>
            <a:r>
              <a:rPr lang="ru-RU" altLang="ru-RU" sz="1600" dirty="0" smtClean="0"/>
              <a:t>Чем одновариантный вопрос отличается от дихотомического</a:t>
            </a:r>
            <a:r>
              <a:rPr lang="en-US" altLang="ru-RU" sz="1600" dirty="0" smtClean="0"/>
              <a:t>?</a:t>
            </a:r>
            <a:endParaRPr lang="ru-RU" altLang="ru-RU" sz="1600" dirty="0" smtClean="0"/>
          </a:p>
          <a:p>
            <a:pPr indent="450850" algn="just">
              <a:spcBef>
                <a:spcPts val="600"/>
              </a:spcBef>
              <a:buFont typeface="Wingdings" pitchFamily="2" charset="2"/>
              <a:buAutoNum type="arabicPeriod"/>
            </a:pPr>
            <a:endParaRPr lang="ru-RU" sz="1600"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042822bdf46a88974a34b6119410eaeadc7c97"/>
</p:tagLst>
</file>

<file path=ppt/theme/theme1.xml><?xml version="1.0" encoding="utf-8"?>
<a:theme xmlns:a="http://schemas.openxmlformats.org/drawingml/2006/main" name="ДО">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3600</TotalTime>
  <Words>1845</Words>
  <Application>Microsoft Office PowerPoint</Application>
  <PresentationFormat>Экран (4:3)</PresentationFormat>
  <Paragraphs>379</Paragraphs>
  <Slides>31</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ДО</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vector>
  </TitlesOfParts>
  <Company>IzhSTU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Nemo</dc:creator>
  <cp:lastModifiedBy>Admin</cp:lastModifiedBy>
  <cp:revision>185</cp:revision>
  <dcterms:created xsi:type="dcterms:W3CDTF">2013-03-28T05:50:20Z</dcterms:created>
  <dcterms:modified xsi:type="dcterms:W3CDTF">2017-09-29T22:48:19Z</dcterms:modified>
</cp:coreProperties>
</file>