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ru-RU" sz="4000" b="1" dirty="0" smtClean="0">
                <a:solidFill>
                  <a:srgbClr val="FFFF00"/>
                </a:solidFill>
              </a:rPr>
              <a:t>1</a:t>
            </a:r>
            <a:r>
              <a:rPr lang="en-US" sz="4000" b="1" dirty="0" smtClean="0">
                <a:solidFill>
                  <a:srgbClr val="FFFF00"/>
                </a:solidFill>
              </a:rPr>
              <a:t>0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351400 «</a:t>
            </a:r>
            <a:r>
              <a:rPr lang="ru-RU" sz="2400" dirty="0" err="1">
                <a:solidFill>
                  <a:srgbClr val="0000CC"/>
                </a:solidFill>
              </a:rPr>
              <a:t>Пркладная</a:t>
            </a:r>
            <a:r>
              <a:rPr lang="ru-RU" sz="2400" dirty="0">
                <a:solidFill>
                  <a:srgbClr val="0000CC"/>
                </a:solidFill>
              </a:rPr>
              <a:t>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 dirty="0" err="1">
                <a:solidFill>
                  <a:srgbClr val="0000CC"/>
                </a:solidFill>
              </a:rPr>
              <a:t>Большедворский</a:t>
            </a:r>
            <a:r>
              <a:rPr lang="ru-RU" sz="2400" dirty="0">
                <a:solidFill>
                  <a:srgbClr val="0000CC"/>
                </a:solidFill>
              </a:rPr>
              <a:t>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   1. </a:t>
            </a:r>
            <a:r>
              <a:rPr lang="ru-RU" sz="2400" dirty="0" smtClean="0">
                <a:solidFill>
                  <a:schemeClr val="bg1"/>
                </a:solidFill>
              </a:rPr>
              <a:t>Функциональные </a:t>
            </a:r>
            <a:r>
              <a:rPr lang="ru-RU" sz="2400" dirty="0" smtClean="0">
                <a:solidFill>
                  <a:schemeClr val="bg1"/>
                </a:solidFill>
              </a:rPr>
              <a:t>устройства вычислительной сети (узел, рабочая станция, сервер).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Сетевые </a:t>
            </a:r>
            <a:r>
              <a:rPr lang="ru-RU" sz="2400" dirty="0" smtClean="0">
                <a:solidFill>
                  <a:schemeClr val="bg1"/>
                </a:solidFill>
              </a:rPr>
              <a:t>адаптеры, трансиверы, конверторы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Коммуникационные элементы вычислительной сети (повторитель, мост и коммутатор, </a:t>
            </a:r>
            <a:r>
              <a:rPr lang="ru-RU" sz="2400" dirty="0" err="1" smtClean="0">
                <a:solidFill>
                  <a:schemeClr val="bg1"/>
                </a:solidFill>
              </a:rPr>
              <a:t>маршрутизатор</a:t>
            </a:r>
            <a:r>
              <a:rPr lang="ru-RU" sz="2400" dirty="0" smtClean="0">
                <a:solidFill>
                  <a:schemeClr val="bg1"/>
                </a:solidFill>
              </a:rPr>
              <a:t>, шлюз).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4. </a:t>
            </a:r>
            <a:r>
              <a:rPr lang="ru-RU" sz="2400" dirty="0" smtClean="0">
                <a:solidFill>
                  <a:schemeClr val="bg1"/>
                </a:solidFill>
              </a:rPr>
              <a:t>Межсетевое </a:t>
            </a:r>
            <a:r>
              <a:rPr lang="ru-RU" sz="2400" dirty="0" smtClean="0">
                <a:solidFill>
                  <a:schemeClr val="bg1"/>
                </a:solidFill>
              </a:rPr>
              <a:t>взаимодействие (трансляция протоколов, мультиплексирование, инкапсуляция).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5. </a:t>
            </a:r>
            <a:r>
              <a:rPr lang="ru-RU" sz="2400" dirty="0" smtClean="0">
                <a:solidFill>
                  <a:schemeClr val="bg1"/>
                </a:solidFill>
              </a:rPr>
              <a:t>Сравнение </a:t>
            </a:r>
            <a:r>
              <a:rPr lang="ru-RU" sz="2400" dirty="0" smtClean="0">
                <a:solidFill>
                  <a:schemeClr val="bg1"/>
                </a:solidFill>
              </a:rPr>
              <a:t>устройств для объединения сетей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6.</a:t>
            </a:r>
            <a:r>
              <a:rPr lang="ru-RU" sz="240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Функциональное соответствие видов коммуникационного оборудования уровням модели OSI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235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2009-01-26T02:34:31Z</dcterms:modified>
</cp:coreProperties>
</file>