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742113" cy="9872663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43" autoAdjust="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76C7-5874-418B-8F6F-A0D229213B18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7E9FC-CA9D-4C98-A5AE-3BD23E895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5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781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665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15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97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154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981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94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456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371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33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911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85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31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274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91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898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19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52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95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E9FC-CA9D-4C98-A5AE-3BD23E89591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07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6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704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15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4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7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98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3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602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4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B49DE-13CB-4685-9E44-3AAA4F34A6B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ED0C7-B7FA-4898-9A87-7E2D952EB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7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2440697"/>
            <a:ext cx="6694512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Регулирование внешнеэкономической деятельности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1844823"/>
            <a:ext cx="1137444" cy="206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50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748883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Ст. 2 закона РФ «Основах государственного регулирования внешнеторговой деятельности»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780928"/>
            <a:ext cx="7200800" cy="38164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Таможенное регулирование - это метод, осуществляемый путем применения ввозных и вывозных таможенных пошлин</a:t>
            </a:r>
          </a:p>
          <a:p>
            <a:pPr marL="0" indent="0">
              <a:buNone/>
            </a:pP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Основным элементом таможенно-тарифного регулирования является таможенная пошлина, она, в свою очередь, создает стоимостный барьер, посредством которого повышается цена ввозимого(вывозимого) товара, а следовательно, с ее помощью осуществляется регулирование  ввоза (вывоза) в страну товаров.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91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Элементы, связанные с таможенными пошлинами, которыми облагаются товары, ввозимые на таможенную территорию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780928"/>
            <a:ext cx="7200800" cy="381642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Таможенный тариф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Товарная номенклатура ВЭД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Таможенная пошлина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Тарифные льготы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Страна происхождения товара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Особые виды пошлин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Таможенная стоимость</a:t>
            </a:r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88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 и тариф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060848"/>
            <a:ext cx="7200800" cy="38164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Это основа таможенно-тарифного регулирования, так как особенности построения таможенного тарифа , обоснование и применение таможенных пошлин реализуют его основные цели.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Таможенный тариф состоит из двух элементов: таможенных пошлин и товарной номенклатуры ВЭД (ТН ВЭД)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00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64008"/>
            <a:ext cx="748883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Тарифные льготы и преференции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40"/>
            <a:ext cx="7200800" cy="3816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Льготы по уплате таможенных пошлин, применяемых к товарам, перемещаемых через таможенную границу страны. Порядок предоставления тарифных льгот установлен Протоколом о предоставлении тарифных льгот от 12.12.2008 и другими документами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65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Страна происхождения товара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060848"/>
            <a:ext cx="7200800" cy="3816424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Элемент таможенно-тарифного регулирования, в соответствии с которым товарам из отдельных стран предоставляются тарифные преференции (льготы) по уплате таможенных пошлин, установленных в соответствии с законодательством Таможенного союза. Тарифные преференции снижают размер таможенных пошлин, которыми облагаются товары, что создает условия для повышения конкурентоспособности товаров этих стран.</a:t>
            </a:r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674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Особые виды пошлин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200800" cy="4680520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Специальные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Антидемпинговые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Компенсационные</a:t>
            </a:r>
          </a:p>
          <a:p>
            <a:pPr marL="0" indent="0">
              <a:buClr>
                <a:srgbClr val="C00000"/>
              </a:buClr>
              <a:buNone/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Он носят временный характер, так как используются как ответная мера в целях борьбы с недобросовестной конкуренцией зарубежных партнеров.  Особые пошлины также влияют на цен ввозимого товара, выступая защитным барьером.</a:t>
            </a:r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62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Основные функции таможенного тарифа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8"/>
            <a:ext cx="7200800" cy="4752528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3300" i="1" dirty="0" smtClean="0">
                <a:solidFill>
                  <a:schemeClr val="accent1">
                    <a:lumMod val="75000"/>
                  </a:schemeClr>
                </a:solidFill>
              </a:rPr>
              <a:t>Защитная</a:t>
            </a: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>Направлена на защиту национальных интересов товаропроизводителей и их продукции от воздействия иностранной конкуренции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3300" i="1" dirty="0" smtClean="0">
                <a:solidFill>
                  <a:schemeClr val="accent1">
                    <a:lumMod val="75000"/>
                  </a:schemeClr>
                </a:solidFill>
              </a:rPr>
              <a:t>Фискальная</a:t>
            </a: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>Реализуется с целью пополнения доходной части бюджета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3300" i="1" dirty="0" smtClean="0">
                <a:solidFill>
                  <a:schemeClr val="accent1">
                    <a:lumMod val="75000"/>
                  </a:schemeClr>
                </a:solidFill>
              </a:rPr>
              <a:t>Регулирующая</a:t>
            </a: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300" dirty="0" smtClean="0">
                <a:solidFill>
                  <a:schemeClr val="accent1">
                    <a:lumMod val="75000"/>
                  </a:schemeClr>
                </a:solidFill>
              </a:rPr>
              <a:t>Предполагает поддержание соответствующего соотношения цен на импортную продукцию на внутреннем рынке страны импортера</a:t>
            </a:r>
          </a:p>
          <a:p>
            <a:pPr marL="0" indent="0">
              <a:buClr>
                <a:srgbClr val="C00000"/>
              </a:buClr>
              <a:buNone/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322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Структура таможенного тарифа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8"/>
            <a:ext cx="7632848" cy="4896544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Таможенный тариф состоит из двух элементов: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Ставка таможенных пошлин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Представляет собой размер, величину таможенной пошлины (5% или 5 евро за 1 кг)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Товарная номенклатура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Классификатор товаров, который применяется ля целей государственного регулирования экспорта и импорта и статистического учета внешнеторговых операций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235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Структура таможенного тарифа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71151" y="2924944"/>
            <a:ext cx="26642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Структура таможенного тарифа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71551" y="2204864"/>
            <a:ext cx="417646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Ставки таможенных пошлин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47296" y="3645024"/>
            <a:ext cx="417646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Таможенная номенклатура внешнеэкономической деятельности Таможенного союза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6" idx="3"/>
          </p:cNvCxnSpPr>
          <p:nvPr/>
        </p:nvCxnSpPr>
        <p:spPr>
          <a:xfrm flipV="1">
            <a:off x="3335447" y="2780928"/>
            <a:ext cx="911849" cy="612068"/>
          </a:xfrm>
          <a:prstGeom prst="straightConnector1">
            <a:avLst/>
          </a:prstGeom>
          <a:ln w="254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3"/>
            <a:endCxn id="8" idx="1"/>
          </p:cNvCxnSpPr>
          <p:nvPr/>
        </p:nvCxnSpPr>
        <p:spPr>
          <a:xfrm>
            <a:off x="3335447" y="3392996"/>
            <a:ext cx="911849" cy="720080"/>
          </a:xfrm>
          <a:prstGeom prst="straightConnector1">
            <a:avLst/>
          </a:prstGeom>
          <a:ln w="254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2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6151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Сущность таможенного тарифа двояка:</a:t>
            </a: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187624" y="1700808"/>
            <a:ext cx="76328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 одной стороны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он представляет собой законодательный акт, в котором представлены ставки таможенных пошлин, которыми облагаются товары, ввозимые на территорию Таможенного союза. В данном случае таможенный тариф выполняет торговую роль.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 другой же стороны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— тариф применяется к товарам, ввозимым из различных стран, как политический инструмент (создает товарам из отдельных стран благоприятствующий режим или наоборот, ограничивает ввоз отдельных товаров). Поэтому таможенный тариф может определяться как инструмент торговой политики и государственного регулирования внутреннего рынка страны (Таможенного союза) при ее взаимодействии с мировым рынком. Формирование и применение таможенного тарифа осуществляются исходя из конкретных целей, национальных и государственных интересов.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36151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Экономическая роль таможенной пошлины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971600" y="1412776"/>
            <a:ext cx="67687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Экономическая роль таможенной пошлины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2852936"/>
            <a:ext cx="3096344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стоимостного барьера, повышающего цену ввозимого товара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44008" y="2852936"/>
            <a:ext cx="3096344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Целенаправленным применением пошлин государство может стимулировать развитие определенных отраслей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7" idx="3"/>
            <a:endCxn id="8" idx="1"/>
          </p:cNvCxnSpPr>
          <p:nvPr/>
        </p:nvCxnSpPr>
        <p:spPr>
          <a:xfrm>
            <a:off x="4067944" y="3681028"/>
            <a:ext cx="576064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2"/>
          </p:cNvCxnSpPr>
          <p:nvPr/>
        </p:nvCxnSpPr>
        <p:spPr>
          <a:xfrm flipV="1">
            <a:off x="4355976" y="2348880"/>
            <a:ext cx="0" cy="13321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27584" y="4725144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Экономическая роль таможенной пошлины состоит в том, что она создает стоимостной барьер, повышая цену ввозимого товара и, одновременно, применяя таможенные пошлины, государство может стимулировать развитие определенных отраслей, создавая для них благоприятные условия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8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36151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Последствия введения ввозных таможенных пошлин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99592" y="4293096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Субъектом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обложения таможенной пошлиной выступает декларант включая уполномоченного экономического оператора и перевозчика.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Объектом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обложения пошлиной служат товары, перемещаемые через таможенную границу.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81127" y="1405382"/>
            <a:ext cx="67687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ПОСЛЕДСТВИЯ ВВЕДЕНИЯ ВВОЗНЫХ ТАМОЖЕННЫХ ПОШЛИН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81127" y="2373155"/>
            <a:ext cx="3358406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Повышается цена ввозимого товара, реализуемого на внутреннем рынке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55976" y="2373155"/>
            <a:ext cx="3384376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Оказывается влияние на доходы местных потребителей, производителей, государства</a:t>
            </a:r>
            <a:endParaRPr lang="ru-RU" dirty="0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383881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Формула" r:id="rId5" imgW="114120" imgH="215640" progId="Equation.3">
                  <p:embed/>
                </p:oleObj>
              </mc:Choice>
              <mc:Fallback>
                <p:oleObj name="Формула" r:id="rId5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998356"/>
              </p:ext>
            </p:extLst>
          </p:nvPr>
        </p:nvGraphicFramePr>
        <p:xfrm>
          <a:off x="4527550" y="3308350"/>
          <a:ext cx="889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Формула" r:id="rId7" imgW="88560" imgH="241200" progId="Equation.3">
                  <p:embed/>
                </p:oleObj>
              </mc:Choice>
              <mc:Fallback>
                <p:oleObj name="Формула" r:id="rId7" imgW="88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27550" y="3308350"/>
                        <a:ext cx="889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66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Деление пошлин по 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объекту обложения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971600" y="1124744"/>
            <a:ext cx="7272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По объекту обложения таможенные пошлины делятся на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ввозные, вывозные и транзитные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Ввозными таможенными пошлинами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облагаются товары, ввозимые на таможенную территорию Таможенного союза. В зависимости от уровня развития экономики страны они выполняют соответствующие функции: фискальную, регулирующую и защитную.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Вывозные таможенные пошлины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применяются к товарам, вывозимым из страны. Эти виды пошлин используются в развивающихся странах и применяются, в основном, к сырьевым товарам. В большинстве своем они выполняют фискальную функцию. Применяются вывозные пошлины и в странах Таможенного союза.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Транзитные таможенные пошлины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применяются к товарам, перемещаемым по территории государства под процедурой «таможенный транзит». Эти пошлины также применяются в развивающихся странах и выполняют фискальную функцию.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0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Деление пошлин по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способу взимания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950876" y="1268760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Адвалорные таможенные пошлины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исчисляются в процентах к таможенной к таможенной стоимости (например, 5%) и рассчитываются по формуле: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Адвалорные пошлины — это наиболее распространенный вид пошлин. Ими облагается 85—94% товаров всей мировой торговли. Основное преимущество этого вида пошлин состоит в том, что они сохраняют защитный барьер независимо от изменения цен на мировом рынке. Так, если на ввозимый товар установлена ставка таможенной пошлины в размере 5%, — она сохраняется и при цене на этот товар на мировом рынке в 500 долл. США, и 600 долл. США, и 450 долл. США. Другое дело, что изменится сумма взимаемой пошлины, соответственно — 25 долл. США, 30 долл. США и 22,5 долл. США, но защитный барьер в 5% при этом сохраняется.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666439"/>
              </p:ext>
            </p:extLst>
          </p:nvPr>
        </p:nvGraphicFramePr>
        <p:xfrm>
          <a:off x="2555776" y="2204864"/>
          <a:ext cx="3672408" cy="671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Формула" r:id="rId5" imgW="1143000" imgH="228600" progId="Equation.3">
                  <p:embed/>
                </p:oleObj>
              </mc:Choice>
              <mc:Fallback>
                <p:oleObj name="Формула" r:id="rId5" imgW="1143000" imgH="228600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204864"/>
                        <a:ext cx="3672408" cy="6716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956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Деление пошлин по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способу взимания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950876" y="1268760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Специфические пошлины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устанавливаются в виде конкретной (твердой) денежной суммы (евро или доллар) за единицу измерения количества товара (веса, объема, штуки и др.), например 5 евро за 1 кг. Ее величина рассчитывается по формуле: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Специфические пошлины применяются к стандартизированным товарам. Они просты в расчете. Величина их не зависит от колебания цены на товар на мировом рынке. Например, при цене товара на мировом рынке в 1500 долл. США и в 1550 долл. США и в 1450 долл. США за килограмм величина ввозной таможенной пошлины составит 5 евро за 1 кг. В отличие от адвалорной пошлины, эта пошлина не сохраняет защитного барьера, но при падении цен на мировом рынке сумма взимаемых таможенных пошлины не снижается, как при адвалорных пошлинах.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0325"/>
            <a:ext cx="23907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65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Деление пошлин по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способу взимания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918325" y="2708920"/>
            <a:ext cx="7272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Комбинированные или смешанные пошлины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— это пошлины, при установлении размера которых сочетаются оба принципа, применяемых для адвалорной и специфической пошлин. Одновременно взимается пошлина, начисленная в виде процента от таможенной стоимости и за единицу физической меры товара, например 20%, но не менее 5 евро за единицу.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Эта пошлина выполняет, в основном, фискальную функцию.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3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 в зависимости от страны происхождения товара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43611" y="1412776"/>
            <a:ext cx="76811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  <a:t>Минимальная (базовая) таможенная пошлина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Применяется при ввозе товаров, происходящих из стран, которым данная страна в торгово-политическом отношении предоставляет режим наибольшего благоприятствования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Максимальная таможенная пошлина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Применяется при ввозе товаров, происходящих из стран, которым данная страна не предоставила режим наиболее благоприятствуемой нации, либо страна происхождения товара неизвестна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25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848872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 в зависимости цели взимания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43611" y="1844824"/>
            <a:ext cx="768117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  <a:t>Протекционистские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Устанавливаются с целью защиты отечественных производителей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Фискальные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Устанавливаются с целью пополнения доходной части страны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0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8064896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Таможенные пошлины специальные, антидемпинговые и компенсационные  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37683" y="1124744"/>
            <a:ext cx="76811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Специальные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Пошлины, которые применяются в качестве защитной меры, в случаях когда на таможенную территорию государства ввозятся товары в количествах и на условиях, грозящих нанести ущерб отечественным производителям аналогичных товаров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Антидемпинговые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Применяются, если на таможенную территорию ввозятся товары по ценам более низким, чем их нормальная цена на внутреннем рынке страны экспортера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Компенсационные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Пошлина, которые применяются к товарам при производстве которых использовались субсидии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4624"/>
            <a:ext cx="8064896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Экономическая сущность таможенной пошлины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8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46" y="136151"/>
            <a:ext cx="457831" cy="8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7421404" algn="ctr" rotWithShape="0">
              <a:srgbClr val="003399">
                <a:alpha val="5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33719" y="1268760"/>
            <a:ext cx="76811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Состоит в том, что таможенная пошлина представляет собой разницу между среднемировыми и национальными затратами труда или среднемировыми и национальными ценами на аналогичную продукцию.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Поэтому минимальная величина таможенной пошлины должна быть равна разнице между среднемировыми и национальными ценами на ввозимую продукцию.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Например, если среднемировая цена товара, ввозимого на территорию Таможенного союза, составляет 200 долларов США, а цена аналогичной продукции, произведенной на таможенной территории Таможенном союзе, составляет 260 долларов США, то таможенная пошлина на такую продукцию должна составить как минимум 60 долларов США. </a:t>
            </a:r>
            <a:endParaRPr lang="ru-RU" sz="2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15fc73a4a6328e2947ea8653a328ee30f2e523"/>
  <p:tag name="ISPRING_SCORM_RATE_SLIDES" val="1"/>
  <p:tag name="ISPRING_SCORM_RATE_QUIZZES" val="0"/>
  <p:tag name="ISPRING_SCORM_PASSING_SCORE" val="100.0000000000"/>
  <p:tag name="GENSWF_OUTPUT_FILE_NAME" val="06"/>
  <p:tag name="ISPRING_RESOURCE_PATHS_HASH_PRESENTER" val="e9c7790b9d3bf2f1464d0e75891ab5ce5c85d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1003</Words>
  <Application>Microsoft Office PowerPoint</Application>
  <PresentationFormat>Экран (4:3)</PresentationFormat>
  <Paragraphs>100</Paragraphs>
  <Slides>21</Slides>
  <Notes>21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Wingdings</vt:lpstr>
      <vt:lpstr>Тема Office</vt:lpstr>
      <vt:lpstr>Формула</vt:lpstr>
      <vt:lpstr>Регулирование внешнеэкономической деятельности</vt:lpstr>
      <vt:lpstr>Ст. 2 закона РФ «Основах государственного регулирования внешнеторговой деятельности» </vt:lpstr>
      <vt:lpstr>Элементы, связанные с таможенными пошлинами, которыми облагаются товары, ввозимые на таможенную территорию </vt:lpstr>
      <vt:lpstr>Таможенные пошлины и тариф</vt:lpstr>
      <vt:lpstr>Тарифные льготы и преференции</vt:lpstr>
      <vt:lpstr>Страна происхождения товара</vt:lpstr>
      <vt:lpstr>Особые виды пошлин</vt:lpstr>
      <vt:lpstr>Основные функции таможенного тарифа</vt:lpstr>
      <vt:lpstr>Структура таможенного тарифа</vt:lpstr>
      <vt:lpstr>Структура таможенного тарифа</vt:lpstr>
      <vt:lpstr>Сущность таможенного тарифа двояка:</vt:lpstr>
      <vt:lpstr>Экономическая роль таможенной пошлины</vt:lpstr>
      <vt:lpstr>Последствия введения ввозных таможенных пошлин</vt:lpstr>
      <vt:lpstr>Деление пошлин по объекту обложения</vt:lpstr>
      <vt:lpstr>Деление пошлин по способу взимания</vt:lpstr>
      <vt:lpstr>Деление пошлин по способу взимания</vt:lpstr>
      <vt:lpstr>Деление пошлин по способу взимания</vt:lpstr>
      <vt:lpstr>Таможенные пошлины в зависимости от страны происхождения товара</vt:lpstr>
      <vt:lpstr>Таможенные пошлины в зависимости цели взимания</vt:lpstr>
      <vt:lpstr>Таможенные пошлины специальные, антидемпинговые и компенсационные  </vt:lpstr>
      <vt:lpstr>Экономическая сущность таможенной пошлины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Регулирование внешнеэкономической деятельности</dc:title>
  <dc:creator>ИЗДО-Дирекция</dc:creator>
  <cp:lastModifiedBy>Филичева Татьяна</cp:lastModifiedBy>
  <cp:revision>41</cp:revision>
  <cp:lastPrinted>2018-03-26T06:21:54Z</cp:lastPrinted>
  <dcterms:created xsi:type="dcterms:W3CDTF">2014-11-23T23:11:10Z</dcterms:created>
  <dcterms:modified xsi:type="dcterms:W3CDTF">2018-03-26T06:51:06Z</dcterms:modified>
</cp:coreProperties>
</file>