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78" r:id="rId3"/>
    <p:sldId id="277" r:id="rId4"/>
    <p:sldId id="279" r:id="rId5"/>
    <p:sldId id="280" r:id="rId6"/>
    <p:sldId id="284" r:id="rId7"/>
    <p:sldId id="281" r:id="rId8"/>
    <p:sldId id="271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FFFF"/>
    <a:srgbClr val="00004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70" y="-1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7252" y="1285860"/>
            <a:ext cx="7772400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Segoe Script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7290" y="278605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52356-B3E7-4CC7-80EC-EB5E81F1C11D}" type="datetimeFigureOut">
              <a:rPr lang="ru-RU"/>
              <a:pPr>
                <a:defRPr/>
              </a:pPr>
              <a:t>04.06.2018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15A80-DEA7-458A-8785-EE051597F6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07C6E-1AF0-440A-8D12-34A9EBD4973D}" type="datetimeFigureOut">
              <a:rPr lang="ru-RU"/>
              <a:pPr>
                <a:defRPr/>
              </a:pPr>
              <a:t>04.06.2018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A494F-60AA-4C07-BE47-48B9670373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BF52F-144A-4853-B4DC-76391539A4B4}" type="datetimeFigureOut">
              <a:rPr lang="ru-RU"/>
              <a:pPr>
                <a:defRPr/>
              </a:pPr>
              <a:t>04.06.2018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2E51E-B24A-411C-A173-08C01E8BB3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93312-BC34-4334-ABBE-CBAF3EC15057}" type="datetimeFigureOut">
              <a:rPr lang="ru-RU"/>
              <a:pPr>
                <a:defRPr/>
              </a:pPr>
              <a:t>04.06.2018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BDB7B-DA67-4AE0-8BE6-85256FB938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26ADB0-A58A-42EA-81C2-7BA9054981BF}" type="datetimeFigureOut">
              <a:rPr lang="ru-RU"/>
              <a:pPr>
                <a:defRPr/>
              </a:pPr>
              <a:t>04.06.2018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895E0-44D9-4625-A450-B150B41731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AED0F-90B3-43C7-9590-A7C64AF689A3}" type="datetimeFigureOut">
              <a:rPr lang="ru-RU"/>
              <a:pPr>
                <a:defRPr/>
              </a:pPr>
              <a:t>04.06.2018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A17FE-9642-4D15-8AA4-3D00DA03FD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43DED-F323-4D43-8BCA-2C196F8E0D15}" type="datetimeFigureOut">
              <a:rPr lang="ru-RU"/>
              <a:pPr>
                <a:defRPr/>
              </a:pPr>
              <a:t>04.06.2018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B4750-E32F-4EB9-9545-FFF1DBBD93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7EF7E-7F11-4C32-8427-B3684BC65DC6}" type="datetimeFigureOut">
              <a:rPr lang="ru-RU"/>
              <a:pPr>
                <a:defRPr/>
              </a:pPr>
              <a:t>04.06.2018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92D32-98D2-408C-843A-AA236F2527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D6D2D-37E5-4E22-A070-C8828C9D3366}" type="datetimeFigureOut">
              <a:rPr lang="ru-RU"/>
              <a:pPr>
                <a:defRPr/>
              </a:pPr>
              <a:t>04.06.2018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BA302-8C57-4720-9B53-018E03569E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A3627-C612-4DE3-9BD4-1BCA9808108D}" type="datetimeFigureOut">
              <a:rPr lang="ru-RU"/>
              <a:pPr>
                <a:defRPr/>
              </a:pPr>
              <a:t>04.06.2018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8C10E-81E4-422A-845C-B9D0B5CAD2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F9804-FC45-4038-BAFE-D71EF3E63957}" type="datetimeFigureOut">
              <a:rPr lang="ru-RU"/>
              <a:pPr>
                <a:defRPr/>
              </a:pPr>
              <a:t>04.06.2018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81CD0-B0A3-4081-B261-4329D212BF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C7139C4-64E2-4B71-8290-D017F614C3F3}" type="datetimeFigureOut">
              <a:rPr lang="ru-RU"/>
              <a:pPr>
                <a:defRPr/>
              </a:pPr>
              <a:t>04.06.2018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D9266DD-4750-4939-81F3-2021315709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ransition>
    <p:circl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Segoe Script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Segoe Scrip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Segoe Scrip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Segoe Scrip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Segoe Scrip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Segoe Scrip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Segoe Scrip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Segoe Scrip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Segoe Scrip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0004C"/>
          </a:solidFill>
          <a:latin typeface="Segoe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0004C"/>
          </a:solidFill>
          <a:latin typeface="Segoe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0004C"/>
          </a:solidFill>
          <a:latin typeface="Segoe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0004C"/>
          </a:solidFill>
          <a:latin typeface="Segoe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0004C"/>
          </a:solidFill>
          <a:latin typeface="Segoe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500198"/>
          </a:xfrm>
        </p:spPr>
        <p:txBody>
          <a:bodyPr/>
          <a:lstStyle/>
          <a:p>
            <a:r>
              <a:rPr lang="ru-RU" altLang="ko-KR" dirty="0" smtClean="0"/>
              <a:t/>
            </a:r>
            <a:br>
              <a:rPr lang="ru-RU" altLang="ko-KR" dirty="0" smtClean="0"/>
            </a:br>
            <a:r>
              <a:rPr lang="ru-RU" altLang="ko-KR" dirty="0" smtClean="0"/>
              <a:t/>
            </a:r>
            <a:br>
              <a:rPr lang="ru-RU" altLang="ko-KR" dirty="0" smtClean="0"/>
            </a:br>
            <a:r>
              <a:rPr lang="ru-RU" altLang="ko-KR" dirty="0" smtClean="0"/>
              <a:t/>
            </a:r>
            <a:br>
              <a:rPr lang="ru-RU" altLang="ko-KR" dirty="0" smtClean="0"/>
            </a:br>
            <a:r>
              <a:rPr lang="ru-RU" altLang="ko-KR" dirty="0" smtClean="0"/>
              <a:t/>
            </a:r>
            <a:br>
              <a:rPr lang="ru-RU" altLang="ko-KR" dirty="0" smtClean="0"/>
            </a:br>
            <a:r>
              <a:rPr lang="ru-RU" altLang="ko-KR" dirty="0" smtClean="0"/>
              <a:t/>
            </a:r>
            <a:br>
              <a:rPr lang="ru-RU" altLang="ko-KR" dirty="0" smtClean="0"/>
            </a:br>
            <a:r>
              <a:rPr lang="ru-RU" altLang="ko-KR" dirty="0" smtClean="0"/>
              <a:t/>
            </a:r>
            <a:br>
              <a:rPr lang="ru-RU" altLang="ko-KR" dirty="0" smtClean="0"/>
            </a:br>
            <a:r>
              <a:rPr lang="ru-RU" altLang="ko-KR" dirty="0" smtClean="0"/>
              <a:t/>
            </a:r>
            <a:br>
              <a:rPr lang="ru-RU" altLang="ko-KR" dirty="0" smtClean="0"/>
            </a:br>
            <a:r>
              <a:rPr lang="ko-KR" altLang="en-US" dirty="0" smtClean="0"/>
              <a:t> </a:t>
            </a:r>
            <a:r>
              <a:rPr lang="ko-KR" altLang="en-US" i="1" dirty="0" smtClean="0"/>
              <a:t>설날</a:t>
            </a:r>
            <a:r>
              <a:rPr lang="ru-RU" altLang="ko-KR" dirty="0" smtClean="0"/>
              <a:t>- </a:t>
            </a:r>
            <a:r>
              <a:rPr lang="ru-RU" altLang="ko-KR" sz="2800" i="1" dirty="0" smtClean="0"/>
              <a:t>Корейский новый год по восточному календарю </a:t>
            </a:r>
            <a:r>
              <a:rPr lang="ru-RU" altLang="ko-KR" dirty="0" smtClean="0"/>
              <a:t/>
            </a:r>
            <a:br>
              <a:rPr lang="ru-RU" altLang="ko-KR" dirty="0" smtClean="0"/>
            </a:br>
            <a:r>
              <a:rPr lang="ru-RU" altLang="ko-KR" dirty="0" smtClean="0"/>
              <a:t/>
            </a:r>
            <a:br>
              <a:rPr lang="ru-RU" altLang="ko-KR" dirty="0" smtClean="0"/>
            </a:br>
            <a:r>
              <a:rPr lang="ru-RU" altLang="ko-KR" dirty="0" smtClean="0"/>
              <a:t/>
            </a:r>
            <a:br>
              <a:rPr lang="ru-RU" altLang="ko-KR" dirty="0" smtClean="0"/>
            </a:br>
            <a:r>
              <a:rPr lang="ru-RU" altLang="ko-KR" dirty="0" smtClean="0"/>
              <a:t/>
            </a:r>
            <a:br>
              <a:rPr lang="ru-RU" altLang="ko-KR" dirty="0" smtClean="0"/>
            </a:br>
            <a:r>
              <a:rPr lang="ru-RU" altLang="ko-KR" dirty="0" smtClean="0"/>
              <a:t/>
            </a:r>
            <a:br>
              <a:rPr lang="ru-RU" altLang="ko-KR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86058"/>
            <a:ext cx="8229600" cy="2500329"/>
          </a:xfrm>
        </p:spPr>
        <p:txBody>
          <a:bodyPr/>
          <a:lstStyle/>
          <a:p>
            <a:r>
              <a:rPr lang="ko-KR" altLang="en-US" sz="2800" dirty="0" smtClean="0">
                <a:solidFill>
                  <a:schemeClr val="bg1"/>
                </a:solidFill>
              </a:rPr>
              <a:t>설날은 한국 최대의 명절이다</a:t>
            </a:r>
            <a:r>
              <a:rPr lang="ru-RU" sz="2800" dirty="0" smtClean="0">
                <a:solidFill>
                  <a:schemeClr val="bg1"/>
                </a:solidFill>
              </a:rPr>
              <a:t>. </a:t>
            </a:r>
            <a:r>
              <a:rPr lang="ko-KR" altLang="en-US" sz="2800" dirty="0" smtClean="0">
                <a:solidFill>
                  <a:schemeClr val="bg1"/>
                </a:solidFill>
              </a:rPr>
              <a:t>본래 설날은 조상 숭배와 효사상에 기반을 두고 있는데</a:t>
            </a:r>
            <a:r>
              <a:rPr lang="ru-RU" sz="2800" dirty="0" smtClean="0">
                <a:solidFill>
                  <a:schemeClr val="bg1"/>
                </a:solidFill>
              </a:rPr>
              <a:t>, </a:t>
            </a:r>
            <a:r>
              <a:rPr lang="ko-KR" altLang="en-US" sz="2800" dirty="0" smtClean="0">
                <a:solidFill>
                  <a:schemeClr val="bg1"/>
                </a:solidFill>
              </a:rPr>
              <a:t>먼저 간 조상신과 자손이 함께하는 아주 신성한 </a:t>
            </a:r>
            <a:r>
              <a:rPr lang="ko-KR" altLang="en-US" sz="2800" i="1" dirty="0" smtClean="0">
                <a:solidFill>
                  <a:schemeClr val="bg1"/>
                </a:solidFill>
              </a:rPr>
              <a:t>시간이라는 의미를 지닌다</a:t>
            </a:r>
            <a:r>
              <a:rPr lang="ru-RU" altLang="ko-KR" i="1" dirty="0" smtClean="0">
                <a:solidFill>
                  <a:schemeClr val="bg1"/>
                </a:solidFill>
              </a:rPr>
              <a:t>.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327150" y="692150"/>
            <a:ext cx="65516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800" i="1" dirty="0">
                <a:solidFill>
                  <a:schemeClr val="bg1"/>
                </a:solidFill>
                <a:latin typeface="Segoe Script" pitchFamily="34" charset="0"/>
                <a:cs typeface="Times New Roman" pitchFamily="18" charset="0"/>
              </a:rPr>
              <a:t>НОВЫЙ ГОД </a:t>
            </a:r>
            <a:r>
              <a:rPr lang="ko-KR" altLang="en-US" sz="2800" i="1" dirty="0">
                <a:solidFill>
                  <a:schemeClr val="bg1"/>
                </a:solidFill>
                <a:latin typeface="Segoe Script" pitchFamily="34" charset="0"/>
                <a:cs typeface="Times New Roman" pitchFamily="18" charset="0"/>
              </a:rPr>
              <a:t>설날</a:t>
            </a:r>
            <a:r>
              <a:rPr lang="ru-RU" altLang="ko-KR" sz="2800" i="1" dirty="0">
                <a:solidFill>
                  <a:schemeClr val="bg1"/>
                </a:solidFill>
                <a:latin typeface="Segoe Script" pitchFamily="34" charset="0"/>
                <a:cs typeface="Times New Roman" pitchFamily="18" charset="0"/>
              </a:rPr>
              <a:t> </a:t>
            </a:r>
            <a:r>
              <a:rPr lang="ru-RU" altLang="ru-RU" sz="2800" i="1" dirty="0">
                <a:solidFill>
                  <a:schemeClr val="bg1"/>
                </a:solidFill>
                <a:latin typeface="Segoe Script" pitchFamily="34" charset="0"/>
                <a:cs typeface="Times New Roman" pitchFamily="18" charset="0"/>
              </a:rPr>
              <a:t>В КОРЕЕ</a:t>
            </a:r>
          </a:p>
        </p:txBody>
      </p:sp>
    </p:spTree>
  </p:cSld>
  <p:clrMapOvr>
    <a:masterClrMapping/>
  </p:clrMapOvr>
  <p:transition>
    <p:circl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Box 7"/>
          <p:cNvSpPr txBox="1">
            <a:spLocks noChangeArrowheads="1"/>
          </p:cNvSpPr>
          <p:nvPr/>
        </p:nvSpPr>
        <p:spPr bwMode="auto">
          <a:xfrm>
            <a:off x="530225" y="1142984"/>
            <a:ext cx="2808288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2000" dirty="0" smtClean="0">
                <a:solidFill>
                  <a:schemeClr val="bg1">
                    <a:lumMod val="95000"/>
                  </a:schemeClr>
                </a:solidFill>
              </a:rPr>
              <a:t>그러나 대부분이 도시 생활과 산업 사회라는 굴레 속에서 생활하고 있는 현대에 와서 설날은 또 다른 의미를 지니는데</a:t>
            </a:r>
            <a:r>
              <a:rPr lang="ru-RU" sz="2000" dirty="0" smtClean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ko-KR" altLang="en-US" sz="2000" dirty="0" smtClean="0">
                <a:solidFill>
                  <a:schemeClr val="bg1">
                    <a:lumMod val="95000"/>
                  </a:schemeClr>
                </a:solidFill>
              </a:rPr>
              <a:t>곧 도시 생활과 산업 사회에서 오는 긴장감과 강박감에서 일시적으로나마 해방될 수 있는 즐거운 시기라는 의미도 함께 지니게 된 것이다</a:t>
            </a:r>
            <a:r>
              <a:rPr lang="ru-RU" sz="2000" dirty="0" smtClean="0">
                <a:solidFill>
                  <a:schemeClr val="bg1">
                    <a:lumMod val="95000"/>
                  </a:schemeClr>
                </a:solidFill>
              </a:rPr>
              <a:t>. </a:t>
            </a:r>
            <a:endParaRPr lang="ru-RU" altLang="ru-RU" sz="2000" i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Рисунок 4" descr="Накануне праздника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00" y="4710113"/>
            <a:ext cx="1714500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2" descr="C:\Users\LIA\Рабочий стол\PYH2012012300450034100_P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00" y="1268413"/>
            <a:ext cx="5197475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7"/>
          <p:cNvSpPr txBox="1">
            <a:spLocks noChangeArrowheads="1"/>
          </p:cNvSpPr>
          <p:nvPr/>
        </p:nvSpPr>
        <p:spPr bwMode="auto">
          <a:xfrm>
            <a:off x="395288" y="1125538"/>
            <a:ext cx="3889375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800" dirty="0">
                <a:solidFill>
                  <a:schemeClr val="bg1">
                    <a:lumMod val="95000"/>
                  </a:schemeClr>
                </a:solidFill>
              </a:rPr>
              <a:t>국민 대부분이 고향을 찾아 떠나고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ko-KR" altLang="en-US" sz="2800" dirty="0">
                <a:solidFill>
                  <a:schemeClr val="bg1">
                    <a:lumMod val="95000"/>
                  </a:schemeClr>
                </a:solidFill>
              </a:rPr>
              <a:t>같은 날 아침 차례를 올리고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ko-KR" altLang="en-US" sz="2800" dirty="0">
                <a:solidFill>
                  <a:schemeClr val="bg1">
                    <a:lumMod val="95000"/>
                  </a:schemeClr>
                </a:solidFill>
              </a:rPr>
              <a:t>또 새옷을 즐겨 입는다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. </a:t>
            </a:r>
            <a:endParaRPr lang="ru-RU" altLang="ru-RU" sz="2800" i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6" name="Picture 3" descr="C:\Users\LIA\Рабочий стол\sol_chary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1000108"/>
            <a:ext cx="4630048" cy="406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71472" y="4143380"/>
            <a:ext cx="314327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200" i="1" dirty="0" smtClean="0">
                <a:solidFill>
                  <a:schemeClr val="bg1"/>
                </a:solidFill>
              </a:rPr>
              <a:t>차례를지내는것</a:t>
            </a:r>
            <a:endParaRPr lang="ru-RU" altLang="ko-KR" sz="3200" i="1" dirty="0" smtClean="0">
              <a:solidFill>
                <a:schemeClr val="bg1"/>
              </a:solidFill>
            </a:endParaRPr>
          </a:p>
          <a:p>
            <a:r>
              <a:rPr lang="ru-RU" sz="2400" i="1" dirty="0" smtClean="0">
                <a:solidFill>
                  <a:schemeClr val="bg1"/>
                </a:solidFill>
                <a:latin typeface="Segoe Script" pitchFamily="34" charset="0"/>
              </a:rPr>
              <a:t>Традиционный ритуал поклонения предкам</a:t>
            </a:r>
            <a:endParaRPr lang="ru-RU" sz="2400" i="1" dirty="0">
              <a:solidFill>
                <a:schemeClr val="bg1"/>
              </a:solidFill>
              <a:latin typeface="Segoe Script" pitchFamily="34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2" descr="C:\Users\LIA\Рабочий стол\ttokkuk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538" y="1341438"/>
            <a:ext cx="4176712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1RVQ5NG3ZV_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1357298"/>
            <a:ext cx="3857652" cy="45005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14414" y="714357"/>
            <a:ext cx="10749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i="1" dirty="0" smtClean="0">
                <a:solidFill>
                  <a:schemeClr val="bg1">
                    <a:lumMod val="95000"/>
                  </a:schemeClr>
                </a:solidFill>
              </a:rPr>
              <a:t>떡국</a:t>
            </a:r>
            <a:r>
              <a:rPr lang="ru-RU" altLang="ko-KR" sz="3600" i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altLang="ko-KR" sz="2800" i="1" dirty="0" smtClean="0">
                <a:solidFill>
                  <a:schemeClr val="bg1">
                    <a:lumMod val="95000"/>
                  </a:schemeClr>
                </a:solidFill>
                <a:latin typeface="Segoe Script" pitchFamily="34" charset="0"/>
              </a:rPr>
              <a:t>– Основное новогоднее блюдо</a:t>
            </a:r>
            <a:endParaRPr lang="ru-RU" sz="2800" i="1" dirty="0">
              <a:solidFill>
                <a:schemeClr val="bg1">
                  <a:lumMod val="95000"/>
                </a:schemeClr>
              </a:solidFill>
              <a:latin typeface="Segoe Script" pitchFamily="34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2" descr="C:\Users\LIA\Рабочий стол\seb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2428868"/>
            <a:ext cx="4959350" cy="3516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571604" y="357166"/>
            <a:ext cx="678661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i="1" dirty="0" smtClean="0">
                <a:solidFill>
                  <a:schemeClr val="bg1">
                    <a:lumMod val="95000"/>
                  </a:schemeClr>
                </a:solidFill>
              </a:rPr>
              <a:t>세배</a:t>
            </a:r>
            <a:r>
              <a:rPr lang="ru-RU" altLang="ko-KR" sz="3600" i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altLang="ko-KR" sz="2800" i="1" dirty="0" smtClean="0">
                <a:solidFill>
                  <a:schemeClr val="bg1">
                    <a:lumMod val="95000"/>
                  </a:schemeClr>
                </a:solidFill>
                <a:latin typeface="Segoe Script" pitchFamily="34" charset="0"/>
              </a:rPr>
              <a:t>– Новогодние поклоны младших членов семьи старшим</a:t>
            </a:r>
            <a:endParaRPr lang="ru-RU" sz="2800" i="1" dirty="0">
              <a:solidFill>
                <a:schemeClr val="bg1">
                  <a:lumMod val="95000"/>
                </a:schemeClr>
              </a:solidFill>
              <a:latin typeface="Segoe Script" pitchFamily="34" charset="0"/>
            </a:endParaRPr>
          </a:p>
        </p:txBody>
      </p:sp>
      <p:pic>
        <p:nvPicPr>
          <p:cNvPr id="6" name="Рисунок 5" descr="3554334048_4V0nyEaY_78ed66238dfc1f3e7bd230e61df00a92832772e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2428868"/>
            <a:ext cx="3522403" cy="3500462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857232"/>
            <a:ext cx="7772400" cy="2857520"/>
          </a:xfrm>
        </p:spPr>
        <p:txBody>
          <a:bodyPr/>
          <a:lstStyle/>
          <a:p>
            <a:r>
              <a:rPr lang="ru-RU" altLang="ko-KR" sz="4000" i="1" dirty="0" smtClean="0">
                <a:solidFill>
                  <a:schemeClr val="bg1"/>
                </a:solidFill>
              </a:rPr>
              <a:t>             </a:t>
            </a:r>
          </a:p>
          <a:p>
            <a:endParaRPr lang="ru-RU" altLang="ko-KR" sz="4000" i="1" dirty="0" smtClean="0">
              <a:solidFill>
                <a:schemeClr val="bg1"/>
              </a:solidFill>
            </a:endParaRPr>
          </a:p>
          <a:p>
            <a:endParaRPr lang="ru-RU" altLang="ko-KR" sz="4000" i="1" dirty="0" smtClean="0">
              <a:solidFill>
                <a:schemeClr val="bg1"/>
              </a:solidFill>
            </a:endParaRPr>
          </a:p>
          <a:p>
            <a:endParaRPr lang="ru-RU" altLang="ko-KR" sz="4000" i="1" dirty="0" smtClean="0">
              <a:solidFill>
                <a:schemeClr val="bg1"/>
              </a:solidFill>
            </a:endParaRPr>
          </a:p>
          <a:p>
            <a:endParaRPr lang="ru-RU" altLang="ko-KR" sz="4000" i="1" dirty="0" smtClean="0">
              <a:solidFill>
                <a:schemeClr val="bg1"/>
              </a:solidFill>
            </a:endParaRPr>
          </a:p>
          <a:p>
            <a:endParaRPr lang="ru-RU" altLang="ko-KR" sz="2800" i="1" dirty="0" smtClean="0">
              <a:solidFill>
                <a:schemeClr val="bg1"/>
              </a:solidFill>
            </a:endParaRPr>
          </a:p>
          <a:p>
            <a:endParaRPr lang="ru-RU" altLang="ko-KR" sz="2800" i="1" dirty="0" smtClean="0">
              <a:solidFill>
                <a:schemeClr val="bg1"/>
              </a:solidFill>
            </a:endParaRPr>
          </a:p>
          <a:p>
            <a:endParaRPr lang="ru-RU" altLang="ko-KR" sz="2800" i="1" dirty="0" smtClean="0">
              <a:solidFill>
                <a:schemeClr val="bg1"/>
              </a:solidFill>
            </a:endParaRPr>
          </a:p>
          <a:p>
            <a:endParaRPr lang="ru-RU" altLang="ko-KR" sz="2800" i="1" dirty="0" smtClean="0">
              <a:solidFill>
                <a:schemeClr val="bg1"/>
              </a:solidFill>
            </a:endParaRPr>
          </a:p>
          <a:p>
            <a:endParaRPr lang="ru-RU" altLang="ko-KR" sz="2800" i="1" dirty="0" smtClean="0">
              <a:solidFill>
                <a:schemeClr val="bg1"/>
              </a:solidFill>
            </a:endParaRPr>
          </a:p>
          <a:p>
            <a:endParaRPr lang="ru-RU" altLang="ko-KR" sz="2800" i="1" dirty="0" smtClean="0">
              <a:solidFill>
                <a:schemeClr val="bg1"/>
              </a:solidFill>
            </a:endParaRPr>
          </a:p>
          <a:p>
            <a:r>
              <a:rPr lang="ko-KR" altLang="en-US" sz="2800" i="1" dirty="0" smtClean="0">
                <a:solidFill>
                  <a:schemeClr val="bg1"/>
                </a:solidFill>
              </a:rPr>
              <a:t>세뱃돈</a:t>
            </a:r>
            <a:r>
              <a:rPr lang="ru-RU" altLang="ko-KR" sz="2800" i="1" dirty="0" smtClean="0">
                <a:solidFill>
                  <a:schemeClr val="bg1"/>
                </a:solidFill>
              </a:rPr>
              <a:t> </a:t>
            </a:r>
            <a:r>
              <a:rPr lang="ru-RU" altLang="ko-KR" sz="2800" i="1" dirty="0" smtClean="0">
                <a:solidFill>
                  <a:schemeClr val="bg1"/>
                </a:solidFill>
                <a:latin typeface="Segoe Script" pitchFamily="34" charset="0"/>
              </a:rPr>
              <a:t>– деньги за поклоны, которые дают старшие члены семьи младшим</a:t>
            </a:r>
          </a:p>
          <a:p>
            <a:endParaRPr lang="ru-RU" sz="4000" i="1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pic>
        <p:nvPicPr>
          <p:cNvPr id="4" name="Рисунок 3" descr="설날 이미지-설날 이쁜그림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3571876"/>
            <a:ext cx="2857520" cy="2357454"/>
          </a:xfrm>
          <a:prstGeom prst="rect">
            <a:avLst/>
          </a:prstGeom>
        </p:spPr>
      </p:pic>
      <p:pic>
        <p:nvPicPr>
          <p:cNvPr id="6" name="Рисунок 5" descr="tip101t00594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86182" y="2214554"/>
            <a:ext cx="4320612" cy="2878462"/>
          </a:xfrm>
          <a:prstGeom prst="rect">
            <a:avLst/>
          </a:prstGeom>
        </p:spPr>
      </p:pic>
    </p:spTree>
  </p:cSld>
  <p:clrMapOvr>
    <a:masterClrMapping/>
  </p:clrMapOvr>
  <p:transition>
    <p:circl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6"/>
          <p:cNvSpPr txBox="1">
            <a:spLocks noChangeArrowheads="1"/>
          </p:cNvSpPr>
          <p:nvPr/>
        </p:nvSpPr>
        <p:spPr bwMode="auto">
          <a:xfrm>
            <a:off x="1327150" y="428604"/>
            <a:ext cx="655161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2800" i="1" dirty="0" smtClean="0">
                <a:solidFill>
                  <a:schemeClr val="bg1"/>
                </a:solidFill>
                <a:latin typeface="Segoe Script" pitchFamily="34" charset="0"/>
                <a:cs typeface="Times New Roman" pitchFamily="18" charset="0"/>
              </a:rPr>
              <a:t>전통 놀이</a:t>
            </a:r>
            <a:r>
              <a:rPr lang="ru-RU" altLang="ko-KR" sz="2800" i="1" dirty="0" smtClean="0">
                <a:solidFill>
                  <a:schemeClr val="bg1"/>
                </a:solidFill>
                <a:latin typeface="Segoe Script" pitchFamily="34" charset="0"/>
                <a:cs typeface="Times New Roman" pitchFamily="18" charset="0"/>
              </a:rPr>
              <a:t> – </a:t>
            </a:r>
            <a:r>
              <a:rPr lang="ru-RU" altLang="ko-KR" sz="2800" i="1" dirty="0" err="1" smtClean="0">
                <a:solidFill>
                  <a:schemeClr val="bg1"/>
                </a:solidFill>
                <a:latin typeface="Segoe Script" pitchFamily="34" charset="0"/>
                <a:cs typeface="Times New Roman" pitchFamily="18" charset="0"/>
              </a:rPr>
              <a:t>Традицонные</a:t>
            </a:r>
            <a:r>
              <a:rPr lang="ru-RU" altLang="ko-KR" sz="2800" i="1" dirty="0" smtClean="0">
                <a:solidFill>
                  <a:schemeClr val="bg1"/>
                </a:solidFill>
                <a:latin typeface="Segoe Script" pitchFamily="34" charset="0"/>
                <a:cs typeface="Times New Roman" pitchFamily="18" charset="0"/>
              </a:rPr>
              <a:t>  новогодние игры</a:t>
            </a:r>
            <a:endParaRPr lang="ru-RU" altLang="ru-RU" sz="2800" i="1" dirty="0">
              <a:solidFill>
                <a:schemeClr val="bg1"/>
              </a:solidFill>
              <a:latin typeface="Segoe Script" pitchFamily="34" charset="0"/>
              <a:cs typeface="Times New Roman" pitchFamily="18" charset="0"/>
            </a:endParaRPr>
          </a:p>
        </p:txBody>
      </p:sp>
      <p:pic>
        <p:nvPicPr>
          <p:cNvPr id="11268" name="Picture 2" descr="C:\Users\LIA\Рабочий стол\korea_traditional_game_tuh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1463939"/>
            <a:ext cx="3679820" cy="275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3" descr="C:\Users\LIA\Рабочий стол\image00008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929066"/>
            <a:ext cx="2124075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007bcb946403bdafaa47aed769731b8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86116" y="4643446"/>
            <a:ext cx="2303876" cy="184310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14282" y="3143249"/>
            <a:ext cx="31432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윷놀이 </a:t>
            </a:r>
            <a:r>
              <a:rPr lang="ru-RU" sz="2800" dirty="0" smtClean="0">
                <a:solidFill>
                  <a:schemeClr val="bg1"/>
                </a:solidFill>
                <a:latin typeface="Segoe Script" pitchFamily="34" charset="0"/>
              </a:rPr>
              <a:t> ют</a:t>
            </a:r>
            <a:endParaRPr lang="ru-RU" sz="2800" dirty="0">
              <a:solidFill>
                <a:schemeClr val="bg1"/>
              </a:solidFill>
              <a:latin typeface="Segoe Script" pitchFamily="34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ag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3000372"/>
            <a:ext cx="4643470" cy="1914833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2000264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Традиционное поздравление на новый год </a:t>
            </a:r>
            <a:endParaRPr lang="ru-RU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038996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10389960</Template>
  <TotalTime>453</TotalTime>
  <Words>124</Words>
  <Application>Microsoft Office PowerPoint</Application>
  <PresentationFormat>Экран (4:3)</PresentationFormat>
  <Paragraphs>24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10389960</vt:lpstr>
      <vt:lpstr>        설날- Корейский новый год по восточному календарю      </vt:lpstr>
      <vt:lpstr>Слайд 2</vt:lpstr>
      <vt:lpstr>Слайд 3</vt:lpstr>
      <vt:lpstr>Слайд 4</vt:lpstr>
      <vt:lpstr>Слайд 5</vt:lpstr>
      <vt:lpstr>Слайд 6</vt:lpstr>
      <vt:lpstr>Слайд 7</vt:lpstr>
      <vt:lpstr> Традиционное поздравление на новый год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>Шаблон оформления</dc:subject>
  <dc:creator>10</dc:creator>
  <cp:keywords>Шаблон оформления</cp:keywords>
  <dc:description>Корпорация Майкрософт</dc:description>
  <cp:lastModifiedBy>DNA7 X86</cp:lastModifiedBy>
  <cp:revision>63</cp:revision>
  <dcterms:created xsi:type="dcterms:W3CDTF">2012-12-10T05:42:22Z</dcterms:created>
  <dcterms:modified xsi:type="dcterms:W3CDTF">2018-06-04T11:47:14Z</dcterms:modified>
  <cp:category>Шаблон оформления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TC103899601049</vt:lpwstr>
  </property>
</Properties>
</file>