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</p:sldMasterIdLst>
  <p:notesMasterIdLst>
    <p:notesMasterId r:id="rId23"/>
  </p:notesMasterIdLst>
  <p:sldIdLst>
    <p:sldId id="290" r:id="rId3"/>
    <p:sldId id="298" r:id="rId4"/>
    <p:sldId id="297" r:id="rId5"/>
    <p:sldId id="30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293" r:id="rId16"/>
    <p:sldId id="294" r:id="rId17"/>
    <p:sldId id="295" r:id="rId18"/>
    <p:sldId id="296" r:id="rId19"/>
    <p:sldId id="291" r:id="rId20"/>
    <p:sldId id="310" r:id="rId21"/>
    <p:sldId id="292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FB389-B040-4C92-AC45-80DAF9AAD47A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83AE8-2BDB-4CF5-BFF5-991BB1E23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803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700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40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496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467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493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4867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906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002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750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69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679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701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508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025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984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28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417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541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643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8E03A-4E2E-46BF-8E72-4318D8E6D1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7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70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273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0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03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70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5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555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40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53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94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083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53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54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23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373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058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7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589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98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93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5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53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4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12.01.2022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79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126575" y="176016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5400" dirty="0">
                <a:solidFill>
                  <a:prstClr val="black"/>
                </a:solidFill>
                <a:latin typeface="Arial Narrow" panose="020B0606020202030204" pitchFamily="34" charset="0"/>
              </a:rPr>
              <a:t>Особенности разработки и принятия управленческих решений в системе государственного </a:t>
            </a:r>
            <a:r>
              <a:rPr lang="ru-RU" sz="5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управления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05614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ВГУЭС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старший преподаватель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12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04" y="1825625"/>
            <a:ext cx="11196535" cy="4351338"/>
          </a:xfrm>
        </p:spPr>
        <p:txBody>
          <a:bodyPr>
            <a:normAutofit lnSpcReduction="10000"/>
          </a:bodyPr>
          <a:lstStyle/>
          <a:p>
            <a:pPr marL="742950" indent="-7429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Изменение </a:t>
            </a:r>
            <a:r>
              <a:rPr lang="ru-RU" sz="3600" dirty="0">
                <a:latin typeface="Arial Narrow" panose="020B0606020202030204" pitchFamily="34" charset="0"/>
              </a:rPr>
              <a:t>государственного </a:t>
            </a:r>
            <a:r>
              <a:rPr lang="ru-RU" sz="3600" dirty="0" smtClean="0">
                <a:latin typeface="Arial Narrow" panose="020B0606020202030204" pitchFamily="34" charset="0"/>
              </a:rPr>
              <a:t>управления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Сущность государственных управленческих решений</a:t>
            </a:r>
          </a:p>
          <a:p>
            <a:pPr marL="742950" indent="-7429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Свойства государственного управленческого </a:t>
            </a:r>
            <a:r>
              <a:rPr lang="ru-RU" sz="3600" dirty="0" smtClean="0">
                <a:latin typeface="Arial Narrow" panose="020B0606020202030204" pitchFamily="34" charset="0"/>
              </a:rPr>
              <a:t>решения</a:t>
            </a:r>
          </a:p>
          <a:p>
            <a:pPr marL="742950" indent="-7429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Классификация государственных управленческих </a:t>
            </a:r>
            <a:r>
              <a:rPr lang="ru-RU" sz="3600" dirty="0" smtClean="0">
                <a:latin typeface="Arial Narrow" panose="020B0606020202030204" pitchFamily="34" charset="0"/>
              </a:rPr>
              <a:t>решений</a:t>
            </a:r>
          </a:p>
          <a:p>
            <a:pPr marL="742950" indent="-7429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Основные свойства и отличительные черты государственно-управленческого </a:t>
            </a:r>
            <a:r>
              <a:rPr lang="ru-RU" sz="3600" dirty="0" smtClean="0">
                <a:latin typeface="Arial Narrow" panose="020B0606020202030204" pitchFamily="34" charset="0"/>
              </a:rPr>
              <a:t>решения</a:t>
            </a:r>
          </a:p>
          <a:p>
            <a:pPr marL="742950" indent="-7429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Ведущие причины инициации управленческого решения</a:t>
            </a:r>
          </a:p>
          <a:p>
            <a:pPr marL="742950" indent="-742950">
              <a:buAutoNum type="arabicPeriod"/>
            </a:pPr>
            <a:endParaRPr lang="ru-RU" sz="36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2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Изменение государственного управления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522629" y="432121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9376" y="1551646"/>
            <a:ext cx="2280452" cy="697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4138" algn="ctr"/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Электронное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69613" y="1551646"/>
            <a:ext cx="2213801" cy="697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4138" algn="ctr"/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Интегрированное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43199" y="1546408"/>
            <a:ext cx="2719416" cy="697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4138" algn="ctr"/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Открытое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988034" y="1546408"/>
            <a:ext cx="2823752" cy="697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4138" algn="ctr"/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Цифровое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государство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29376" y="2486626"/>
            <a:ext cx="2280452" cy="36471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Система взаимодействия органов государственной власти с гражданами и организациями 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 электронном формате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 минимальной личной (физической) коммуникацией.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69613" y="2486626"/>
            <a:ext cx="2280452" cy="36471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Система взаимодействия органов государственной власти, организаций и граждан в единой 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 единой централизованной системе всех уровней.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943199" y="2486626"/>
            <a:ext cx="2727138" cy="36471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Система механизмов, обеспечивающих эффективное взаимодействие власти и общества, посредством </a:t>
            </a:r>
            <a:r>
              <a:rPr lang="ru-RU" sz="1600" b="1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вовлечения граждан и заинтересованных организаций в принятие управленческих решений, </a:t>
            </a:r>
            <a:r>
              <a:rPr lang="ru-RU" sz="1600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обеспечение их участия в открытой экспертизе социально-значимых проектов правовых актов.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988034" y="2486626"/>
            <a:ext cx="2823752" cy="36471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750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Удобная система  взаимодействия органов власти, граждан и бизнеса, </a:t>
            </a:r>
            <a:r>
              <a:rPr lang="ru-RU" sz="1750" b="1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высокая автоматизация коммуникации </a:t>
            </a:r>
            <a:r>
              <a:rPr lang="ru-RU" sz="1750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 государством, единые порталы доступа к нужной информации, </a:t>
            </a:r>
            <a:r>
              <a:rPr lang="ru-RU" sz="1750" b="1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высокая скорость</a:t>
            </a:r>
            <a:r>
              <a:rPr lang="ru-RU" sz="1750" dirty="0">
                <a:solidFill>
                  <a:srgbClr val="20212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регистрационных действий и предоставления необходимых документов физическим и юридическим лицам.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3097405" y="1706123"/>
            <a:ext cx="157310" cy="378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5684651" y="1706123"/>
            <a:ext cx="157310" cy="378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8746669" y="1706123"/>
            <a:ext cx="157310" cy="378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9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Государственное управленческое решение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522629" y="432121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868" y="1939297"/>
            <a:ext cx="1185013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это решение, принятое в установленном порядке правомочной государственной </a:t>
            </a: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структурой</a:t>
            </a:r>
          </a:p>
          <a:p>
            <a:pPr lvl="0" defTabSz="914400" fontAlgn="base">
              <a:spcAft>
                <a:spcPts val="600"/>
              </a:spcAft>
            </a:pPr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lvl="0" indent="-342900" defTabSz="914400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это облеченная в официальную форму властная воля государства, которая, будучи закрепленной в соответствующих государственных актах, обеспечивает целенаправленное воздействие власти на социальную </a:t>
            </a: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действительность</a:t>
            </a:r>
          </a:p>
          <a:p>
            <a:pPr lvl="0" defTabSz="914400" fontAlgn="base">
              <a:spcAft>
                <a:spcPts val="600"/>
              </a:spcAft>
            </a:pPr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lvl="0" indent="-342900" defTabSz="914400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это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обязательная для исполнения государственная программа, содержащая цели и задачи, а также набор способов, средств и ресурсов материально-технического, финансового, кадрового и иного характера, необходимые для их наилучшей реализации в интересах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361547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Свойства государственного управленческого решения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8916" y="1953497"/>
            <a:ext cx="1185013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является источником права, </a:t>
            </a:r>
          </a:p>
          <a:p>
            <a:pPr marL="342900" lvl="0" indent="-342900" defTabSz="914400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порождает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право,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lvl="0" indent="-342900" defTabSz="914400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закрепляет право в определенных правовых формах.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0860" y="3865961"/>
            <a:ext cx="118501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Источник (первооснова) государственных управленческих решений</a:t>
            </a:r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реальная жизнь общества, политическое и правовое сознание народа (граждан, ученых, президентов, депутатов, министров и других должностных лиц), т.е. все те процессы, которые в данный момент характеризуют экономику, политику, культуру, образование, здравоохранение, ЖКХ, сферу межнациональных и межконфессиональных отношений и т.д. </a:t>
            </a:r>
          </a:p>
        </p:txBody>
      </p:sp>
    </p:spTree>
    <p:extLst>
      <p:ext uri="{BB962C8B-B14F-4D97-AF65-F5344CB8AC3E}">
        <p14:creationId xmlns:p14="http://schemas.microsoft.com/office/powerpoint/2010/main" val="238716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868" y="2130521"/>
            <a:ext cx="118501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Юридическая иерархия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конституционные</a:t>
            </a:r>
            <a:r>
              <a:rPr lang="ru-RU" sz="2800" dirty="0">
                <a:latin typeface="Arial Narrow" panose="020B0606020202030204" pitchFamily="34" charset="0"/>
              </a:rPr>
              <a:t>;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законодательные</a:t>
            </a:r>
            <a:r>
              <a:rPr lang="ru-RU" sz="2800" dirty="0">
                <a:latin typeface="Arial Narrow" panose="020B0606020202030204" pitchFamily="34" charset="0"/>
              </a:rPr>
              <a:t>;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подзаконные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endParaRPr lang="ru-RU" sz="2800" dirty="0">
              <a:latin typeface="Arial Narrow" panose="020B0606020202030204" pitchFamily="34" charset="0"/>
            </a:endParaRPr>
          </a:p>
          <a:p>
            <a:pPr algn="just" fontAlgn="base"/>
            <a:r>
              <a:rPr lang="ru-RU" sz="2800" i="1" dirty="0">
                <a:latin typeface="Arial Narrow" panose="020B0606020202030204" pitchFamily="34" charset="0"/>
              </a:rPr>
              <a:t>Любое инициативное решение не должно противоречить действующему законодательству, не должно нарушать принятые решения на высших этажах управленческой иерархии.</a:t>
            </a:r>
          </a:p>
        </p:txBody>
      </p:sp>
    </p:spTree>
    <p:extLst>
      <p:ext uri="{BB962C8B-B14F-4D97-AF65-F5344CB8AC3E}">
        <p14:creationId xmlns:p14="http://schemas.microsoft.com/office/powerpoint/2010/main" val="3782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868" y="2130521"/>
            <a:ext cx="118501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содержанию </a:t>
            </a:r>
            <a:endParaRPr lang="ru-RU" sz="2800" b="1" u="sng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Политические - касаются наиболее крупных, стратегически значимых, затрагивающих судьбы миллионов людей проблем - безопасности страны, ее территориальной целостности и суверенитета, перспектив социально-экономического, национально-территориального и культурного развития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Административные - направлены на обеспечение реализации решений политического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31835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868" y="2130521"/>
            <a:ext cx="118501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</a:t>
            </a:r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субъектам управления 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общенародные </a:t>
            </a:r>
            <a:r>
              <a:rPr lang="ru-RU" sz="2800" dirty="0">
                <a:latin typeface="Arial Narrow" panose="020B0606020202030204" pitchFamily="34" charset="0"/>
              </a:rPr>
              <a:t>(принимаются по итогам выборов и референдумов);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федеральные, региональные </a:t>
            </a:r>
            <a:r>
              <a:rPr lang="ru-RU" sz="2800" dirty="0">
                <a:latin typeface="Arial Narrow" panose="020B0606020202030204" pitchFamily="34" charset="0"/>
              </a:rPr>
              <a:t>(акты субъектов федерации), </a:t>
            </a:r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местные;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решения </a:t>
            </a:r>
            <a:r>
              <a:rPr lang="ru-RU" sz="2800" dirty="0">
                <a:latin typeface="Arial Narrow" panose="020B0606020202030204" pitchFamily="34" charset="0"/>
              </a:rPr>
              <a:t>органов законодательной, исполнительной и судебной </a:t>
            </a:r>
            <a:r>
              <a:rPr lang="ru-RU" sz="2800" dirty="0" smtClean="0">
                <a:latin typeface="Arial Narrow" panose="020B0606020202030204" pitchFamily="34" charset="0"/>
              </a:rPr>
              <a:t>власти;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единоличные </a:t>
            </a:r>
            <a:r>
              <a:rPr lang="ru-RU" sz="2800" dirty="0">
                <a:latin typeface="Arial Narrow" panose="020B0606020202030204" pitchFamily="34" charset="0"/>
              </a:rPr>
              <a:t>и </a:t>
            </a:r>
            <a:r>
              <a:rPr lang="ru-RU" sz="2800" dirty="0" smtClean="0">
                <a:latin typeface="Arial Narrow" panose="020B0606020202030204" pitchFamily="34" charset="0"/>
              </a:rPr>
              <a:t>коллегиальные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2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868" y="2130521"/>
            <a:ext cx="118501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масштабу </a:t>
            </a:r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действия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общегосударственные, которые реализуются в масштабах всей страны;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локальные, реализуемые в пределах отдельных отраслей, отдельных национально- или административно-территориальных единиц;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внутриведомственные;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межведомственные. </a:t>
            </a:r>
          </a:p>
        </p:txBody>
      </p:sp>
    </p:spTree>
    <p:extLst>
      <p:ext uri="{BB962C8B-B14F-4D97-AF65-F5344CB8AC3E}">
        <p14:creationId xmlns:p14="http://schemas.microsoft.com/office/powerpoint/2010/main" val="296896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60276" y="2236754"/>
            <a:ext cx="56125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времени действия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д</a:t>
            </a:r>
            <a:r>
              <a:rPr lang="ru-RU" sz="2800" dirty="0" smtClean="0">
                <a:latin typeface="Arial Narrow" panose="020B0606020202030204" pitchFamily="34" charset="0"/>
              </a:rPr>
              <a:t>олгосрочные,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с</a:t>
            </a:r>
            <a:r>
              <a:rPr lang="ru-RU" sz="2800" dirty="0" smtClean="0">
                <a:latin typeface="Arial Narrow" panose="020B0606020202030204" pitchFamily="34" charset="0"/>
              </a:rPr>
              <a:t>реднесрочные,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краткосрочные</a:t>
            </a:r>
            <a:r>
              <a:rPr lang="ru-RU" sz="2800" dirty="0">
                <a:latin typeface="Arial Narrow" panose="020B0606020202030204" pitchFamily="34" charset="0"/>
              </a:rPr>
              <a:t>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0599" y="2335473"/>
            <a:ext cx="28690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целям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стратегические, </a:t>
            </a:r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 Narrow" panose="020B0606020202030204" pitchFamily="34" charset="0"/>
              </a:rPr>
              <a:t>тактические,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о</a:t>
            </a:r>
            <a:r>
              <a:rPr lang="ru-RU" sz="2800" dirty="0" smtClean="0">
                <a:latin typeface="Arial Narrow" panose="020B0606020202030204" pitchFamily="34" charset="0"/>
              </a:rPr>
              <a:t>перативные</a:t>
            </a:r>
            <a:r>
              <a:rPr lang="ru-RU" sz="2800" dirty="0">
                <a:latin typeface="Arial Narrow" panose="020B0606020202030204" pitchFamily="34" charset="0"/>
              </a:rPr>
              <a:t>.</a:t>
            </a:r>
            <a:r>
              <a:rPr lang="ru-RU" sz="2800" dirty="0" smtClean="0">
                <a:latin typeface="Arial Narrow" panose="020B0606020202030204" pitchFamily="34" charset="0"/>
              </a:rPr>
              <a:t> 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0598" y="2335473"/>
            <a:ext cx="109830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порядку принятия и придания юридической силы </a:t>
            </a:r>
            <a:endParaRPr lang="ru-RU" sz="2800" b="1" u="sng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первичные, т.е. непосредственно приобретающие юридическую силу (законы, указы, постановления, приказы)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вторичные, вводимые в действие в качестве приложений к первичным управленческим решениям</a:t>
            </a:r>
          </a:p>
        </p:txBody>
      </p:sp>
    </p:spTree>
    <p:extLst>
      <p:ext uri="{BB962C8B-B14F-4D97-AF65-F5344CB8AC3E}">
        <p14:creationId xmlns:p14="http://schemas.microsoft.com/office/powerpoint/2010/main" val="278398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0598" y="2335473"/>
            <a:ext cx="53389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</a:t>
            </a:r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механизму действия </a:t>
            </a:r>
            <a:endParaRPr lang="ru-RU" sz="2800" b="1" u="sng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прямого (непосредственного)</a:t>
            </a:r>
          </a:p>
          <a:p>
            <a:pPr fontAlgn="base"/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рамочные (отсылочного) характера.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83950" y="2335473"/>
            <a:ext cx="56332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характеру </a:t>
            </a:r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воздействия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стимулирующие,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протекционистские,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мотивационные,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ограничительные, </a:t>
            </a: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запретительные и </a:t>
            </a:r>
            <a:r>
              <a:rPr lang="ru-RU" sz="2800" dirty="0" smtClean="0">
                <a:latin typeface="Arial Narrow" panose="020B0606020202030204" pitchFamily="34" charset="0"/>
              </a:rPr>
              <a:t>др.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42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050" y="478706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Классификация государственных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86158" y="66220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5" y="1115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0597" y="2335473"/>
            <a:ext cx="80926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 степени публичности</a:t>
            </a:r>
          </a:p>
          <a:p>
            <a:pPr fontAlgn="base"/>
            <a:endParaRPr lang="ru-RU" sz="2800" dirty="0" smtClean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закрытые (</a:t>
            </a:r>
            <a:r>
              <a:rPr lang="ru-RU" sz="2800" dirty="0" smtClean="0">
                <a:latin typeface="Arial Narrow" panose="020B0606020202030204" pitchFamily="34" charset="0"/>
              </a:rPr>
              <a:t>совершенно секретные),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секретные (для служебного пользования</a:t>
            </a:r>
            <a:r>
              <a:rPr lang="ru-RU" sz="2800" dirty="0" smtClean="0">
                <a:latin typeface="Arial Narrow" panose="020B0606020202030204" pitchFamily="34" charset="0"/>
              </a:rPr>
              <a:t>),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457200" indent="-457200" fontAlgn="base">
              <a:buFont typeface="Wingdings" panose="05000000000000000000" pitchFamily="2" charset="2"/>
              <a:buChar char="Ø"/>
            </a:pPr>
            <a:r>
              <a:rPr lang="ru-RU" sz="2800" dirty="0">
                <a:latin typeface="Arial Narrow" panose="020B0606020202030204" pitchFamily="34" charset="0"/>
              </a:rPr>
              <a:t>открытые (</a:t>
            </a:r>
            <a:r>
              <a:rPr lang="ru-RU" sz="2800" dirty="0" smtClean="0">
                <a:latin typeface="Arial Narrow" panose="020B0606020202030204" pitchFamily="34" charset="0"/>
              </a:rPr>
              <a:t>несекретные </a:t>
            </a:r>
            <a:r>
              <a:rPr lang="ru-RU" sz="2800" dirty="0">
                <a:latin typeface="Arial Narrow" panose="020B0606020202030204" pitchFamily="34" charset="0"/>
              </a:rPr>
              <a:t>общего </a:t>
            </a:r>
            <a:r>
              <a:rPr lang="ru-RU" sz="2800" dirty="0" smtClean="0">
                <a:latin typeface="Arial Narrow" panose="020B0606020202030204" pitchFamily="34" charset="0"/>
              </a:rPr>
              <a:t>пользования).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02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7730" y="5486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4" y="-1810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868" y="1939297"/>
            <a:ext cx="1185013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Aft>
                <a:spcPts val="60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1. Документ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носитель определенной управленческой информации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; </a:t>
            </a:r>
          </a:p>
          <a:p>
            <a:pPr lvl="0" defTabSz="914400" fontAlgn="base">
              <a:spcAft>
                <a:spcPts val="60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2. Официальный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акт высокой социально-практической значимости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предписываемых управляющих воздействий. Отличается он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активной организующей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созидательной ролью. Его главное предназначение -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формирование, изменение или отмена действующих социальных норм и отношений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перевод объекта управления из одного качественного состояния в другое; </a:t>
            </a:r>
          </a:p>
          <a:p>
            <a:pPr lvl="0" defTabSz="914400" fontAlgn="base">
              <a:spcAft>
                <a:spcPts val="60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3. Государственно-управленческие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решения в подавляющем большинстве своем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носят комплексный характер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преследуют несколько целей и предполагают решение целого пакета задач; </a:t>
            </a:r>
          </a:p>
        </p:txBody>
      </p:sp>
    </p:spTree>
    <p:extLst>
      <p:ext uri="{BB962C8B-B14F-4D97-AF65-F5344CB8AC3E}">
        <p14:creationId xmlns:p14="http://schemas.microsoft.com/office/powerpoint/2010/main" val="53820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7730" y="5486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4" y="-1810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868" y="1939297"/>
            <a:ext cx="118501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4.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Властность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- принимается в одностороннем порядке специально уполномоченным для этого государственным органом, порождает соответствующие права, обязанности и предусматривают ответственность за последствия их реализации; </a:t>
            </a:r>
            <a:endParaRPr lang="ru-RU" sz="24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defTabSz="914400" fontAlgn="base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5.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Публично-правовой характер.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Принимаются только государственными органами, обладающими соответствующей компетенцией. Причем в подавляющем большинстве случаев принимаются не на основе договора двух-трех сторон, а в одностороннем порядке. Большинство государственно-управленческих решений носят публичный правовой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26856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7730" y="5486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4" y="-1810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868" y="1939297"/>
            <a:ext cx="118501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6.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Директивность.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Государственное управленческое решение обязывает, предписывает, запрещает, уполномочивает, лишает, прекращает, разрешает, поощряет, устанавливает, наказывает и т.д. Оно обладает высокой преобразующей силой, большой социальной значимостью предписываемых действий, носит директивно-обязательный характер. Все предусмотренные в нем мероприятия обязательны для исполнения, даже в том случае, если они и не нравятся кому-то; </a:t>
            </a:r>
          </a:p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7.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Оформляются надлежащим образом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в установленном порядке,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носят обезличенный характер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. Государственное решение - продукт коллективного труда, в его подготовке участвует большое число специалистов и должностных лиц. Поэтому его авторство не устанавливается. Государственное решение - это собственность государства и не может рассматриваться в качестве чьей-либо личной интеллектуальной собственности; </a:t>
            </a:r>
          </a:p>
        </p:txBody>
      </p:sp>
    </p:spTree>
    <p:extLst>
      <p:ext uri="{BB962C8B-B14F-4D97-AF65-F5344CB8AC3E}">
        <p14:creationId xmlns:p14="http://schemas.microsoft.com/office/powerpoint/2010/main" val="208657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653752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7730" y="5486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102114" y="-18109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868" y="1939297"/>
            <a:ext cx="118501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8. </a:t>
            </a:r>
            <a:r>
              <a:rPr lang="ru-RU" sz="2400" b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Процессуальность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- наличие системы правил и процедур, определяющих порядок разработки, обсуждения, согласования, принятия управленческого решения, вступления в официальную силу и обнародования. </a:t>
            </a:r>
            <a:endParaRPr lang="ru-RU" sz="24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defTabSz="914400" fontAlgn="base"/>
            <a:endParaRPr lang="ru-RU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defTabSz="914400" fontAlgn="base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Официально установленная </a:t>
            </a:r>
            <a:r>
              <a:rPr lang="ru-RU" sz="2400" b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процессуальность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обеспечивает: </a:t>
            </a:r>
            <a:endParaRPr lang="ru-RU" sz="2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lvl="0" indent="-342900" defTabSz="914400"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легитимность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решения; </a:t>
            </a:r>
          </a:p>
          <a:p>
            <a:pPr marL="342900" lvl="0" indent="-342900" defTabSz="914400"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всесторонность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и объективность анализа ситуации;</a:t>
            </a:r>
          </a:p>
          <a:p>
            <a:pPr marL="342900" lvl="0" indent="-342900" defTabSz="914400"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правильное применение правовых норм различных отраслей права; </a:t>
            </a:r>
          </a:p>
          <a:p>
            <a:pPr marL="342900" lvl="0" indent="-342900" defTabSz="914400"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высокое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качество как самого документа, так и процесса его исполнения.</a:t>
            </a:r>
          </a:p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Нарушение процессуальных правил и технологий превращает решение в фикцию, в документ ничтожной юридической силы; </a:t>
            </a:r>
          </a:p>
          <a:p>
            <a:pPr lvl="0" defTabSz="914400" fontAlgn="base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9. </a:t>
            </a: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Обеспеченность бюджетными ресурсами.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Государственные решения связаны с использованием бюджетных средств, а значит, подконтрольны налогоплательщикам. </a:t>
            </a:r>
          </a:p>
        </p:txBody>
      </p:sp>
    </p:spTree>
    <p:extLst>
      <p:ext uri="{BB962C8B-B14F-4D97-AF65-F5344CB8AC3E}">
        <p14:creationId xmlns:p14="http://schemas.microsoft.com/office/powerpoint/2010/main" val="363614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Ведущие причины инициации управленческого решения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1054" y="2349201"/>
            <a:ext cx="114086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 fontAlgn="base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Экстремальная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(чрезвычайная) ситуация; 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Конфликтная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социальная </a:t>
            </a: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ситуация; </a:t>
            </a:r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Проблемная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ситуация - важнейший и наиболее распространенный импульс инициации управленческих решений; 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Обращения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граждан и их групп населения в государственные структуры; 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Требования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исходящие от вышестоящих субъектов управления, правомочных определять и направлять деятельность нижестоящих структур; 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Факты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отношения, события, состояния, выявляемые в процессе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3373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Кейс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3534777" y="43212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7438768" y="1435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1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83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a8cf36c2c41f8976ce6b01455144bd3d4ce4e7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106</TotalTime>
  <Words>1080</Words>
  <Application>Microsoft Office PowerPoint</Application>
  <PresentationFormat>Широкоэкранный</PresentationFormat>
  <Paragraphs>152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Diseño predeterminado</vt:lpstr>
      <vt:lpstr>Презентация PowerPoint</vt:lpstr>
      <vt:lpstr>План лекции</vt:lpstr>
      <vt:lpstr>Изменение государственного управления</vt:lpstr>
      <vt:lpstr>Государственное управленческое решение</vt:lpstr>
      <vt:lpstr>Свойства государственного управленческого решения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Классификация государственных управленческих решений</vt:lpstr>
      <vt:lpstr>Основные свойства и отличительные черты государственно-управленческого решения</vt:lpstr>
      <vt:lpstr>Основные свойства и отличительные черты государственно-управленческого решения</vt:lpstr>
      <vt:lpstr>Основные свойства и отличительные черты государственно-управленческого решения</vt:lpstr>
      <vt:lpstr>Основные свойства и отличительные черты государственно-управленческого решения</vt:lpstr>
      <vt:lpstr>Ведущие причины инициации управленческого решения</vt:lpstr>
      <vt:lpstr>Кейс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разработки и реализации управленческих решений</dc:title>
  <dc:creator>Katerina Shumik</dc:creator>
  <cp:lastModifiedBy>Кравченко Наталья</cp:lastModifiedBy>
  <cp:revision>18</cp:revision>
  <dcterms:created xsi:type="dcterms:W3CDTF">2018-12-03T11:05:19Z</dcterms:created>
  <dcterms:modified xsi:type="dcterms:W3CDTF">2022-01-12T04:10:28Z</dcterms:modified>
</cp:coreProperties>
</file>