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5" r:id="rId16"/>
    <p:sldId id="276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1"/>
            <a:ext cx="8064896" cy="2232247"/>
          </a:xfrm>
        </p:spPr>
        <p:txBody>
          <a:bodyPr>
            <a:normAutofit/>
          </a:bodyPr>
          <a:lstStyle/>
          <a:p>
            <a:pPr algn="ctr"/>
            <a:r>
              <a:rPr lang="ru-RU" sz="2800" smtClean="0">
                <a:solidFill>
                  <a:schemeClr val="accent3"/>
                </a:solidFill>
                <a:effectLst/>
              </a:rPr>
              <a:t>Лекция </a:t>
            </a:r>
            <a:r>
              <a:rPr lang="ru-RU" sz="2800" smtClean="0">
                <a:solidFill>
                  <a:schemeClr val="accent3"/>
                </a:solidFill>
                <a:effectLst/>
              </a:rPr>
              <a:t>8</a:t>
            </a:r>
            <a:r>
              <a:rPr lang="ru-RU" sz="2800" dirty="0" smtClean="0">
                <a:solidFill>
                  <a:schemeClr val="accent3"/>
                </a:solidFill>
                <a:effectLst/>
              </a:rPr>
              <a:t/>
            </a:r>
            <a:br>
              <a:rPr lang="ru-RU" sz="2800" dirty="0" smtClean="0">
                <a:solidFill>
                  <a:schemeClr val="accent3"/>
                </a:solidFill>
                <a:effectLst/>
              </a:rPr>
            </a:br>
            <a:r>
              <a:rPr lang="ru-RU" sz="2800" b="1" dirty="0" smtClean="0">
                <a:solidFill>
                  <a:schemeClr val="accent3"/>
                </a:solidFill>
                <a:effectLst/>
              </a:rPr>
              <a:t>РАЗРАБОТКА МЕР АДРЕСНОГО ВОЗДЕЙСТВИЯ НА ЭКОНОМИКУ ДЛЯ РЕАЛИЗАЦИИ ГОСУДАРСТВЕННОЙ ПРОМЫШЛЕННОЙ ПОЛИТИКИ</a:t>
            </a:r>
            <a:endParaRPr lang="ru-RU" sz="2800" dirty="0">
              <a:solidFill>
                <a:schemeClr val="accent3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3068960"/>
            <a:ext cx="6552728" cy="32403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l"/>
            <a:endParaRPr lang="ru-RU" b="1" cap="none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ПОЛИТИЧЕСКИХ НАУК</a:t>
            </a:r>
          </a:p>
          <a:p>
            <a:pPr algn="l"/>
            <a:r>
              <a:rPr lang="ru-RU" b="1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КОШЕВАЯ ЕЛЕНА СЕРГЕЕВНА</a:t>
            </a:r>
          </a:p>
          <a:p>
            <a:pPr algn="l"/>
            <a:r>
              <a:rPr lang="ru-RU" b="1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 ЭКОНОМИКИ И УПРАВЛЕНИЯ</a:t>
            </a:r>
          </a:p>
          <a:p>
            <a:pPr algn="l"/>
            <a:endParaRPr lang="ru-RU" b="1" cap="none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1" cap="none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ПО КУРСУ «ОСНОВЫ ПРОМЫШЛЕННОЙ ПОЛИТИКИ»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54055" y="641354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823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124744"/>
            <a:ext cx="6172200" cy="664840"/>
          </a:xfrm>
        </p:spPr>
        <p:txBody>
          <a:bodyPr/>
          <a:lstStyle/>
          <a:p>
            <a:r>
              <a:rPr lang="ru-RU" dirty="0">
                <a:solidFill>
                  <a:schemeClr val="accent3"/>
                </a:solidFill>
              </a:rPr>
              <a:t>План лекции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1916832"/>
            <a:ext cx="6624736" cy="374441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>
              <a:buClr>
                <a:schemeClr val="accent3"/>
              </a:buClr>
              <a:buSzPct val="100000"/>
              <a:buFont typeface="+mj-lt"/>
              <a:buAutoNum type="arabicPeriod"/>
            </a:pPr>
            <a:r>
              <a:rPr lang="ru-RU" sz="3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промышленная политика.</a:t>
            </a:r>
          </a:p>
          <a:p>
            <a:pPr marL="342900" lvl="0" indent="-342900">
              <a:buClr>
                <a:schemeClr val="accent3"/>
              </a:buClr>
              <a:buSzPct val="100000"/>
              <a:buFont typeface="+mj-lt"/>
              <a:buAutoNum type="arabicPeriod"/>
            </a:pPr>
            <a:r>
              <a:rPr lang="ru-RU" sz="3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воздействия.</a:t>
            </a:r>
          </a:p>
          <a:p>
            <a:pPr marL="342900" lvl="0" indent="-342900">
              <a:buClr>
                <a:schemeClr val="accent3"/>
              </a:buClr>
              <a:buSzPct val="100000"/>
              <a:buFont typeface="+mj-lt"/>
              <a:buAutoNum type="arabicPeriod"/>
            </a:pPr>
            <a:r>
              <a:rPr lang="ru-RU" sz="3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оценки механизма реализации промышленной политики. 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026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88640"/>
            <a:ext cx="6606480" cy="9528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АКТИВНАЯ </a:t>
            </a:r>
            <a:r>
              <a:rPr lang="ru-RU" dirty="0" smtClean="0">
                <a:solidFill>
                  <a:schemeClr val="accent3"/>
                </a:solidFill>
              </a:rPr>
              <a:t>ПРОМЫШЛЕННАЯ </a:t>
            </a:r>
            <a:r>
              <a:rPr lang="ru-RU" dirty="0">
                <a:solidFill>
                  <a:schemeClr val="accent3"/>
                </a:solidFill>
              </a:rPr>
              <a:t>ПОЛИТИКА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268760"/>
            <a:ext cx="6172200" cy="51061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indent="360000">
              <a:spcBef>
                <a:spcPts val="0"/>
              </a:spcBef>
            </a:pP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ктивной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промышленной политикой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целевых воздействий на хозяйственные процессы в промышленной сфере для достижения необходимых результатов, прежде всего, увеличения темпов роста, модернизации технологической базы, повышения качества и конкурентоспособности продукции и освоения рынков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endParaRPr lang="ru-RU" dirty="0" smtClean="0">
              <a:solidFill>
                <a:schemeClr val="tx1"/>
              </a:solidFill>
            </a:endParaRPr>
          </a:p>
          <a:p>
            <a:pPr indent="360000">
              <a:spcBef>
                <a:spcPts val="0"/>
              </a:spcBef>
            </a:pPr>
            <a:endParaRPr lang="ru-RU" dirty="0" smtClean="0">
              <a:solidFill>
                <a:schemeClr val="tx1"/>
              </a:solidFill>
            </a:endParaRPr>
          </a:p>
          <a:p>
            <a:pPr indent="360000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>Проблемы в промышленности:</a:t>
            </a:r>
          </a:p>
          <a:p>
            <a:pPr indent="360000">
              <a:spcBef>
                <a:spcPts val="0"/>
              </a:spcBef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</a:t>
            </a:r>
            <a:r>
              <a:rPr lang="ru-RU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отсталость</a:t>
            </a:r>
          </a:p>
          <a:p>
            <a:pPr indent="360000">
              <a:spcBef>
                <a:spcPts val="0"/>
              </a:spcBef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износ производственного </a:t>
            </a:r>
            <a:r>
              <a:rPr lang="ru-RU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аппарата</a:t>
            </a:r>
          </a:p>
          <a:p>
            <a:pPr indent="360000">
              <a:spcBef>
                <a:spcPts val="0"/>
              </a:spcBef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оторванность производства от финансово-кредитной сферы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сложная социальная обстановка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обороноспособность страны</a:t>
            </a:r>
            <a:r>
              <a:rPr lang="ru-RU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endParaRPr lang="ru-RU" b="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dirty="0" smtClean="0">
              <a:solidFill>
                <a:schemeClr val="tx1"/>
              </a:solidFill>
            </a:endParaRPr>
          </a:p>
          <a:p>
            <a:pPr indent="360000"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indent="360000"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перехода к активной промышленной политике и ее осуществление</a:t>
            </a:r>
            <a:r>
              <a:rPr lang="ru-RU" dirty="0"/>
              <a:t>.</a:t>
            </a:r>
            <a:endParaRPr lang="ru-RU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860032" y="5085184"/>
            <a:ext cx="64807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1015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9841"/>
            <a:ext cx="6172200" cy="9708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3"/>
                </a:solidFill>
              </a:rPr>
              <a:t>активная промышленная политика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24744"/>
            <a:ext cx="6172200" cy="532859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360000">
              <a:spcBef>
                <a:spcPts val="0"/>
              </a:spcBef>
            </a:pPr>
            <a:endParaRPr lang="ru-RU" sz="800" b="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1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1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промышленной политики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создание технологически современной, конкурентоспособной промышленности на основе широкой модернизации производственных фондов в основных отраслях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«государственная промышленная политика» пришел в Россию </a:t>
            </a:r>
            <a:r>
              <a:rPr lang="ru-RU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1990-х гг.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западной экономической литературы.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трактуется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«государственная политика в промышленности» или, фактически, как «государственная поддержка промышленности». </a:t>
            </a:r>
            <a:endParaRPr lang="ru-RU" sz="21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Западе под ним понимается «отраслевая» или «секторальная политика»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комплекс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государства по поддержке или развитию конкретных секторов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экономики.</a:t>
            </a:r>
            <a:endParaRPr lang="ru-RU" sz="21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0911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88640"/>
            <a:ext cx="61722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МЕТОДЫ ВОЗДЕЙСТВИЯ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908720"/>
            <a:ext cx="6172200" cy="52565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государства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осуществляется: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прямое бюджетное финансирование;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косвенное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(прежде всего за счёт субсидий, налоговых льгот);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государством гарантированных займов или акционерное участие в бизнесе;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рисковых (венчурных) капиталовложений в инновационные проекты и обеспечение необходимых для этого экономических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</a:t>
            </a:r>
          </a:p>
          <a:p>
            <a:pPr indent="360000">
              <a:spcBef>
                <a:spcPts val="0"/>
              </a:spcBef>
              <a:buClr>
                <a:schemeClr val="accent3"/>
              </a:buClr>
              <a:buSzPct val="100000"/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Промышленная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должна быть комплексной, включающей в себя как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прямые,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и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меры воздействия.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должна учитывать специфические особенности страны и не может проводиться по единому образцу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7534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116632"/>
            <a:ext cx="61722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МЕТОДЫ ВОЗДЕЙСТВИЯ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24744"/>
            <a:ext cx="6462464" cy="47525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360000">
              <a:spcBef>
                <a:spcPts val="0"/>
              </a:spcBef>
            </a:pP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Промышленная политика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согласованная система законодательных, административных, финансово-экономических государственных решений и мер, позволяющих управлять развитием промышленности в стране в соответствии с поставленными целями такого развития. </a:t>
            </a:r>
            <a:endParaRPr lang="ru-RU" sz="2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Промышленная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способствует:</a:t>
            </a:r>
          </a:p>
          <a:p>
            <a:pPr marL="288000" indent="-18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устранению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устаревших производственных структур и формированию новых; </a:t>
            </a:r>
            <a:endParaRPr lang="ru-RU" sz="2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8000" indent="-18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ускорению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научно-технического и управленческого прогресса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,;</a:t>
            </a:r>
          </a:p>
          <a:p>
            <a:pPr marL="288000" indent="-18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повышению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приспособляемости к объективным требованиям глобализации мировой экономики.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7336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88640"/>
            <a:ext cx="6172200" cy="1152128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Типы и виды промышленной политики (ПП</a:t>
            </a:r>
            <a:r>
              <a:rPr lang="ru-RU" dirty="0" smtClean="0">
                <a:solidFill>
                  <a:schemeClr val="accent3"/>
                </a:solidFill>
              </a:rPr>
              <a:t>)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412776"/>
            <a:ext cx="6462464" cy="496214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342900" indent="-342900">
              <a:buClr>
                <a:schemeClr val="accent3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ПП: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макроуровень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(федеральная ПП);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мезоуровень</a:t>
            </a: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(региональная ПП или муниципальная ПП);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микроуровень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(уровень предприятия);</a:t>
            </a:r>
          </a:p>
          <a:p>
            <a:pPr marL="342900" indent="-342900">
              <a:buClr>
                <a:schemeClr val="accent3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воздействия: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общесистемная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ПП по горизонтали (вся промышленность);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селективная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избирательная ПП;</a:t>
            </a:r>
          </a:p>
          <a:p>
            <a:pPr marL="342900" indent="-342900">
              <a:buClr>
                <a:schemeClr val="accent3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государственного воздействия: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ПП;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пассивная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ПП(косвенные методы воздействия: кредитно-денежная политика, бюджетно-налоговая политика и т.д.);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9157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88640"/>
            <a:ext cx="61722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Типы и виды промышленной политики (ПП)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268760"/>
            <a:ext cx="6172200" cy="51061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252000" indent="-252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i="1" dirty="0" smtClean="0"/>
              <a:t> </a:t>
            </a:r>
            <a:r>
              <a:rPr lang="ru-RU" sz="2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развития (что желаем получить):</a:t>
            </a:r>
            <a:endPara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0" indent="-324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экспортно-ориентированная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20000" indent="-324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</a:t>
            </a: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-замещение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(стимулирование отраслей для производства продукции, которая импортируется);</a:t>
            </a:r>
          </a:p>
          <a:p>
            <a:pPr marL="720000" indent="-324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инновационная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52000" indent="-252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</a:t>
            </a:r>
            <a:r>
              <a:rPr lang="ru-RU" sz="2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воздействия:</a:t>
            </a:r>
            <a:endPara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0" indent="-324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жесткая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(прямое регулирование);</a:t>
            </a:r>
          </a:p>
          <a:p>
            <a:pPr marL="720000" indent="-324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(косвенное регулирование).</a:t>
            </a:r>
          </a:p>
          <a:p>
            <a:endParaRPr lang="ru-RU" sz="2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6669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88640"/>
            <a:ext cx="61722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Типы и виды промышленной политики (ПП)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96752"/>
            <a:ext cx="6534472" cy="517817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ПП в разных странах существенно различается, но вместе с тем имеет следующие общие моменты: 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рыночного механизма;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упор на предание промышленности адаптивного характера к окружающей среде;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тем отраслям и сферам промышленности, где нет рыночных стимулов или они слабы.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ПП в настоящее время имеет следующие недостатки: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фрагментарность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осуществления;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бессистемность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законодательной базы;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общей методологической основы, особенно в плане определения приоритетов ПП;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органа, реализующего ПП в стране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68666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16632"/>
            <a:ext cx="61722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solidFill>
                  <a:schemeClr val="accent3"/>
                </a:solidFill>
              </a:rPr>
              <a:t>Принципы промышленной </a:t>
            </a:r>
            <a:r>
              <a:rPr lang="ru-RU" i="1" dirty="0" smtClean="0">
                <a:solidFill>
                  <a:schemeClr val="accent3"/>
                </a:solidFill>
              </a:rPr>
              <a:t>политики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908720"/>
            <a:ext cx="6534472" cy="561662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системность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промышленной политики (проблемы 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критерии – меры и решения – механизм реализации – обратная связь);</a:t>
            </a:r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рефлексивность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промышленной политики, т.е. целенаправленность управленческого ответа на реальные вызовы и проблемы;</a:t>
            </a:r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преобладания в решениях проблем промышленной политики нагрузки на бюджет, вскрытие всех возможных ресурсов;</a:t>
            </a:r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 в режиме прямой и обратной связи между властью и бизнесом; </a:t>
            </a:r>
            <a:b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постоянная активная управленческая (цели, ресурсы, механизмы, субъекты и объекты) деятельность государственной власти;</a:t>
            </a:r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сдерживание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инфляционных процессов;</a:t>
            </a:r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активный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межотраслевой и </a:t>
            </a:r>
            <a:r>
              <a:rPr lang="ru-RU" sz="22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межсекторальный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перелив капиталов на основе баланса интересов развития взаимодействующих отраслей и секторов.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82639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16632"/>
            <a:ext cx="61722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Основные направления ПП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692696"/>
            <a:ext cx="6534472" cy="568222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900" b="0" dirty="0" smtClean="0">
                <a:solidFill>
                  <a:schemeClr val="tx1"/>
                </a:solidFill>
              </a:rPr>
              <a:t>оказание </a:t>
            </a:r>
            <a:r>
              <a:rPr lang="ru-RU" sz="1900" b="0" dirty="0">
                <a:solidFill>
                  <a:schemeClr val="tx1"/>
                </a:solidFill>
              </a:rPr>
              <a:t>стимулирующего воздействия на повышение конкурентоспособности национальной промышленности. Для этого необходимо увеличение гос. инвестиций в разработку новых технологий, развитие коммуникаций, связи, базовых отраслей инфраструктуры; оказание содействия в подготовке кадров; создание законодательной базы по защите интеллектуальной собственности; субсидирование затрат по патентованию изобретений;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900" b="0" dirty="0" smtClean="0">
                <a:solidFill>
                  <a:schemeClr val="tx1"/>
                </a:solidFill>
              </a:rPr>
              <a:t>участие </a:t>
            </a:r>
            <a:r>
              <a:rPr lang="ru-RU" sz="1900" b="0" dirty="0">
                <a:solidFill>
                  <a:schemeClr val="tx1"/>
                </a:solidFill>
              </a:rPr>
              <a:t>государства в совершенствовании структуры совокупного спроса путем конкурентного распределения госзаказа, установления стандартов, инвестирования средств в разработку новых технологий и т.д.;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900" b="0" dirty="0" smtClean="0">
                <a:solidFill>
                  <a:schemeClr val="tx1"/>
                </a:solidFill>
              </a:rPr>
              <a:t>оказание </a:t>
            </a:r>
            <a:r>
              <a:rPr lang="ru-RU" sz="1900" b="0" dirty="0">
                <a:solidFill>
                  <a:schemeClr val="tx1"/>
                </a:solidFill>
              </a:rPr>
              <a:t>гос. поддержки формирующемся конкурентоспособным отраслям промышленности на условиях </a:t>
            </a:r>
            <a:r>
              <a:rPr lang="ru-RU" sz="1900" b="0" dirty="0" err="1">
                <a:solidFill>
                  <a:schemeClr val="tx1"/>
                </a:solidFill>
              </a:rPr>
              <a:t>частно</a:t>
            </a:r>
            <a:r>
              <a:rPr lang="ru-RU" sz="1900" b="0" dirty="0">
                <a:solidFill>
                  <a:schemeClr val="tx1"/>
                </a:solidFill>
              </a:rPr>
              <a:t>-государственного партнерства, привлечения иностранного капитала и т.п</a:t>
            </a:r>
            <a:r>
              <a:rPr lang="ru-RU" sz="1900" b="0" dirty="0" smtClean="0">
                <a:solidFill>
                  <a:schemeClr val="tx1"/>
                </a:solidFill>
              </a:rPr>
              <a:t>.</a:t>
            </a:r>
            <a:endParaRPr lang="ru-RU" sz="1900" b="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1394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16632"/>
            <a:ext cx="6172200" cy="576064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Инструменты реализации ПП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908720"/>
            <a:ext cx="6172200" cy="546620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кредитно-денежная политика (операции на открытом рынке: продажа гос. ценных бумаг ЦБ РФ коммерческим банкам и населению; изменение нормы обязательных резервов; изменение учетной ставки (ставки рефинансирования (13%);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льготное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кредитование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льготы;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особых экономических зон.</a:t>
            </a:r>
          </a:p>
          <a:p>
            <a:pPr indent="360000">
              <a:spcBef>
                <a:spcPts val="0"/>
              </a:spcBef>
            </a:pP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в 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более широко распространение получают институты развития (Инвестиционный фонд, н-р, Урал промышленный, Российская венчурная компания, Банк развития и т.д.) 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4375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16632"/>
            <a:ext cx="6172200" cy="9528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Методы промышленной 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96752"/>
            <a:ext cx="6534472" cy="517817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16000" indent="-216000">
              <a:spcBef>
                <a:spcPts val="0"/>
              </a:spcBef>
              <a:buClr>
                <a:schemeClr val="accent3"/>
              </a:buClr>
              <a:buSzPct val="100000"/>
              <a:buFont typeface="+mj-lt"/>
              <a:buAutoNum type="arabicPeriod"/>
            </a:pPr>
            <a:r>
              <a:rPr lang="ru-RU" sz="2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экономические:</a:t>
            </a:r>
            <a:endPara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(лизинг, кредиты, гарантии, валютное регулирование, инвестирование, субсидирование);</a:t>
            </a: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(стимулирующие специальные налоговые режимы, амортизация, отчисления на науку, недропользование, подготовку кадров, социальные проблемы); </a:t>
            </a: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таможенные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тарифные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естественным монополиям); </a:t>
            </a: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(стимулирование межсекторального перелива капитала, использования резервов и прибыли ЦБ);</a:t>
            </a:r>
          </a:p>
          <a:p>
            <a:endPara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14693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16632"/>
            <a:ext cx="6172200" cy="9528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Методы промышленной политики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96752"/>
            <a:ext cx="6172200" cy="5178170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3"/>
              </a:buClr>
              <a:buSzPct val="100000"/>
              <a:buFont typeface="+mj-lt"/>
              <a:buAutoNum type="arabicPeriod" startAt="2"/>
            </a:pPr>
            <a:r>
              <a:rPr lang="ru-RU" sz="22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институциональные</a:t>
            </a: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инструменты (пенсионные фонды, ссудный фонд промышленности, фондовые облигационные займы, эмиссия ценных бумаг);</a:t>
            </a: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госимуществом в промышленности;</a:t>
            </a:r>
          </a:p>
          <a:p>
            <a:pPr marL="342900" indent="-342900">
              <a:buClr>
                <a:schemeClr val="accent3"/>
              </a:buClr>
              <a:buSzPct val="100000"/>
              <a:buFont typeface="+mj-lt"/>
              <a:buAutoNum type="arabicPeriod" startAt="3"/>
            </a:pPr>
            <a:r>
              <a:rPr lang="ru-RU" sz="22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</a:t>
            </a: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accent3"/>
              </a:buClr>
              <a:buSzPct val="100000"/>
              <a:buFont typeface="+mj-lt"/>
              <a:buAutoNum type="arabicPeriod" startAt="3"/>
            </a:pPr>
            <a:r>
              <a:rPr lang="ru-RU" sz="22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</a:t>
            </a: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целевые законы;</a:t>
            </a:r>
            <a:endParaRPr lang="ru-RU" sz="2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accent3"/>
              </a:buClr>
              <a:buSzPct val="100000"/>
              <a:buFont typeface="+mj-lt"/>
              <a:buAutoNum type="arabicPeriod" startAt="3"/>
            </a:pPr>
            <a:r>
              <a:rPr lang="ru-RU" sz="22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административные</a:t>
            </a: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accent3"/>
              </a:buClr>
              <a:buSzPct val="100000"/>
              <a:buFont typeface="+mj-lt"/>
              <a:buAutoNum type="arabicPeriod" startAt="3"/>
            </a:pPr>
            <a:r>
              <a:rPr lang="ru-RU" sz="22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социально-политические</a:t>
            </a: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управление (органы и функции, правовой инструментарий); бизнес-власть (механизмы рефлексии).</a:t>
            </a:r>
          </a:p>
          <a:p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0682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88640"/>
            <a:ext cx="6552728" cy="86409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accent3"/>
                </a:solidFill>
              </a:rPr>
              <a:t>АЛГОРИТМ ОЦЕНКИ МЕХАНИЗМА РЕАЛИЗАЦИИ ПРОМЫШЛЕННОЙ ПОЛИТИКИ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24744"/>
            <a:ext cx="6534472" cy="54726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360000"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приоритетными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отраслями поддержки по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Я.Н. </a:t>
            </a:r>
            <a:r>
              <a:rPr lang="ru-RU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Дубенецкому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являются:</a:t>
            </a:r>
          </a:p>
          <a:p>
            <a:pPr marL="540000" indent="-252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гражданское авиастроение относящееся к наиболее высокотехнологичным выходным звеньям межотраслевых технологических цепочек оно обеспечивает загрузку мощностей сотен предприятий смежных отраслей;</a:t>
            </a:r>
          </a:p>
          <a:p>
            <a:pPr marL="540000" indent="-252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сельскохозяйственное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машиностроение;</a:t>
            </a:r>
          </a:p>
          <a:p>
            <a:pPr marL="540000" indent="-252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Инвестиционное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машиностроение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  <a:buClr>
                <a:schemeClr val="accent3"/>
              </a:buClr>
              <a:buSzPct val="100000"/>
            </a:pP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Остальные - Нефтяная, нефтеперерабатывающая, газовая промышленность, электроэнергетика, черная и цветная металлургия, химическая и нефтехимическая промышленность имеют крупные внутренние ресурсы для развития в силу значительных объемов экспортных поставок, устойчивого спроса на продукцию.</a:t>
            </a:r>
          </a:p>
          <a:p>
            <a:pPr indent="360000">
              <a:spcBef>
                <a:spcPts val="0"/>
              </a:spcBef>
              <a:buClr>
                <a:schemeClr val="accent3"/>
              </a:buClr>
              <a:buSzPct val="100000"/>
            </a:pP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легкой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пищевой отраслей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промышленности будет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определяться ростом потребительского спроса. Целевая поддержка заказов этим отраслям может быть оправдана в единичных случаях для депрессивных районов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1776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0"/>
            <a:ext cx="6172200" cy="476672"/>
          </a:xfrm>
        </p:spPr>
        <p:txBody>
          <a:bodyPr>
            <a:noAutofit/>
          </a:bodyPr>
          <a:lstStyle/>
          <a:p>
            <a:pPr algn="ctr"/>
            <a:r>
              <a:rPr lang="ru-RU" sz="1400" dirty="0">
                <a:solidFill>
                  <a:schemeClr val="accent3"/>
                </a:solidFill>
              </a:rPr>
              <a:t>АЛГОРИТМ ОЦЕНКИ МЕХАНИЗМА РЕАЛИЗАЦИИ ПРОМЫШЛЕННОЙ 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76672"/>
            <a:ext cx="6768752" cy="59046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 промышленная политика реализуется через систему мер государственного </a:t>
            </a: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регулирования: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законодательное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нормативно-правовое регулирование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благоприятного инвестиционного климата средствами кредитно-денежной и налогово-бюджетной политики</a:t>
            </a: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дорожной сети, энергетики, связи, других объектов инфраструктуры;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программы (в области развития транспортной инфраструктуры, энергетики, национальной технологической базы и др.);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государственную поддержку экспорта;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защиту внутреннего рынка от недобросовестной конкуренции со стороны зарубежных производителей, использование антидемпинговых процедур;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частно-государственного партнерства в форме особых экономических зон, концессионных соглашений, крупнейших инвестиционных проектов за счет средств Инвестиционного фонда. При партнерстве такого рода государство вкладывает бюджетные средства в создание инфраструктуры, а бизнес – в развитие производства;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сети лизинговых компаний с государственным участием, в задачу которых входит обеспечение отраслей промышленности и транспорта высокотехнологичным оборудованием;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политику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закупок для государственных и муниципальных нужд</a:t>
            </a: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6067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74676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908130" y="6294016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877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130</TotalTime>
  <Words>1007</Words>
  <Application>Microsoft Office PowerPoint</Application>
  <PresentationFormat>Экран (4:3)</PresentationFormat>
  <Paragraphs>128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Лекция 8 РАЗРАБОТКА МЕР АДРЕСНОГО ВОЗДЕЙСТВИЯ НА ЭКОНОМИКУ ДЛЯ РЕАЛИЗАЦИИ ГОСУДАРСТВЕННОЙ ПРОМЫШЛЕННОЙ ПОЛИТИКИ</vt:lpstr>
      <vt:lpstr>План лекции:</vt:lpstr>
      <vt:lpstr>АКТИВНАЯ ПРОМЫШЛЕННАЯ ПОЛИТИКА</vt:lpstr>
      <vt:lpstr>активная промышленная политика</vt:lpstr>
      <vt:lpstr>МЕТОДЫ ВОЗДЕЙСТВИЯ</vt:lpstr>
      <vt:lpstr>МЕТОДЫ ВОЗДЕЙСТВИЯ</vt:lpstr>
      <vt:lpstr>Типы и виды промышленной политики (ПП)</vt:lpstr>
      <vt:lpstr>Типы и виды промышленной политики (ПП)</vt:lpstr>
      <vt:lpstr>Типы и виды промышленной политики (ПП)</vt:lpstr>
      <vt:lpstr>Принципы промышленной политики</vt:lpstr>
      <vt:lpstr>Основные направления ПП</vt:lpstr>
      <vt:lpstr>Инструменты реализации ПП</vt:lpstr>
      <vt:lpstr>Методы промышленной политики</vt:lpstr>
      <vt:lpstr>Методы промышленной политики</vt:lpstr>
      <vt:lpstr>АЛГОРИТМ ОЦЕНКИ МЕХАНИЗМА РЕАЛИЗАЦИИ ПРОМЫШЛЕННОЙ ПОЛИТИКИ</vt:lpstr>
      <vt:lpstr>АЛГОРИТМ ОЦЕНКИ МЕХАНИЗМА РЕАЛИЗАЦИИ ПРОМЫШЛЕННОЙ ПОЛИТИКИ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7 РАЗРАБОТКА МЕР АДРЕСНОГО ВОЗДЕЙСТВИЯ НА ЭКОНОМИКУ ДЛЯ РЕАЛИЗАЦИИ ГОСУДАРСТВЕННОЙ ПРОМЫШЛЕННОЙ ПОЛИТИКИ</dc:title>
  <dc:creator>Елена Кошевая</dc:creator>
  <cp:lastModifiedBy>АндрейК74</cp:lastModifiedBy>
  <cp:revision>35</cp:revision>
  <dcterms:created xsi:type="dcterms:W3CDTF">2017-09-28T09:09:45Z</dcterms:created>
  <dcterms:modified xsi:type="dcterms:W3CDTF">2019-06-12T02:01:22Z</dcterms:modified>
</cp:coreProperties>
</file>