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7" r:id="rId2"/>
    <p:sldId id="256" r:id="rId3"/>
    <p:sldId id="257" r:id="rId4"/>
    <p:sldId id="258" r:id="rId5"/>
    <p:sldId id="260" r:id="rId6"/>
    <p:sldId id="261" r:id="rId7"/>
    <p:sldId id="262" r:id="rId8"/>
    <p:sldId id="263" r:id="rId9"/>
    <p:sldId id="264" r:id="rId10"/>
    <p:sldId id="265" r:id="rId11"/>
    <p:sldId id="266" r:id="rId12"/>
    <p:sldId id="267" r:id="rId13"/>
    <p:sldId id="269" r:id="rId14"/>
    <p:sldId id="268"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445"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B5B350-DF08-48C5-B40F-DF9B02144313}"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ru-RU"/>
        </a:p>
      </dgm:t>
    </dgm:pt>
    <dgm:pt modelId="{53CE3529-61BC-4F2B-84F7-4DA6050B332F}">
      <dgm:prSet phldrT="[Текст]" custT="1"/>
      <dgm:spPr/>
      <dgm:t>
        <a:bodyPr/>
        <a:lstStyle/>
        <a:p>
          <a:r>
            <a:rPr lang="ru-RU" sz="1400" dirty="0" smtClean="0">
              <a:solidFill>
                <a:schemeClr val="tx1"/>
              </a:solidFill>
            </a:rPr>
            <a:t>Социология</a:t>
          </a:r>
          <a:endParaRPr lang="ru-RU" sz="1400" dirty="0">
            <a:solidFill>
              <a:schemeClr val="tx1"/>
            </a:solidFill>
          </a:endParaRPr>
        </a:p>
      </dgm:t>
    </dgm:pt>
    <dgm:pt modelId="{17FC39DF-1D60-4424-9420-8B0EB5F18C64}" type="parTrans" cxnId="{8B39DB9F-88A1-4754-A8D2-62812528ED5B}">
      <dgm:prSet/>
      <dgm:spPr/>
      <dgm:t>
        <a:bodyPr/>
        <a:lstStyle/>
        <a:p>
          <a:endParaRPr lang="ru-RU"/>
        </a:p>
      </dgm:t>
    </dgm:pt>
    <dgm:pt modelId="{A6F85048-F8CB-4A19-8DCA-24F867EDFBF9}" type="sibTrans" cxnId="{8B39DB9F-88A1-4754-A8D2-62812528ED5B}">
      <dgm:prSet/>
      <dgm:spPr/>
      <dgm:t>
        <a:bodyPr/>
        <a:lstStyle/>
        <a:p>
          <a:endParaRPr lang="ru-RU"/>
        </a:p>
      </dgm:t>
    </dgm:pt>
    <dgm:pt modelId="{529659FC-6B31-4E1F-B16E-491BEBAD659D}">
      <dgm:prSet phldrT="[Текст]" custT="1"/>
      <dgm:spPr/>
      <dgm:t>
        <a:bodyPr/>
        <a:lstStyle/>
        <a:p>
          <a:r>
            <a:rPr lang="ru-RU" sz="1400" dirty="0" smtClean="0">
              <a:solidFill>
                <a:schemeClr val="tx1"/>
              </a:solidFill>
            </a:rPr>
            <a:t>Политическая социология (социальная политика)</a:t>
          </a:r>
          <a:endParaRPr lang="ru-RU" sz="1400" dirty="0">
            <a:solidFill>
              <a:schemeClr val="tx1"/>
            </a:solidFill>
          </a:endParaRPr>
        </a:p>
      </dgm:t>
    </dgm:pt>
    <dgm:pt modelId="{6C98F6AE-891F-432C-A0C6-E0F2F3815473}" type="parTrans" cxnId="{2C480CE2-E22A-408F-BE8D-285DE71AD849}">
      <dgm:prSet/>
      <dgm:spPr>
        <a:ln>
          <a:solidFill>
            <a:schemeClr val="tx2"/>
          </a:solidFill>
        </a:ln>
      </dgm:spPr>
      <dgm:t>
        <a:bodyPr/>
        <a:lstStyle/>
        <a:p>
          <a:endParaRPr lang="ru-RU"/>
        </a:p>
      </dgm:t>
    </dgm:pt>
    <dgm:pt modelId="{3D355C5C-EF27-43C3-86C1-C8E624001462}" type="sibTrans" cxnId="{2C480CE2-E22A-408F-BE8D-285DE71AD849}">
      <dgm:prSet/>
      <dgm:spPr/>
      <dgm:t>
        <a:bodyPr/>
        <a:lstStyle/>
        <a:p>
          <a:endParaRPr lang="ru-RU"/>
        </a:p>
      </dgm:t>
    </dgm:pt>
    <dgm:pt modelId="{91E65A58-419C-43F7-920B-6284B2173CF7}">
      <dgm:prSet phldrT="[Текст]" custT="1"/>
      <dgm:spPr/>
      <dgm:t>
        <a:bodyPr/>
        <a:lstStyle/>
        <a:p>
          <a:r>
            <a:rPr lang="ru-RU" sz="1400" dirty="0" smtClean="0">
              <a:solidFill>
                <a:schemeClr val="tx1"/>
              </a:solidFill>
            </a:rPr>
            <a:t>Экономическая социология</a:t>
          </a:r>
          <a:endParaRPr lang="ru-RU" sz="1400" dirty="0">
            <a:solidFill>
              <a:schemeClr val="tx1"/>
            </a:solidFill>
          </a:endParaRPr>
        </a:p>
      </dgm:t>
    </dgm:pt>
    <dgm:pt modelId="{622CF996-4EA1-4A73-86B6-FDB068FB626D}" type="parTrans" cxnId="{203ACBAF-D05D-4364-B2C5-9D21D9D07D4E}">
      <dgm:prSet/>
      <dgm:spPr>
        <a:ln>
          <a:solidFill>
            <a:schemeClr val="tx2"/>
          </a:solidFill>
        </a:ln>
      </dgm:spPr>
      <dgm:t>
        <a:bodyPr/>
        <a:lstStyle/>
        <a:p>
          <a:endParaRPr lang="ru-RU"/>
        </a:p>
      </dgm:t>
    </dgm:pt>
    <dgm:pt modelId="{EFA8ADEC-95EA-40BB-AA71-BF1A42989E57}" type="sibTrans" cxnId="{203ACBAF-D05D-4364-B2C5-9D21D9D07D4E}">
      <dgm:prSet/>
      <dgm:spPr/>
      <dgm:t>
        <a:bodyPr/>
        <a:lstStyle/>
        <a:p>
          <a:endParaRPr lang="ru-RU"/>
        </a:p>
      </dgm:t>
    </dgm:pt>
    <dgm:pt modelId="{ABF1787C-D6B0-4BAA-8C0C-CC492D898F18}">
      <dgm:prSet phldrT="[Текст]" custT="1"/>
      <dgm:spPr/>
      <dgm:t>
        <a:bodyPr/>
        <a:lstStyle/>
        <a:p>
          <a:r>
            <a:rPr lang="ru-RU" sz="1400" dirty="0" smtClean="0">
              <a:solidFill>
                <a:schemeClr val="tx1"/>
              </a:solidFill>
            </a:rPr>
            <a:t>этносоциология</a:t>
          </a:r>
          <a:endParaRPr lang="ru-RU" sz="1400" dirty="0">
            <a:solidFill>
              <a:schemeClr val="tx1"/>
            </a:solidFill>
          </a:endParaRPr>
        </a:p>
      </dgm:t>
    </dgm:pt>
    <dgm:pt modelId="{C8751F08-45BF-4855-8725-B69C9DF33441}" type="parTrans" cxnId="{1A668499-F955-4AFE-A269-745A8FFA653F}">
      <dgm:prSet/>
      <dgm:spPr>
        <a:ln>
          <a:solidFill>
            <a:schemeClr val="tx2"/>
          </a:solidFill>
        </a:ln>
      </dgm:spPr>
      <dgm:t>
        <a:bodyPr/>
        <a:lstStyle/>
        <a:p>
          <a:endParaRPr lang="ru-RU"/>
        </a:p>
      </dgm:t>
    </dgm:pt>
    <dgm:pt modelId="{8870C4AA-70C6-46B2-A0CF-5B27CDAEB712}" type="sibTrans" cxnId="{1A668499-F955-4AFE-A269-745A8FFA653F}">
      <dgm:prSet/>
      <dgm:spPr/>
      <dgm:t>
        <a:bodyPr/>
        <a:lstStyle/>
        <a:p>
          <a:endParaRPr lang="ru-RU"/>
        </a:p>
      </dgm:t>
    </dgm:pt>
    <dgm:pt modelId="{B69BB95C-6671-4ADB-9149-3CFBD2F5B1E5}">
      <dgm:prSet phldrT="[Текст]" custT="1"/>
      <dgm:spPr/>
      <dgm:t>
        <a:bodyPr/>
        <a:lstStyle/>
        <a:p>
          <a:r>
            <a:rPr lang="ru-RU" sz="1400" dirty="0" smtClean="0">
              <a:solidFill>
                <a:schemeClr val="tx1"/>
              </a:solidFill>
            </a:rPr>
            <a:t>Социология культуры</a:t>
          </a:r>
          <a:endParaRPr lang="ru-RU" sz="1400" dirty="0">
            <a:solidFill>
              <a:schemeClr val="tx1"/>
            </a:solidFill>
          </a:endParaRPr>
        </a:p>
      </dgm:t>
    </dgm:pt>
    <dgm:pt modelId="{88F08C7E-5AE9-4F1E-814B-246B12FAFCAA}" type="parTrans" cxnId="{3E98341A-CA03-4985-A5E4-CBCBAF7605AE}">
      <dgm:prSet/>
      <dgm:spPr>
        <a:ln>
          <a:solidFill>
            <a:schemeClr val="tx2"/>
          </a:solidFill>
        </a:ln>
      </dgm:spPr>
      <dgm:t>
        <a:bodyPr/>
        <a:lstStyle/>
        <a:p>
          <a:endParaRPr lang="ru-RU"/>
        </a:p>
      </dgm:t>
    </dgm:pt>
    <dgm:pt modelId="{1FBD2C10-3FE8-412D-8207-76A2654FFCF1}" type="sibTrans" cxnId="{3E98341A-CA03-4985-A5E4-CBCBAF7605AE}">
      <dgm:prSet/>
      <dgm:spPr/>
      <dgm:t>
        <a:bodyPr/>
        <a:lstStyle/>
        <a:p>
          <a:endParaRPr lang="ru-RU"/>
        </a:p>
      </dgm:t>
    </dgm:pt>
    <dgm:pt modelId="{0625DE4E-7139-4EF7-96FE-5426920DB238}" type="pres">
      <dgm:prSet presAssocID="{25B5B350-DF08-48C5-B40F-DF9B02144313}" presName="cycle" presStyleCnt="0">
        <dgm:presLayoutVars>
          <dgm:chMax val="1"/>
          <dgm:dir/>
          <dgm:animLvl val="ctr"/>
          <dgm:resizeHandles val="exact"/>
        </dgm:presLayoutVars>
      </dgm:prSet>
      <dgm:spPr/>
      <dgm:t>
        <a:bodyPr/>
        <a:lstStyle/>
        <a:p>
          <a:endParaRPr lang="ru-RU"/>
        </a:p>
      </dgm:t>
    </dgm:pt>
    <dgm:pt modelId="{1BC4E9C1-1E75-4E45-8205-1F1391EA8E69}" type="pres">
      <dgm:prSet presAssocID="{53CE3529-61BC-4F2B-84F7-4DA6050B332F}" presName="centerShape" presStyleLbl="node0" presStyleIdx="0" presStyleCnt="1" custScaleX="115220"/>
      <dgm:spPr/>
      <dgm:t>
        <a:bodyPr/>
        <a:lstStyle/>
        <a:p>
          <a:endParaRPr lang="ru-RU"/>
        </a:p>
      </dgm:t>
    </dgm:pt>
    <dgm:pt modelId="{81B40A22-4747-4A79-965A-528CA7394109}" type="pres">
      <dgm:prSet presAssocID="{6C98F6AE-891F-432C-A0C6-E0F2F3815473}" presName="Name9" presStyleLbl="parChTrans1D2" presStyleIdx="0" presStyleCnt="4"/>
      <dgm:spPr/>
      <dgm:t>
        <a:bodyPr/>
        <a:lstStyle/>
        <a:p>
          <a:endParaRPr lang="ru-RU"/>
        </a:p>
      </dgm:t>
    </dgm:pt>
    <dgm:pt modelId="{95FD01BD-A7F1-4962-B8A2-62187C8C710A}" type="pres">
      <dgm:prSet presAssocID="{6C98F6AE-891F-432C-A0C6-E0F2F3815473}" presName="connTx" presStyleLbl="parChTrans1D2" presStyleIdx="0" presStyleCnt="4"/>
      <dgm:spPr/>
      <dgm:t>
        <a:bodyPr/>
        <a:lstStyle/>
        <a:p>
          <a:endParaRPr lang="ru-RU"/>
        </a:p>
      </dgm:t>
    </dgm:pt>
    <dgm:pt modelId="{00E36077-E14E-4BA2-9F66-F0B494E92F2C}" type="pres">
      <dgm:prSet presAssocID="{529659FC-6B31-4E1F-B16E-491BEBAD659D}" presName="node" presStyleLbl="node1" presStyleIdx="0" presStyleCnt="4" custScaleX="134336">
        <dgm:presLayoutVars>
          <dgm:bulletEnabled val="1"/>
        </dgm:presLayoutVars>
      </dgm:prSet>
      <dgm:spPr/>
      <dgm:t>
        <a:bodyPr/>
        <a:lstStyle/>
        <a:p>
          <a:endParaRPr lang="ru-RU"/>
        </a:p>
      </dgm:t>
    </dgm:pt>
    <dgm:pt modelId="{8810A8EB-CCDB-47F5-88AA-225C2F49BFDC}" type="pres">
      <dgm:prSet presAssocID="{622CF996-4EA1-4A73-86B6-FDB068FB626D}" presName="Name9" presStyleLbl="parChTrans1D2" presStyleIdx="1" presStyleCnt="4"/>
      <dgm:spPr/>
      <dgm:t>
        <a:bodyPr/>
        <a:lstStyle/>
        <a:p>
          <a:endParaRPr lang="ru-RU"/>
        </a:p>
      </dgm:t>
    </dgm:pt>
    <dgm:pt modelId="{9DED6DA5-AEF6-41D1-89E0-BB2EAEF343DF}" type="pres">
      <dgm:prSet presAssocID="{622CF996-4EA1-4A73-86B6-FDB068FB626D}" presName="connTx" presStyleLbl="parChTrans1D2" presStyleIdx="1" presStyleCnt="4"/>
      <dgm:spPr/>
      <dgm:t>
        <a:bodyPr/>
        <a:lstStyle/>
        <a:p>
          <a:endParaRPr lang="ru-RU"/>
        </a:p>
      </dgm:t>
    </dgm:pt>
    <dgm:pt modelId="{6A152BA8-6A6F-49E4-B4E1-EDDB7A0BADDB}" type="pres">
      <dgm:prSet presAssocID="{91E65A58-419C-43F7-920B-6284B2173CF7}" presName="node" presStyleLbl="node1" presStyleIdx="1" presStyleCnt="4" custScaleX="138763" custScaleY="119115" custRadScaleRad="114968" custRadScaleInc="1881">
        <dgm:presLayoutVars>
          <dgm:bulletEnabled val="1"/>
        </dgm:presLayoutVars>
      </dgm:prSet>
      <dgm:spPr/>
      <dgm:t>
        <a:bodyPr/>
        <a:lstStyle/>
        <a:p>
          <a:endParaRPr lang="ru-RU"/>
        </a:p>
      </dgm:t>
    </dgm:pt>
    <dgm:pt modelId="{FC0B0E4F-BBF6-44B9-94CB-8F0B943EC05D}" type="pres">
      <dgm:prSet presAssocID="{C8751F08-45BF-4855-8725-B69C9DF33441}" presName="Name9" presStyleLbl="parChTrans1D2" presStyleIdx="2" presStyleCnt="4"/>
      <dgm:spPr/>
      <dgm:t>
        <a:bodyPr/>
        <a:lstStyle/>
        <a:p>
          <a:endParaRPr lang="ru-RU"/>
        </a:p>
      </dgm:t>
    </dgm:pt>
    <dgm:pt modelId="{010C698A-AC0D-41E0-8094-C44B7E755D28}" type="pres">
      <dgm:prSet presAssocID="{C8751F08-45BF-4855-8725-B69C9DF33441}" presName="connTx" presStyleLbl="parChTrans1D2" presStyleIdx="2" presStyleCnt="4"/>
      <dgm:spPr/>
      <dgm:t>
        <a:bodyPr/>
        <a:lstStyle/>
        <a:p>
          <a:endParaRPr lang="ru-RU"/>
        </a:p>
      </dgm:t>
    </dgm:pt>
    <dgm:pt modelId="{EED28D55-9C3C-4088-A636-2F0473BC0A5F}" type="pres">
      <dgm:prSet presAssocID="{ABF1787C-D6B0-4BAA-8C0C-CC492D898F18}" presName="node" presStyleLbl="node1" presStyleIdx="2" presStyleCnt="4" custScaleX="153717">
        <dgm:presLayoutVars>
          <dgm:bulletEnabled val="1"/>
        </dgm:presLayoutVars>
      </dgm:prSet>
      <dgm:spPr/>
      <dgm:t>
        <a:bodyPr/>
        <a:lstStyle/>
        <a:p>
          <a:endParaRPr lang="ru-RU"/>
        </a:p>
      </dgm:t>
    </dgm:pt>
    <dgm:pt modelId="{D67455C1-620E-4074-AFE9-7CB6EDC01CDA}" type="pres">
      <dgm:prSet presAssocID="{88F08C7E-5AE9-4F1E-814B-246B12FAFCAA}" presName="Name9" presStyleLbl="parChTrans1D2" presStyleIdx="3" presStyleCnt="4"/>
      <dgm:spPr/>
      <dgm:t>
        <a:bodyPr/>
        <a:lstStyle/>
        <a:p>
          <a:endParaRPr lang="ru-RU"/>
        </a:p>
      </dgm:t>
    </dgm:pt>
    <dgm:pt modelId="{F34C2140-0EE4-43C3-98EA-70B27FCCD12B}" type="pres">
      <dgm:prSet presAssocID="{88F08C7E-5AE9-4F1E-814B-246B12FAFCAA}" presName="connTx" presStyleLbl="parChTrans1D2" presStyleIdx="3" presStyleCnt="4"/>
      <dgm:spPr/>
      <dgm:t>
        <a:bodyPr/>
        <a:lstStyle/>
        <a:p>
          <a:endParaRPr lang="ru-RU"/>
        </a:p>
      </dgm:t>
    </dgm:pt>
    <dgm:pt modelId="{147030BA-D3F1-40B0-94DE-D1ECBF63A6DA}" type="pres">
      <dgm:prSet presAssocID="{B69BB95C-6671-4ADB-9149-3CFBD2F5B1E5}" presName="node" presStyleLbl="node1" presStyleIdx="3" presStyleCnt="4" custScaleX="130731" custRadScaleRad="109586" custRadScaleInc="-1974">
        <dgm:presLayoutVars>
          <dgm:bulletEnabled val="1"/>
        </dgm:presLayoutVars>
      </dgm:prSet>
      <dgm:spPr/>
      <dgm:t>
        <a:bodyPr/>
        <a:lstStyle/>
        <a:p>
          <a:endParaRPr lang="ru-RU"/>
        </a:p>
      </dgm:t>
    </dgm:pt>
  </dgm:ptLst>
  <dgm:cxnLst>
    <dgm:cxn modelId="{203ACBAF-D05D-4364-B2C5-9D21D9D07D4E}" srcId="{53CE3529-61BC-4F2B-84F7-4DA6050B332F}" destId="{91E65A58-419C-43F7-920B-6284B2173CF7}" srcOrd="1" destOrd="0" parTransId="{622CF996-4EA1-4A73-86B6-FDB068FB626D}" sibTransId="{EFA8ADEC-95EA-40BB-AA71-BF1A42989E57}"/>
    <dgm:cxn modelId="{1A668499-F955-4AFE-A269-745A8FFA653F}" srcId="{53CE3529-61BC-4F2B-84F7-4DA6050B332F}" destId="{ABF1787C-D6B0-4BAA-8C0C-CC492D898F18}" srcOrd="2" destOrd="0" parTransId="{C8751F08-45BF-4855-8725-B69C9DF33441}" sibTransId="{8870C4AA-70C6-46B2-A0CF-5B27CDAEB712}"/>
    <dgm:cxn modelId="{1EABFC17-E0E6-4727-9F02-23C9A50EA0A7}" type="presOf" srcId="{88F08C7E-5AE9-4F1E-814B-246B12FAFCAA}" destId="{D67455C1-620E-4074-AFE9-7CB6EDC01CDA}" srcOrd="0" destOrd="0" presId="urn:microsoft.com/office/officeart/2005/8/layout/radial1"/>
    <dgm:cxn modelId="{2C480CE2-E22A-408F-BE8D-285DE71AD849}" srcId="{53CE3529-61BC-4F2B-84F7-4DA6050B332F}" destId="{529659FC-6B31-4E1F-B16E-491BEBAD659D}" srcOrd="0" destOrd="0" parTransId="{6C98F6AE-891F-432C-A0C6-E0F2F3815473}" sibTransId="{3D355C5C-EF27-43C3-86C1-C8E624001462}"/>
    <dgm:cxn modelId="{65BEF117-9C73-4D30-A435-373B7F2D346E}" type="presOf" srcId="{529659FC-6B31-4E1F-B16E-491BEBAD659D}" destId="{00E36077-E14E-4BA2-9F66-F0B494E92F2C}" srcOrd="0" destOrd="0" presId="urn:microsoft.com/office/officeart/2005/8/layout/radial1"/>
    <dgm:cxn modelId="{8B86E002-DE02-44C1-B02F-40825CF1A438}" type="presOf" srcId="{B69BB95C-6671-4ADB-9149-3CFBD2F5B1E5}" destId="{147030BA-D3F1-40B0-94DE-D1ECBF63A6DA}" srcOrd="0" destOrd="0" presId="urn:microsoft.com/office/officeart/2005/8/layout/radial1"/>
    <dgm:cxn modelId="{9AF1F37A-D41B-435D-AEDD-EA96DA3085C4}" type="presOf" srcId="{622CF996-4EA1-4A73-86B6-FDB068FB626D}" destId="{9DED6DA5-AEF6-41D1-89E0-BB2EAEF343DF}" srcOrd="1" destOrd="0" presId="urn:microsoft.com/office/officeart/2005/8/layout/radial1"/>
    <dgm:cxn modelId="{F98E0E2F-0292-4122-AF7A-FA81AC5221BB}" type="presOf" srcId="{91E65A58-419C-43F7-920B-6284B2173CF7}" destId="{6A152BA8-6A6F-49E4-B4E1-EDDB7A0BADDB}" srcOrd="0" destOrd="0" presId="urn:microsoft.com/office/officeart/2005/8/layout/radial1"/>
    <dgm:cxn modelId="{1DE0E441-5F39-45E9-9966-1D3E525BDC31}" type="presOf" srcId="{6C98F6AE-891F-432C-A0C6-E0F2F3815473}" destId="{95FD01BD-A7F1-4962-B8A2-62187C8C710A}" srcOrd="1" destOrd="0" presId="urn:microsoft.com/office/officeart/2005/8/layout/radial1"/>
    <dgm:cxn modelId="{BD9858F0-3B5A-4597-A9CE-40E8BF02F387}" type="presOf" srcId="{C8751F08-45BF-4855-8725-B69C9DF33441}" destId="{FC0B0E4F-BBF6-44B9-94CB-8F0B943EC05D}" srcOrd="0" destOrd="0" presId="urn:microsoft.com/office/officeart/2005/8/layout/radial1"/>
    <dgm:cxn modelId="{6F10F0A3-6B5E-4115-BA7E-6A24AA2C6884}" type="presOf" srcId="{622CF996-4EA1-4A73-86B6-FDB068FB626D}" destId="{8810A8EB-CCDB-47F5-88AA-225C2F49BFDC}" srcOrd="0" destOrd="0" presId="urn:microsoft.com/office/officeart/2005/8/layout/radial1"/>
    <dgm:cxn modelId="{231ABA3A-E970-409C-9547-0099D47CB292}" type="presOf" srcId="{6C98F6AE-891F-432C-A0C6-E0F2F3815473}" destId="{81B40A22-4747-4A79-965A-528CA7394109}" srcOrd="0" destOrd="0" presId="urn:microsoft.com/office/officeart/2005/8/layout/radial1"/>
    <dgm:cxn modelId="{93AD77C2-D640-47BD-AB8D-834A815980CA}" type="presOf" srcId="{88F08C7E-5AE9-4F1E-814B-246B12FAFCAA}" destId="{F34C2140-0EE4-43C3-98EA-70B27FCCD12B}" srcOrd="1" destOrd="0" presId="urn:microsoft.com/office/officeart/2005/8/layout/radial1"/>
    <dgm:cxn modelId="{827C0115-D9A9-4010-AB72-259089C81357}" type="presOf" srcId="{C8751F08-45BF-4855-8725-B69C9DF33441}" destId="{010C698A-AC0D-41E0-8094-C44B7E755D28}" srcOrd="1" destOrd="0" presId="urn:microsoft.com/office/officeart/2005/8/layout/radial1"/>
    <dgm:cxn modelId="{3E98341A-CA03-4985-A5E4-CBCBAF7605AE}" srcId="{53CE3529-61BC-4F2B-84F7-4DA6050B332F}" destId="{B69BB95C-6671-4ADB-9149-3CFBD2F5B1E5}" srcOrd="3" destOrd="0" parTransId="{88F08C7E-5AE9-4F1E-814B-246B12FAFCAA}" sibTransId="{1FBD2C10-3FE8-412D-8207-76A2654FFCF1}"/>
    <dgm:cxn modelId="{7DED4332-1160-4890-8C76-202F09DB092B}" type="presOf" srcId="{25B5B350-DF08-48C5-B40F-DF9B02144313}" destId="{0625DE4E-7139-4EF7-96FE-5426920DB238}" srcOrd="0" destOrd="0" presId="urn:microsoft.com/office/officeart/2005/8/layout/radial1"/>
    <dgm:cxn modelId="{1C0BD14C-E7E6-4161-83FC-676EB198B637}" type="presOf" srcId="{ABF1787C-D6B0-4BAA-8C0C-CC492D898F18}" destId="{EED28D55-9C3C-4088-A636-2F0473BC0A5F}" srcOrd="0" destOrd="0" presId="urn:microsoft.com/office/officeart/2005/8/layout/radial1"/>
    <dgm:cxn modelId="{17AFC732-25CF-407F-BB8B-B044579B6D85}" type="presOf" srcId="{53CE3529-61BC-4F2B-84F7-4DA6050B332F}" destId="{1BC4E9C1-1E75-4E45-8205-1F1391EA8E69}" srcOrd="0" destOrd="0" presId="urn:microsoft.com/office/officeart/2005/8/layout/radial1"/>
    <dgm:cxn modelId="{8B39DB9F-88A1-4754-A8D2-62812528ED5B}" srcId="{25B5B350-DF08-48C5-B40F-DF9B02144313}" destId="{53CE3529-61BC-4F2B-84F7-4DA6050B332F}" srcOrd="0" destOrd="0" parTransId="{17FC39DF-1D60-4424-9420-8B0EB5F18C64}" sibTransId="{A6F85048-F8CB-4A19-8DCA-24F867EDFBF9}"/>
    <dgm:cxn modelId="{0B1C4C68-D5F4-43BC-B428-C9741E25C6C9}" type="presParOf" srcId="{0625DE4E-7139-4EF7-96FE-5426920DB238}" destId="{1BC4E9C1-1E75-4E45-8205-1F1391EA8E69}" srcOrd="0" destOrd="0" presId="urn:microsoft.com/office/officeart/2005/8/layout/radial1"/>
    <dgm:cxn modelId="{68DD51B7-AD09-4B7F-AA6B-D45AB6FB2ABB}" type="presParOf" srcId="{0625DE4E-7139-4EF7-96FE-5426920DB238}" destId="{81B40A22-4747-4A79-965A-528CA7394109}" srcOrd="1" destOrd="0" presId="urn:microsoft.com/office/officeart/2005/8/layout/radial1"/>
    <dgm:cxn modelId="{32C014F8-9ED5-43A7-9121-573270E20A7D}" type="presParOf" srcId="{81B40A22-4747-4A79-965A-528CA7394109}" destId="{95FD01BD-A7F1-4962-B8A2-62187C8C710A}" srcOrd="0" destOrd="0" presId="urn:microsoft.com/office/officeart/2005/8/layout/radial1"/>
    <dgm:cxn modelId="{F0FD4D18-ACDD-4BB3-88B9-86B11CD688C6}" type="presParOf" srcId="{0625DE4E-7139-4EF7-96FE-5426920DB238}" destId="{00E36077-E14E-4BA2-9F66-F0B494E92F2C}" srcOrd="2" destOrd="0" presId="urn:microsoft.com/office/officeart/2005/8/layout/radial1"/>
    <dgm:cxn modelId="{752847F2-DD51-4150-B887-C004B3C51750}" type="presParOf" srcId="{0625DE4E-7139-4EF7-96FE-5426920DB238}" destId="{8810A8EB-CCDB-47F5-88AA-225C2F49BFDC}" srcOrd="3" destOrd="0" presId="urn:microsoft.com/office/officeart/2005/8/layout/radial1"/>
    <dgm:cxn modelId="{BAAB43D8-598F-4D24-A483-EE2D0A69AAE0}" type="presParOf" srcId="{8810A8EB-CCDB-47F5-88AA-225C2F49BFDC}" destId="{9DED6DA5-AEF6-41D1-89E0-BB2EAEF343DF}" srcOrd="0" destOrd="0" presId="urn:microsoft.com/office/officeart/2005/8/layout/radial1"/>
    <dgm:cxn modelId="{AA9C53EC-EB66-4850-A762-0238BA173B64}" type="presParOf" srcId="{0625DE4E-7139-4EF7-96FE-5426920DB238}" destId="{6A152BA8-6A6F-49E4-B4E1-EDDB7A0BADDB}" srcOrd="4" destOrd="0" presId="urn:microsoft.com/office/officeart/2005/8/layout/radial1"/>
    <dgm:cxn modelId="{32F54EF1-52FF-4247-AD7B-860398CC2599}" type="presParOf" srcId="{0625DE4E-7139-4EF7-96FE-5426920DB238}" destId="{FC0B0E4F-BBF6-44B9-94CB-8F0B943EC05D}" srcOrd="5" destOrd="0" presId="urn:microsoft.com/office/officeart/2005/8/layout/radial1"/>
    <dgm:cxn modelId="{DEFE2FE2-2399-4BB4-B193-78FAD5E0E0B5}" type="presParOf" srcId="{FC0B0E4F-BBF6-44B9-94CB-8F0B943EC05D}" destId="{010C698A-AC0D-41E0-8094-C44B7E755D28}" srcOrd="0" destOrd="0" presId="urn:microsoft.com/office/officeart/2005/8/layout/radial1"/>
    <dgm:cxn modelId="{2A8FB322-B81F-4929-9F00-E14B14241F29}" type="presParOf" srcId="{0625DE4E-7139-4EF7-96FE-5426920DB238}" destId="{EED28D55-9C3C-4088-A636-2F0473BC0A5F}" srcOrd="6" destOrd="0" presId="urn:microsoft.com/office/officeart/2005/8/layout/radial1"/>
    <dgm:cxn modelId="{E82E5FF6-4D65-4E81-ABB2-4C07517976A4}" type="presParOf" srcId="{0625DE4E-7139-4EF7-96FE-5426920DB238}" destId="{D67455C1-620E-4074-AFE9-7CB6EDC01CDA}" srcOrd="7" destOrd="0" presId="urn:microsoft.com/office/officeart/2005/8/layout/radial1"/>
    <dgm:cxn modelId="{22D05A6C-E8A9-4867-A4CB-246D833368B4}" type="presParOf" srcId="{D67455C1-620E-4074-AFE9-7CB6EDC01CDA}" destId="{F34C2140-0EE4-43C3-98EA-70B27FCCD12B}" srcOrd="0" destOrd="0" presId="urn:microsoft.com/office/officeart/2005/8/layout/radial1"/>
    <dgm:cxn modelId="{089C21BC-94B0-4354-BEB4-F472D797EEBE}" type="presParOf" srcId="{0625DE4E-7139-4EF7-96FE-5426920DB238}" destId="{147030BA-D3F1-40B0-94DE-D1ECBF63A6DA}" srcOrd="8" destOrd="0" presId="urn:microsoft.com/office/officeart/2005/8/layout/radial1"/>
  </dgm:cxnLst>
  <dgm:bg>
    <a:solidFill>
      <a:schemeClr val="accent2">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679215-1BDF-451C-BF61-A8CFDE08449D}"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ru-RU"/>
        </a:p>
      </dgm:t>
    </dgm:pt>
    <dgm:pt modelId="{7820A7E6-F108-46F3-AC8F-4588D769A4FC}">
      <dgm:prSet phldrT="[Текст]" custT="1"/>
      <dgm:spPr/>
      <dgm:t>
        <a:bodyPr/>
        <a:lstStyle/>
        <a:p>
          <a:r>
            <a:rPr lang="ru-RU" sz="1400" dirty="0" smtClean="0">
              <a:solidFill>
                <a:schemeClr val="tx1"/>
              </a:solidFill>
            </a:rPr>
            <a:t>Социология</a:t>
          </a:r>
          <a:endParaRPr lang="ru-RU" sz="1400" dirty="0">
            <a:solidFill>
              <a:schemeClr val="tx1"/>
            </a:solidFill>
          </a:endParaRPr>
        </a:p>
      </dgm:t>
    </dgm:pt>
    <dgm:pt modelId="{B5399C1B-46B3-4BE3-88B8-1ED1017C9B3E}" type="parTrans" cxnId="{4D21BD58-68BC-4FEB-A6A2-85AA57316C55}">
      <dgm:prSet/>
      <dgm:spPr/>
      <dgm:t>
        <a:bodyPr/>
        <a:lstStyle/>
        <a:p>
          <a:endParaRPr lang="ru-RU"/>
        </a:p>
      </dgm:t>
    </dgm:pt>
    <dgm:pt modelId="{51C8C128-D9BE-46F6-A6CC-9DF6C3B1253C}" type="sibTrans" cxnId="{4D21BD58-68BC-4FEB-A6A2-85AA57316C55}">
      <dgm:prSet/>
      <dgm:spPr/>
      <dgm:t>
        <a:bodyPr/>
        <a:lstStyle/>
        <a:p>
          <a:endParaRPr lang="ru-RU"/>
        </a:p>
      </dgm:t>
    </dgm:pt>
    <dgm:pt modelId="{FC0BCD7E-4583-460C-9AB9-E857E8E5148F}">
      <dgm:prSet phldrT="[Текст]" custT="1"/>
      <dgm:spPr/>
      <dgm:t>
        <a:bodyPr/>
        <a:lstStyle/>
        <a:p>
          <a:r>
            <a:rPr lang="ru-RU" sz="1400" dirty="0" smtClean="0">
              <a:solidFill>
                <a:schemeClr val="tx1"/>
              </a:solidFill>
            </a:rPr>
            <a:t>Экономическая теория</a:t>
          </a:r>
          <a:endParaRPr lang="ru-RU" sz="1400" dirty="0">
            <a:solidFill>
              <a:schemeClr val="tx1"/>
            </a:solidFill>
          </a:endParaRPr>
        </a:p>
      </dgm:t>
    </dgm:pt>
    <dgm:pt modelId="{F1E549A8-9DE6-4C47-AD9E-A5F99955EB15}" type="parTrans" cxnId="{819404EF-F28A-4C93-A8A9-D3B7107E0BAE}">
      <dgm:prSet/>
      <dgm:spPr>
        <a:solidFill>
          <a:schemeClr val="tx2">
            <a:lumMod val="75000"/>
          </a:schemeClr>
        </a:solidFill>
      </dgm:spPr>
      <dgm:t>
        <a:bodyPr/>
        <a:lstStyle/>
        <a:p>
          <a:endParaRPr lang="ru-RU"/>
        </a:p>
      </dgm:t>
    </dgm:pt>
    <dgm:pt modelId="{2D666F1E-8498-4E54-883B-42430230ADA2}" type="sibTrans" cxnId="{819404EF-F28A-4C93-A8A9-D3B7107E0BAE}">
      <dgm:prSet/>
      <dgm:spPr/>
      <dgm:t>
        <a:bodyPr/>
        <a:lstStyle/>
        <a:p>
          <a:endParaRPr lang="ru-RU"/>
        </a:p>
      </dgm:t>
    </dgm:pt>
    <dgm:pt modelId="{F106294D-2CBE-4229-8A8E-A3AF43060CAD}">
      <dgm:prSet phldrT="[Текст]" custT="1"/>
      <dgm:spPr/>
      <dgm:t>
        <a:bodyPr/>
        <a:lstStyle/>
        <a:p>
          <a:r>
            <a:rPr lang="ru-RU" sz="1400" dirty="0" smtClean="0">
              <a:solidFill>
                <a:schemeClr val="tx1"/>
              </a:solidFill>
            </a:rPr>
            <a:t>Антропология</a:t>
          </a:r>
          <a:endParaRPr lang="ru-RU" sz="1400" dirty="0">
            <a:solidFill>
              <a:schemeClr val="tx1"/>
            </a:solidFill>
          </a:endParaRPr>
        </a:p>
      </dgm:t>
    </dgm:pt>
    <dgm:pt modelId="{4C9DB68C-6434-4DBA-9E4E-30148EFF91F0}" type="parTrans" cxnId="{A845E667-5616-44BF-849B-9B019875DBD7}">
      <dgm:prSet/>
      <dgm:spPr>
        <a:solidFill>
          <a:schemeClr val="tx2">
            <a:lumMod val="75000"/>
          </a:schemeClr>
        </a:solidFill>
      </dgm:spPr>
      <dgm:t>
        <a:bodyPr/>
        <a:lstStyle/>
        <a:p>
          <a:endParaRPr lang="ru-RU"/>
        </a:p>
      </dgm:t>
    </dgm:pt>
    <dgm:pt modelId="{A6B19717-AA24-468A-9685-CC97C4388B88}" type="sibTrans" cxnId="{A845E667-5616-44BF-849B-9B019875DBD7}">
      <dgm:prSet/>
      <dgm:spPr/>
      <dgm:t>
        <a:bodyPr/>
        <a:lstStyle/>
        <a:p>
          <a:endParaRPr lang="ru-RU"/>
        </a:p>
      </dgm:t>
    </dgm:pt>
    <dgm:pt modelId="{341A7D84-0185-4A89-B1BC-F8D947BDECE1}">
      <dgm:prSet phldrT="[Текст]" custT="1"/>
      <dgm:spPr/>
      <dgm:t>
        <a:bodyPr/>
        <a:lstStyle/>
        <a:p>
          <a:r>
            <a:rPr lang="ru-RU" sz="1400" dirty="0" smtClean="0">
              <a:solidFill>
                <a:schemeClr val="tx1"/>
              </a:solidFill>
            </a:rPr>
            <a:t>Политические науки</a:t>
          </a:r>
          <a:endParaRPr lang="ru-RU" sz="1400" dirty="0">
            <a:solidFill>
              <a:schemeClr val="tx1"/>
            </a:solidFill>
          </a:endParaRPr>
        </a:p>
      </dgm:t>
    </dgm:pt>
    <dgm:pt modelId="{F9460E43-596B-4CD7-8E80-A0EEB44161BF}" type="parTrans" cxnId="{5FDEFC82-D104-4F67-ADD6-804B98BAF412}">
      <dgm:prSet/>
      <dgm:spPr>
        <a:solidFill>
          <a:schemeClr val="tx2">
            <a:lumMod val="75000"/>
          </a:schemeClr>
        </a:solidFill>
      </dgm:spPr>
      <dgm:t>
        <a:bodyPr/>
        <a:lstStyle/>
        <a:p>
          <a:endParaRPr lang="ru-RU"/>
        </a:p>
      </dgm:t>
    </dgm:pt>
    <dgm:pt modelId="{D60ECC16-A57D-4D8B-A9B3-CC6E2AD1C0CB}" type="sibTrans" cxnId="{5FDEFC82-D104-4F67-ADD6-804B98BAF412}">
      <dgm:prSet/>
      <dgm:spPr/>
      <dgm:t>
        <a:bodyPr/>
        <a:lstStyle/>
        <a:p>
          <a:endParaRPr lang="ru-RU"/>
        </a:p>
      </dgm:t>
    </dgm:pt>
    <dgm:pt modelId="{C28A432E-06B3-41C2-AE88-6EE540283BB2}">
      <dgm:prSet phldrT="[Текст]" custT="1"/>
      <dgm:spPr/>
      <dgm:t>
        <a:bodyPr/>
        <a:lstStyle/>
        <a:p>
          <a:r>
            <a:rPr lang="ru-RU" sz="1400" dirty="0" smtClean="0">
              <a:solidFill>
                <a:schemeClr val="tx1"/>
              </a:solidFill>
            </a:rPr>
            <a:t>Общественные  и гуманитарные науки</a:t>
          </a:r>
          <a:endParaRPr lang="ru-RU" sz="1400" dirty="0">
            <a:solidFill>
              <a:schemeClr val="tx1"/>
            </a:solidFill>
          </a:endParaRPr>
        </a:p>
      </dgm:t>
    </dgm:pt>
    <dgm:pt modelId="{40174E44-C5BE-47C6-BA55-5460C630F7EA}" type="parTrans" cxnId="{769C99A2-5229-4391-9A98-D7E34F625DF3}">
      <dgm:prSet/>
      <dgm:spPr>
        <a:solidFill>
          <a:schemeClr val="tx2">
            <a:lumMod val="75000"/>
          </a:schemeClr>
        </a:solidFill>
        <a:ln>
          <a:solidFill>
            <a:schemeClr val="tx2">
              <a:lumMod val="75000"/>
            </a:schemeClr>
          </a:solidFill>
        </a:ln>
      </dgm:spPr>
      <dgm:t>
        <a:bodyPr/>
        <a:lstStyle/>
        <a:p>
          <a:endParaRPr lang="ru-RU"/>
        </a:p>
      </dgm:t>
    </dgm:pt>
    <dgm:pt modelId="{805EBCFD-299C-4AB6-8DBE-644C89018273}" type="sibTrans" cxnId="{769C99A2-5229-4391-9A98-D7E34F625DF3}">
      <dgm:prSet/>
      <dgm:spPr/>
      <dgm:t>
        <a:bodyPr/>
        <a:lstStyle/>
        <a:p>
          <a:endParaRPr lang="ru-RU"/>
        </a:p>
      </dgm:t>
    </dgm:pt>
    <dgm:pt modelId="{2314F060-4E8E-4298-AC67-CB57A837DA8A}">
      <dgm:prSet phldrT="[Текст]" custT="1"/>
      <dgm:spPr/>
      <dgm:t>
        <a:bodyPr/>
        <a:lstStyle/>
        <a:p>
          <a:r>
            <a:rPr lang="ru-RU" sz="1400" dirty="0" smtClean="0">
              <a:solidFill>
                <a:schemeClr val="tx1"/>
              </a:solidFill>
            </a:rPr>
            <a:t>История</a:t>
          </a:r>
          <a:endParaRPr lang="ru-RU" sz="1400" dirty="0">
            <a:solidFill>
              <a:schemeClr val="tx1"/>
            </a:solidFill>
          </a:endParaRPr>
        </a:p>
      </dgm:t>
    </dgm:pt>
    <dgm:pt modelId="{58132B3C-8D8E-411C-AD78-96B188EBFFC4}" type="parTrans" cxnId="{FFCC0870-FC21-4334-BD8C-A0DDD6039E53}">
      <dgm:prSet/>
      <dgm:spPr>
        <a:solidFill>
          <a:schemeClr val="tx2">
            <a:lumMod val="75000"/>
          </a:schemeClr>
        </a:solidFill>
      </dgm:spPr>
      <dgm:t>
        <a:bodyPr/>
        <a:lstStyle/>
        <a:p>
          <a:endParaRPr lang="ru-RU"/>
        </a:p>
      </dgm:t>
    </dgm:pt>
    <dgm:pt modelId="{9A96F8FB-8EE6-4DDC-96FD-5CAE5D4FFC79}" type="sibTrans" cxnId="{FFCC0870-FC21-4334-BD8C-A0DDD6039E53}">
      <dgm:prSet/>
      <dgm:spPr/>
      <dgm:t>
        <a:bodyPr/>
        <a:lstStyle/>
        <a:p>
          <a:endParaRPr lang="ru-RU"/>
        </a:p>
      </dgm:t>
    </dgm:pt>
    <dgm:pt modelId="{DF910F83-D87C-40A5-8A8A-FFA06F206DA0}">
      <dgm:prSet phldrT="[Текст]" custT="1"/>
      <dgm:spPr/>
      <dgm:t>
        <a:bodyPr/>
        <a:lstStyle/>
        <a:p>
          <a:r>
            <a:rPr lang="ru-RU" sz="1400" dirty="0" smtClean="0">
              <a:solidFill>
                <a:schemeClr val="tx1"/>
              </a:solidFill>
            </a:rPr>
            <a:t>Философия</a:t>
          </a:r>
          <a:endParaRPr lang="ru-RU" sz="1400" dirty="0">
            <a:solidFill>
              <a:schemeClr val="tx1"/>
            </a:solidFill>
          </a:endParaRPr>
        </a:p>
      </dgm:t>
    </dgm:pt>
    <dgm:pt modelId="{A7056D08-3896-46BF-8323-429A609F61A3}" type="parTrans" cxnId="{50853A33-2D1D-404E-A31D-43AAF2F5F4AF}">
      <dgm:prSet/>
      <dgm:spPr>
        <a:solidFill>
          <a:schemeClr val="tx2">
            <a:lumMod val="75000"/>
          </a:schemeClr>
        </a:solidFill>
      </dgm:spPr>
      <dgm:t>
        <a:bodyPr/>
        <a:lstStyle/>
        <a:p>
          <a:endParaRPr lang="ru-RU"/>
        </a:p>
      </dgm:t>
    </dgm:pt>
    <dgm:pt modelId="{07ABF8FD-5D88-4D38-A281-85045BF88E47}" type="sibTrans" cxnId="{50853A33-2D1D-404E-A31D-43AAF2F5F4AF}">
      <dgm:prSet/>
      <dgm:spPr/>
      <dgm:t>
        <a:bodyPr/>
        <a:lstStyle/>
        <a:p>
          <a:endParaRPr lang="ru-RU"/>
        </a:p>
      </dgm:t>
    </dgm:pt>
    <dgm:pt modelId="{624EC511-ED10-44C8-BA66-6E21046F0CC1}" type="pres">
      <dgm:prSet presAssocID="{50679215-1BDF-451C-BF61-A8CFDE08449D}" presName="Name0" presStyleCnt="0">
        <dgm:presLayoutVars>
          <dgm:chMax val="1"/>
          <dgm:dir/>
          <dgm:animLvl val="ctr"/>
          <dgm:resizeHandles val="exact"/>
        </dgm:presLayoutVars>
      </dgm:prSet>
      <dgm:spPr/>
      <dgm:t>
        <a:bodyPr/>
        <a:lstStyle/>
        <a:p>
          <a:endParaRPr lang="ru-RU"/>
        </a:p>
      </dgm:t>
    </dgm:pt>
    <dgm:pt modelId="{E2B84A81-198D-4268-98E2-8CE644AEEE37}" type="pres">
      <dgm:prSet presAssocID="{7820A7E6-F108-46F3-AC8F-4588D769A4FC}" presName="centerShape" presStyleLbl="node0" presStyleIdx="0" presStyleCnt="1" custScaleX="138407"/>
      <dgm:spPr/>
      <dgm:t>
        <a:bodyPr/>
        <a:lstStyle/>
        <a:p>
          <a:endParaRPr lang="ru-RU"/>
        </a:p>
      </dgm:t>
    </dgm:pt>
    <dgm:pt modelId="{080E7AB0-3D92-4334-B214-5C19571029DF}" type="pres">
      <dgm:prSet presAssocID="{F1E549A8-9DE6-4C47-AD9E-A5F99955EB15}" presName="parTrans" presStyleLbl="sibTrans2D1" presStyleIdx="0" presStyleCnt="6"/>
      <dgm:spPr/>
      <dgm:t>
        <a:bodyPr/>
        <a:lstStyle/>
        <a:p>
          <a:endParaRPr lang="ru-RU"/>
        </a:p>
      </dgm:t>
    </dgm:pt>
    <dgm:pt modelId="{0067FC3C-92E4-40E8-BD4A-2A7BE968AAE0}" type="pres">
      <dgm:prSet presAssocID="{F1E549A8-9DE6-4C47-AD9E-A5F99955EB15}" presName="connectorText" presStyleLbl="sibTrans2D1" presStyleIdx="0" presStyleCnt="6"/>
      <dgm:spPr/>
      <dgm:t>
        <a:bodyPr/>
        <a:lstStyle/>
        <a:p>
          <a:endParaRPr lang="ru-RU"/>
        </a:p>
      </dgm:t>
    </dgm:pt>
    <dgm:pt modelId="{58ADE796-E9D8-42AE-9914-78D30B3345F6}" type="pres">
      <dgm:prSet presAssocID="{FC0BCD7E-4583-460C-9AB9-E857E8E5148F}" presName="node" presStyleLbl="node1" presStyleIdx="0" presStyleCnt="6" custScaleX="143609">
        <dgm:presLayoutVars>
          <dgm:bulletEnabled val="1"/>
        </dgm:presLayoutVars>
      </dgm:prSet>
      <dgm:spPr/>
      <dgm:t>
        <a:bodyPr/>
        <a:lstStyle/>
        <a:p>
          <a:endParaRPr lang="ru-RU"/>
        </a:p>
      </dgm:t>
    </dgm:pt>
    <dgm:pt modelId="{3EBD2097-45E2-4ABA-83BA-E7CFB738C3E5}" type="pres">
      <dgm:prSet presAssocID="{4C9DB68C-6434-4DBA-9E4E-30148EFF91F0}" presName="parTrans" presStyleLbl="sibTrans2D1" presStyleIdx="1" presStyleCnt="6"/>
      <dgm:spPr/>
      <dgm:t>
        <a:bodyPr/>
        <a:lstStyle/>
        <a:p>
          <a:endParaRPr lang="ru-RU"/>
        </a:p>
      </dgm:t>
    </dgm:pt>
    <dgm:pt modelId="{1A997758-38E6-4872-B485-22B07A8C47D5}" type="pres">
      <dgm:prSet presAssocID="{4C9DB68C-6434-4DBA-9E4E-30148EFF91F0}" presName="connectorText" presStyleLbl="sibTrans2D1" presStyleIdx="1" presStyleCnt="6"/>
      <dgm:spPr/>
      <dgm:t>
        <a:bodyPr/>
        <a:lstStyle/>
        <a:p>
          <a:endParaRPr lang="ru-RU"/>
        </a:p>
      </dgm:t>
    </dgm:pt>
    <dgm:pt modelId="{F0A737D8-618F-478B-9385-417653D05033}" type="pres">
      <dgm:prSet presAssocID="{F106294D-2CBE-4229-8A8E-A3AF43060CAD}" presName="node" presStyleLbl="node1" presStyleIdx="1" presStyleCnt="6" custScaleX="132170">
        <dgm:presLayoutVars>
          <dgm:bulletEnabled val="1"/>
        </dgm:presLayoutVars>
      </dgm:prSet>
      <dgm:spPr/>
      <dgm:t>
        <a:bodyPr/>
        <a:lstStyle/>
        <a:p>
          <a:endParaRPr lang="ru-RU"/>
        </a:p>
      </dgm:t>
    </dgm:pt>
    <dgm:pt modelId="{374E8F43-510B-4977-93F0-B07D05D36665}" type="pres">
      <dgm:prSet presAssocID="{F9460E43-596B-4CD7-8E80-A0EEB44161BF}" presName="parTrans" presStyleLbl="sibTrans2D1" presStyleIdx="2" presStyleCnt="6"/>
      <dgm:spPr/>
      <dgm:t>
        <a:bodyPr/>
        <a:lstStyle/>
        <a:p>
          <a:endParaRPr lang="ru-RU"/>
        </a:p>
      </dgm:t>
    </dgm:pt>
    <dgm:pt modelId="{57CD18A6-B9FE-4D64-B1DD-D02214EBACE2}" type="pres">
      <dgm:prSet presAssocID="{F9460E43-596B-4CD7-8E80-A0EEB44161BF}" presName="connectorText" presStyleLbl="sibTrans2D1" presStyleIdx="2" presStyleCnt="6"/>
      <dgm:spPr/>
      <dgm:t>
        <a:bodyPr/>
        <a:lstStyle/>
        <a:p>
          <a:endParaRPr lang="ru-RU"/>
        </a:p>
      </dgm:t>
    </dgm:pt>
    <dgm:pt modelId="{651CE4D7-9F75-46AE-8C65-5F9676B1C9BD}" type="pres">
      <dgm:prSet presAssocID="{341A7D84-0185-4A89-B1BC-F8D947BDECE1}" presName="node" presStyleLbl="node1" presStyleIdx="2" presStyleCnt="6" custScaleX="138376">
        <dgm:presLayoutVars>
          <dgm:bulletEnabled val="1"/>
        </dgm:presLayoutVars>
      </dgm:prSet>
      <dgm:spPr/>
      <dgm:t>
        <a:bodyPr/>
        <a:lstStyle/>
        <a:p>
          <a:endParaRPr lang="ru-RU"/>
        </a:p>
      </dgm:t>
    </dgm:pt>
    <dgm:pt modelId="{5E552E3E-F641-43F1-B126-DFC3BC826070}" type="pres">
      <dgm:prSet presAssocID="{40174E44-C5BE-47C6-BA55-5460C630F7EA}" presName="parTrans" presStyleLbl="sibTrans2D1" presStyleIdx="3" presStyleCnt="6"/>
      <dgm:spPr/>
      <dgm:t>
        <a:bodyPr/>
        <a:lstStyle/>
        <a:p>
          <a:endParaRPr lang="ru-RU"/>
        </a:p>
      </dgm:t>
    </dgm:pt>
    <dgm:pt modelId="{E708A9CD-365A-4EEA-91CD-37D066716D08}" type="pres">
      <dgm:prSet presAssocID="{40174E44-C5BE-47C6-BA55-5460C630F7EA}" presName="connectorText" presStyleLbl="sibTrans2D1" presStyleIdx="3" presStyleCnt="6"/>
      <dgm:spPr/>
      <dgm:t>
        <a:bodyPr/>
        <a:lstStyle/>
        <a:p>
          <a:endParaRPr lang="ru-RU"/>
        </a:p>
      </dgm:t>
    </dgm:pt>
    <dgm:pt modelId="{795DED04-584B-49C8-91B8-BDF192808193}" type="pres">
      <dgm:prSet presAssocID="{C28A432E-06B3-41C2-AE88-6EE540283BB2}" presName="node" presStyleLbl="node1" presStyleIdx="3" presStyleCnt="6" custScaleX="172510">
        <dgm:presLayoutVars>
          <dgm:bulletEnabled val="1"/>
        </dgm:presLayoutVars>
      </dgm:prSet>
      <dgm:spPr/>
      <dgm:t>
        <a:bodyPr/>
        <a:lstStyle/>
        <a:p>
          <a:endParaRPr lang="ru-RU"/>
        </a:p>
      </dgm:t>
    </dgm:pt>
    <dgm:pt modelId="{BFFB7605-C725-4FE1-81E5-74AAC83144C9}" type="pres">
      <dgm:prSet presAssocID="{58132B3C-8D8E-411C-AD78-96B188EBFFC4}" presName="parTrans" presStyleLbl="sibTrans2D1" presStyleIdx="4" presStyleCnt="6"/>
      <dgm:spPr/>
      <dgm:t>
        <a:bodyPr/>
        <a:lstStyle/>
        <a:p>
          <a:endParaRPr lang="ru-RU"/>
        </a:p>
      </dgm:t>
    </dgm:pt>
    <dgm:pt modelId="{812E1D15-9CD6-42C2-89B0-4FA89DE48C78}" type="pres">
      <dgm:prSet presAssocID="{58132B3C-8D8E-411C-AD78-96B188EBFFC4}" presName="connectorText" presStyleLbl="sibTrans2D1" presStyleIdx="4" presStyleCnt="6"/>
      <dgm:spPr/>
      <dgm:t>
        <a:bodyPr/>
        <a:lstStyle/>
        <a:p>
          <a:endParaRPr lang="ru-RU"/>
        </a:p>
      </dgm:t>
    </dgm:pt>
    <dgm:pt modelId="{7367505D-8876-492F-A0F6-1D6D48F200E6}" type="pres">
      <dgm:prSet presAssocID="{2314F060-4E8E-4298-AC67-CB57A837DA8A}" presName="node" presStyleLbl="node1" presStyleIdx="4" presStyleCnt="6">
        <dgm:presLayoutVars>
          <dgm:bulletEnabled val="1"/>
        </dgm:presLayoutVars>
      </dgm:prSet>
      <dgm:spPr/>
      <dgm:t>
        <a:bodyPr/>
        <a:lstStyle/>
        <a:p>
          <a:endParaRPr lang="ru-RU"/>
        </a:p>
      </dgm:t>
    </dgm:pt>
    <dgm:pt modelId="{9D45979F-E4B9-4810-9B0E-07B98CF454D4}" type="pres">
      <dgm:prSet presAssocID="{A7056D08-3896-46BF-8323-429A609F61A3}" presName="parTrans" presStyleLbl="sibTrans2D1" presStyleIdx="5" presStyleCnt="6"/>
      <dgm:spPr/>
      <dgm:t>
        <a:bodyPr/>
        <a:lstStyle/>
        <a:p>
          <a:endParaRPr lang="ru-RU"/>
        </a:p>
      </dgm:t>
    </dgm:pt>
    <dgm:pt modelId="{5C95B404-1F77-4316-877C-89C4C16B944B}" type="pres">
      <dgm:prSet presAssocID="{A7056D08-3896-46BF-8323-429A609F61A3}" presName="connectorText" presStyleLbl="sibTrans2D1" presStyleIdx="5" presStyleCnt="6"/>
      <dgm:spPr/>
      <dgm:t>
        <a:bodyPr/>
        <a:lstStyle/>
        <a:p>
          <a:endParaRPr lang="ru-RU"/>
        </a:p>
      </dgm:t>
    </dgm:pt>
    <dgm:pt modelId="{E0CB57EA-2ED1-4258-A02C-91ACAB27C191}" type="pres">
      <dgm:prSet presAssocID="{DF910F83-D87C-40A5-8A8A-FFA06F206DA0}" presName="node" presStyleLbl="node1" presStyleIdx="5" presStyleCnt="6" custScaleX="122645">
        <dgm:presLayoutVars>
          <dgm:bulletEnabled val="1"/>
        </dgm:presLayoutVars>
      </dgm:prSet>
      <dgm:spPr/>
      <dgm:t>
        <a:bodyPr/>
        <a:lstStyle/>
        <a:p>
          <a:endParaRPr lang="ru-RU"/>
        </a:p>
      </dgm:t>
    </dgm:pt>
  </dgm:ptLst>
  <dgm:cxnLst>
    <dgm:cxn modelId="{4D21BD58-68BC-4FEB-A6A2-85AA57316C55}" srcId="{50679215-1BDF-451C-BF61-A8CFDE08449D}" destId="{7820A7E6-F108-46F3-AC8F-4588D769A4FC}" srcOrd="0" destOrd="0" parTransId="{B5399C1B-46B3-4BE3-88B8-1ED1017C9B3E}" sibTransId="{51C8C128-D9BE-46F6-A6CC-9DF6C3B1253C}"/>
    <dgm:cxn modelId="{1304771E-C2F9-414E-9077-F0ACCFC92BB9}" type="presOf" srcId="{A7056D08-3896-46BF-8323-429A609F61A3}" destId="{9D45979F-E4B9-4810-9B0E-07B98CF454D4}" srcOrd="0" destOrd="0" presId="urn:microsoft.com/office/officeart/2005/8/layout/radial5"/>
    <dgm:cxn modelId="{CDE187ED-8711-4760-A700-1F203C76DEF6}" type="presOf" srcId="{40174E44-C5BE-47C6-BA55-5460C630F7EA}" destId="{5E552E3E-F641-43F1-B126-DFC3BC826070}" srcOrd="0" destOrd="0" presId="urn:microsoft.com/office/officeart/2005/8/layout/radial5"/>
    <dgm:cxn modelId="{FCAA8B9A-39D2-4627-81E5-7FC70822FCD1}" type="presOf" srcId="{FC0BCD7E-4583-460C-9AB9-E857E8E5148F}" destId="{58ADE796-E9D8-42AE-9914-78D30B3345F6}" srcOrd="0" destOrd="0" presId="urn:microsoft.com/office/officeart/2005/8/layout/radial5"/>
    <dgm:cxn modelId="{13BD3B23-8C7C-483E-8CAA-24AED55B300D}" type="presOf" srcId="{58132B3C-8D8E-411C-AD78-96B188EBFFC4}" destId="{812E1D15-9CD6-42C2-89B0-4FA89DE48C78}" srcOrd="1" destOrd="0" presId="urn:microsoft.com/office/officeart/2005/8/layout/radial5"/>
    <dgm:cxn modelId="{819404EF-F28A-4C93-A8A9-D3B7107E0BAE}" srcId="{7820A7E6-F108-46F3-AC8F-4588D769A4FC}" destId="{FC0BCD7E-4583-460C-9AB9-E857E8E5148F}" srcOrd="0" destOrd="0" parTransId="{F1E549A8-9DE6-4C47-AD9E-A5F99955EB15}" sibTransId="{2D666F1E-8498-4E54-883B-42430230ADA2}"/>
    <dgm:cxn modelId="{769C99A2-5229-4391-9A98-D7E34F625DF3}" srcId="{7820A7E6-F108-46F3-AC8F-4588D769A4FC}" destId="{C28A432E-06B3-41C2-AE88-6EE540283BB2}" srcOrd="3" destOrd="0" parTransId="{40174E44-C5BE-47C6-BA55-5460C630F7EA}" sibTransId="{805EBCFD-299C-4AB6-8DBE-644C89018273}"/>
    <dgm:cxn modelId="{A8B5253B-C021-4D5C-B62F-99A09D7EB6BA}" type="presOf" srcId="{58132B3C-8D8E-411C-AD78-96B188EBFFC4}" destId="{BFFB7605-C725-4FE1-81E5-74AAC83144C9}" srcOrd="0" destOrd="0" presId="urn:microsoft.com/office/officeart/2005/8/layout/radial5"/>
    <dgm:cxn modelId="{25757926-86AC-4251-8D4A-A9A2082ED0F1}" type="presOf" srcId="{4C9DB68C-6434-4DBA-9E4E-30148EFF91F0}" destId="{1A997758-38E6-4872-B485-22B07A8C47D5}" srcOrd="1" destOrd="0" presId="urn:microsoft.com/office/officeart/2005/8/layout/radial5"/>
    <dgm:cxn modelId="{5FDEFC82-D104-4F67-ADD6-804B98BAF412}" srcId="{7820A7E6-F108-46F3-AC8F-4588D769A4FC}" destId="{341A7D84-0185-4A89-B1BC-F8D947BDECE1}" srcOrd="2" destOrd="0" parTransId="{F9460E43-596B-4CD7-8E80-A0EEB44161BF}" sibTransId="{D60ECC16-A57D-4D8B-A9B3-CC6E2AD1C0CB}"/>
    <dgm:cxn modelId="{6F81FF22-94B4-4FBD-9E99-065E51D8732F}" type="presOf" srcId="{F1E549A8-9DE6-4C47-AD9E-A5F99955EB15}" destId="{080E7AB0-3D92-4334-B214-5C19571029DF}" srcOrd="0" destOrd="0" presId="urn:microsoft.com/office/officeart/2005/8/layout/radial5"/>
    <dgm:cxn modelId="{41FFF1A7-3092-4A17-8C07-D1B93165D734}" type="presOf" srcId="{C28A432E-06B3-41C2-AE88-6EE540283BB2}" destId="{795DED04-584B-49C8-91B8-BDF192808193}" srcOrd="0" destOrd="0" presId="urn:microsoft.com/office/officeart/2005/8/layout/radial5"/>
    <dgm:cxn modelId="{4E5C03E9-7253-4A0F-BC6B-644C71E53DE8}" type="presOf" srcId="{4C9DB68C-6434-4DBA-9E4E-30148EFF91F0}" destId="{3EBD2097-45E2-4ABA-83BA-E7CFB738C3E5}" srcOrd="0" destOrd="0" presId="urn:microsoft.com/office/officeart/2005/8/layout/radial5"/>
    <dgm:cxn modelId="{21C8AF83-B90D-429A-B6FE-25A54C53783D}" type="presOf" srcId="{50679215-1BDF-451C-BF61-A8CFDE08449D}" destId="{624EC511-ED10-44C8-BA66-6E21046F0CC1}" srcOrd="0" destOrd="0" presId="urn:microsoft.com/office/officeart/2005/8/layout/radial5"/>
    <dgm:cxn modelId="{9B8E060E-A49D-423C-B7ED-13CB987404BE}" type="presOf" srcId="{F1E549A8-9DE6-4C47-AD9E-A5F99955EB15}" destId="{0067FC3C-92E4-40E8-BD4A-2A7BE968AAE0}" srcOrd="1" destOrd="0" presId="urn:microsoft.com/office/officeart/2005/8/layout/radial5"/>
    <dgm:cxn modelId="{7C48FA15-6420-473A-868A-0AB3FB56F70F}" type="presOf" srcId="{F106294D-2CBE-4229-8A8E-A3AF43060CAD}" destId="{F0A737D8-618F-478B-9385-417653D05033}" srcOrd="0" destOrd="0" presId="urn:microsoft.com/office/officeart/2005/8/layout/radial5"/>
    <dgm:cxn modelId="{3AFBBCF5-7656-49AC-840F-CFCA4D5F145F}" type="presOf" srcId="{F9460E43-596B-4CD7-8E80-A0EEB44161BF}" destId="{57CD18A6-B9FE-4D64-B1DD-D02214EBACE2}" srcOrd="1" destOrd="0" presId="urn:microsoft.com/office/officeart/2005/8/layout/radial5"/>
    <dgm:cxn modelId="{FBB69106-4A9D-4191-9828-FCB7984E388C}" type="presOf" srcId="{40174E44-C5BE-47C6-BA55-5460C630F7EA}" destId="{E708A9CD-365A-4EEA-91CD-37D066716D08}" srcOrd="1" destOrd="0" presId="urn:microsoft.com/office/officeart/2005/8/layout/radial5"/>
    <dgm:cxn modelId="{6F47C628-0968-4814-8905-F924D1B5C4CB}" type="presOf" srcId="{DF910F83-D87C-40A5-8A8A-FFA06F206DA0}" destId="{E0CB57EA-2ED1-4258-A02C-91ACAB27C191}" srcOrd="0" destOrd="0" presId="urn:microsoft.com/office/officeart/2005/8/layout/radial5"/>
    <dgm:cxn modelId="{C502621F-3B9E-4601-A345-F79811B62544}" type="presOf" srcId="{7820A7E6-F108-46F3-AC8F-4588D769A4FC}" destId="{E2B84A81-198D-4268-98E2-8CE644AEEE37}" srcOrd="0" destOrd="0" presId="urn:microsoft.com/office/officeart/2005/8/layout/radial5"/>
    <dgm:cxn modelId="{FFCC0870-FC21-4334-BD8C-A0DDD6039E53}" srcId="{7820A7E6-F108-46F3-AC8F-4588D769A4FC}" destId="{2314F060-4E8E-4298-AC67-CB57A837DA8A}" srcOrd="4" destOrd="0" parTransId="{58132B3C-8D8E-411C-AD78-96B188EBFFC4}" sibTransId="{9A96F8FB-8EE6-4DDC-96FD-5CAE5D4FFC79}"/>
    <dgm:cxn modelId="{755972C6-1AB8-44B2-91D1-D483DD5C2946}" type="presOf" srcId="{A7056D08-3896-46BF-8323-429A609F61A3}" destId="{5C95B404-1F77-4316-877C-89C4C16B944B}" srcOrd="1" destOrd="0" presId="urn:microsoft.com/office/officeart/2005/8/layout/radial5"/>
    <dgm:cxn modelId="{A845E667-5616-44BF-849B-9B019875DBD7}" srcId="{7820A7E6-F108-46F3-AC8F-4588D769A4FC}" destId="{F106294D-2CBE-4229-8A8E-A3AF43060CAD}" srcOrd="1" destOrd="0" parTransId="{4C9DB68C-6434-4DBA-9E4E-30148EFF91F0}" sibTransId="{A6B19717-AA24-468A-9685-CC97C4388B88}"/>
    <dgm:cxn modelId="{422D3AF5-B81F-4D77-B75D-897C903F9317}" type="presOf" srcId="{F9460E43-596B-4CD7-8E80-A0EEB44161BF}" destId="{374E8F43-510B-4977-93F0-B07D05D36665}" srcOrd="0" destOrd="0" presId="urn:microsoft.com/office/officeart/2005/8/layout/radial5"/>
    <dgm:cxn modelId="{FA732290-A43E-4D48-839C-6D80DBB1ADB8}" type="presOf" srcId="{341A7D84-0185-4A89-B1BC-F8D947BDECE1}" destId="{651CE4D7-9F75-46AE-8C65-5F9676B1C9BD}" srcOrd="0" destOrd="0" presId="urn:microsoft.com/office/officeart/2005/8/layout/radial5"/>
    <dgm:cxn modelId="{4299BCCD-AA5D-4C1D-8AFB-E188778E5531}" type="presOf" srcId="{2314F060-4E8E-4298-AC67-CB57A837DA8A}" destId="{7367505D-8876-492F-A0F6-1D6D48F200E6}" srcOrd="0" destOrd="0" presId="urn:microsoft.com/office/officeart/2005/8/layout/radial5"/>
    <dgm:cxn modelId="{50853A33-2D1D-404E-A31D-43AAF2F5F4AF}" srcId="{7820A7E6-F108-46F3-AC8F-4588D769A4FC}" destId="{DF910F83-D87C-40A5-8A8A-FFA06F206DA0}" srcOrd="5" destOrd="0" parTransId="{A7056D08-3896-46BF-8323-429A609F61A3}" sibTransId="{07ABF8FD-5D88-4D38-A281-85045BF88E47}"/>
    <dgm:cxn modelId="{BE1DAB24-E289-4DAD-AA4C-4D1C91920920}" type="presParOf" srcId="{624EC511-ED10-44C8-BA66-6E21046F0CC1}" destId="{E2B84A81-198D-4268-98E2-8CE644AEEE37}" srcOrd="0" destOrd="0" presId="urn:microsoft.com/office/officeart/2005/8/layout/radial5"/>
    <dgm:cxn modelId="{71D2C6AB-B20A-450A-9B45-E0AF5132D109}" type="presParOf" srcId="{624EC511-ED10-44C8-BA66-6E21046F0CC1}" destId="{080E7AB0-3D92-4334-B214-5C19571029DF}" srcOrd="1" destOrd="0" presId="urn:microsoft.com/office/officeart/2005/8/layout/radial5"/>
    <dgm:cxn modelId="{67523A35-D1E3-4894-9449-6774F1FE3DC1}" type="presParOf" srcId="{080E7AB0-3D92-4334-B214-5C19571029DF}" destId="{0067FC3C-92E4-40E8-BD4A-2A7BE968AAE0}" srcOrd="0" destOrd="0" presId="urn:microsoft.com/office/officeart/2005/8/layout/radial5"/>
    <dgm:cxn modelId="{12AAD8E6-2B6D-49DF-9BE3-8BCAA0E56B03}" type="presParOf" srcId="{624EC511-ED10-44C8-BA66-6E21046F0CC1}" destId="{58ADE796-E9D8-42AE-9914-78D30B3345F6}" srcOrd="2" destOrd="0" presId="urn:microsoft.com/office/officeart/2005/8/layout/radial5"/>
    <dgm:cxn modelId="{16681475-A8C4-42F2-AFB1-F51E2FF919F0}" type="presParOf" srcId="{624EC511-ED10-44C8-BA66-6E21046F0CC1}" destId="{3EBD2097-45E2-4ABA-83BA-E7CFB738C3E5}" srcOrd="3" destOrd="0" presId="urn:microsoft.com/office/officeart/2005/8/layout/radial5"/>
    <dgm:cxn modelId="{1DFFA66A-54EA-422B-9589-062899C0F5A3}" type="presParOf" srcId="{3EBD2097-45E2-4ABA-83BA-E7CFB738C3E5}" destId="{1A997758-38E6-4872-B485-22B07A8C47D5}" srcOrd="0" destOrd="0" presId="urn:microsoft.com/office/officeart/2005/8/layout/radial5"/>
    <dgm:cxn modelId="{4350C5E5-4EA4-4D2A-AF10-B7D924546B6B}" type="presParOf" srcId="{624EC511-ED10-44C8-BA66-6E21046F0CC1}" destId="{F0A737D8-618F-478B-9385-417653D05033}" srcOrd="4" destOrd="0" presId="urn:microsoft.com/office/officeart/2005/8/layout/radial5"/>
    <dgm:cxn modelId="{5E87E652-23DA-47A7-9529-C7E14FC37D88}" type="presParOf" srcId="{624EC511-ED10-44C8-BA66-6E21046F0CC1}" destId="{374E8F43-510B-4977-93F0-B07D05D36665}" srcOrd="5" destOrd="0" presId="urn:microsoft.com/office/officeart/2005/8/layout/radial5"/>
    <dgm:cxn modelId="{C7EA5962-FD5A-47DD-AAF0-986538F0AA9C}" type="presParOf" srcId="{374E8F43-510B-4977-93F0-B07D05D36665}" destId="{57CD18A6-B9FE-4D64-B1DD-D02214EBACE2}" srcOrd="0" destOrd="0" presId="urn:microsoft.com/office/officeart/2005/8/layout/radial5"/>
    <dgm:cxn modelId="{6AD7B475-47F3-43B0-A069-AF791D7DEF07}" type="presParOf" srcId="{624EC511-ED10-44C8-BA66-6E21046F0CC1}" destId="{651CE4D7-9F75-46AE-8C65-5F9676B1C9BD}" srcOrd="6" destOrd="0" presId="urn:microsoft.com/office/officeart/2005/8/layout/radial5"/>
    <dgm:cxn modelId="{2AB33F49-67B2-4F7B-9618-0F798BE6BC33}" type="presParOf" srcId="{624EC511-ED10-44C8-BA66-6E21046F0CC1}" destId="{5E552E3E-F641-43F1-B126-DFC3BC826070}" srcOrd="7" destOrd="0" presId="urn:microsoft.com/office/officeart/2005/8/layout/radial5"/>
    <dgm:cxn modelId="{C01684FE-4A5A-4ED3-BEA3-D6B37587C9BA}" type="presParOf" srcId="{5E552E3E-F641-43F1-B126-DFC3BC826070}" destId="{E708A9CD-365A-4EEA-91CD-37D066716D08}" srcOrd="0" destOrd="0" presId="urn:microsoft.com/office/officeart/2005/8/layout/radial5"/>
    <dgm:cxn modelId="{2B7673A9-6560-43DA-A768-F07012FE2066}" type="presParOf" srcId="{624EC511-ED10-44C8-BA66-6E21046F0CC1}" destId="{795DED04-584B-49C8-91B8-BDF192808193}" srcOrd="8" destOrd="0" presId="urn:microsoft.com/office/officeart/2005/8/layout/radial5"/>
    <dgm:cxn modelId="{C05D3F94-D842-4D90-B7C9-98A0B5B1904A}" type="presParOf" srcId="{624EC511-ED10-44C8-BA66-6E21046F0CC1}" destId="{BFFB7605-C725-4FE1-81E5-74AAC83144C9}" srcOrd="9" destOrd="0" presId="urn:microsoft.com/office/officeart/2005/8/layout/radial5"/>
    <dgm:cxn modelId="{651CD175-8982-46AA-8A7F-3A7021FCF25B}" type="presParOf" srcId="{BFFB7605-C725-4FE1-81E5-74AAC83144C9}" destId="{812E1D15-9CD6-42C2-89B0-4FA89DE48C78}" srcOrd="0" destOrd="0" presId="urn:microsoft.com/office/officeart/2005/8/layout/radial5"/>
    <dgm:cxn modelId="{CF124446-84E5-42ED-9A74-DBA0FFFA4439}" type="presParOf" srcId="{624EC511-ED10-44C8-BA66-6E21046F0CC1}" destId="{7367505D-8876-492F-A0F6-1D6D48F200E6}" srcOrd="10" destOrd="0" presId="urn:microsoft.com/office/officeart/2005/8/layout/radial5"/>
    <dgm:cxn modelId="{7A63BCD6-E194-4E20-897B-72F49D719680}" type="presParOf" srcId="{624EC511-ED10-44C8-BA66-6E21046F0CC1}" destId="{9D45979F-E4B9-4810-9B0E-07B98CF454D4}" srcOrd="11" destOrd="0" presId="urn:microsoft.com/office/officeart/2005/8/layout/radial5"/>
    <dgm:cxn modelId="{F4052293-8998-4A42-8563-F0AED01FC790}" type="presParOf" srcId="{9D45979F-E4B9-4810-9B0E-07B98CF454D4}" destId="{5C95B404-1F77-4316-877C-89C4C16B944B}" srcOrd="0" destOrd="0" presId="urn:microsoft.com/office/officeart/2005/8/layout/radial5"/>
    <dgm:cxn modelId="{2D5D8769-D376-44E9-B5E4-9D7540322CD2}" type="presParOf" srcId="{624EC511-ED10-44C8-BA66-6E21046F0CC1}" destId="{E0CB57EA-2ED1-4258-A02C-91ACAB27C191}" srcOrd="12" destOrd="0" presId="urn:microsoft.com/office/officeart/2005/8/layout/radial5"/>
  </dgm:cxnLst>
  <dgm:bg>
    <a:solidFill>
      <a:schemeClr val="accent2">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4E9C1-1E75-4E45-8205-1F1391EA8E69}">
      <dsp:nvSpPr>
        <dsp:cNvPr id="0" name=""/>
        <dsp:cNvSpPr/>
      </dsp:nvSpPr>
      <dsp:spPr>
        <a:xfrm>
          <a:off x="2660270" y="1982908"/>
          <a:ext cx="1736124" cy="150679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Социология</a:t>
          </a:r>
          <a:endParaRPr lang="ru-RU" sz="1400" kern="1200" dirty="0">
            <a:solidFill>
              <a:schemeClr val="tx1"/>
            </a:solidFill>
          </a:endParaRPr>
        </a:p>
      </dsp:txBody>
      <dsp:txXfrm>
        <a:off x="2914519" y="2203572"/>
        <a:ext cx="1227626" cy="1065463"/>
      </dsp:txXfrm>
    </dsp:sp>
    <dsp:sp modelId="{81B40A22-4747-4A79-965A-528CA7394109}">
      <dsp:nvSpPr>
        <dsp:cNvPr id="0" name=""/>
        <dsp:cNvSpPr/>
      </dsp:nvSpPr>
      <dsp:spPr>
        <a:xfrm rot="16200000">
          <a:off x="3301011" y="1736533"/>
          <a:ext cx="454641" cy="38108"/>
        </a:xfrm>
        <a:custGeom>
          <a:avLst/>
          <a:gdLst/>
          <a:ahLst/>
          <a:cxnLst/>
          <a:rect l="0" t="0" r="0" b="0"/>
          <a:pathLst>
            <a:path>
              <a:moveTo>
                <a:pt x="0" y="19054"/>
              </a:moveTo>
              <a:lnTo>
                <a:pt x="454641" y="19054"/>
              </a:lnTo>
            </a:path>
          </a:pathLst>
        </a:custGeom>
        <a:noFill/>
        <a:ln w="19050" cap="rnd"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516966" y="1744221"/>
        <a:ext cx="22732" cy="22732"/>
      </dsp:txXfrm>
    </dsp:sp>
    <dsp:sp modelId="{00E36077-E14E-4BA2-9F66-F0B494E92F2C}">
      <dsp:nvSpPr>
        <dsp:cNvPr id="0" name=""/>
        <dsp:cNvSpPr/>
      </dsp:nvSpPr>
      <dsp:spPr>
        <a:xfrm>
          <a:off x="2516251" y="21475"/>
          <a:ext cx="2024162" cy="150679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Политическая социология (социальная политика)</a:t>
          </a:r>
          <a:endParaRPr lang="ru-RU" sz="1400" kern="1200" dirty="0">
            <a:solidFill>
              <a:schemeClr val="tx1"/>
            </a:solidFill>
          </a:endParaRPr>
        </a:p>
      </dsp:txBody>
      <dsp:txXfrm>
        <a:off x="2812683" y="242139"/>
        <a:ext cx="1431298" cy="1065463"/>
      </dsp:txXfrm>
    </dsp:sp>
    <dsp:sp modelId="{8810A8EB-CCDB-47F5-88AA-225C2F49BFDC}">
      <dsp:nvSpPr>
        <dsp:cNvPr id="0" name=""/>
        <dsp:cNvSpPr/>
      </dsp:nvSpPr>
      <dsp:spPr>
        <a:xfrm rot="50787">
          <a:off x="4396250" y="2732596"/>
          <a:ext cx="341595" cy="38108"/>
        </a:xfrm>
        <a:custGeom>
          <a:avLst/>
          <a:gdLst/>
          <a:ahLst/>
          <a:cxnLst/>
          <a:rect l="0" t="0" r="0" b="0"/>
          <a:pathLst>
            <a:path>
              <a:moveTo>
                <a:pt x="0" y="19054"/>
              </a:moveTo>
              <a:lnTo>
                <a:pt x="341595" y="19054"/>
              </a:lnTo>
            </a:path>
          </a:pathLst>
        </a:custGeom>
        <a:noFill/>
        <a:ln w="19050" cap="rnd"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558508" y="2743110"/>
        <a:ext cx="17079" cy="17079"/>
      </dsp:txXfrm>
    </dsp:sp>
    <dsp:sp modelId="{6A152BA8-6A6F-49E4-B4E1-EDDB7A0BADDB}">
      <dsp:nvSpPr>
        <dsp:cNvPr id="0" name=""/>
        <dsp:cNvSpPr/>
      </dsp:nvSpPr>
      <dsp:spPr>
        <a:xfrm>
          <a:off x="4737672" y="1872209"/>
          <a:ext cx="2090868" cy="179481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Экономическая социология</a:t>
          </a:r>
          <a:endParaRPr lang="ru-RU" sz="1400" kern="1200" dirty="0">
            <a:solidFill>
              <a:schemeClr val="tx1"/>
            </a:solidFill>
          </a:endParaRPr>
        </a:p>
      </dsp:txBody>
      <dsp:txXfrm>
        <a:off x="5043873" y="2135053"/>
        <a:ext cx="1478466" cy="1269126"/>
      </dsp:txXfrm>
    </dsp:sp>
    <dsp:sp modelId="{FC0B0E4F-BBF6-44B9-94CB-8F0B943EC05D}">
      <dsp:nvSpPr>
        <dsp:cNvPr id="0" name=""/>
        <dsp:cNvSpPr/>
      </dsp:nvSpPr>
      <dsp:spPr>
        <a:xfrm rot="5400000">
          <a:off x="3301011" y="3697966"/>
          <a:ext cx="454641" cy="38108"/>
        </a:xfrm>
        <a:custGeom>
          <a:avLst/>
          <a:gdLst/>
          <a:ahLst/>
          <a:cxnLst/>
          <a:rect l="0" t="0" r="0" b="0"/>
          <a:pathLst>
            <a:path>
              <a:moveTo>
                <a:pt x="0" y="19054"/>
              </a:moveTo>
              <a:lnTo>
                <a:pt x="454641" y="19054"/>
              </a:lnTo>
            </a:path>
          </a:pathLst>
        </a:custGeom>
        <a:noFill/>
        <a:ln w="19050" cap="rnd"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516966" y="3705654"/>
        <a:ext cx="22732" cy="22732"/>
      </dsp:txXfrm>
    </dsp:sp>
    <dsp:sp modelId="{EED28D55-9C3C-4088-A636-2F0473BC0A5F}">
      <dsp:nvSpPr>
        <dsp:cNvPr id="0" name=""/>
        <dsp:cNvSpPr/>
      </dsp:nvSpPr>
      <dsp:spPr>
        <a:xfrm>
          <a:off x="2370235" y="3944341"/>
          <a:ext cx="2316194" cy="150679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этносоциология</a:t>
          </a:r>
          <a:endParaRPr lang="ru-RU" sz="1400" kern="1200" dirty="0">
            <a:solidFill>
              <a:schemeClr val="tx1"/>
            </a:solidFill>
          </a:endParaRPr>
        </a:p>
      </dsp:txBody>
      <dsp:txXfrm>
        <a:off x="2709434" y="4165005"/>
        <a:ext cx="1637796" cy="1065463"/>
      </dsp:txXfrm>
    </dsp:sp>
    <dsp:sp modelId="{D67455C1-620E-4074-AFE9-7CB6EDC01CDA}">
      <dsp:nvSpPr>
        <dsp:cNvPr id="0" name=""/>
        <dsp:cNvSpPr/>
      </dsp:nvSpPr>
      <dsp:spPr>
        <a:xfrm rot="10746702">
          <a:off x="2363836" y="2733006"/>
          <a:ext cx="296589" cy="38108"/>
        </a:xfrm>
        <a:custGeom>
          <a:avLst/>
          <a:gdLst/>
          <a:ahLst/>
          <a:cxnLst/>
          <a:rect l="0" t="0" r="0" b="0"/>
          <a:pathLst>
            <a:path>
              <a:moveTo>
                <a:pt x="0" y="19054"/>
              </a:moveTo>
              <a:lnTo>
                <a:pt x="296589" y="19054"/>
              </a:lnTo>
            </a:path>
          </a:pathLst>
        </a:custGeom>
        <a:noFill/>
        <a:ln w="19050" cap="rnd"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504716" y="2744645"/>
        <a:ext cx="14829" cy="14829"/>
      </dsp:txXfrm>
    </dsp:sp>
    <dsp:sp modelId="{147030BA-D3F1-40B0-94DE-D1ECBF63A6DA}">
      <dsp:nvSpPr>
        <dsp:cNvPr id="0" name=""/>
        <dsp:cNvSpPr/>
      </dsp:nvSpPr>
      <dsp:spPr>
        <a:xfrm>
          <a:off x="394213" y="2016231"/>
          <a:ext cx="1969843" cy="150679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Социология культуры</a:t>
          </a:r>
          <a:endParaRPr lang="ru-RU" sz="1400" kern="1200" dirty="0">
            <a:solidFill>
              <a:schemeClr val="tx1"/>
            </a:solidFill>
          </a:endParaRPr>
        </a:p>
      </dsp:txBody>
      <dsp:txXfrm>
        <a:off x="682690" y="2236895"/>
        <a:ext cx="1392889" cy="10654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4A81-198D-4268-98E2-8CE644AEEE37}">
      <dsp:nvSpPr>
        <dsp:cNvPr id="0" name=""/>
        <dsp:cNvSpPr/>
      </dsp:nvSpPr>
      <dsp:spPr>
        <a:xfrm>
          <a:off x="2639289" y="2149531"/>
          <a:ext cx="1723932" cy="1245552"/>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Социология</a:t>
          </a:r>
          <a:endParaRPr lang="ru-RU" sz="1400" kern="1200" dirty="0">
            <a:solidFill>
              <a:schemeClr val="tx1"/>
            </a:solidFill>
          </a:endParaRPr>
        </a:p>
      </dsp:txBody>
      <dsp:txXfrm>
        <a:off x="2891753" y="2331938"/>
        <a:ext cx="1219004" cy="880738"/>
      </dsp:txXfrm>
    </dsp:sp>
    <dsp:sp modelId="{080E7AB0-3D92-4334-B214-5C19571029DF}">
      <dsp:nvSpPr>
        <dsp:cNvPr id="0" name=""/>
        <dsp:cNvSpPr/>
      </dsp:nvSpPr>
      <dsp:spPr>
        <a:xfrm rot="16200000">
          <a:off x="3318963" y="1568068"/>
          <a:ext cx="364585" cy="495665"/>
        </a:xfrm>
        <a:prstGeom prst="rightArrow">
          <a:avLst>
            <a:gd name="adj1" fmla="val 60000"/>
            <a:gd name="adj2" fmla="val 50000"/>
          </a:avLst>
        </a:prstGeom>
        <a:solidFill>
          <a:schemeClr val="tx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a:off x="3373651" y="1721889"/>
        <a:ext cx="255210" cy="297399"/>
      </dsp:txXfrm>
    </dsp:sp>
    <dsp:sp modelId="{58ADE796-E9D8-42AE-9914-78D30B3345F6}">
      <dsp:nvSpPr>
        <dsp:cNvPr id="0" name=""/>
        <dsp:cNvSpPr/>
      </dsp:nvSpPr>
      <dsp:spPr>
        <a:xfrm>
          <a:off x="2454461" y="3794"/>
          <a:ext cx="2093589" cy="145783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Экономическая теория</a:t>
          </a:r>
          <a:endParaRPr lang="ru-RU" sz="1400" kern="1200" dirty="0">
            <a:solidFill>
              <a:schemeClr val="tx1"/>
            </a:solidFill>
          </a:endParaRPr>
        </a:p>
      </dsp:txBody>
      <dsp:txXfrm>
        <a:off x="2761060" y="217290"/>
        <a:ext cx="1480391" cy="1030847"/>
      </dsp:txXfrm>
    </dsp:sp>
    <dsp:sp modelId="{3EBD2097-45E2-4ABA-83BA-E7CFB738C3E5}">
      <dsp:nvSpPr>
        <dsp:cNvPr id="0" name=""/>
        <dsp:cNvSpPr/>
      </dsp:nvSpPr>
      <dsp:spPr>
        <a:xfrm rot="19800000">
          <a:off x="4233182" y="2044115"/>
          <a:ext cx="200161" cy="495665"/>
        </a:xfrm>
        <a:prstGeom prst="rightArrow">
          <a:avLst>
            <a:gd name="adj1" fmla="val 60000"/>
            <a:gd name="adj2" fmla="val 50000"/>
          </a:avLst>
        </a:prstGeom>
        <a:solidFill>
          <a:schemeClr val="tx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a:off x="4237204" y="2158260"/>
        <a:ext cx="140113" cy="297399"/>
      </dsp:txXfrm>
    </dsp:sp>
    <dsp:sp modelId="{F0A737D8-618F-478B-9385-417653D05033}">
      <dsp:nvSpPr>
        <dsp:cNvPr id="0" name=""/>
        <dsp:cNvSpPr/>
      </dsp:nvSpPr>
      <dsp:spPr>
        <a:xfrm>
          <a:off x="4304182" y="1023591"/>
          <a:ext cx="1926827" cy="145783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Антропология</a:t>
          </a:r>
          <a:endParaRPr lang="ru-RU" sz="1400" kern="1200" dirty="0">
            <a:solidFill>
              <a:schemeClr val="tx1"/>
            </a:solidFill>
          </a:endParaRPr>
        </a:p>
      </dsp:txBody>
      <dsp:txXfrm>
        <a:off x="4586359" y="1237087"/>
        <a:ext cx="1362473" cy="1030847"/>
      </dsp:txXfrm>
    </dsp:sp>
    <dsp:sp modelId="{374E8F43-510B-4977-93F0-B07D05D36665}">
      <dsp:nvSpPr>
        <dsp:cNvPr id="0" name=""/>
        <dsp:cNvSpPr/>
      </dsp:nvSpPr>
      <dsp:spPr>
        <a:xfrm rot="1800000">
          <a:off x="4229217" y="2998633"/>
          <a:ext cx="186607" cy="495665"/>
        </a:xfrm>
        <a:prstGeom prst="rightArrow">
          <a:avLst>
            <a:gd name="adj1" fmla="val 60000"/>
            <a:gd name="adj2" fmla="val 50000"/>
          </a:avLst>
        </a:prstGeom>
        <a:solidFill>
          <a:schemeClr val="tx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a:off x="4232967" y="3083771"/>
        <a:ext cx="130625" cy="297399"/>
      </dsp:txXfrm>
    </dsp:sp>
    <dsp:sp modelId="{651CE4D7-9F75-46AE-8C65-5F9676B1C9BD}">
      <dsp:nvSpPr>
        <dsp:cNvPr id="0" name=""/>
        <dsp:cNvSpPr/>
      </dsp:nvSpPr>
      <dsp:spPr>
        <a:xfrm>
          <a:off x="4258945" y="3063184"/>
          <a:ext cx="2017300" cy="145783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Политические науки</a:t>
          </a:r>
          <a:endParaRPr lang="ru-RU" sz="1400" kern="1200" dirty="0">
            <a:solidFill>
              <a:schemeClr val="tx1"/>
            </a:solidFill>
          </a:endParaRPr>
        </a:p>
      </dsp:txBody>
      <dsp:txXfrm>
        <a:off x="4554372" y="3276680"/>
        <a:ext cx="1426446" cy="1030847"/>
      </dsp:txXfrm>
    </dsp:sp>
    <dsp:sp modelId="{5E552E3E-F641-43F1-B126-DFC3BC826070}">
      <dsp:nvSpPr>
        <dsp:cNvPr id="0" name=""/>
        <dsp:cNvSpPr/>
      </dsp:nvSpPr>
      <dsp:spPr>
        <a:xfrm rot="5400000">
          <a:off x="3318963" y="3480881"/>
          <a:ext cx="364585" cy="495665"/>
        </a:xfrm>
        <a:prstGeom prst="rightArrow">
          <a:avLst>
            <a:gd name="adj1" fmla="val 60000"/>
            <a:gd name="adj2" fmla="val 50000"/>
          </a:avLst>
        </a:prstGeom>
        <a:solidFill>
          <a:schemeClr val="tx2">
            <a:lumMod val="75000"/>
          </a:schemeClr>
        </a:solidFill>
        <a:ln>
          <a:solidFill>
            <a:schemeClr val="tx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a:off x="3373651" y="3525327"/>
        <a:ext cx="255210" cy="297399"/>
      </dsp:txXfrm>
    </dsp:sp>
    <dsp:sp modelId="{795DED04-584B-49C8-91B8-BDF192808193}">
      <dsp:nvSpPr>
        <dsp:cNvPr id="0" name=""/>
        <dsp:cNvSpPr/>
      </dsp:nvSpPr>
      <dsp:spPr>
        <a:xfrm>
          <a:off x="2243795" y="4082981"/>
          <a:ext cx="2514919" cy="145783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Общественные  и гуманитарные науки</a:t>
          </a:r>
          <a:endParaRPr lang="ru-RU" sz="1400" kern="1200" dirty="0">
            <a:solidFill>
              <a:schemeClr val="tx1"/>
            </a:solidFill>
          </a:endParaRPr>
        </a:p>
      </dsp:txBody>
      <dsp:txXfrm>
        <a:off x="2612096" y="4296477"/>
        <a:ext cx="1778317" cy="1030847"/>
      </dsp:txXfrm>
    </dsp:sp>
    <dsp:sp modelId="{BFFB7605-C725-4FE1-81E5-74AAC83144C9}">
      <dsp:nvSpPr>
        <dsp:cNvPr id="0" name=""/>
        <dsp:cNvSpPr/>
      </dsp:nvSpPr>
      <dsp:spPr>
        <a:xfrm rot="9000000">
          <a:off x="2462675" y="3042533"/>
          <a:ext cx="282554" cy="495665"/>
        </a:xfrm>
        <a:prstGeom prst="rightArrow">
          <a:avLst>
            <a:gd name="adj1" fmla="val 60000"/>
            <a:gd name="adj2" fmla="val 50000"/>
          </a:avLst>
        </a:prstGeom>
        <a:solidFill>
          <a:schemeClr val="tx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rot="10800000">
        <a:off x="2541763" y="3120475"/>
        <a:ext cx="197788" cy="297399"/>
      </dsp:txXfrm>
    </dsp:sp>
    <dsp:sp modelId="{7367505D-8876-492F-A0F6-1D6D48F200E6}">
      <dsp:nvSpPr>
        <dsp:cNvPr id="0" name=""/>
        <dsp:cNvSpPr/>
      </dsp:nvSpPr>
      <dsp:spPr>
        <a:xfrm>
          <a:off x="1005996" y="3063184"/>
          <a:ext cx="1457839" cy="145783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История</a:t>
          </a:r>
          <a:endParaRPr lang="ru-RU" sz="1400" kern="1200" dirty="0">
            <a:solidFill>
              <a:schemeClr val="tx1"/>
            </a:solidFill>
          </a:endParaRPr>
        </a:p>
      </dsp:txBody>
      <dsp:txXfrm>
        <a:off x="1219492" y="3276680"/>
        <a:ext cx="1030847" cy="1030847"/>
      </dsp:txXfrm>
    </dsp:sp>
    <dsp:sp modelId="{9D45979F-E4B9-4810-9B0E-07B98CF454D4}">
      <dsp:nvSpPr>
        <dsp:cNvPr id="0" name=""/>
        <dsp:cNvSpPr/>
      </dsp:nvSpPr>
      <dsp:spPr>
        <a:xfrm rot="12600000">
          <a:off x="2540456" y="2033951"/>
          <a:ext cx="222375" cy="495665"/>
        </a:xfrm>
        <a:prstGeom prst="rightArrow">
          <a:avLst>
            <a:gd name="adj1" fmla="val 60000"/>
            <a:gd name="adj2" fmla="val 50000"/>
          </a:avLst>
        </a:prstGeom>
        <a:solidFill>
          <a:schemeClr val="tx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rot="10800000">
        <a:off x="2602699" y="2149762"/>
        <a:ext cx="155663" cy="297399"/>
      </dsp:txXfrm>
    </dsp:sp>
    <dsp:sp modelId="{E0CB57EA-2ED1-4258-A02C-91ACAB27C191}">
      <dsp:nvSpPr>
        <dsp:cNvPr id="0" name=""/>
        <dsp:cNvSpPr/>
      </dsp:nvSpPr>
      <dsp:spPr>
        <a:xfrm>
          <a:off x="840932" y="1023591"/>
          <a:ext cx="1787967" cy="145783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rPr>
            <a:t>Философия</a:t>
          </a:r>
          <a:endParaRPr lang="ru-RU" sz="1400" kern="1200" dirty="0">
            <a:solidFill>
              <a:schemeClr val="tx1"/>
            </a:solidFill>
          </a:endParaRPr>
        </a:p>
      </dsp:txBody>
      <dsp:txXfrm>
        <a:off x="1102774" y="1237087"/>
        <a:ext cx="1264283" cy="103084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smtClean="0"/>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01.04.2018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01.04.2018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01.04.2018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01.04.2018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01.04.2018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01.04.2018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ru-RU" smtClean="0"/>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4C71EC6-210F-42DE-9C53-41977AD35B3D}" type="datetimeFigureOut">
              <a:rPr lang="ru-RU" smtClean="0"/>
              <a:t>01.04.2018</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260648"/>
            <a:ext cx="7117180" cy="1470025"/>
          </a:xfrm>
        </p:spPr>
        <p:txBody>
          <a:bodyPr/>
          <a:lstStyle/>
          <a:p>
            <a:r>
              <a:rPr lang="ru-RU" dirty="0" smtClean="0"/>
              <a:t>Лекция 1 Социология как наука</a:t>
            </a:r>
            <a:endParaRPr lang="ru-RU" dirty="0"/>
          </a:p>
        </p:txBody>
      </p:sp>
      <p:sp>
        <p:nvSpPr>
          <p:cNvPr id="3" name="Подзаголовок 2"/>
          <p:cNvSpPr>
            <a:spLocks noGrp="1"/>
          </p:cNvSpPr>
          <p:nvPr>
            <p:ph type="subTitle" idx="1"/>
          </p:nvPr>
        </p:nvSpPr>
        <p:spPr>
          <a:xfrm>
            <a:off x="1009442" y="3140968"/>
            <a:ext cx="7117180" cy="2497832"/>
          </a:xfrm>
        </p:spPr>
        <p:txBody>
          <a:bodyPr>
            <a:normAutofit fontScale="92500" lnSpcReduction="10000"/>
          </a:bodyPr>
          <a:lstStyle/>
          <a:p>
            <a:r>
              <a:rPr lang="ru-RU" dirty="0">
                <a:solidFill>
                  <a:schemeClr val="tx1"/>
                </a:solidFill>
              </a:rPr>
              <a:t>Кандидат политических наук</a:t>
            </a:r>
          </a:p>
          <a:p>
            <a:r>
              <a:rPr lang="ru-RU" dirty="0">
                <a:solidFill>
                  <a:schemeClr val="tx1"/>
                </a:solidFill>
              </a:rPr>
              <a:t>Кошевая Елена Сергеевна</a:t>
            </a:r>
          </a:p>
          <a:p>
            <a:r>
              <a:rPr lang="ru-RU" dirty="0">
                <a:solidFill>
                  <a:schemeClr val="tx1"/>
                </a:solidFill>
              </a:rPr>
              <a:t>Кафедра Управления</a:t>
            </a:r>
          </a:p>
          <a:p>
            <a:endParaRPr lang="ru-RU" dirty="0">
              <a:solidFill>
                <a:schemeClr val="tx1"/>
              </a:solidFill>
            </a:endParaRPr>
          </a:p>
          <a:p>
            <a:endParaRPr lang="ru-RU" dirty="0">
              <a:solidFill>
                <a:schemeClr val="tx1"/>
              </a:solidFill>
            </a:endParaRPr>
          </a:p>
          <a:p>
            <a:r>
              <a:rPr lang="ru-RU" dirty="0">
                <a:solidFill>
                  <a:schemeClr val="tx1"/>
                </a:solidFill>
              </a:rPr>
              <a:t>Презентация по курсу «Теория и история социологии»</a:t>
            </a:r>
          </a:p>
          <a:p>
            <a:endParaRPr lang="ru-RU" dirty="0"/>
          </a:p>
        </p:txBody>
      </p:sp>
      <p:grpSp>
        <p:nvGrpSpPr>
          <p:cNvPr id="4" name="Group 6"/>
          <p:cNvGrpSpPr>
            <a:grpSpLocks/>
          </p:cNvGrpSpPr>
          <p:nvPr/>
        </p:nvGrpSpPr>
        <p:grpSpPr bwMode="auto">
          <a:xfrm>
            <a:off x="8054677" y="6191745"/>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07787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88641"/>
            <a:ext cx="8208912" cy="864096"/>
          </a:xfrm>
        </p:spPr>
        <p:txBody>
          <a:bodyPr/>
          <a:lstStyle/>
          <a:p>
            <a:r>
              <a:rPr lang="ru-RU" sz="3600" dirty="0" smtClean="0"/>
              <a:t>Лекция 1 Социология как наука</a:t>
            </a:r>
            <a:endParaRPr lang="ru-RU" sz="3600" dirty="0"/>
          </a:p>
        </p:txBody>
      </p:sp>
      <p:sp>
        <p:nvSpPr>
          <p:cNvPr id="3" name="Подзаголовок 2"/>
          <p:cNvSpPr>
            <a:spLocks noGrp="1"/>
          </p:cNvSpPr>
          <p:nvPr>
            <p:ph type="subTitle" idx="1"/>
          </p:nvPr>
        </p:nvSpPr>
        <p:spPr>
          <a:xfrm>
            <a:off x="1009442" y="1484784"/>
            <a:ext cx="7117180" cy="4154016"/>
          </a:xfrm>
          <a:solidFill>
            <a:schemeClr val="accent2">
              <a:lumMod val="40000"/>
              <a:lumOff val="60000"/>
            </a:schemeClr>
          </a:solidFill>
          <a:ln w="19050">
            <a:solidFill>
              <a:schemeClr val="accent2">
                <a:lumMod val="50000"/>
              </a:schemeClr>
            </a:solidFill>
          </a:ln>
        </p:spPr>
        <p:txBody>
          <a:bodyPr>
            <a:normAutofit lnSpcReduction="10000"/>
          </a:bodyPr>
          <a:lstStyle/>
          <a:p>
            <a:pPr>
              <a:tabLst>
                <a:tab pos="5200650" algn="l"/>
              </a:tabLst>
            </a:pPr>
            <a:r>
              <a:rPr lang="ru-RU" dirty="0" smtClean="0"/>
              <a:t>План лекции:</a:t>
            </a:r>
          </a:p>
          <a:p>
            <a:pPr marL="457200" lvl="0" indent="-457200">
              <a:buFont typeface="+mj-lt"/>
              <a:buAutoNum type="arabicPeriod"/>
            </a:pPr>
            <a:r>
              <a:rPr lang="ru-RU" dirty="0">
                <a:solidFill>
                  <a:schemeClr val="tx1"/>
                </a:solidFill>
              </a:rPr>
              <a:t>Специфика социологического видения мира</a:t>
            </a:r>
          </a:p>
          <a:p>
            <a:pPr marL="457200" lvl="0" indent="-457200">
              <a:buFont typeface="+mj-lt"/>
              <a:buAutoNum type="arabicPeriod"/>
            </a:pPr>
            <a:r>
              <a:rPr lang="ru-RU" dirty="0">
                <a:solidFill>
                  <a:schemeClr val="tx1"/>
                </a:solidFill>
              </a:rPr>
              <a:t>Понятие социальности и социального, социальный факт, социальные и социологические проблемы, социологическое воображение</a:t>
            </a:r>
          </a:p>
          <a:p>
            <a:pPr marL="457200" lvl="0" indent="-457200">
              <a:buFont typeface="+mj-lt"/>
              <a:buAutoNum type="arabicPeriod"/>
            </a:pPr>
            <a:r>
              <a:rPr lang="ru-RU" dirty="0">
                <a:solidFill>
                  <a:schemeClr val="tx1"/>
                </a:solidFill>
              </a:rPr>
              <a:t>Предмет и объект социологии</a:t>
            </a:r>
          </a:p>
          <a:p>
            <a:pPr marL="457200" lvl="0" indent="-457200">
              <a:buFont typeface="+mj-lt"/>
              <a:buAutoNum type="arabicPeriod"/>
            </a:pPr>
            <a:r>
              <a:rPr lang="ru-RU" dirty="0">
                <a:solidFill>
                  <a:schemeClr val="tx1"/>
                </a:solidFill>
              </a:rPr>
              <a:t>Социология в структуре гуманитарного знания. Структура социологического знания. Макро и микросоциология</a:t>
            </a:r>
          </a:p>
          <a:p>
            <a:pPr marL="457200" lvl="0" indent="-457200">
              <a:buFont typeface="+mj-lt"/>
              <a:buAutoNum type="arabicPeriod"/>
            </a:pPr>
            <a:r>
              <a:rPr lang="ru-RU" dirty="0">
                <a:solidFill>
                  <a:schemeClr val="tx1"/>
                </a:solidFill>
              </a:rPr>
              <a:t>Основные функции социологии</a:t>
            </a:r>
          </a:p>
          <a:p>
            <a:endParaRPr lang="ru-RU" dirty="0"/>
          </a:p>
        </p:txBody>
      </p:sp>
      <p:grpSp>
        <p:nvGrpSpPr>
          <p:cNvPr id="4" name="Group 6"/>
          <p:cNvGrpSpPr>
            <a:grpSpLocks/>
          </p:cNvGrpSpPr>
          <p:nvPr/>
        </p:nvGrpSpPr>
        <p:grpSpPr bwMode="auto">
          <a:xfrm>
            <a:off x="8018809"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74641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88641"/>
            <a:ext cx="8568952" cy="648071"/>
          </a:xfrm>
        </p:spPr>
        <p:txBody>
          <a:bodyPr/>
          <a:lstStyle/>
          <a:p>
            <a:pPr lvl="0" algn="ctr"/>
            <a:r>
              <a:rPr lang="ru-RU" sz="2800" dirty="0"/>
              <a:t>Специфика социологического видения мира</a:t>
            </a:r>
          </a:p>
        </p:txBody>
      </p:sp>
      <p:sp>
        <p:nvSpPr>
          <p:cNvPr id="3" name="Подзаголовок 2"/>
          <p:cNvSpPr>
            <a:spLocks noGrp="1"/>
          </p:cNvSpPr>
          <p:nvPr>
            <p:ph type="subTitle" idx="1"/>
          </p:nvPr>
        </p:nvSpPr>
        <p:spPr>
          <a:xfrm>
            <a:off x="611560" y="980728"/>
            <a:ext cx="7920880" cy="4658072"/>
          </a:xfrm>
          <a:solidFill>
            <a:schemeClr val="accent2">
              <a:lumMod val="40000"/>
              <a:lumOff val="60000"/>
            </a:schemeClr>
          </a:solidFill>
          <a:ln>
            <a:solidFill>
              <a:schemeClr val="accent2">
                <a:lumMod val="50000"/>
              </a:schemeClr>
            </a:solidFill>
          </a:ln>
        </p:spPr>
        <p:txBody>
          <a:bodyPr>
            <a:normAutofit/>
          </a:bodyPr>
          <a:lstStyle/>
          <a:p>
            <a:r>
              <a:rPr lang="ru-RU" sz="2400" b="1" dirty="0" smtClean="0">
                <a:solidFill>
                  <a:schemeClr val="tx1"/>
                </a:solidFill>
              </a:rPr>
              <a:t>Социология</a:t>
            </a:r>
            <a:r>
              <a:rPr lang="ru-RU" sz="2400" dirty="0" smtClean="0">
                <a:solidFill>
                  <a:schemeClr val="tx1"/>
                </a:solidFill>
              </a:rPr>
              <a:t> - </a:t>
            </a:r>
            <a:r>
              <a:rPr lang="ru-RU" sz="2400" dirty="0">
                <a:solidFill>
                  <a:schemeClr val="tx1"/>
                </a:solidFill>
              </a:rPr>
              <a:t>происходит от двух слов: латинского </a:t>
            </a:r>
            <a:r>
              <a:rPr lang="ru-RU" sz="2400" b="1" dirty="0">
                <a:solidFill>
                  <a:schemeClr val="tx1"/>
                </a:solidFill>
              </a:rPr>
              <a:t>«</a:t>
            </a:r>
            <a:r>
              <a:rPr lang="ru-RU" sz="2400" b="1" dirty="0" err="1">
                <a:solidFill>
                  <a:schemeClr val="tx1"/>
                </a:solidFill>
              </a:rPr>
              <a:t>социетес</a:t>
            </a:r>
            <a:r>
              <a:rPr lang="ru-RU" sz="2400" b="1" dirty="0">
                <a:solidFill>
                  <a:schemeClr val="tx1"/>
                </a:solidFill>
              </a:rPr>
              <a:t>» </a:t>
            </a:r>
            <a:r>
              <a:rPr lang="ru-RU" sz="2400" dirty="0">
                <a:solidFill>
                  <a:schemeClr val="tx1"/>
                </a:solidFill>
              </a:rPr>
              <a:t>– «общество» и греческого </a:t>
            </a:r>
            <a:r>
              <a:rPr lang="ru-RU" sz="2400" b="1" dirty="0">
                <a:solidFill>
                  <a:schemeClr val="tx1"/>
                </a:solidFill>
              </a:rPr>
              <a:t>«логос» </a:t>
            </a:r>
            <a:r>
              <a:rPr lang="ru-RU" sz="2400" dirty="0">
                <a:solidFill>
                  <a:schemeClr val="tx1"/>
                </a:solidFill>
              </a:rPr>
              <a:t>– «</a:t>
            </a:r>
            <a:r>
              <a:rPr lang="ru-RU" sz="2400" dirty="0" smtClean="0">
                <a:solidFill>
                  <a:schemeClr val="tx1"/>
                </a:solidFill>
              </a:rPr>
              <a:t>слово</a:t>
            </a:r>
            <a:r>
              <a:rPr lang="ru-RU" sz="2400" dirty="0">
                <a:solidFill>
                  <a:schemeClr val="tx1"/>
                </a:solidFill>
              </a:rPr>
              <a:t>», «понятие», «учение». </a:t>
            </a:r>
            <a:endParaRPr lang="ru-RU" sz="2400" dirty="0" smtClean="0">
              <a:solidFill>
                <a:schemeClr val="tx1"/>
              </a:solidFill>
            </a:endParaRPr>
          </a:p>
          <a:p>
            <a:r>
              <a:rPr lang="ru-RU" sz="2400" dirty="0" smtClean="0">
                <a:solidFill>
                  <a:schemeClr val="tx1"/>
                </a:solidFill>
              </a:rPr>
              <a:t>Социология – наука об обществе.</a:t>
            </a:r>
          </a:p>
          <a:p>
            <a:endParaRPr lang="ru-RU" sz="2400" dirty="0">
              <a:solidFill>
                <a:schemeClr val="tx1"/>
              </a:solidFill>
            </a:endParaRPr>
          </a:p>
          <a:p>
            <a:r>
              <a:rPr lang="ru-RU" sz="2400" dirty="0" smtClean="0">
                <a:solidFill>
                  <a:schemeClr val="tx1"/>
                </a:solidFill>
              </a:rPr>
              <a:t>Основоположником </a:t>
            </a:r>
            <a:r>
              <a:rPr lang="ru-RU" sz="2400" dirty="0">
                <a:solidFill>
                  <a:schemeClr val="tx1"/>
                </a:solidFill>
              </a:rPr>
              <a:t>социологии был французский философ </a:t>
            </a:r>
            <a:r>
              <a:rPr lang="ru-RU" sz="2400" b="1" i="1" dirty="0">
                <a:solidFill>
                  <a:schemeClr val="tx1"/>
                </a:solidFill>
              </a:rPr>
              <a:t>сер. 19 в. Огюст Конт</a:t>
            </a:r>
            <a:r>
              <a:rPr lang="ru-RU" sz="2400" dirty="0">
                <a:solidFill>
                  <a:schemeClr val="tx1"/>
                </a:solidFill>
              </a:rPr>
              <a:t>. Он считал, что главная </a:t>
            </a:r>
            <a:r>
              <a:rPr lang="ru-RU" sz="2400" i="1" dirty="0">
                <a:solidFill>
                  <a:schemeClr val="tx1"/>
                </a:solidFill>
              </a:rPr>
              <a:t>задача социологии - объяснить, как и почему существует человеческое</a:t>
            </a:r>
            <a:r>
              <a:rPr lang="ru-RU" sz="2400" dirty="0">
                <a:solidFill>
                  <a:schemeClr val="tx1"/>
                </a:solidFill>
              </a:rPr>
              <a:t> общество.</a:t>
            </a:r>
          </a:p>
        </p:txBody>
      </p:sp>
      <p:grpSp>
        <p:nvGrpSpPr>
          <p:cNvPr id="4" name="Group 6"/>
          <p:cNvGrpSpPr>
            <a:grpSpLocks/>
          </p:cNvGrpSpPr>
          <p:nvPr/>
        </p:nvGrpSpPr>
        <p:grpSpPr bwMode="auto">
          <a:xfrm>
            <a:off x="8064152"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70458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8280920" cy="648072"/>
          </a:xfrm>
        </p:spPr>
        <p:txBody>
          <a:bodyPr/>
          <a:lstStyle/>
          <a:p>
            <a:pPr algn="ctr"/>
            <a:r>
              <a:rPr lang="ru-RU" sz="2400" dirty="0">
                <a:solidFill>
                  <a:schemeClr val="tx1"/>
                </a:solidFill>
              </a:rPr>
              <a:t>Специфика социологического видения мира</a:t>
            </a:r>
          </a:p>
        </p:txBody>
      </p:sp>
      <p:sp>
        <p:nvSpPr>
          <p:cNvPr id="3" name="Подзаголовок 2"/>
          <p:cNvSpPr>
            <a:spLocks noGrp="1"/>
          </p:cNvSpPr>
          <p:nvPr>
            <p:ph type="subTitle" idx="1"/>
          </p:nvPr>
        </p:nvSpPr>
        <p:spPr>
          <a:xfrm>
            <a:off x="323528" y="908720"/>
            <a:ext cx="8568952" cy="5832648"/>
          </a:xfrm>
          <a:solidFill>
            <a:schemeClr val="accent2">
              <a:lumMod val="40000"/>
              <a:lumOff val="60000"/>
            </a:schemeClr>
          </a:solidFill>
          <a:ln w="19050">
            <a:solidFill>
              <a:schemeClr val="accent2">
                <a:lumMod val="50000"/>
              </a:schemeClr>
            </a:solidFill>
          </a:ln>
        </p:spPr>
        <p:txBody>
          <a:bodyPr>
            <a:normAutofit fontScale="85000" lnSpcReduction="20000"/>
          </a:bodyPr>
          <a:lstStyle/>
          <a:p>
            <a:r>
              <a:rPr lang="ru-RU" sz="2400" b="1" i="1" dirty="0" smtClean="0">
                <a:solidFill>
                  <a:schemeClr val="tx1"/>
                </a:solidFill>
                <a:latin typeface="Times New Roman" panose="02020603050405020304" pitchFamily="18" charset="0"/>
                <a:cs typeface="Times New Roman" panose="02020603050405020304" pitchFamily="18" charset="0"/>
              </a:rPr>
              <a:t>1. Социология</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изучает состояние и динамику общественных мнений, массового сознания. Опросы - это один из методов сбора первичной информации, широко применяемый в современной социологии. Однако социология изучает не только общественное мнение, массовое сознание. </a:t>
            </a:r>
          </a:p>
          <a:p>
            <a:r>
              <a:rPr lang="ru-RU" sz="2400" dirty="0">
                <a:solidFill>
                  <a:schemeClr val="tx1"/>
                </a:solidFill>
                <a:latin typeface="Times New Roman" panose="02020603050405020304" pitchFamily="18" charset="0"/>
                <a:cs typeface="Times New Roman" panose="02020603050405020304" pitchFamily="18" charset="0"/>
              </a:rPr>
              <a:t>По мнению </a:t>
            </a:r>
            <a:r>
              <a:rPr lang="ru-RU" sz="2400" b="1" i="1" dirty="0">
                <a:solidFill>
                  <a:schemeClr val="tx1"/>
                </a:solidFill>
                <a:latin typeface="Times New Roman" panose="02020603050405020304" pitchFamily="18" charset="0"/>
                <a:cs typeface="Times New Roman" panose="02020603050405020304" pitchFamily="18" charset="0"/>
              </a:rPr>
              <a:t>Мура </a:t>
            </a:r>
            <a:r>
              <a:rPr lang="ru-RU" sz="2400" b="1" i="1" dirty="0" err="1">
                <a:solidFill>
                  <a:schemeClr val="tx1"/>
                </a:solidFill>
                <a:latin typeface="Times New Roman" panose="02020603050405020304" pitchFamily="18" charset="0"/>
                <a:cs typeface="Times New Roman" panose="02020603050405020304" pitchFamily="18" charset="0"/>
              </a:rPr>
              <a:t>Хендри</a:t>
            </a:r>
            <a:r>
              <a:rPr lang="ru-RU" sz="2400" b="1" i="1" dirty="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социология это наука о методах исследования человеческого поведения, специфический способ, совокупность методов изучения общества. Социология делает особый упор на системный подход на его изучение как своеобразной системы.</a:t>
            </a:r>
          </a:p>
          <a:p>
            <a:r>
              <a:rPr lang="ru-RU" sz="2400" b="1" i="1" dirty="0" smtClean="0">
                <a:solidFill>
                  <a:schemeClr val="tx1"/>
                </a:solidFill>
                <a:latin typeface="Times New Roman" panose="02020603050405020304" pitchFamily="18" charset="0"/>
                <a:cs typeface="Times New Roman" panose="02020603050405020304" pitchFamily="18" charset="0"/>
              </a:rPr>
              <a:t>2. Социологию</a:t>
            </a:r>
            <a:r>
              <a:rPr lang="ru-RU" sz="2400" dirty="0" smtClean="0">
                <a:solidFill>
                  <a:schemeClr val="tx1"/>
                </a:solidFill>
                <a:latin typeface="Times New Roman" panose="02020603050405020304" pitchFamily="18" charset="0"/>
                <a:cs typeface="Times New Roman" panose="02020603050405020304" pitchFamily="18" charset="0"/>
              </a:rPr>
              <a:t>  - о </a:t>
            </a:r>
            <a:r>
              <a:rPr lang="ru-RU" sz="2400" dirty="0">
                <a:solidFill>
                  <a:schemeClr val="tx1"/>
                </a:solidFill>
                <a:latin typeface="Times New Roman" panose="02020603050405020304" pitchFamily="18" charset="0"/>
                <a:cs typeface="Times New Roman" panose="02020603050405020304" pitchFamily="18" charset="0"/>
              </a:rPr>
              <a:t>социальном взаимодействии, социальных связях, социальных отношениях. Здесь делается акцент на своеобразие предмета этой науки - это наука только о социальных связях, социальных отношениях, социальном взаимодействии. Например, А. </a:t>
            </a:r>
            <a:r>
              <a:rPr lang="ru-RU" sz="2400" dirty="0" err="1">
                <a:solidFill>
                  <a:schemeClr val="tx1"/>
                </a:solidFill>
                <a:latin typeface="Times New Roman" panose="02020603050405020304" pitchFamily="18" charset="0"/>
                <a:cs typeface="Times New Roman" panose="02020603050405020304" pitchFamily="18" charset="0"/>
              </a:rPr>
              <a:t>Гидденс</a:t>
            </a:r>
            <a:r>
              <a:rPr lang="ru-RU" sz="2400" dirty="0">
                <a:solidFill>
                  <a:schemeClr val="tx1"/>
                </a:solidFill>
                <a:latin typeface="Times New Roman" panose="02020603050405020304" pitchFamily="18" charset="0"/>
                <a:cs typeface="Times New Roman" panose="02020603050405020304" pitchFamily="18" charset="0"/>
              </a:rPr>
              <a:t> начинает изложение социологии с анализа наиболее понятных, по его мнению, социальных связей и отношений - любви и брака, переходя потом к более сложным и обезличенным.</a:t>
            </a:r>
          </a:p>
          <a:p>
            <a:r>
              <a:rPr lang="ru-RU" sz="2400" b="1" dirty="0">
                <a:solidFill>
                  <a:schemeClr val="tx1"/>
                </a:solidFill>
                <a:latin typeface="Times New Roman" panose="02020603050405020304" pitchFamily="18" charset="0"/>
                <a:cs typeface="Times New Roman" panose="02020603050405020304" pitchFamily="18" charset="0"/>
              </a:rPr>
              <a:t>Социология</a:t>
            </a:r>
            <a:r>
              <a:rPr lang="ru-RU" sz="2400" dirty="0">
                <a:solidFill>
                  <a:schemeClr val="tx1"/>
                </a:solidFill>
                <a:latin typeface="Times New Roman" panose="02020603050405020304" pitchFamily="18" charset="0"/>
                <a:cs typeface="Times New Roman" panose="02020603050405020304" pitchFamily="18" charset="0"/>
              </a:rPr>
              <a:t> - это наука не просто о социальных связях и отношениях, а о социальных системах. Один из крупнейших представителей американской социологии второй половины 20 в. Т. </a:t>
            </a:r>
            <a:r>
              <a:rPr lang="ru-RU" sz="2400" dirty="0" err="1">
                <a:solidFill>
                  <a:schemeClr val="tx1"/>
                </a:solidFill>
                <a:latin typeface="Times New Roman" panose="02020603050405020304" pitchFamily="18" charset="0"/>
                <a:cs typeface="Times New Roman" panose="02020603050405020304" pitchFamily="18" charset="0"/>
              </a:rPr>
              <a:t>Парсонс</a:t>
            </a:r>
            <a:r>
              <a:rPr lang="ru-RU" sz="2400" dirty="0">
                <a:solidFill>
                  <a:schemeClr val="tx1"/>
                </a:solidFill>
                <a:latin typeface="Times New Roman" panose="02020603050405020304" pitchFamily="18" charset="0"/>
                <a:cs typeface="Times New Roman" panose="02020603050405020304" pitchFamily="18" charset="0"/>
              </a:rPr>
              <a:t> считает, что "социология занимается анализом социальных систем, уделяя особое внимание типу социальной системы, именуемому нашим обществом". Такое мнение разделяют многие американские социологи.</a:t>
            </a:r>
          </a:p>
          <a:p>
            <a:endParaRPr lang="ru-RU" dirty="0"/>
          </a:p>
        </p:txBody>
      </p:sp>
      <p:grpSp>
        <p:nvGrpSpPr>
          <p:cNvPr id="4" name="Group 6"/>
          <p:cNvGrpSpPr>
            <a:grpSpLocks/>
          </p:cNvGrpSpPr>
          <p:nvPr/>
        </p:nvGrpSpPr>
        <p:grpSpPr bwMode="auto">
          <a:xfrm>
            <a:off x="8054677" y="625286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0556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848872" cy="792088"/>
          </a:xfrm>
        </p:spPr>
        <p:txBody>
          <a:bodyPr/>
          <a:lstStyle/>
          <a:p>
            <a:pPr algn="ctr"/>
            <a:r>
              <a:rPr lang="ru-RU" sz="2800" dirty="0">
                <a:solidFill>
                  <a:schemeClr val="tx1"/>
                </a:solidFill>
              </a:rPr>
              <a:t>Специфика социологического видения мира</a:t>
            </a:r>
            <a:endParaRPr lang="ru-RU" sz="2800" dirty="0"/>
          </a:p>
        </p:txBody>
      </p:sp>
      <p:sp>
        <p:nvSpPr>
          <p:cNvPr id="3" name="Текст 2"/>
          <p:cNvSpPr>
            <a:spLocks noGrp="1"/>
          </p:cNvSpPr>
          <p:nvPr>
            <p:ph type="body" idx="1"/>
          </p:nvPr>
        </p:nvSpPr>
        <p:spPr>
          <a:xfrm>
            <a:off x="611560" y="1124744"/>
            <a:ext cx="7992888" cy="4824536"/>
          </a:xfrm>
          <a:solidFill>
            <a:schemeClr val="accent2">
              <a:lumMod val="40000"/>
              <a:lumOff val="60000"/>
            </a:schemeClr>
          </a:solidFill>
          <a:ln>
            <a:solidFill>
              <a:schemeClr val="tx2">
                <a:lumMod val="75000"/>
              </a:schemeClr>
            </a:solidFill>
          </a:ln>
        </p:spPr>
        <p:txBody>
          <a:bodyPr>
            <a:normAutofit/>
          </a:bodyPr>
          <a:lstStyle/>
          <a:p>
            <a:pPr algn="l">
              <a:spcBef>
                <a:spcPts val="0"/>
              </a:spcBef>
              <a:spcAft>
                <a:spcPts val="0"/>
              </a:spcAft>
            </a:pPr>
            <a:r>
              <a:rPr lang="ru-RU" sz="2000" b="1" dirty="0" smtClean="0">
                <a:latin typeface="Times New Roman" panose="02020603050405020304" pitchFamily="18" charset="0"/>
                <a:cs typeface="Times New Roman" panose="02020603050405020304" pitchFamily="18" charset="0"/>
              </a:rPr>
              <a:t>3</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400" b="1" dirty="0" smtClean="0">
                <a:solidFill>
                  <a:schemeClr val="tx1"/>
                </a:solidFill>
                <a:latin typeface="Times New Roman" panose="02020603050405020304" pitchFamily="18" charset="0"/>
                <a:cs typeface="Times New Roman" panose="02020603050405020304" pitchFamily="18" charset="0"/>
              </a:rPr>
              <a:t>Социология - </a:t>
            </a:r>
            <a:r>
              <a:rPr lang="ru-RU" sz="2400" dirty="0" smtClean="0">
                <a:solidFill>
                  <a:schemeClr val="tx1"/>
                </a:solidFill>
                <a:latin typeface="Times New Roman" panose="02020603050405020304" pitchFamily="18" charset="0"/>
                <a:cs typeface="Times New Roman" panose="02020603050405020304" pitchFamily="18" charset="0"/>
              </a:rPr>
              <a:t>науку </a:t>
            </a:r>
            <a:r>
              <a:rPr lang="ru-RU" sz="2400" dirty="0">
                <a:solidFill>
                  <a:schemeClr val="tx1"/>
                </a:solidFill>
                <a:latin typeface="Times New Roman" panose="02020603050405020304" pitchFamily="18" charset="0"/>
                <a:cs typeface="Times New Roman" panose="02020603050405020304" pitchFamily="18" charset="0"/>
              </a:rPr>
              <a:t>о социальном </a:t>
            </a:r>
            <a:r>
              <a:rPr lang="ru-RU" sz="2400" dirty="0" smtClean="0">
                <a:solidFill>
                  <a:schemeClr val="tx1"/>
                </a:solidFill>
                <a:latin typeface="Times New Roman" panose="02020603050405020304" pitchFamily="18" charset="0"/>
                <a:cs typeface="Times New Roman" panose="02020603050405020304" pitchFamily="18" charset="0"/>
              </a:rPr>
              <a:t>поведении</a:t>
            </a:r>
          </a:p>
          <a:p>
            <a:pPr algn="l">
              <a:spcBef>
                <a:spcPts val="0"/>
              </a:spcBef>
              <a:spcAft>
                <a:spcPts val="0"/>
              </a:spcAft>
            </a:pPr>
            <a:r>
              <a:rPr lang="ru-RU" sz="2400" b="1" dirty="0" smtClean="0">
                <a:solidFill>
                  <a:schemeClr val="tx1"/>
                </a:solidFill>
                <a:latin typeface="Times New Roman" panose="02020603050405020304" pitchFamily="18" charset="0"/>
                <a:cs typeface="Times New Roman" panose="02020603050405020304" pitchFamily="18" charset="0"/>
              </a:rPr>
              <a:t>Социология</a:t>
            </a:r>
            <a:r>
              <a:rPr lang="ru-RU" sz="2400" dirty="0" smtClean="0">
                <a:solidFill>
                  <a:schemeClr val="tx1"/>
                </a:solidFill>
                <a:latin typeface="Times New Roman" panose="02020603050405020304" pitchFamily="18" charset="0"/>
                <a:cs typeface="Times New Roman" panose="02020603050405020304" pitchFamily="18" charset="0"/>
              </a:rPr>
              <a:t> наука </a:t>
            </a:r>
            <a:r>
              <a:rPr lang="ru-RU" sz="2400" dirty="0">
                <a:solidFill>
                  <a:schemeClr val="tx1"/>
                </a:solidFill>
                <a:latin typeface="Times New Roman" panose="02020603050405020304" pitchFamily="18" charset="0"/>
                <a:cs typeface="Times New Roman" panose="02020603050405020304" pitchFamily="18" charset="0"/>
              </a:rPr>
              <a:t>о массовых социальных процессах и социальном поведении </a:t>
            </a:r>
            <a:r>
              <a:rPr lang="ru-RU" sz="2400" dirty="0" smtClean="0">
                <a:solidFill>
                  <a:schemeClr val="tx1"/>
                </a:solidFill>
                <a:latin typeface="Times New Roman" panose="02020603050405020304" pitchFamily="18" charset="0"/>
                <a:cs typeface="Times New Roman" panose="02020603050405020304" pitchFamily="18" charset="0"/>
              </a:rPr>
              <a:t>социальных </a:t>
            </a:r>
            <a:r>
              <a:rPr lang="ru-RU" sz="2400" dirty="0">
                <a:solidFill>
                  <a:schemeClr val="tx1"/>
                </a:solidFill>
                <a:latin typeface="Times New Roman" panose="02020603050405020304" pitchFamily="18" charset="0"/>
                <a:cs typeface="Times New Roman" panose="02020603050405020304" pitchFamily="18" charset="0"/>
              </a:rPr>
              <a:t>общностей и личности, в них включенной. </a:t>
            </a:r>
            <a:endParaRPr lang="ru-RU" sz="2400" dirty="0" smtClean="0">
              <a:solidFill>
                <a:schemeClr val="tx1"/>
              </a:solidFill>
              <a:latin typeface="Times New Roman" panose="02020603050405020304" pitchFamily="18" charset="0"/>
              <a:cs typeface="Times New Roman" panose="02020603050405020304" pitchFamily="18" charset="0"/>
            </a:endParaRPr>
          </a:p>
          <a:p>
            <a:pPr algn="l">
              <a:spcBef>
                <a:spcPts val="0"/>
              </a:spcBef>
              <a:spcAft>
                <a:spcPts val="0"/>
              </a:spcAft>
            </a:pPr>
            <a:endParaRPr lang="ru-RU" sz="2400" dirty="0" smtClean="0">
              <a:solidFill>
                <a:schemeClr val="tx1"/>
              </a:solidFill>
              <a:latin typeface="Times New Roman" panose="02020603050405020304" pitchFamily="18" charset="0"/>
              <a:cs typeface="Times New Roman" panose="02020603050405020304" pitchFamily="18" charset="0"/>
            </a:endParaRPr>
          </a:p>
          <a:p>
            <a:pPr algn="l">
              <a:spcBef>
                <a:spcPts val="0"/>
              </a:spcBef>
              <a:spcAft>
                <a:spcPts val="0"/>
              </a:spcAft>
            </a:pPr>
            <a:r>
              <a:rPr lang="ru-RU" sz="2400" dirty="0" smtClean="0">
                <a:solidFill>
                  <a:schemeClr val="tx1"/>
                </a:solidFill>
                <a:latin typeface="Times New Roman" panose="02020603050405020304" pitchFamily="18" charset="0"/>
                <a:cs typeface="Times New Roman" panose="02020603050405020304" pitchFamily="18" charset="0"/>
              </a:rPr>
              <a:t>Три </a:t>
            </a:r>
            <a:r>
              <a:rPr lang="ru-RU" sz="2400" dirty="0">
                <a:solidFill>
                  <a:schemeClr val="tx1"/>
                </a:solidFill>
                <a:latin typeface="Times New Roman" panose="02020603050405020304" pitchFamily="18" charset="0"/>
                <a:cs typeface="Times New Roman" panose="02020603050405020304" pitchFamily="18" charset="0"/>
              </a:rPr>
              <a:t>основные группы теоретико-методологических концепций в </a:t>
            </a:r>
            <a:r>
              <a:rPr lang="ru-RU" sz="2400" dirty="0" smtClean="0">
                <a:solidFill>
                  <a:schemeClr val="tx1"/>
                </a:solidFill>
                <a:latin typeface="Times New Roman" panose="02020603050405020304" pitchFamily="18" charset="0"/>
                <a:cs typeface="Times New Roman" panose="02020603050405020304" pitchFamily="18" charset="0"/>
              </a:rPr>
              <a:t>понимании социологии как науки. </a:t>
            </a:r>
          </a:p>
          <a:p>
            <a:pPr algn="ctr">
              <a:spcBef>
                <a:spcPts val="0"/>
              </a:spcBef>
              <a:spcAft>
                <a:spcPts val="0"/>
              </a:spcAft>
            </a:pPr>
            <a:endParaRPr lang="ru-RU" sz="2400" dirty="0">
              <a:solidFill>
                <a:schemeClr val="tx1"/>
              </a:solidFill>
              <a:latin typeface="Times New Roman" panose="02020603050405020304" pitchFamily="18" charset="0"/>
              <a:cs typeface="Times New Roman" panose="02020603050405020304" pitchFamily="18" charset="0"/>
            </a:endParaRPr>
          </a:p>
          <a:p>
            <a:pPr algn="l">
              <a:spcBef>
                <a:spcPts val="0"/>
              </a:spcBef>
              <a:spcAft>
                <a:spcPts val="0"/>
              </a:spcAft>
            </a:pPr>
            <a:r>
              <a:rPr lang="ru-RU" sz="2400" b="1" dirty="0" smtClean="0">
                <a:solidFill>
                  <a:schemeClr val="tx1"/>
                </a:solidFill>
                <a:latin typeface="Times New Roman" panose="02020603050405020304" pitchFamily="18" charset="0"/>
                <a:cs typeface="Times New Roman" panose="02020603050405020304" pitchFamily="18" charset="0"/>
              </a:rPr>
              <a:t>Социология </a:t>
            </a:r>
            <a:r>
              <a:rPr lang="ru-RU" sz="2400" dirty="0" smtClean="0">
                <a:solidFill>
                  <a:schemeClr val="tx1"/>
                </a:solidFill>
                <a:latin typeface="Times New Roman" panose="02020603050405020304" pitchFamily="18" charset="0"/>
                <a:cs typeface="Times New Roman" panose="02020603050405020304" pitchFamily="18" charset="0"/>
              </a:rPr>
              <a:t>это </a:t>
            </a:r>
            <a:r>
              <a:rPr lang="ru-RU" sz="2400" dirty="0">
                <a:solidFill>
                  <a:schemeClr val="tx1"/>
                </a:solidFill>
                <a:latin typeface="Times New Roman" panose="02020603050405020304" pitchFamily="18" charset="0"/>
                <a:cs typeface="Times New Roman" panose="02020603050405020304" pitchFamily="18" charset="0"/>
              </a:rPr>
              <a:t>наука о социальных отношениях и социальных процессах, о поведении людей в социальных структурах, о становлении, эволюции и распаде социальных систем. </a:t>
            </a:r>
            <a:endParaRPr lang="ru-RU" sz="2400" dirty="0" smtClean="0">
              <a:solidFill>
                <a:schemeClr val="tx1"/>
              </a:solidFill>
              <a:latin typeface="Times New Roman" panose="02020603050405020304" pitchFamily="18" charset="0"/>
              <a:cs typeface="Times New Roman" panose="02020603050405020304" pitchFamily="18" charset="0"/>
            </a:endParaRPr>
          </a:p>
          <a:p>
            <a:pPr algn="l">
              <a:spcBef>
                <a:spcPts val="0"/>
              </a:spcBef>
              <a:spcAft>
                <a:spcPts val="0"/>
              </a:spcAft>
            </a:pPr>
            <a:endParaRPr lang="ru-RU" sz="2000" dirty="0" smtClean="0">
              <a:solidFill>
                <a:schemeClr val="tx1"/>
              </a:solidFill>
              <a:latin typeface="Times New Roman" panose="02020603050405020304" pitchFamily="18" charset="0"/>
              <a:cs typeface="Times New Roman" panose="02020603050405020304" pitchFamily="18" charset="0"/>
            </a:endParaRPr>
          </a:p>
          <a:p>
            <a:pPr algn="l">
              <a:spcBef>
                <a:spcPts val="0"/>
              </a:spcBef>
              <a:spcAft>
                <a:spcPts val="0"/>
              </a:spcAft>
            </a:pPr>
            <a:endParaRPr lang="ru-RU" sz="2000" dirty="0"/>
          </a:p>
        </p:txBody>
      </p:sp>
      <p:sp>
        <p:nvSpPr>
          <p:cNvPr id="4" name="Стрелка вниз 3"/>
          <p:cNvSpPr/>
          <p:nvPr/>
        </p:nvSpPr>
        <p:spPr>
          <a:xfrm>
            <a:off x="4167386" y="2564904"/>
            <a:ext cx="288032" cy="360040"/>
          </a:xfrm>
          <a:prstGeom prst="downArrow">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4167386" y="3830749"/>
            <a:ext cx="288032" cy="360040"/>
          </a:xfrm>
          <a:prstGeom prst="downArrow">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7" name="Group 6"/>
          <p:cNvGrpSpPr>
            <a:grpSpLocks/>
          </p:cNvGrpSpPr>
          <p:nvPr/>
        </p:nvGrpSpPr>
        <p:grpSpPr bwMode="auto">
          <a:xfrm>
            <a:off x="7740352" y="6165304"/>
            <a:ext cx="1033463" cy="409575"/>
            <a:chOff x="4876" y="4062"/>
            <a:chExt cx="651" cy="258"/>
          </a:xfrm>
        </p:grpSpPr>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26705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280920" cy="504056"/>
          </a:xfrm>
        </p:spPr>
        <p:txBody>
          <a:bodyPr/>
          <a:lstStyle/>
          <a:p>
            <a:pPr algn="ctr"/>
            <a:r>
              <a:rPr lang="ru-RU" sz="2400" b="1" dirty="0">
                <a:solidFill>
                  <a:schemeClr val="tx1"/>
                </a:solidFill>
              </a:rPr>
              <a:t>Специфика социологического видения мира</a:t>
            </a:r>
            <a:endParaRPr lang="ru-RU" sz="2400" b="1" dirty="0"/>
          </a:p>
        </p:txBody>
      </p:sp>
      <p:sp>
        <p:nvSpPr>
          <p:cNvPr id="3" name="Текст 2"/>
          <p:cNvSpPr>
            <a:spLocks noGrp="1"/>
          </p:cNvSpPr>
          <p:nvPr>
            <p:ph type="body" idx="1"/>
          </p:nvPr>
        </p:nvSpPr>
        <p:spPr>
          <a:xfrm>
            <a:off x="323528" y="620688"/>
            <a:ext cx="8496944" cy="5904656"/>
          </a:xfrm>
          <a:solidFill>
            <a:schemeClr val="accent2">
              <a:lumMod val="40000"/>
              <a:lumOff val="60000"/>
            </a:schemeClr>
          </a:solidFill>
          <a:ln>
            <a:solidFill>
              <a:schemeClr val="tx2">
                <a:lumMod val="75000"/>
              </a:schemeClr>
            </a:solidFill>
            <a:prstDash val="solid"/>
          </a:ln>
        </p:spPr>
        <p:txBody>
          <a:bodyPr>
            <a:normAutofit/>
          </a:bodyPr>
          <a:lstStyle/>
          <a:p>
            <a:pPr algn="l"/>
            <a:r>
              <a:rPr lang="ru-RU" sz="1600" dirty="0" smtClean="0">
                <a:solidFill>
                  <a:schemeClr val="tx1"/>
                </a:solidFill>
                <a:latin typeface="Times New Roman" panose="02020603050405020304" pitchFamily="18" charset="0"/>
                <a:cs typeface="Times New Roman" panose="02020603050405020304" pitchFamily="18" charset="0"/>
              </a:rPr>
              <a:t>Взрослый </a:t>
            </a:r>
            <a:r>
              <a:rPr lang="ru-RU" sz="1600" dirty="0">
                <a:solidFill>
                  <a:schemeClr val="tx1"/>
                </a:solidFill>
                <a:latin typeface="Times New Roman" panose="02020603050405020304" pitchFamily="18" charset="0"/>
                <a:cs typeface="Times New Roman" panose="02020603050405020304" pitchFamily="18" charset="0"/>
              </a:rPr>
              <a:t>образованный человек обладает определенной суммой знаний об окружающем его мире, жизненным опытом, придерживается определенной политической ориентации и по сути является своеобразным "практическим социологом". </a:t>
            </a:r>
            <a:endParaRPr lang="ru-RU" sz="1600" dirty="0" smtClean="0">
              <a:solidFill>
                <a:schemeClr val="tx1"/>
              </a:solidFill>
              <a:latin typeface="Times New Roman" panose="02020603050405020304" pitchFamily="18" charset="0"/>
              <a:cs typeface="Times New Roman" panose="02020603050405020304" pitchFamily="18" charset="0"/>
            </a:endParaRPr>
          </a:p>
          <a:p>
            <a:pPr algn="l"/>
            <a:r>
              <a:rPr lang="ru-RU" sz="1600" b="1" i="1" dirty="0" smtClean="0">
                <a:solidFill>
                  <a:schemeClr val="tx1"/>
                </a:solidFill>
                <a:latin typeface="Times New Roman" panose="02020603050405020304" pitchFamily="18" charset="0"/>
                <a:cs typeface="Times New Roman" panose="02020603050405020304" pitchFamily="18" charset="0"/>
              </a:rPr>
              <a:t>Его социологический </a:t>
            </a:r>
            <a:r>
              <a:rPr lang="ru-RU" sz="1600" b="1" i="1" dirty="0">
                <a:solidFill>
                  <a:schemeClr val="tx1"/>
                </a:solidFill>
                <a:latin typeface="Times New Roman" panose="02020603050405020304" pitchFamily="18" charset="0"/>
                <a:cs typeface="Times New Roman" panose="02020603050405020304" pitchFamily="18" charset="0"/>
              </a:rPr>
              <a:t>взгляд на мир </a:t>
            </a:r>
            <a:r>
              <a:rPr lang="ru-RU" sz="1600" dirty="0">
                <a:solidFill>
                  <a:schemeClr val="tx1"/>
                </a:solidFill>
                <a:latin typeface="Times New Roman" panose="02020603050405020304" pitchFamily="18" charset="0"/>
                <a:cs typeface="Times New Roman" panose="02020603050405020304" pitchFamily="18" charset="0"/>
              </a:rPr>
              <a:t>отличается от обыденных представлений о нем тремя основными </a:t>
            </a:r>
            <a:r>
              <a:rPr lang="ru-RU" sz="1600" dirty="0" smtClean="0">
                <a:solidFill>
                  <a:schemeClr val="tx1"/>
                </a:solidFill>
                <a:latin typeface="Times New Roman" panose="02020603050405020304" pitchFamily="18" charset="0"/>
                <a:cs typeface="Times New Roman" panose="02020603050405020304" pitchFamily="18" charset="0"/>
              </a:rPr>
              <a:t>моментами:</a:t>
            </a:r>
          </a:p>
          <a:p>
            <a:pPr marL="108000" indent="-36000" algn="l">
              <a:spcBef>
                <a:spcPts val="0"/>
              </a:spcBef>
              <a:spcAft>
                <a:spcPts val="0"/>
              </a:spcAft>
              <a:buClr>
                <a:schemeClr val="tx2">
                  <a:lumMod val="50000"/>
                </a:schemeClr>
              </a:buClr>
              <a:buFont typeface="+mj-lt"/>
              <a:buAutoNum type="arabicPeriod"/>
            </a:pPr>
            <a:r>
              <a:rPr lang="ru-RU" sz="1600" dirty="0">
                <a:solidFill>
                  <a:schemeClr val="tx1"/>
                </a:solidFill>
                <a:latin typeface="Times New Roman" panose="02020603050405020304" pitchFamily="18" charset="0"/>
                <a:cs typeface="Times New Roman" panose="02020603050405020304" pitchFamily="18" charset="0"/>
              </a:rPr>
              <a:t>социология стремится выработать целостное представление об обществе, рассматривает его в единстве составляющих его компонентов (социальных групп, организаций, социальных институтов и др.). Тогда как обыденный взгляд ограничивается знанием тех сфер общественной: жизни, с которыми непосредственно сталкивается человек в процессе своей жизни - работа, досуг</a:t>
            </a:r>
            <a:r>
              <a:rPr lang="ru-RU" sz="1600" dirty="0" smtClean="0">
                <a:solidFill>
                  <a:schemeClr val="tx1"/>
                </a:solidFill>
                <a:latin typeface="Times New Roman" panose="02020603050405020304" pitchFamily="18" charset="0"/>
                <a:cs typeface="Times New Roman" panose="02020603050405020304" pitchFamily="18" charset="0"/>
              </a:rPr>
              <a:t>.</a:t>
            </a:r>
          </a:p>
          <a:p>
            <a:pPr marL="108000" indent="-36000" algn="l">
              <a:spcBef>
                <a:spcPts val="0"/>
              </a:spcBef>
              <a:buClr>
                <a:schemeClr val="tx2">
                  <a:lumMod val="50000"/>
                </a:schemeClr>
              </a:buClr>
              <a:buFont typeface="+mj-lt"/>
              <a:buAutoNum type="arabicPeriod"/>
            </a:pPr>
            <a:r>
              <a:rPr lang="ru-RU" sz="1600" dirty="0">
                <a:solidFill>
                  <a:schemeClr val="tx1"/>
                </a:solidFill>
                <a:latin typeface="Times New Roman" panose="02020603050405020304" pitchFamily="18" charset="0"/>
                <a:cs typeface="Times New Roman" panose="02020603050405020304" pitchFamily="18" charset="0"/>
              </a:rPr>
              <a:t>социологическое познание строится в соответствии с определенной методологией и методикой. Истинность получаемых социологом фактов и обобщений устанавливается в ходе эмпирического исследования, путем сопоставления выдвинутых гипотез с эмпирическими данными. Обыденное представление о социальном мире человека формируется под влиянием самых различных источников - школа, семья, друзья, газеты, телевидение и т. д. Критерием их истинности выступает обычно личный опыт человека и здравый смысл.</a:t>
            </a:r>
            <a:r>
              <a:rPr lang="ru-RU" sz="1600" dirty="0" smtClean="0">
                <a:solidFill>
                  <a:schemeClr val="tx1"/>
                </a:solidFill>
                <a:latin typeface="Times New Roman" panose="02020603050405020304" pitchFamily="18" charset="0"/>
                <a:cs typeface="Times New Roman" panose="02020603050405020304" pitchFamily="18" charset="0"/>
              </a:rPr>
              <a:t> </a:t>
            </a:r>
          </a:p>
          <a:p>
            <a:pPr marL="108000" indent="-36000" algn="l">
              <a:spcBef>
                <a:spcPts val="0"/>
              </a:spcBef>
              <a:buClr>
                <a:schemeClr val="tx2">
                  <a:lumMod val="50000"/>
                </a:schemeClr>
              </a:buClr>
              <a:buFont typeface="+mj-lt"/>
              <a:buAutoNum type="arabicPeriod"/>
            </a:pPr>
            <a:r>
              <a:rPr lang="ru-RU" sz="1600" dirty="0">
                <a:solidFill>
                  <a:schemeClr val="tx1"/>
                </a:solidFill>
                <a:latin typeface="Times New Roman" panose="02020603050405020304" pitchFamily="18" charset="0"/>
                <a:cs typeface="Times New Roman" panose="02020603050405020304" pitchFamily="18" charset="0"/>
              </a:rPr>
              <a:t>специфика социологического видения общественных явлений выражается в использовании особого концептуального аппарата, что существенным образом отличает от обыденного восприятия социального мира. Такие понятия современной социологии как "социальная система", "социальная структура", "социальный институт", "социальная стратификация", "социальный контроль", "социальная роль", "социальная норма" и другие позволяют понять в общественной жизни много из того, о чем простой человек мог бы и не догадываться</a:t>
            </a:r>
          </a:p>
          <a:p>
            <a:pPr marL="108000" indent="-36000" algn="l">
              <a:spcBef>
                <a:spcPts val="0"/>
              </a:spcBef>
              <a:spcAft>
                <a:spcPts val="0"/>
              </a:spcAft>
              <a:buFont typeface="+mj-lt"/>
              <a:buAutoNum type="arabicPeriod"/>
            </a:pPr>
            <a:endParaRPr lang="ru-RU" sz="2000" dirty="0">
              <a:solidFill>
                <a:schemeClr val="tx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37152" y="638041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39512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352928" cy="576064"/>
          </a:xfrm>
        </p:spPr>
        <p:txBody>
          <a:bodyPr/>
          <a:lstStyle/>
          <a:p>
            <a:pPr algn="ctr"/>
            <a:r>
              <a:rPr lang="ru-RU" dirty="0" smtClean="0">
                <a:solidFill>
                  <a:schemeClr val="tx1"/>
                </a:solidFill>
              </a:rPr>
              <a:t>Объект и предмет социологии</a:t>
            </a:r>
            <a:endParaRPr lang="ru-RU" dirty="0">
              <a:solidFill>
                <a:schemeClr val="tx1"/>
              </a:solidFill>
            </a:endParaRPr>
          </a:p>
        </p:txBody>
      </p:sp>
      <p:sp>
        <p:nvSpPr>
          <p:cNvPr id="3" name="Текст 2"/>
          <p:cNvSpPr>
            <a:spLocks noGrp="1"/>
          </p:cNvSpPr>
          <p:nvPr>
            <p:ph type="body" idx="1"/>
          </p:nvPr>
        </p:nvSpPr>
        <p:spPr>
          <a:xfrm>
            <a:off x="683569" y="764704"/>
            <a:ext cx="7776864" cy="5688632"/>
          </a:xfrm>
          <a:solidFill>
            <a:schemeClr val="accent2">
              <a:lumMod val="40000"/>
              <a:lumOff val="60000"/>
            </a:schemeClr>
          </a:solidFill>
          <a:ln>
            <a:solidFill>
              <a:schemeClr val="tx2">
                <a:lumMod val="75000"/>
              </a:schemeClr>
            </a:solidFill>
          </a:ln>
        </p:spPr>
        <p:txBody>
          <a:bodyPr>
            <a:normAutofit fontScale="92500" lnSpcReduction="10000"/>
          </a:bodyPr>
          <a:lstStyle/>
          <a:p>
            <a:pPr algn="l"/>
            <a:r>
              <a:rPr lang="ru-RU" b="1" i="1" dirty="0">
                <a:solidFill>
                  <a:schemeClr val="tx1"/>
                </a:solidFill>
                <a:latin typeface="Times New Roman" panose="02020603050405020304" pitchFamily="18" charset="0"/>
                <a:cs typeface="Times New Roman" panose="02020603050405020304" pitchFamily="18" charset="0"/>
              </a:rPr>
              <a:t>Объектом</a:t>
            </a:r>
            <a:r>
              <a:rPr lang="ru-RU" b="1" dirty="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любой науки выступает часть внешней реальности, выбранной для изучения, обладающая определенной завершенностью и целостностью. </a:t>
            </a:r>
          </a:p>
          <a:p>
            <a:pPr algn="l"/>
            <a:r>
              <a:rPr lang="ru-RU" b="1" i="1" dirty="0">
                <a:solidFill>
                  <a:schemeClr val="tx1"/>
                </a:solidFill>
                <a:latin typeface="Times New Roman" panose="02020603050405020304" pitchFamily="18" charset="0"/>
                <a:cs typeface="Times New Roman" panose="02020603050405020304" pitchFamily="18" charset="0"/>
              </a:rPr>
              <a:t>Объектом социологии</a:t>
            </a:r>
            <a:r>
              <a:rPr lang="ru-RU" dirty="0">
                <a:solidFill>
                  <a:schemeClr val="tx1"/>
                </a:solidFill>
                <a:latin typeface="Times New Roman" panose="02020603050405020304" pitchFamily="18" charset="0"/>
                <a:cs typeface="Times New Roman" panose="02020603050405020304" pitchFamily="18" charset="0"/>
              </a:rPr>
              <a:t> является общество, т.е. все общество как целостная система. </a:t>
            </a:r>
            <a:r>
              <a:rPr lang="ru-RU" b="1" i="1" dirty="0">
                <a:solidFill>
                  <a:schemeClr val="tx1"/>
                </a:solidFill>
                <a:latin typeface="Times New Roman" panose="02020603050405020304" pitchFamily="18" charset="0"/>
                <a:cs typeface="Times New Roman" panose="02020603050405020304" pitchFamily="18" charset="0"/>
              </a:rPr>
              <a:t>Объектом социологии</a:t>
            </a:r>
            <a:r>
              <a:rPr lang="ru-RU" dirty="0">
                <a:solidFill>
                  <a:schemeClr val="tx1"/>
                </a:solidFill>
                <a:latin typeface="Times New Roman" panose="02020603050405020304" pitchFamily="18" charset="0"/>
                <a:cs typeface="Times New Roman" panose="02020603050405020304" pitchFamily="18" charset="0"/>
              </a:rPr>
              <a:t> является совокупность свойств, связей и отношений, которые носят название социальных. </a:t>
            </a:r>
          </a:p>
          <a:p>
            <a:pPr algn="l"/>
            <a:r>
              <a:rPr lang="ru-RU" b="1" i="1" dirty="0">
                <a:solidFill>
                  <a:schemeClr val="tx1"/>
                </a:solidFill>
                <a:latin typeface="Times New Roman" panose="02020603050405020304" pitchFamily="18" charset="0"/>
                <a:cs typeface="Times New Roman" panose="02020603050405020304" pitchFamily="18" charset="0"/>
              </a:rPr>
              <a:t>Понятие </a:t>
            </a:r>
            <a:r>
              <a:rPr lang="ru-RU" b="1" i="1" dirty="0" smtClean="0">
                <a:solidFill>
                  <a:schemeClr val="tx1"/>
                </a:solidFill>
                <a:latin typeface="Times New Roman" panose="02020603050405020304" pitchFamily="18" charset="0"/>
                <a:cs typeface="Times New Roman" panose="02020603050405020304" pitchFamily="18" charset="0"/>
              </a:rPr>
              <a:t>социального</a:t>
            </a:r>
            <a:r>
              <a:rPr lang="ru-RU" b="1"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pPr algn="l"/>
            <a:r>
              <a:rPr lang="ru-RU" dirty="0">
                <a:solidFill>
                  <a:schemeClr val="tx1"/>
                </a:solidFill>
                <a:latin typeface="Times New Roman" panose="02020603050405020304" pitchFamily="18" charset="0"/>
                <a:cs typeface="Times New Roman" panose="02020603050405020304" pitchFamily="18" charset="0"/>
              </a:rPr>
              <a:t>в широком смысле оно аналогично понятию «общественное»; </a:t>
            </a:r>
          </a:p>
          <a:p>
            <a:pPr algn="l"/>
            <a:r>
              <a:rPr lang="ru-RU" dirty="0">
                <a:solidFill>
                  <a:schemeClr val="tx1"/>
                </a:solidFill>
                <a:latin typeface="Times New Roman" panose="02020603050405020304" pitchFamily="18" charset="0"/>
                <a:cs typeface="Times New Roman" panose="02020603050405020304" pitchFamily="18" charset="0"/>
              </a:rPr>
              <a:t>в узком смысле социальное представляет лишь аспект общественных отношений. Социальные отношения складываются между членами общества, когда они занимают определенное место в его структуре и наделены социальным статусом.</a:t>
            </a:r>
          </a:p>
          <a:p>
            <a:pPr algn="l"/>
            <a:r>
              <a:rPr lang="ru-RU" b="1" dirty="0">
                <a:solidFill>
                  <a:schemeClr val="tx1"/>
                </a:solidFill>
                <a:latin typeface="Times New Roman" panose="02020603050405020304" pitchFamily="18" charset="0"/>
                <a:cs typeface="Times New Roman" panose="02020603050405020304" pitchFamily="18" charset="0"/>
              </a:rPr>
              <a:t>Социальное</a:t>
            </a:r>
            <a:r>
              <a:rPr lang="ru-RU" dirty="0">
                <a:solidFill>
                  <a:schemeClr val="tx1"/>
                </a:solidFill>
                <a:latin typeface="Times New Roman" panose="02020603050405020304" pitchFamily="18" charset="0"/>
                <a:cs typeface="Times New Roman" panose="02020603050405020304" pitchFamily="18" charset="0"/>
              </a:rPr>
              <a:t> — это совокупность общественных отношений данного общества, интегрированная в процессе совместной деятельности (взаимодействия) индивидами или группами индивидов в конкретных условиях места и времени. Социальное есть результат совместной деятельности различных индивидов, проявляющийся в их общении и взаимодействии.</a:t>
            </a:r>
          </a:p>
          <a:p>
            <a:pPr algn="l"/>
            <a:r>
              <a:rPr lang="ru-RU" b="1" i="1" dirty="0">
                <a:solidFill>
                  <a:schemeClr val="tx1"/>
                </a:solidFill>
                <a:latin typeface="Times New Roman" panose="02020603050405020304" pitchFamily="18" charset="0"/>
                <a:cs typeface="Times New Roman" panose="02020603050405020304" pitchFamily="18" charset="0"/>
              </a:rPr>
              <a:t>Следовательно</a:t>
            </a:r>
            <a:r>
              <a:rPr lang="ru-RU" dirty="0">
                <a:solidFill>
                  <a:schemeClr val="tx1"/>
                </a:solidFill>
                <a:latin typeface="Times New Roman" panose="02020603050405020304" pitchFamily="18" charset="0"/>
                <a:cs typeface="Times New Roman" panose="02020603050405020304" pitchFamily="18" charset="0"/>
              </a:rPr>
              <a:t>, </a:t>
            </a:r>
            <a:r>
              <a:rPr lang="ru-RU" b="1" i="1" dirty="0">
                <a:solidFill>
                  <a:schemeClr val="tx1"/>
                </a:solidFill>
                <a:latin typeface="Times New Roman" panose="02020603050405020304" pitchFamily="18" charset="0"/>
                <a:cs typeface="Times New Roman" panose="02020603050405020304" pitchFamily="18" charset="0"/>
              </a:rPr>
              <a:t>объектом социологии</a:t>
            </a:r>
            <a:r>
              <a:rPr lang="ru-RU" dirty="0">
                <a:solidFill>
                  <a:schemeClr val="tx1"/>
                </a:solidFill>
                <a:latin typeface="Times New Roman" panose="02020603050405020304" pitchFamily="18" charset="0"/>
                <a:cs typeface="Times New Roman" panose="02020603050405020304" pitchFamily="18" charset="0"/>
              </a:rPr>
              <a:t> выступает общество, а также та сфера социальной действительности, на которую направлен процесс познания: социальные институты, социальные общности, слои, группы, социальные процессы, социальные отношения</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4142" y="6335115"/>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187599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117178" cy="792088"/>
          </a:xfrm>
        </p:spPr>
        <p:txBody>
          <a:bodyPr/>
          <a:lstStyle/>
          <a:p>
            <a:r>
              <a:rPr lang="ru-RU" dirty="0" smtClean="0"/>
              <a:t>Объект и предмет социологии</a:t>
            </a:r>
            <a:endParaRPr lang="ru-RU" dirty="0"/>
          </a:p>
        </p:txBody>
      </p:sp>
      <p:sp>
        <p:nvSpPr>
          <p:cNvPr id="3" name="Текст 2"/>
          <p:cNvSpPr>
            <a:spLocks noGrp="1"/>
          </p:cNvSpPr>
          <p:nvPr>
            <p:ph type="body" idx="1"/>
          </p:nvPr>
        </p:nvSpPr>
        <p:spPr>
          <a:xfrm>
            <a:off x="683568" y="980728"/>
            <a:ext cx="7920879" cy="5328592"/>
          </a:xfrm>
          <a:solidFill>
            <a:schemeClr val="accent2">
              <a:lumMod val="40000"/>
              <a:lumOff val="60000"/>
            </a:schemeClr>
          </a:solidFill>
          <a:ln>
            <a:solidFill>
              <a:schemeClr val="tx2">
                <a:lumMod val="75000"/>
              </a:schemeClr>
            </a:solidFill>
          </a:ln>
        </p:spPr>
        <p:txBody>
          <a:bodyPr>
            <a:normAutofit/>
          </a:bodyPr>
          <a:lstStyle/>
          <a:p>
            <a:pPr algn="l"/>
            <a:r>
              <a:rPr lang="ru-RU" b="1" i="1" dirty="0">
                <a:solidFill>
                  <a:schemeClr val="tx1"/>
                </a:solidFill>
                <a:latin typeface="Times New Roman" panose="02020603050405020304" pitchFamily="18" charset="0"/>
                <a:cs typeface="Times New Roman" panose="02020603050405020304" pitchFamily="18" charset="0"/>
              </a:rPr>
              <a:t>Предметом науки</a:t>
            </a:r>
            <a:r>
              <a:rPr lang="ru-RU" dirty="0">
                <a:solidFill>
                  <a:schemeClr val="tx1"/>
                </a:solidFill>
                <a:latin typeface="Times New Roman" panose="02020603050405020304" pitchFamily="18" charset="0"/>
                <a:cs typeface="Times New Roman" panose="02020603050405020304" pitchFamily="18" charset="0"/>
              </a:rPr>
              <a:t> является результат теоретического исследования выбранной части внешней реальности.</a:t>
            </a:r>
          </a:p>
          <a:p>
            <a:pPr algn="l"/>
            <a:r>
              <a:rPr lang="ru-RU" b="1" i="1" dirty="0">
                <a:solidFill>
                  <a:schemeClr val="tx1"/>
                </a:solidFill>
                <a:latin typeface="Times New Roman" panose="02020603050405020304" pitchFamily="18" charset="0"/>
                <a:cs typeface="Times New Roman" panose="02020603050405020304" pitchFamily="18" charset="0"/>
              </a:rPr>
              <a:t>Сегодня можно выделить следующие подходы к определению предмета социологии:</a:t>
            </a:r>
            <a:endParaRPr lang="ru-RU" dirty="0">
              <a:solidFill>
                <a:schemeClr val="tx1"/>
              </a:solidFill>
              <a:latin typeface="Times New Roman" panose="02020603050405020304" pitchFamily="18" charset="0"/>
              <a:cs typeface="Times New Roman" panose="02020603050405020304" pitchFamily="18" charset="0"/>
            </a:endParaRPr>
          </a:p>
          <a:p>
            <a:pPr algn="l"/>
            <a:r>
              <a:rPr lang="ru-RU" dirty="0">
                <a:solidFill>
                  <a:schemeClr val="tx1"/>
                </a:solidFill>
                <a:latin typeface="Times New Roman" panose="02020603050405020304" pitchFamily="18" charset="0"/>
                <a:cs typeface="Times New Roman" panose="02020603050405020304" pitchFamily="18" charset="0"/>
              </a:rPr>
              <a:t>1) общество как особая сущность, отличная от индивидов и государства и подчиненная собственным естественным законам </a:t>
            </a:r>
            <a:r>
              <a:rPr lang="ru-RU" b="1" dirty="0">
                <a:solidFill>
                  <a:schemeClr val="tx1"/>
                </a:solidFill>
                <a:latin typeface="Times New Roman" panose="02020603050405020304" pitchFamily="18" charset="0"/>
                <a:cs typeface="Times New Roman" panose="02020603050405020304" pitchFamily="18" charset="0"/>
              </a:rPr>
              <a:t>(</a:t>
            </a:r>
            <a:r>
              <a:rPr lang="ru-RU" i="1" dirty="0">
                <a:solidFill>
                  <a:schemeClr val="tx1"/>
                </a:solidFill>
                <a:latin typeface="Times New Roman" panose="02020603050405020304" pitchFamily="18" charset="0"/>
                <a:cs typeface="Times New Roman" panose="02020603050405020304" pitchFamily="18" charset="0"/>
              </a:rPr>
              <a:t>О. Конт</a:t>
            </a:r>
            <a:r>
              <a:rPr lang="ru-RU" b="1" dirty="0">
                <a:solidFill>
                  <a:schemeClr val="tx1"/>
                </a:solidFill>
                <a:latin typeface="Times New Roman" panose="02020603050405020304" pitchFamily="18" charset="0"/>
                <a:cs typeface="Times New Roman" panose="02020603050405020304" pitchFamily="18" charset="0"/>
              </a:rPr>
              <a:t>)</a:t>
            </a:r>
            <a:r>
              <a:rPr lang="ru-RU" dirty="0">
                <a:solidFill>
                  <a:schemeClr val="tx1"/>
                </a:solidFill>
                <a:latin typeface="Times New Roman" panose="02020603050405020304" pitchFamily="18" charset="0"/>
                <a:cs typeface="Times New Roman" panose="02020603050405020304" pitchFamily="18" charset="0"/>
              </a:rPr>
              <a:t>;</a:t>
            </a:r>
          </a:p>
          <a:p>
            <a:pPr algn="l"/>
            <a:r>
              <a:rPr lang="ru-RU" dirty="0">
                <a:solidFill>
                  <a:schemeClr val="tx1"/>
                </a:solidFill>
                <a:latin typeface="Times New Roman" panose="02020603050405020304" pitchFamily="18" charset="0"/>
                <a:cs typeface="Times New Roman" panose="02020603050405020304" pitchFamily="18" charset="0"/>
              </a:rPr>
              <a:t>2) социальные факты, под которыми следует понимать коллективные во всех проявлениях </a:t>
            </a:r>
            <a:r>
              <a:rPr lang="ru-RU" b="1" dirty="0">
                <a:solidFill>
                  <a:schemeClr val="tx1"/>
                </a:solidFill>
                <a:latin typeface="Times New Roman" panose="02020603050405020304" pitchFamily="18" charset="0"/>
                <a:cs typeface="Times New Roman" panose="02020603050405020304" pitchFamily="18" charset="0"/>
              </a:rPr>
              <a:t>(</a:t>
            </a:r>
            <a:r>
              <a:rPr lang="ru-RU" i="1" dirty="0">
                <a:solidFill>
                  <a:schemeClr val="tx1"/>
                </a:solidFill>
                <a:latin typeface="Times New Roman" panose="02020603050405020304" pitchFamily="18" charset="0"/>
                <a:cs typeface="Times New Roman" panose="02020603050405020304" pitchFamily="18" charset="0"/>
              </a:rPr>
              <a:t>Э. Дюркгейм</a:t>
            </a:r>
            <a:r>
              <a:rPr lang="ru-RU" b="1" dirty="0">
                <a:solidFill>
                  <a:schemeClr val="tx1"/>
                </a:solidFill>
                <a:latin typeface="Times New Roman" panose="02020603050405020304" pitchFamily="18" charset="0"/>
                <a:cs typeface="Times New Roman" panose="02020603050405020304" pitchFamily="18" charset="0"/>
              </a:rPr>
              <a:t>)</a:t>
            </a:r>
            <a:r>
              <a:rPr lang="ru-RU" dirty="0">
                <a:solidFill>
                  <a:schemeClr val="tx1"/>
                </a:solidFill>
                <a:latin typeface="Times New Roman" panose="02020603050405020304" pitchFamily="18" charset="0"/>
                <a:cs typeface="Times New Roman" panose="02020603050405020304" pitchFamily="18" charset="0"/>
              </a:rPr>
              <a:t>; </a:t>
            </a:r>
            <a:r>
              <a:rPr lang="ru-RU" b="1" i="1" dirty="0">
                <a:solidFill>
                  <a:schemeClr val="tx1"/>
                </a:solidFill>
                <a:latin typeface="Times New Roman" panose="02020603050405020304" pitchFamily="18" charset="0"/>
                <a:cs typeface="Times New Roman" panose="02020603050405020304" pitchFamily="18" charset="0"/>
              </a:rPr>
              <a:t>социальные </a:t>
            </a:r>
            <a:r>
              <a:rPr lang="ru-RU" b="1" i="1" dirty="0" smtClean="0">
                <a:solidFill>
                  <a:schemeClr val="tx1"/>
                </a:solidFill>
                <a:latin typeface="Times New Roman" panose="02020603050405020304" pitchFamily="18" charset="0"/>
                <a:cs typeface="Times New Roman" panose="02020603050405020304" pitchFamily="18" charset="0"/>
              </a:rPr>
              <a:t>факты</a:t>
            </a:r>
            <a:r>
              <a:rPr lang="ru-RU" dirty="0" smtClean="0">
                <a:solidFill>
                  <a:schemeClr val="tx1"/>
                </a:solidFill>
                <a:latin typeface="Times New Roman" panose="02020603050405020304" pitchFamily="18" charset="0"/>
                <a:cs typeface="Times New Roman" panose="02020603050405020304" pitchFamily="18" charset="0"/>
              </a:rPr>
              <a:t> - зафиксированные </a:t>
            </a:r>
            <a:r>
              <a:rPr lang="ru-RU" dirty="0">
                <a:solidFill>
                  <a:schemeClr val="tx1"/>
                </a:solidFill>
                <a:latin typeface="Times New Roman" panose="02020603050405020304" pitchFamily="18" charset="0"/>
                <a:cs typeface="Times New Roman" panose="02020603050405020304" pitchFamily="18" charset="0"/>
              </a:rPr>
              <a:t>научным способом свойства тех или иных социальных обществ, общественно значимые события. </a:t>
            </a:r>
          </a:p>
          <a:p>
            <a:pPr algn="l"/>
            <a:r>
              <a:rPr lang="ru-RU" dirty="0">
                <a:solidFill>
                  <a:schemeClr val="tx1"/>
                </a:solidFill>
                <a:latin typeface="Times New Roman" panose="02020603050405020304" pitchFamily="18" charset="0"/>
                <a:cs typeface="Times New Roman" panose="02020603050405020304" pitchFamily="18" charset="0"/>
              </a:rPr>
              <a:t>3) социальное поведение как отношение человека, т. е. внутренне или внешне проявляемая позиция, ориентированная на поступок или воздержание от него </a:t>
            </a:r>
            <a:r>
              <a:rPr lang="ru-RU" b="1" dirty="0">
                <a:solidFill>
                  <a:schemeClr val="tx1"/>
                </a:solidFill>
                <a:latin typeface="Times New Roman" panose="02020603050405020304" pitchFamily="18" charset="0"/>
                <a:cs typeface="Times New Roman" panose="02020603050405020304" pitchFamily="18" charset="0"/>
              </a:rPr>
              <a:t>(</a:t>
            </a:r>
            <a:r>
              <a:rPr lang="ru-RU" i="1" dirty="0">
                <a:solidFill>
                  <a:schemeClr val="tx1"/>
                </a:solidFill>
                <a:latin typeface="Times New Roman" panose="02020603050405020304" pitchFamily="18" charset="0"/>
                <a:cs typeface="Times New Roman" panose="02020603050405020304" pitchFamily="18" charset="0"/>
              </a:rPr>
              <a:t>М. Вебер</a:t>
            </a:r>
            <a:r>
              <a:rPr lang="ru-RU" b="1" dirty="0">
                <a:solidFill>
                  <a:schemeClr val="tx1"/>
                </a:solidFill>
                <a:latin typeface="Times New Roman" panose="02020603050405020304" pitchFamily="18" charset="0"/>
                <a:cs typeface="Times New Roman" panose="02020603050405020304" pitchFamily="18" charset="0"/>
              </a:rPr>
              <a:t>)</a:t>
            </a:r>
            <a:r>
              <a:rPr lang="ru-RU" dirty="0">
                <a:solidFill>
                  <a:schemeClr val="tx1"/>
                </a:solidFill>
                <a:latin typeface="Times New Roman" panose="02020603050405020304" pitchFamily="18" charset="0"/>
                <a:cs typeface="Times New Roman" panose="02020603050405020304" pitchFamily="18" charset="0"/>
              </a:rPr>
              <a:t>;</a:t>
            </a:r>
          </a:p>
          <a:p>
            <a:pPr algn="l"/>
            <a:r>
              <a:rPr lang="ru-RU" dirty="0">
                <a:solidFill>
                  <a:schemeClr val="tx1"/>
                </a:solidFill>
                <a:latin typeface="Times New Roman" panose="02020603050405020304" pitchFamily="18" charset="0"/>
                <a:cs typeface="Times New Roman" panose="02020603050405020304" pitchFamily="18" charset="0"/>
              </a:rPr>
              <a:t>4) научное изучение общества как социальной системы и составляющих его структурных элементов (базиса и надстройки) (</a:t>
            </a:r>
            <a:r>
              <a:rPr lang="ru-RU" b="1" dirty="0">
                <a:solidFill>
                  <a:schemeClr val="tx1"/>
                </a:solidFill>
                <a:latin typeface="Times New Roman" panose="02020603050405020304" pitchFamily="18" charset="0"/>
                <a:cs typeface="Times New Roman" panose="02020603050405020304" pitchFamily="18" charset="0"/>
              </a:rPr>
              <a:t>марксизм</a:t>
            </a:r>
            <a:r>
              <a:rPr lang="ru-RU" dirty="0">
                <a:solidFill>
                  <a:schemeClr val="tx1"/>
                </a:solidFill>
                <a:latin typeface="Times New Roman" panose="02020603050405020304" pitchFamily="18" charset="0"/>
                <a:cs typeface="Times New Roman" panose="02020603050405020304" pitchFamily="18" charset="0"/>
              </a:rPr>
              <a:t>).</a:t>
            </a:r>
          </a:p>
          <a:p>
            <a:pPr algn="l"/>
            <a:endParaRPr lang="ru-RU" dirty="0">
              <a:solidFill>
                <a:schemeClr val="tx1"/>
              </a:solidFill>
            </a:endParaRPr>
          </a:p>
        </p:txBody>
      </p:sp>
      <p:grpSp>
        <p:nvGrpSpPr>
          <p:cNvPr id="4" name="Group 6"/>
          <p:cNvGrpSpPr>
            <a:grpSpLocks/>
          </p:cNvGrpSpPr>
          <p:nvPr/>
        </p:nvGrpSpPr>
        <p:grpSpPr bwMode="auto">
          <a:xfrm>
            <a:off x="7981652" y="639946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653935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3"/>
            <a:ext cx="8712968" cy="504056"/>
          </a:xfrm>
        </p:spPr>
        <p:txBody>
          <a:bodyPr/>
          <a:lstStyle/>
          <a:p>
            <a:pPr algn="ctr"/>
            <a:r>
              <a:rPr lang="ru-RU" dirty="0"/>
              <a:t>Объект и предмет социологии</a:t>
            </a:r>
          </a:p>
        </p:txBody>
      </p:sp>
      <p:sp>
        <p:nvSpPr>
          <p:cNvPr id="3" name="Текст 2"/>
          <p:cNvSpPr>
            <a:spLocks noGrp="1"/>
          </p:cNvSpPr>
          <p:nvPr>
            <p:ph type="body" idx="1"/>
          </p:nvPr>
        </p:nvSpPr>
        <p:spPr>
          <a:xfrm>
            <a:off x="1009443" y="764704"/>
            <a:ext cx="7117178" cy="5832648"/>
          </a:xfrm>
          <a:solidFill>
            <a:schemeClr val="accent2">
              <a:lumMod val="40000"/>
              <a:lumOff val="60000"/>
            </a:schemeClr>
          </a:solidFill>
          <a:ln>
            <a:solidFill>
              <a:schemeClr val="tx2">
                <a:lumMod val="75000"/>
              </a:schemeClr>
            </a:solidFill>
          </a:ln>
        </p:spPr>
        <p:txBody>
          <a:bodyPr>
            <a:normAutofit/>
          </a:bodyPr>
          <a:lstStyle/>
          <a:p>
            <a:pPr algn="l"/>
            <a:r>
              <a:rPr lang="ru-RU" dirty="0" smtClean="0">
                <a:solidFill>
                  <a:schemeClr val="tx1"/>
                </a:solidFill>
                <a:latin typeface="Times New Roman" panose="02020603050405020304" pitchFamily="18" charset="0"/>
                <a:cs typeface="Times New Roman" panose="02020603050405020304" pitchFamily="18" charset="0"/>
              </a:rPr>
              <a:t>Теоретические подходы в изучении общества:</a:t>
            </a:r>
            <a:endParaRPr lang="ru-RU" dirty="0">
              <a:solidFill>
                <a:schemeClr val="tx1"/>
              </a:solidFill>
              <a:latin typeface="Times New Roman" panose="02020603050405020304" pitchFamily="18" charset="0"/>
              <a:cs typeface="Times New Roman" panose="02020603050405020304" pitchFamily="18" charset="0"/>
            </a:endParaRPr>
          </a:p>
          <a:p>
            <a:pPr algn="l"/>
            <a:r>
              <a:rPr lang="ru-RU" b="1" i="1" dirty="0">
                <a:solidFill>
                  <a:schemeClr val="tx1"/>
                </a:solidFill>
                <a:latin typeface="Times New Roman" panose="02020603050405020304" pitchFamily="18" charset="0"/>
                <a:cs typeface="Times New Roman" panose="02020603050405020304" pitchFamily="18" charset="0"/>
              </a:rPr>
              <a:t>демографический подход</a:t>
            </a:r>
            <a:r>
              <a:rPr lang="ru-RU" dirty="0">
                <a:solidFill>
                  <a:schemeClr val="tx1"/>
                </a:solidFill>
                <a:latin typeface="Times New Roman" panose="02020603050405020304" pitchFamily="18" charset="0"/>
                <a:cs typeface="Times New Roman" panose="02020603050405020304" pitchFamily="18" charset="0"/>
              </a:rPr>
              <a:t> изучает народонаселение и связанную с ним деятельность людей; </a:t>
            </a:r>
          </a:p>
          <a:p>
            <a:pPr algn="l"/>
            <a:r>
              <a:rPr lang="ru-RU" b="1" i="1" dirty="0">
                <a:solidFill>
                  <a:schemeClr val="tx1"/>
                </a:solidFill>
                <a:latin typeface="Times New Roman" panose="02020603050405020304" pitchFamily="18" charset="0"/>
                <a:cs typeface="Times New Roman" panose="02020603050405020304" pitchFamily="18" charset="0"/>
              </a:rPr>
              <a:t>психологический подход</a:t>
            </a:r>
            <a:r>
              <a:rPr lang="ru-RU" dirty="0">
                <a:solidFill>
                  <a:schemeClr val="tx1"/>
                </a:solidFill>
                <a:latin typeface="Times New Roman" panose="02020603050405020304" pitchFamily="18" charset="0"/>
                <a:cs typeface="Times New Roman" panose="02020603050405020304" pitchFamily="18" charset="0"/>
              </a:rPr>
              <a:t> объясняет поведение человека с помощью мотивов, социальных установок; </a:t>
            </a:r>
          </a:p>
          <a:p>
            <a:pPr algn="l"/>
            <a:r>
              <a:rPr lang="ru-RU" b="1" i="1" dirty="0">
                <a:solidFill>
                  <a:schemeClr val="tx1"/>
                </a:solidFill>
                <a:latin typeface="Times New Roman" panose="02020603050405020304" pitchFamily="18" charset="0"/>
                <a:cs typeface="Times New Roman" panose="02020603050405020304" pitchFamily="18" charset="0"/>
              </a:rPr>
              <a:t>общностный, или групповой подход</a:t>
            </a:r>
            <a:r>
              <a:rPr lang="ru-RU" dirty="0">
                <a:solidFill>
                  <a:schemeClr val="tx1"/>
                </a:solidFill>
                <a:latin typeface="Times New Roman" panose="02020603050405020304" pitchFamily="18" charset="0"/>
                <a:cs typeface="Times New Roman" panose="02020603050405020304" pitchFamily="18" charset="0"/>
              </a:rPr>
              <a:t> связан с изучением коллективного поведения групп, организаций и общностей людей; ролевое поведение личностей - структурированное выполнение ролей в основных социальных институтах общества; </a:t>
            </a:r>
          </a:p>
          <a:p>
            <a:pPr algn="l"/>
            <a:r>
              <a:rPr lang="ru-RU" b="1" i="1" dirty="0">
                <a:solidFill>
                  <a:schemeClr val="tx1"/>
                </a:solidFill>
                <a:latin typeface="Times New Roman" panose="02020603050405020304" pitchFamily="18" charset="0"/>
                <a:cs typeface="Times New Roman" panose="02020603050405020304" pitchFamily="18" charset="0"/>
              </a:rPr>
              <a:t>культурологический подход</a:t>
            </a:r>
            <a:r>
              <a:rPr lang="ru-RU" dirty="0">
                <a:solidFill>
                  <a:schemeClr val="tx1"/>
                </a:solidFill>
                <a:latin typeface="Times New Roman" panose="02020603050405020304" pitchFamily="18" charset="0"/>
                <a:cs typeface="Times New Roman" panose="02020603050405020304" pitchFamily="18" charset="0"/>
              </a:rPr>
              <a:t> изучает поведение человека через общественные правила, ценности, социальные нормы.</a:t>
            </a:r>
          </a:p>
          <a:p>
            <a:pPr algn="l"/>
            <a:r>
              <a:rPr lang="ru-RU" b="1" i="1" dirty="0">
                <a:solidFill>
                  <a:schemeClr val="tx1"/>
                </a:solidFill>
                <a:latin typeface="Times New Roman" panose="02020603050405020304" pitchFamily="18" charset="0"/>
                <a:cs typeface="Times New Roman" panose="02020603050405020304" pitchFamily="18" charset="0"/>
              </a:rPr>
              <a:t>формационный и цивилизационный</a:t>
            </a:r>
            <a:r>
              <a:rPr lang="ru-RU" dirty="0">
                <a:solidFill>
                  <a:schemeClr val="tx1"/>
                </a:solidFill>
                <a:latin typeface="Times New Roman" panose="02020603050405020304" pitchFamily="18" charset="0"/>
                <a:cs typeface="Times New Roman" panose="02020603050405020304" pitchFamily="18" charset="0"/>
              </a:rPr>
              <a:t> подходы. Приверженцы </a:t>
            </a:r>
            <a:r>
              <a:rPr lang="ru-RU" i="1" dirty="0">
                <a:solidFill>
                  <a:schemeClr val="tx1"/>
                </a:solidFill>
                <a:latin typeface="Times New Roman" panose="02020603050405020304" pitchFamily="18" charset="0"/>
                <a:cs typeface="Times New Roman" panose="02020603050405020304" pitchFamily="18" charset="0"/>
              </a:rPr>
              <a:t>формационного подхода</a:t>
            </a:r>
            <a:r>
              <a:rPr lang="ru-RU" dirty="0">
                <a:solidFill>
                  <a:schemeClr val="tx1"/>
                </a:solidFill>
                <a:latin typeface="Times New Roman" panose="02020603050405020304" pitchFamily="18" charset="0"/>
                <a:cs typeface="Times New Roman" panose="02020603050405020304" pitchFamily="18" charset="0"/>
              </a:rPr>
              <a:t> видят в развитии общества прогресс (качественное совершенствование), переход от более низших к более высшим типам общества. </a:t>
            </a:r>
            <a:r>
              <a:rPr lang="ru-RU" dirty="0" smtClean="0">
                <a:solidFill>
                  <a:schemeClr val="tx1"/>
                </a:solidFill>
                <a:latin typeface="Times New Roman" panose="02020603050405020304" pitchFamily="18" charset="0"/>
                <a:cs typeface="Times New Roman" panose="02020603050405020304" pitchFamily="18" charset="0"/>
              </a:rPr>
              <a:t>Сторонники</a:t>
            </a:r>
            <a:r>
              <a:rPr lang="ru-RU" dirty="0">
                <a:solidFill>
                  <a:schemeClr val="tx1"/>
                </a:solidFill>
                <a:latin typeface="Times New Roman" panose="02020603050405020304" pitchFamily="18" charset="0"/>
                <a:cs typeface="Times New Roman" panose="02020603050405020304" pitchFamily="18" charset="0"/>
              </a:rPr>
              <a:t> </a:t>
            </a:r>
            <a:r>
              <a:rPr lang="ru-RU" b="1" i="1" dirty="0">
                <a:solidFill>
                  <a:schemeClr val="tx1"/>
                </a:solidFill>
                <a:latin typeface="Times New Roman" panose="02020603050405020304" pitchFamily="18" charset="0"/>
                <a:cs typeface="Times New Roman" panose="02020603050405020304" pitchFamily="18" charset="0"/>
              </a:rPr>
              <a:t>цивилизационного подхода</a:t>
            </a:r>
            <a:r>
              <a:rPr lang="ru-RU" dirty="0">
                <a:solidFill>
                  <a:schemeClr val="tx1"/>
                </a:solidFill>
                <a:latin typeface="Times New Roman" panose="02020603050405020304" pitchFamily="18" charset="0"/>
                <a:cs typeface="Times New Roman" panose="02020603050405020304" pitchFamily="18" charset="0"/>
              </a:rPr>
              <a:t> подчеркивают в развитии общества цикличность и равноценность разных общественных систем</a:t>
            </a:r>
          </a:p>
        </p:txBody>
      </p:sp>
      <p:grpSp>
        <p:nvGrpSpPr>
          <p:cNvPr id="4" name="Group 6"/>
          <p:cNvGrpSpPr>
            <a:grpSpLocks/>
          </p:cNvGrpSpPr>
          <p:nvPr/>
        </p:nvGrpSpPr>
        <p:grpSpPr bwMode="auto">
          <a:xfrm>
            <a:off x="8023423" y="638780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64285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117178" cy="576064"/>
          </a:xfrm>
        </p:spPr>
        <p:txBody>
          <a:bodyPr/>
          <a:lstStyle/>
          <a:p>
            <a:pPr algn="ctr"/>
            <a:r>
              <a:rPr lang="ru-RU" dirty="0"/>
              <a:t>Объект и предмет социологии</a:t>
            </a:r>
          </a:p>
        </p:txBody>
      </p:sp>
      <p:sp>
        <p:nvSpPr>
          <p:cNvPr id="3" name="Текст 2"/>
          <p:cNvSpPr>
            <a:spLocks noGrp="1"/>
          </p:cNvSpPr>
          <p:nvPr>
            <p:ph type="body" idx="1"/>
          </p:nvPr>
        </p:nvSpPr>
        <p:spPr>
          <a:xfrm>
            <a:off x="1009443" y="692696"/>
            <a:ext cx="7117178" cy="5904656"/>
          </a:xfrm>
          <a:solidFill>
            <a:schemeClr val="accent2">
              <a:lumMod val="40000"/>
              <a:lumOff val="60000"/>
            </a:schemeClr>
          </a:solidFill>
          <a:ln>
            <a:solidFill>
              <a:schemeClr val="tx2">
                <a:lumMod val="75000"/>
              </a:schemeClr>
            </a:solidFill>
          </a:ln>
        </p:spPr>
        <p:txBody>
          <a:bodyPr/>
          <a:lstStyle/>
          <a:p>
            <a:pPr algn="l"/>
            <a:r>
              <a:rPr lang="ru-RU" sz="2000" b="1" i="1" dirty="0">
                <a:solidFill>
                  <a:schemeClr val="tx1"/>
                </a:solidFill>
                <a:latin typeface="Times New Roman" panose="02020603050405020304" pitchFamily="18" charset="0"/>
                <a:cs typeface="Times New Roman" panose="02020603050405020304" pitchFamily="18" charset="0"/>
              </a:rPr>
              <a:t>макросоциологический подход </a:t>
            </a:r>
            <a:r>
              <a:rPr lang="ru-RU" sz="2000" i="1" dirty="0">
                <a:solidFill>
                  <a:schemeClr val="tx1"/>
                </a:solidFill>
                <a:latin typeface="Times New Roman" panose="02020603050405020304" pitchFamily="18" charset="0"/>
                <a:cs typeface="Times New Roman" panose="02020603050405020304" pitchFamily="18" charset="0"/>
              </a:rPr>
              <a:t>к</a:t>
            </a:r>
            <a:r>
              <a:rPr lang="ru-RU" sz="2000" dirty="0">
                <a:solidFill>
                  <a:schemeClr val="tx1"/>
                </a:solidFill>
                <a:latin typeface="Times New Roman" panose="02020603050405020304" pitchFamily="18" charset="0"/>
                <a:cs typeface="Times New Roman" panose="02020603050405020304" pitchFamily="18" charset="0"/>
              </a:rPr>
              <a:t> изучению общества. </a:t>
            </a:r>
            <a:r>
              <a:rPr lang="ru-RU" sz="2000" b="1" i="1" dirty="0">
                <a:solidFill>
                  <a:schemeClr val="tx1"/>
                </a:solidFill>
                <a:latin typeface="Times New Roman" panose="02020603050405020304" pitchFamily="18" charset="0"/>
                <a:cs typeface="Times New Roman" panose="02020603050405020304" pitchFamily="18" charset="0"/>
              </a:rPr>
              <a:t>Микросоциология</a:t>
            </a:r>
            <a:r>
              <a:rPr lang="ru-RU" sz="2000" u="sng"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изучает общение людей в повседневной жизни. </a:t>
            </a:r>
            <a:endParaRPr lang="ru-RU" sz="2000" dirty="0" smtClean="0">
              <a:solidFill>
                <a:schemeClr val="tx1"/>
              </a:solidFill>
              <a:latin typeface="Times New Roman" panose="02020603050405020304" pitchFamily="18" charset="0"/>
              <a:cs typeface="Times New Roman" panose="02020603050405020304" pitchFamily="18" charset="0"/>
            </a:endParaRPr>
          </a:p>
          <a:p>
            <a:pPr algn="l"/>
            <a:r>
              <a:rPr lang="ru-RU" sz="2000" b="1" i="1" dirty="0" smtClean="0">
                <a:solidFill>
                  <a:schemeClr val="tx1"/>
                </a:solidFill>
                <a:latin typeface="Times New Roman" panose="02020603050405020304" pitchFamily="18" charset="0"/>
                <a:cs typeface="Times New Roman" panose="02020603050405020304" pitchFamily="18" charset="0"/>
              </a:rPr>
              <a:t>Макросоциология</a:t>
            </a:r>
            <a:r>
              <a:rPr lang="ru-RU" sz="2000" dirty="0">
                <a:solidFill>
                  <a:schemeClr val="tx1"/>
                </a:solidFill>
                <a:latin typeface="Times New Roman" panose="02020603050405020304" pitchFamily="18" charset="0"/>
                <a:cs typeface="Times New Roman" panose="02020603050405020304" pitchFamily="18" charset="0"/>
              </a:rPr>
              <a:t> - основное внимание уделяет моделям поведения, помогающим понять сущность любого общества. Этими моделями являются такие общественные институты, как семья, образование, религия и др. </a:t>
            </a:r>
            <a:endParaRPr lang="ru-RU" sz="2000" dirty="0" smtClean="0">
              <a:solidFill>
                <a:schemeClr val="tx1"/>
              </a:solidFill>
              <a:latin typeface="Times New Roman" panose="02020603050405020304" pitchFamily="18" charset="0"/>
              <a:cs typeface="Times New Roman" panose="02020603050405020304" pitchFamily="18" charset="0"/>
            </a:endParaRPr>
          </a:p>
          <a:p>
            <a:pPr algn="l"/>
            <a:r>
              <a:rPr lang="ru-RU" sz="2000" b="1" i="1" dirty="0" smtClean="0">
                <a:solidFill>
                  <a:schemeClr val="tx1"/>
                </a:solidFill>
                <a:latin typeface="Times New Roman" panose="02020603050405020304" pitchFamily="18" charset="0"/>
                <a:cs typeface="Times New Roman" panose="02020603050405020304" pitchFamily="18" charset="0"/>
              </a:rPr>
              <a:t>Макросоциологические </a:t>
            </a:r>
            <a:r>
              <a:rPr lang="ru-RU" sz="2000" b="1" i="1" dirty="0">
                <a:solidFill>
                  <a:schemeClr val="tx1"/>
                </a:solidFill>
                <a:latin typeface="Times New Roman" panose="02020603050405020304" pitchFamily="18" charset="0"/>
                <a:cs typeface="Times New Roman" panose="02020603050405020304" pitchFamily="18" charset="0"/>
              </a:rPr>
              <a:t>теории</a:t>
            </a:r>
            <a:r>
              <a:rPr lang="ru-RU" sz="2000" dirty="0">
                <a:solidFill>
                  <a:schemeClr val="tx1"/>
                </a:solidFill>
                <a:latin typeface="Times New Roman" panose="02020603050405020304" pitchFamily="18" charset="0"/>
                <a:cs typeface="Times New Roman" panose="02020603050405020304" pitchFamily="18" charset="0"/>
              </a:rPr>
              <a:t>: Функционализм (Г. Спенсер) - сравнение общества с живыми организмами. Всё выполняет определенные функции в процессе жизни. Все связано между собой. Теория конфликта (К. Маркс) - в самой основе общества - классовый конфликт. Классовая борьба является источником большинства политических конфликтов, движущей силы истории</a:t>
            </a:r>
            <a:r>
              <a:rPr lang="ru-RU" sz="2000" dirty="0" smtClean="0">
                <a:solidFill>
                  <a:schemeClr val="tx1"/>
                </a:solidFill>
                <a:latin typeface="Times New Roman" panose="02020603050405020304" pitchFamily="18" charset="0"/>
                <a:cs typeface="Times New Roman" panose="02020603050405020304" pitchFamily="18" charset="0"/>
              </a:rPr>
              <a:t>.</a:t>
            </a:r>
          </a:p>
          <a:p>
            <a:pPr algn="l"/>
            <a:r>
              <a:rPr lang="ru-RU" sz="2000" b="1" i="1" dirty="0">
                <a:solidFill>
                  <a:schemeClr val="tx1"/>
                </a:solidFill>
                <a:latin typeface="Times New Roman" panose="02020603050405020304" pitchFamily="18" charset="0"/>
                <a:cs typeface="Times New Roman" panose="02020603050405020304" pitchFamily="18" charset="0"/>
              </a:rPr>
              <a:t>Социологический подход</a:t>
            </a:r>
            <a:r>
              <a:rPr lang="ru-RU" sz="2000" dirty="0">
                <a:solidFill>
                  <a:schemeClr val="tx1"/>
                </a:solidFill>
                <a:latin typeface="Times New Roman" panose="02020603050405020304" pitchFamily="18" charset="0"/>
                <a:cs typeface="Times New Roman" panose="02020603050405020304" pitchFamily="18" charset="0"/>
              </a:rPr>
              <a:t> – особая точка зрения относительно исследуемой социальной проблемы.</a:t>
            </a:r>
          </a:p>
          <a:p>
            <a:pPr algn="l"/>
            <a:endParaRPr lang="ru-RU" dirty="0">
              <a:solidFill>
                <a:schemeClr val="tx1"/>
              </a:solidFill>
              <a:latin typeface="Times New Roman" panose="02020603050405020304" pitchFamily="18" charset="0"/>
              <a:cs typeface="Times New Roman" panose="02020603050405020304" pitchFamily="18" charset="0"/>
            </a:endParaRPr>
          </a:p>
          <a:p>
            <a:pPr algn="l"/>
            <a:endParaRPr lang="ru-RU" dirty="0">
              <a:solidFill>
                <a:schemeClr val="tx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96460" y="628858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27824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117178" cy="576064"/>
          </a:xfrm>
        </p:spPr>
        <p:txBody>
          <a:bodyPr/>
          <a:lstStyle/>
          <a:p>
            <a:pPr algn="ctr"/>
            <a:r>
              <a:rPr lang="ru-RU" dirty="0"/>
              <a:t>Объект и предмет социологии</a:t>
            </a:r>
          </a:p>
        </p:txBody>
      </p:sp>
      <p:sp>
        <p:nvSpPr>
          <p:cNvPr id="3" name="Текст 2"/>
          <p:cNvSpPr>
            <a:spLocks noGrp="1"/>
          </p:cNvSpPr>
          <p:nvPr>
            <p:ph type="body" idx="1"/>
          </p:nvPr>
        </p:nvSpPr>
        <p:spPr>
          <a:xfrm>
            <a:off x="755576" y="692696"/>
            <a:ext cx="7776864" cy="6048672"/>
          </a:xfrm>
          <a:solidFill>
            <a:schemeClr val="accent2">
              <a:lumMod val="40000"/>
              <a:lumOff val="60000"/>
            </a:schemeClr>
          </a:solidFill>
        </p:spPr>
        <p:txBody>
          <a:bodyPr>
            <a:noAutofit/>
          </a:bodyPr>
          <a:lstStyle/>
          <a:p>
            <a:pPr algn="l">
              <a:spcBef>
                <a:spcPts val="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Проблема</a:t>
            </a:r>
            <a:r>
              <a:rPr lang="ru-RU" b="1" dirty="0">
                <a:solidFill>
                  <a:schemeClr val="tx1"/>
                </a:solidFill>
                <a:latin typeface="Times New Roman" panose="02020603050405020304" pitchFamily="18" charset="0"/>
                <a:cs typeface="Times New Roman" panose="02020603050405020304" pitchFamily="18" charset="0"/>
              </a:rPr>
              <a:t> – 1) </a:t>
            </a:r>
            <a:r>
              <a:rPr lang="ru-RU" b="1" i="1" dirty="0">
                <a:solidFill>
                  <a:schemeClr val="tx1"/>
                </a:solidFill>
                <a:latin typeface="Times New Roman" panose="02020603050405020304" pitchFamily="18" charset="0"/>
                <a:cs typeface="Times New Roman" panose="02020603050405020304" pitchFamily="18" charset="0"/>
              </a:rPr>
              <a:t>в широком смысле</a:t>
            </a:r>
            <a:r>
              <a:rPr lang="ru-RU" b="1" dirty="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 сложный теоретический или практический вопрос, требующий изучения, разрешения; 2) </a:t>
            </a:r>
            <a:r>
              <a:rPr lang="ru-RU" b="1" i="1" dirty="0">
                <a:solidFill>
                  <a:schemeClr val="tx1"/>
                </a:solidFill>
                <a:latin typeface="Times New Roman" panose="02020603050405020304" pitchFamily="18" charset="0"/>
                <a:cs typeface="Times New Roman" panose="02020603050405020304" pitchFamily="18" charset="0"/>
              </a:rPr>
              <a:t>в науке</a:t>
            </a:r>
            <a:r>
              <a:rPr lang="ru-RU" b="1" dirty="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 столкновение противоположных позиций в объяснении каких-либо явлений, объектов, процессов, противоречивая ситуация, требующая разрешения в виде адекватной теории; 3) </a:t>
            </a:r>
            <a:r>
              <a:rPr lang="ru-RU" b="1" i="1" dirty="0">
                <a:solidFill>
                  <a:schemeClr val="tx1"/>
                </a:solidFill>
                <a:latin typeface="Times New Roman" panose="02020603050405020304" pitchFamily="18" charset="0"/>
                <a:cs typeface="Times New Roman" panose="02020603050405020304" pitchFamily="18" charset="0"/>
              </a:rPr>
              <a:t>в социологии</a:t>
            </a:r>
            <a:r>
              <a:rPr lang="ru-RU" b="1" dirty="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 состояние «знания о незнании» определенных сторон, количественных и качественных характеристик, тенденций развития какого-либо социального процесса или явления. Представляет собой  форму отображения проблемной ситуации.</a:t>
            </a:r>
          </a:p>
          <a:p>
            <a:pPr algn="l">
              <a:spcBef>
                <a:spcPts val="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Проблемная ситуация </a:t>
            </a:r>
            <a:r>
              <a:rPr lang="ru-RU" i="1" dirty="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объективно возникающее в процессе развития противоречие между знанием о потребностях людей в каких-либо результативных теоретических действиях и незнанием путей, средств и методов их реализации.</a:t>
            </a:r>
          </a:p>
          <a:p>
            <a:pPr algn="l">
              <a:spcBef>
                <a:spcPts val="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Социальные проблемы </a:t>
            </a:r>
            <a:r>
              <a:rPr lang="ru-RU" dirty="0">
                <a:solidFill>
                  <a:schemeClr val="tx1"/>
                </a:solidFill>
                <a:latin typeface="Times New Roman" panose="02020603050405020304" pitchFamily="18" charset="0"/>
                <a:cs typeface="Times New Roman" panose="02020603050405020304" pitchFamily="18" charset="0"/>
              </a:rPr>
              <a:t>ориентированы на решение практических задач, социологические носят теоретический, методологический характер</a:t>
            </a:r>
            <a:r>
              <a:rPr lang="ru-RU" i="1"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pPr algn="l">
              <a:spcBef>
                <a:spcPts val="0"/>
              </a:spcBef>
              <a:spcAft>
                <a:spcPts val="300"/>
              </a:spcAft>
            </a:pPr>
            <a:r>
              <a:rPr lang="ru-RU" dirty="0">
                <a:solidFill>
                  <a:schemeClr val="tx1"/>
                </a:solidFill>
                <a:latin typeface="Times New Roman" panose="02020603050405020304" pitchFamily="18" charset="0"/>
                <a:cs typeface="Times New Roman" panose="02020603050405020304" pitchFamily="18" charset="0"/>
              </a:rPr>
              <a:t>Преимущества социологического подхода (Джон </a:t>
            </a:r>
            <a:r>
              <a:rPr lang="ru-RU" dirty="0" err="1">
                <a:solidFill>
                  <a:schemeClr val="tx1"/>
                </a:solidFill>
                <a:latin typeface="Times New Roman" panose="02020603050405020304" pitchFamily="18" charset="0"/>
                <a:cs typeface="Times New Roman" panose="02020603050405020304" pitchFamily="18" charset="0"/>
              </a:rPr>
              <a:t>Масионис</a:t>
            </a:r>
            <a:r>
              <a:rPr lang="ru-RU" dirty="0">
                <a:solidFill>
                  <a:schemeClr val="tx1"/>
                </a:solidFill>
                <a:latin typeface="Times New Roman" panose="02020603050405020304" pitchFamily="18" charset="0"/>
                <a:cs typeface="Times New Roman" panose="02020603050405020304" pitchFamily="18" charset="0"/>
              </a:rPr>
              <a:t>):</a:t>
            </a:r>
          </a:p>
          <a:p>
            <a:pPr marL="285750" lvl="0" indent="-285750" algn="l">
              <a:spcBef>
                <a:spcPts val="0"/>
              </a:spcBef>
              <a:spcAft>
                <a:spcPts val="0"/>
              </a:spcAft>
              <a:buClr>
                <a:schemeClr val="tx2">
                  <a:lumMod val="50000"/>
                </a:schemeClr>
              </a:buClr>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Помогает оценить истинность здравого смысла.</a:t>
            </a:r>
          </a:p>
          <a:p>
            <a:pPr marL="285750" lvl="0" indent="-285750" algn="l">
              <a:spcBef>
                <a:spcPts val="0"/>
              </a:spcBef>
              <a:spcAft>
                <a:spcPts val="0"/>
              </a:spcAft>
              <a:buClr>
                <a:schemeClr val="tx2">
                  <a:lumMod val="50000"/>
                </a:schemeClr>
              </a:buClr>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Помогает оценить как возможности, которые предоставляет нам жизнь, так и препятствия.</a:t>
            </a:r>
          </a:p>
          <a:p>
            <a:pPr marL="285750" lvl="0" indent="-285750" algn="l">
              <a:spcBef>
                <a:spcPts val="0"/>
              </a:spcBef>
              <a:spcAft>
                <a:spcPts val="0"/>
              </a:spcAft>
              <a:buClr>
                <a:schemeClr val="tx2">
                  <a:lumMod val="50000"/>
                </a:schemeClr>
              </a:buClr>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Позволяет нам быть активными членами общества.</a:t>
            </a:r>
          </a:p>
          <a:p>
            <a:pPr marL="285750" lvl="0" indent="-285750" algn="l">
              <a:spcBef>
                <a:spcPts val="0"/>
              </a:spcBef>
              <a:spcAft>
                <a:spcPts val="0"/>
              </a:spcAft>
              <a:buClr>
                <a:schemeClr val="tx2">
                  <a:lumMod val="50000"/>
                </a:schemeClr>
              </a:buClr>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Помогает нам жить в мире многообразия.</a:t>
            </a:r>
          </a:p>
          <a:p>
            <a:pPr algn="l">
              <a:spcAft>
                <a:spcPts val="300"/>
              </a:spcAft>
            </a:pPr>
            <a:endParaRPr lang="ru-RU" dirty="0">
              <a:solidFill>
                <a:schemeClr val="tx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54677" y="628277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142594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7117178" cy="504056"/>
          </a:xfrm>
        </p:spPr>
        <p:txBody>
          <a:bodyPr/>
          <a:lstStyle/>
          <a:p>
            <a:r>
              <a:rPr lang="ru-RU" dirty="0"/>
              <a:t>Объект и предмет социологии</a:t>
            </a:r>
          </a:p>
        </p:txBody>
      </p:sp>
      <p:sp>
        <p:nvSpPr>
          <p:cNvPr id="3" name="Текст 2"/>
          <p:cNvSpPr>
            <a:spLocks noGrp="1"/>
          </p:cNvSpPr>
          <p:nvPr>
            <p:ph type="body" idx="1"/>
          </p:nvPr>
        </p:nvSpPr>
        <p:spPr>
          <a:xfrm>
            <a:off x="1009443" y="764704"/>
            <a:ext cx="7117178" cy="5832648"/>
          </a:xfrm>
          <a:solidFill>
            <a:schemeClr val="accent2">
              <a:lumMod val="40000"/>
              <a:lumOff val="60000"/>
            </a:schemeClr>
          </a:solidFill>
          <a:ln>
            <a:solidFill>
              <a:schemeClr val="tx2">
                <a:lumMod val="75000"/>
              </a:schemeClr>
            </a:solidFill>
          </a:ln>
        </p:spPr>
        <p:txBody>
          <a:bodyPr>
            <a:normAutofit lnSpcReduction="10000"/>
          </a:bodyPr>
          <a:lstStyle/>
          <a:p>
            <a:pPr algn="l"/>
            <a:r>
              <a:rPr lang="ru-RU" dirty="0">
                <a:solidFill>
                  <a:schemeClr val="tx1"/>
                </a:solidFill>
                <a:latin typeface="Times New Roman" panose="02020603050405020304" pitchFamily="18" charset="0"/>
                <a:cs typeface="Times New Roman" panose="02020603050405020304" pitchFamily="18" charset="0"/>
              </a:rPr>
              <a:t>По </a:t>
            </a:r>
            <a:r>
              <a:rPr lang="ru-RU" dirty="0" smtClean="0">
                <a:solidFill>
                  <a:schemeClr val="tx1"/>
                </a:solidFill>
                <a:latin typeface="Times New Roman" panose="02020603050405020304" pitchFamily="18" charset="0"/>
                <a:cs typeface="Times New Roman" panose="02020603050405020304" pitchFamily="18" charset="0"/>
              </a:rPr>
              <a:t>Чарльзу </a:t>
            </a:r>
            <a:r>
              <a:rPr lang="ru-RU" dirty="0">
                <a:solidFill>
                  <a:schemeClr val="tx1"/>
                </a:solidFill>
                <a:latin typeface="Times New Roman" panose="02020603050405020304" pitchFamily="18" charset="0"/>
                <a:cs typeface="Times New Roman" panose="02020603050405020304" pitchFamily="18" charset="0"/>
              </a:rPr>
              <a:t>Миллсу, </a:t>
            </a:r>
            <a:r>
              <a:rPr lang="ru-RU" b="1" i="1" dirty="0">
                <a:solidFill>
                  <a:schemeClr val="tx1"/>
                </a:solidFill>
                <a:latin typeface="Times New Roman" panose="02020603050405020304" pitchFamily="18" charset="0"/>
                <a:cs typeface="Times New Roman" panose="02020603050405020304" pitchFamily="18" charset="0"/>
              </a:rPr>
              <a:t>социологическое воображение</a:t>
            </a:r>
            <a:r>
              <a:rPr lang="ru-RU" dirty="0">
                <a:solidFill>
                  <a:schemeClr val="tx1"/>
                </a:solidFill>
                <a:latin typeface="Times New Roman" panose="02020603050405020304" pitchFamily="18" charset="0"/>
                <a:cs typeface="Times New Roman" panose="02020603050405020304" pitchFamily="18" charset="0"/>
              </a:rPr>
              <a:t> – это плодотворная форма самосознания интеллектуала, с помощью которого оживает способность удивляться, люди становятся разумными – начинают понимать, что теперь они сами способны к правильным обобщениям, непротиворечивым оценкам, что позволяет прояснять основания тревог людей и безразличия обществ.</a:t>
            </a:r>
          </a:p>
          <a:p>
            <a:pPr algn="l"/>
            <a:r>
              <a:rPr lang="ru-RU" dirty="0">
                <a:solidFill>
                  <a:schemeClr val="tx1"/>
                </a:solidFill>
                <a:latin typeface="Times New Roman" panose="02020603050405020304" pitchFamily="18" charset="0"/>
                <a:cs typeface="Times New Roman" panose="02020603050405020304" pitchFamily="18" charset="0"/>
              </a:rPr>
              <a:t>Ключевым элементом социологического воображения является </a:t>
            </a:r>
            <a:endParaRPr lang="ru-RU" dirty="0" smtClean="0">
              <a:solidFill>
                <a:schemeClr val="tx1"/>
              </a:solidFill>
              <a:latin typeface="Times New Roman" panose="02020603050405020304" pitchFamily="18" charset="0"/>
              <a:cs typeface="Times New Roman" panose="02020603050405020304" pitchFamily="18" charset="0"/>
            </a:endParaRPr>
          </a:p>
          <a:p>
            <a:pPr marL="342900" indent="-342900" algn="l">
              <a:buClr>
                <a:schemeClr val="tx2">
                  <a:lumMod val="50000"/>
                </a:schemeClr>
              </a:buClr>
              <a:buAutoNum type="arabicPeriod"/>
            </a:pPr>
            <a:r>
              <a:rPr lang="ru-RU" dirty="0" smtClean="0">
                <a:solidFill>
                  <a:schemeClr val="tx1"/>
                </a:solidFill>
                <a:latin typeface="Times New Roman" panose="02020603050405020304" pitchFamily="18" charset="0"/>
                <a:cs typeface="Times New Roman" panose="02020603050405020304" pitchFamily="18" charset="0"/>
              </a:rPr>
              <a:t>взгляд </a:t>
            </a:r>
            <a:r>
              <a:rPr lang="ru-RU" b="1" i="1" dirty="0">
                <a:solidFill>
                  <a:schemeClr val="tx1"/>
                </a:solidFill>
                <a:latin typeface="Times New Roman" panose="02020603050405020304" pitchFamily="18" charset="0"/>
                <a:cs typeface="Times New Roman" panose="02020603050405020304" pitchFamily="18" charset="0"/>
              </a:rPr>
              <a:t>стороннего наблюдателя</a:t>
            </a:r>
            <a:r>
              <a:rPr lang="ru-RU" dirty="0">
                <a:solidFill>
                  <a:schemeClr val="tx1"/>
                </a:solidFill>
                <a:latin typeface="Times New Roman" panose="02020603050405020304" pitchFamily="18" charset="0"/>
                <a:cs typeface="Times New Roman" panose="02020603050405020304" pitchFamily="18" charset="0"/>
              </a:rPr>
              <a:t> – попытка абстрагирования исследователя от личного опыта, привычного культурного контекста, что может привести к обнаружению новых, неизвестных ранее смысловых пластов, аспектов человеческого бытия. «Это особое качество мышления и интеллекта, которое, вероятно, обеспечивает наиболее наглядное представление о самых сокровенных областях нашего бытия в их связи с более широкой социальной действительностью» </a:t>
            </a:r>
            <a:endParaRPr lang="ru-RU" dirty="0" smtClean="0">
              <a:solidFill>
                <a:schemeClr val="tx1"/>
              </a:solidFill>
              <a:latin typeface="Times New Roman" panose="02020603050405020304" pitchFamily="18" charset="0"/>
              <a:cs typeface="Times New Roman" panose="02020603050405020304" pitchFamily="18" charset="0"/>
            </a:endParaRPr>
          </a:p>
          <a:p>
            <a:pPr marL="342900" indent="-342900" algn="l">
              <a:buClr>
                <a:schemeClr val="tx2">
                  <a:lumMod val="50000"/>
                </a:schemeClr>
              </a:buClr>
              <a:buAutoNum type="arabicPeriod"/>
            </a:pPr>
            <a:r>
              <a:rPr lang="ru-RU" b="1" i="1" dirty="0" smtClean="0">
                <a:solidFill>
                  <a:schemeClr val="tx1"/>
                </a:solidFill>
                <a:latin typeface="Times New Roman" panose="02020603050405020304" pitchFamily="18" charset="0"/>
                <a:cs typeface="Times New Roman" panose="02020603050405020304" pitchFamily="18" charset="0"/>
              </a:rPr>
              <a:t>личного </a:t>
            </a:r>
            <a:r>
              <a:rPr lang="ru-RU" b="1" i="1" dirty="0">
                <a:solidFill>
                  <a:schemeClr val="tx1"/>
                </a:solidFill>
                <a:latin typeface="Times New Roman" panose="02020603050405020304" pitchFamily="18" charset="0"/>
                <a:cs typeface="Times New Roman" panose="02020603050405020304" pitchFamily="18" charset="0"/>
              </a:rPr>
              <a:t>участия исследователя</a:t>
            </a:r>
            <a:r>
              <a:rPr lang="ru-RU" dirty="0">
                <a:solidFill>
                  <a:schemeClr val="tx1"/>
                </a:solidFill>
                <a:latin typeface="Times New Roman" panose="02020603050405020304" pitchFamily="18" charset="0"/>
                <a:cs typeface="Times New Roman" panose="02020603050405020304" pitchFamily="18" charset="0"/>
              </a:rPr>
              <a:t> в процессе изменения общества, политической и культурной жизни </a:t>
            </a:r>
            <a:endParaRPr lang="ru-RU" dirty="0" smtClean="0">
              <a:solidFill>
                <a:schemeClr val="tx1"/>
              </a:solidFill>
              <a:latin typeface="Times New Roman" panose="02020603050405020304" pitchFamily="18" charset="0"/>
              <a:cs typeface="Times New Roman" panose="02020603050405020304" pitchFamily="18" charset="0"/>
            </a:endParaRPr>
          </a:p>
          <a:p>
            <a:pPr marL="342900" indent="-342900" algn="l">
              <a:buClr>
                <a:schemeClr val="tx2">
                  <a:lumMod val="50000"/>
                </a:schemeClr>
              </a:buClr>
              <a:buAutoNum type="arabicPeriod"/>
            </a:pPr>
            <a:r>
              <a:rPr lang="ru-RU" b="1" i="1" dirty="0" smtClean="0">
                <a:solidFill>
                  <a:schemeClr val="tx1"/>
                </a:solidFill>
                <a:latin typeface="Times New Roman" panose="02020603050405020304" pitchFamily="18" charset="0"/>
                <a:cs typeface="Times New Roman" panose="02020603050405020304" pitchFamily="18" charset="0"/>
              </a:rPr>
              <a:t>Социологическое </a:t>
            </a:r>
            <a:r>
              <a:rPr lang="ru-RU" b="1" i="1" dirty="0">
                <a:solidFill>
                  <a:schemeClr val="tx1"/>
                </a:solidFill>
                <a:latin typeface="Times New Roman" panose="02020603050405020304" pitchFamily="18" charset="0"/>
                <a:cs typeface="Times New Roman" panose="02020603050405020304" pitchFamily="18" charset="0"/>
              </a:rPr>
              <a:t>воображение </a:t>
            </a:r>
            <a:r>
              <a:rPr lang="ru-RU" dirty="0">
                <a:solidFill>
                  <a:schemeClr val="tx1"/>
                </a:solidFill>
                <a:latin typeface="Times New Roman" panose="02020603050405020304" pitchFamily="18" charset="0"/>
                <a:cs typeface="Times New Roman" panose="02020603050405020304" pitchFamily="18" charset="0"/>
              </a:rPr>
              <a:t>позволяет понять и изучить человеческое многообразие. Оно стремится к сравнительному анализу всех социальных структур в мировой истории, в прошлом и настоящем</a:t>
            </a:r>
          </a:p>
        </p:txBody>
      </p:sp>
      <p:grpSp>
        <p:nvGrpSpPr>
          <p:cNvPr id="4" name="Group 6"/>
          <p:cNvGrpSpPr>
            <a:grpSpLocks/>
          </p:cNvGrpSpPr>
          <p:nvPr/>
        </p:nvGrpSpPr>
        <p:grpSpPr bwMode="auto">
          <a:xfrm>
            <a:off x="8110537" y="62711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02878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92696"/>
            <a:ext cx="7125113" cy="4392488"/>
          </a:xfrm>
          <a:solidFill>
            <a:schemeClr val="accent2">
              <a:lumMod val="40000"/>
              <a:lumOff val="60000"/>
            </a:schemeClr>
          </a:solidFill>
          <a:ln>
            <a:solidFill>
              <a:schemeClr val="tx2">
                <a:lumMod val="75000"/>
              </a:schemeClr>
            </a:solidFill>
          </a:ln>
        </p:spPr>
        <p:txBody>
          <a:bodyPr/>
          <a:lstStyle/>
          <a:p>
            <a:r>
              <a:rPr lang="ru-RU" b="1" i="1" dirty="0" smtClean="0">
                <a:solidFill>
                  <a:schemeClr val="tx1"/>
                </a:solidFill>
                <a:latin typeface="Times New Roman" panose="02020603050405020304" pitchFamily="18" charset="0"/>
                <a:cs typeface="Times New Roman" panose="02020603050405020304" pitchFamily="18" charset="0"/>
              </a:rPr>
              <a:t>Социология </a:t>
            </a:r>
            <a:r>
              <a:rPr lang="ru-RU" dirty="0">
                <a:solidFill>
                  <a:schemeClr val="tx1"/>
                </a:solidFill>
                <a:latin typeface="Times New Roman" panose="02020603050405020304" pitchFamily="18" charset="0"/>
                <a:cs typeface="Times New Roman" panose="02020603050405020304" pitchFamily="18" charset="0"/>
              </a:rPr>
              <a:t>– это наука об общих и специфических социальных закономерностях организации, функционирования и развития общества, путях, формах и методах их реализации, в действиях и взаимодействиях членов общества.</a:t>
            </a:r>
            <a:br>
              <a:rPr lang="ru-RU" dirty="0">
                <a:solidFill>
                  <a:schemeClr val="tx1"/>
                </a:solidFill>
                <a:latin typeface="Times New Roman" panose="02020603050405020304" pitchFamily="18" charset="0"/>
                <a:cs typeface="Times New Roman" panose="02020603050405020304" pitchFamily="18" charset="0"/>
              </a:rPr>
            </a:br>
            <a:endParaRPr lang="ru-RU" dirty="0">
              <a:solidFill>
                <a:schemeClr val="tx1"/>
              </a:solidFill>
              <a:latin typeface="Times New Roman" panose="02020603050405020304" pitchFamily="18" charset="0"/>
              <a:cs typeface="Times New Roman" panose="02020603050405020304" pitchFamily="18" charset="0"/>
            </a:endParaRPr>
          </a:p>
        </p:txBody>
      </p:sp>
      <p:grpSp>
        <p:nvGrpSpPr>
          <p:cNvPr id="3" name="Group 6"/>
          <p:cNvGrpSpPr>
            <a:grpSpLocks/>
          </p:cNvGrpSpPr>
          <p:nvPr/>
        </p:nvGrpSpPr>
        <p:grpSpPr bwMode="auto">
          <a:xfrm>
            <a:off x="8064152" y="6199683"/>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956467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576064"/>
          </a:xfrm>
        </p:spPr>
        <p:txBody>
          <a:bodyPr/>
          <a:lstStyle/>
          <a:p>
            <a:pPr algn="ctr"/>
            <a:r>
              <a:rPr lang="ru-RU" sz="2400" b="1" dirty="0"/>
              <a:t>Социология в структуре гуманитарного знания</a:t>
            </a:r>
            <a:endParaRPr lang="ru-RU" sz="2400" dirty="0"/>
          </a:p>
        </p:txBody>
      </p:sp>
      <p:graphicFrame>
        <p:nvGraphicFramePr>
          <p:cNvPr id="4" name="Схема 3"/>
          <p:cNvGraphicFramePr/>
          <p:nvPr>
            <p:extLst>
              <p:ext uri="{D42A27DB-BD31-4B8C-83A1-F6EECF244321}">
                <p14:modId xmlns:p14="http://schemas.microsoft.com/office/powerpoint/2010/main" val="2457664749"/>
              </p:ext>
            </p:extLst>
          </p:nvPr>
        </p:nvGraphicFramePr>
        <p:xfrm>
          <a:off x="1009443" y="908720"/>
          <a:ext cx="711717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6"/>
          <p:cNvGrpSpPr>
            <a:grpSpLocks/>
          </p:cNvGrpSpPr>
          <p:nvPr/>
        </p:nvGrpSpPr>
        <p:grpSpPr bwMode="auto">
          <a:xfrm>
            <a:off x="7951067" y="6290664"/>
            <a:ext cx="1033463" cy="409575"/>
            <a:chOff x="4876" y="4062"/>
            <a:chExt cx="651" cy="258"/>
          </a:xfrm>
        </p:grpSpPr>
        <p:pic>
          <p:nvPicPr>
            <p:cNvPr id="6"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19341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568952" cy="648072"/>
          </a:xfrm>
        </p:spPr>
        <p:txBody>
          <a:bodyPr/>
          <a:lstStyle/>
          <a:p>
            <a:r>
              <a:rPr lang="ru-RU" sz="2400" b="1" dirty="0"/>
              <a:t>Социология в структуре гуманитарного знания</a:t>
            </a:r>
            <a:endParaRPr lang="ru-RU" sz="2400" dirty="0"/>
          </a:p>
        </p:txBody>
      </p:sp>
      <p:graphicFrame>
        <p:nvGraphicFramePr>
          <p:cNvPr id="4" name="Схема 3"/>
          <p:cNvGraphicFramePr/>
          <p:nvPr>
            <p:extLst>
              <p:ext uri="{D42A27DB-BD31-4B8C-83A1-F6EECF244321}">
                <p14:modId xmlns:p14="http://schemas.microsoft.com/office/powerpoint/2010/main" val="2933714571"/>
              </p:ext>
            </p:extLst>
          </p:nvPr>
        </p:nvGraphicFramePr>
        <p:xfrm>
          <a:off x="1009443" y="836712"/>
          <a:ext cx="7117178"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6"/>
          <p:cNvGrpSpPr>
            <a:grpSpLocks/>
          </p:cNvGrpSpPr>
          <p:nvPr/>
        </p:nvGrpSpPr>
        <p:grpSpPr bwMode="auto">
          <a:xfrm>
            <a:off x="7982743" y="6269533"/>
            <a:ext cx="1033463" cy="409575"/>
            <a:chOff x="4876" y="4062"/>
            <a:chExt cx="651" cy="258"/>
          </a:xfrm>
        </p:grpSpPr>
        <p:pic>
          <p:nvPicPr>
            <p:cNvPr id="6"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60556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3"/>
            <a:ext cx="7117178" cy="576064"/>
          </a:xfrm>
        </p:spPr>
        <p:txBody>
          <a:bodyPr/>
          <a:lstStyle/>
          <a:p>
            <a:pPr algn="ctr"/>
            <a:r>
              <a:rPr lang="ru-RU" sz="2400" b="1" dirty="0" smtClean="0">
                <a:latin typeface="Times New Roman" panose="02020603050405020304" pitchFamily="18" charset="0"/>
                <a:cs typeface="Times New Roman" panose="02020603050405020304" pitchFamily="18" charset="0"/>
              </a:rPr>
              <a:t>Структура социологии</a:t>
            </a:r>
            <a:endParaRPr lang="ru-RU" sz="2400" b="1"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755576" y="764704"/>
            <a:ext cx="7632847" cy="5832648"/>
          </a:xfrm>
          <a:solidFill>
            <a:schemeClr val="accent2">
              <a:lumMod val="40000"/>
              <a:lumOff val="60000"/>
            </a:schemeClr>
          </a:solidFill>
          <a:ln>
            <a:solidFill>
              <a:schemeClr val="tx2">
                <a:lumMod val="75000"/>
              </a:schemeClr>
            </a:solidFill>
          </a:ln>
        </p:spPr>
        <p:txBody>
          <a:bodyPr>
            <a:normAutofit fontScale="85000" lnSpcReduction="20000"/>
          </a:bodyPr>
          <a:lstStyle/>
          <a:p>
            <a:pPr algn="l">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Социология, как и любая другая наука, имеет свою внутреннюю когнитивную </a:t>
            </a:r>
            <a:r>
              <a:rPr lang="ru-RU" dirty="0" smtClean="0">
                <a:solidFill>
                  <a:schemeClr val="tx1"/>
                </a:solidFill>
                <a:latin typeface="Times New Roman" panose="02020603050405020304" pitchFamily="18" charset="0"/>
                <a:cs typeface="Times New Roman" panose="02020603050405020304" pitchFamily="18" charset="0"/>
              </a:rPr>
              <a:t>структуру: </a:t>
            </a:r>
          </a:p>
          <a:p>
            <a:pPr marL="285750" indent="-285750" algn="l">
              <a:lnSpc>
                <a:spcPct val="120000"/>
              </a:lnSpc>
              <a:spcBef>
                <a:spcPts val="0"/>
              </a:spcBef>
              <a:spcAft>
                <a:spcPts val="0"/>
              </a:spcAft>
              <a:buFont typeface="Wingdings" panose="05000000000000000000" pitchFamily="2" charset="2"/>
              <a:buChar char="v"/>
            </a:pPr>
            <a:r>
              <a:rPr lang="ru-RU" dirty="0">
                <a:solidFill>
                  <a:schemeClr val="tx1"/>
                </a:solidFill>
                <a:latin typeface="Times New Roman" panose="02020603050405020304" pitchFamily="18" charset="0"/>
                <a:cs typeface="Times New Roman" panose="02020603050405020304" pitchFamily="18" charset="0"/>
              </a:rPr>
              <a:t>по уровню и характеру </a:t>
            </a:r>
            <a:r>
              <a:rPr lang="ru-RU" dirty="0" smtClean="0">
                <a:solidFill>
                  <a:schemeClr val="tx1"/>
                </a:solidFill>
                <a:latin typeface="Times New Roman" panose="02020603050405020304" pitchFamily="18" charset="0"/>
                <a:cs typeface="Times New Roman" panose="02020603050405020304" pitchFamily="18" charset="0"/>
              </a:rPr>
              <a:t>знаний:</a:t>
            </a:r>
          </a:p>
          <a:p>
            <a:pPr algn="l">
              <a:lnSpc>
                <a:spcPct val="120000"/>
              </a:lnSpc>
              <a:spcBef>
                <a:spcPts val="0"/>
              </a:spcBef>
              <a:spcAft>
                <a:spcPts val="0"/>
              </a:spcAft>
            </a:pPr>
            <a:r>
              <a:rPr lang="ru-RU" b="1" i="1" dirty="0" smtClean="0">
                <a:solidFill>
                  <a:schemeClr val="tx1"/>
                </a:solidFill>
                <a:latin typeface="Times New Roman" panose="02020603050405020304" pitchFamily="18" charset="0"/>
                <a:cs typeface="Times New Roman" panose="02020603050405020304" pitchFamily="18" charset="0"/>
              </a:rPr>
              <a:t>теоретическую социологию -</a:t>
            </a:r>
            <a:r>
              <a:rPr lang="ru-RU" dirty="0" smtClean="0">
                <a:solidFill>
                  <a:schemeClr val="tx1"/>
                </a:solidFill>
                <a:latin typeface="Times New Roman" panose="02020603050405020304" pitchFamily="18" charset="0"/>
                <a:cs typeface="Times New Roman" panose="02020603050405020304" pitchFamily="18" charset="0"/>
              </a:rPr>
              <a:t> сосредоточивает свое внимание на общетеоретических, фундаментальных проблемах (теория социальных систем, теория общественного развития, теория социальных кризисов). </a:t>
            </a:r>
          </a:p>
          <a:p>
            <a:pPr algn="l">
              <a:lnSpc>
                <a:spcPct val="120000"/>
              </a:lnSpc>
              <a:spcBef>
                <a:spcPts val="0"/>
              </a:spcBef>
              <a:spcAft>
                <a:spcPts val="0"/>
              </a:spcAft>
            </a:pPr>
            <a:r>
              <a:rPr lang="ru-RU" b="1" i="1" dirty="0" smtClean="0">
                <a:solidFill>
                  <a:schemeClr val="tx1"/>
                </a:solidFill>
                <a:latin typeface="Times New Roman" panose="02020603050405020304" pitchFamily="18" charset="0"/>
                <a:cs typeface="Times New Roman" panose="02020603050405020304" pitchFamily="18" charset="0"/>
              </a:rPr>
              <a:t>Прикладную</a:t>
            </a:r>
            <a:r>
              <a:rPr lang="ru-RU" dirty="0" smtClean="0">
                <a:solidFill>
                  <a:schemeClr val="tx1"/>
                </a:solidFill>
                <a:latin typeface="Times New Roman" panose="02020603050405020304" pitchFamily="18" charset="0"/>
                <a:cs typeface="Times New Roman" panose="02020603050405020304" pitchFamily="18" charset="0"/>
              </a:rPr>
              <a:t>-ориентируется </a:t>
            </a:r>
            <a:r>
              <a:rPr lang="ru-RU" dirty="0">
                <a:solidFill>
                  <a:schemeClr val="tx1"/>
                </a:solidFill>
                <a:latin typeface="Times New Roman" panose="02020603050405020304" pitchFamily="18" charset="0"/>
                <a:cs typeface="Times New Roman" panose="02020603050405020304" pitchFamily="18" charset="0"/>
              </a:rPr>
              <a:t>на практическое решение социальных проблем (социология семьи, социальные проблемы рыночных отношений, безработица как социальная </a:t>
            </a:r>
            <a:r>
              <a:rPr lang="ru-RU" dirty="0" smtClean="0">
                <a:solidFill>
                  <a:schemeClr val="tx1"/>
                </a:solidFill>
                <a:latin typeface="Times New Roman" panose="02020603050405020304" pitchFamily="18" charset="0"/>
                <a:cs typeface="Times New Roman" panose="02020603050405020304" pitchFamily="18" charset="0"/>
              </a:rPr>
              <a:t>система).</a:t>
            </a:r>
          </a:p>
          <a:p>
            <a:pPr marL="285750" indent="-285750" algn="l">
              <a:lnSpc>
                <a:spcPct val="120000"/>
              </a:lnSpc>
              <a:spcBef>
                <a:spcPts val="0"/>
              </a:spcBef>
              <a:spcAft>
                <a:spcPts val="0"/>
              </a:spcAft>
              <a:buFont typeface="Wingdings" panose="05000000000000000000" pitchFamily="2" charset="2"/>
              <a:buChar char="v"/>
            </a:pPr>
            <a:r>
              <a:rPr lang="ru-RU" dirty="0">
                <a:solidFill>
                  <a:schemeClr val="tx1"/>
                </a:solidFill>
                <a:latin typeface="Times New Roman" panose="02020603050405020304" pitchFamily="18" charset="0"/>
                <a:cs typeface="Times New Roman" panose="02020603050405020304" pitchFamily="18" charset="0"/>
              </a:rPr>
              <a:t>По </a:t>
            </a:r>
            <a:r>
              <a:rPr lang="ru-RU" dirty="0" smtClean="0">
                <a:solidFill>
                  <a:schemeClr val="tx1"/>
                </a:solidFill>
                <a:latin typeface="Times New Roman" panose="02020603050405020304" pitchFamily="18" charset="0"/>
                <a:cs typeface="Times New Roman" panose="02020603050405020304" pitchFamily="18" charset="0"/>
              </a:rPr>
              <a:t>масштабу:</a:t>
            </a:r>
          </a:p>
          <a:p>
            <a:pPr algn="l">
              <a:lnSpc>
                <a:spcPct val="120000"/>
              </a:lnSpc>
              <a:spcBef>
                <a:spcPts val="0"/>
              </a:spcBef>
              <a:spcAft>
                <a:spcPts val="0"/>
              </a:spcAft>
            </a:pPr>
            <a:r>
              <a:rPr lang="ru-RU" b="1" i="1" dirty="0">
                <a:solidFill>
                  <a:schemeClr val="tx1"/>
                </a:solidFill>
                <a:latin typeface="Times New Roman" panose="02020603050405020304" pitchFamily="18" charset="0"/>
                <a:cs typeface="Times New Roman" panose="02020603050405020304" pitchFamily="18" charset="0"/>
              </a:rPr>
              <a:t>Макросоциология</a:t>
            </a:r>
            <a:r>
              <a:rPr lang="ru-RU" dirty="0">
                <a:solidFill>
                  <a:schemeClr val="tx1"/>
                </a:solidFill>
                <a:latin typeface="Times New Roman" panose="02020603050405020304" pitchFamily="18" charset="0"/>
                <a:cs typeface="Times New Roman" panose="02020603050405020304" pitchFamily="18" charset="0"/>
              </a:rPr>
              <a:t> изучает большие социальные группы (например, общество в целом). Она оперирует такими понятиями как общество, социальные процессы, социальные </a:t>
            </a:r>
            <a:r>
              <a:rPr lang="ru-RU" dirty="0" smtClean="0">
                <a:solidFill>
                  <a:schemeClr val="tx1"/>
                </a:solidFill>
                <a:latin typeface="Times New Roman" panose="02020603050405020304" pitchFamily="18" charset="0"/>
                <a:cs typeface="Times New Roman" panose="02020603050405020304" pitchFamily="18" charset="0"/>
              </a:rPr>
              <a:t>общности. Она уделяет </a:t>
            </a:r>
            <a:r>
              <a:rPr lang="ru-RU" dirty="0">
                <a:solidFill>
                  <a:schemeClr val="tx1"/>
                </a:solidFill>
                <a:latin typeface="Times New Roman" panose="02020603050405020304" pitchFamily="18" charset="0"/>
                <a:cs typeface="Times New Roman" panose="02020603050405020304" pitchFamily="18" charset="0"/>
              </a:rPr>
              <a:t>моделям поведения, помогающим понять сущность любого общества. Эти модели, которые мы иначе называем структурами, включают такие общественные институты, как семья, образование, религия, а также политический и экономический строй. </a:t>
            </a:r>
          </a:p>
          <a:p>
            <a:pPr algn="l">
              <a:lnSpc>
                <a:spcPct val="120000"/>
              </a:lnSpc>
              <a:spcBef>
                <a:spcPts val="0"/>
              </a:spcBef>
              <a:spcAft>
                <a:spcPts val="0"/>
              </a:spcAft>
            </a:pPr>
            <a:r>
              <a:rPr lang="ru-RU" b="1" i="1" dirty="0">
                <a:solidFill>
                  <a:schemeClr val="tx1"/>
                </a:solidFill>
                <a:latin typeface="Times New Roman" panose="02020603050405020304" pitchFamily="18" charset="0"/>
                <a:cs typeface="Times New Roman" panose="02020603050405020304" pitchFamily="18" charset="0"/>
              </a:rPr>
              <a:t>Теории среднего уровня</a:t>
            </a:r>
            <a:r>
              <a:rPr lang="ru-RU" dirty="0">
                <a:solidFill>
                  <a:schemeClr val="tx1"/>
                </a:solidFill>
                <a:latin typeface="Times New Roman" panose="02020603050405020304" pitchFamily="18" charset="0"/>
                <a:cs typeface="Times New Roman" panose="02020603050405020304" pitchFamily="18" charset="0"/>
              </a:rPr>
              <a:t> многообразны (социология семьи, социология религия, социология образования). Для них характерны: широкая опора на эмпирическую базу, теоретическое описание изучаемой социальной подсистемы в рамках той или иной всеохватывающей теории общества. При этом теории среднего уровня сами выступают теоретической базой соответствующих социологических исследований. В социологических теориях среднего уровня устанавливается эффективное взаимодействие теоретических и эмпирических методов. </a:t>
            </a:r>
          </a:p>
          <a:p>
            <a:pPr algn="l">
              <a:lnSpc>
                <a:spcPct val="120000"/>
              </a:lnSpc>
              <a:spcBef>
                <a:spcPts val="0"/>
              </a:spcBef>
              <a:spcAft>
                <a:spcPts val="0"/>
              </a:spcAft>
            </a:pPr>
            <a:r>
              <a:rPr lang="ru-RU" b="1" i="1" dirty="0">
                <a:solidFill>
                  <a:schemeClr val="tx1"/>
                </a:solidFill>
                <a:latin typeface="Times New Roman" panose="02020603050405020304" pitchFamily="18" charset="0"/>
                <a:cs typeface="Times New Roman" panose="02020603050405020304" pitchFamily="18" charset="0"/>
              </a:rPr>
              <a:t>Микросоциология</a:t>
            </a:r>
            <a:r>
              <a:rPr lang="ru-RU" dirty="0">
                <a:solidFill>
                  <a:schemeClr val="tx1"/>
                </a:solidFill>
                <a:latin typeface="Times New Roman" panose="02020603050405020304" pitchFamily="18" charset="0"/>
                <a:cs typeface="Times New Roman" panose="02020603050405020304" pitchFamily="18" charset="0"/>
              </a:rPr>
              <a:t> ориентируется на изучение частных проблем. В центре ее внимания малые группы, межличностные отношения, динамика группового действия, общественное мнение по тем или иным проблемам.</a:t>
            </a:r>
            <a:endParaRPr lang="ru-RU" dirty="0" smtClean="0">
              <a:solidFill>
                <a:schemeClr val="tx1"/>
              </a:solidFill>
              <a:latin typeface="Times New Roman" panose="02020603050405020304" pitchFamily="18" charset="0"/>
              <a:cs typeface="Times New Roman" panose="02020603050405020304" pitchFamily="18" charset="0"/>
            </a:endParaRPr>
          </a:p>
          <a:p>
            <a:pPr algn="l">
              <a:lnSpc>
                <a:spcPct val="120000"/>
              </a:lnSpc>
              <a:spcBef>
                <a:spcPts val="0"/>
              </a:spcBef>
              <a:spcAft>
                <a:spcPts val="0"/>
              </a:spcAft>
            </a:pPr>
            <a:endParaRPr lang="ru-RU" dirty="0">
              <a:solidFill>
                <a:schemeClr val="tx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48835" y="628277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71694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7117178" cy="432048"/>
          </a:xfrm>
        </p:spPr>
        <p:txBody>
          <a:bodyPr/>
          <a:lstStyle/>
          <a:p>
            <a:pPr algn="ctr"/>
            <a:r>
              <a:rPr lang="ru-RU" sz="2400" b="1" dirty="0">
                <a:latin typeface="Times New Roman" panose="02020603050405020304" pitchFamily="18" charset="0"/>
                <a:cs typeface="Times New Roman" panose="02020603050405020304" pitchFamily="18" charset="0"/>
              </a:rPr>
              <a:t>Структура социологии</a:t>
            </a:r>
            <a:endParaRPr lang="ru-RU" sz="2400" dirty="0"/>
          </a:p>
        </p:txBody>
      </p:sp>
      <p:sp>
        <p:nvSpPr>
          <p:cNvPr id="3" name="Текст 2"/>
          <p:cNvSpPr>
            <a:spLocks noGrp="1"/>
          </p:cNvSpPr>
          <p:nvPr>
            <p:ph type="body" idx="1"/>
          </p:nvPr>
        </p:nvSpPr>
        <p:spPr>
          <a:xfrm>
            <a:off x="1009443" y="548680"/>
            <a:ext cx="7117178" cy="5904656"/>
          </a:xfrm>
          <a:solidFill>
            <a:schemeClr val="accent2">
              <a:lumMod val="40000"/>
              <a:lumOff val="60000"/>
            </a:schemeClr>
          </a:solidFill>
          <a:ln>
            <a:solidFill>
              <a:schemeClr val="tx2">
                <a:lumMod val="75000"/>
              </a:schemeClr>
            </a:solidFill>
          </a:ln>
        </p:spPr>
        <p:txBody>
          <a:bodyPr>
            <a:normAutofit/>
          </a:bodyPr>
          <a:lstStyle/>
          <a:p>
            <a:pPr algn="l">
              <a:lnSpc>
                <a:spcPct val="110000"/>
              </a:lnSpc>
              <a:spcBef>
                <a:spcPts val="0"/>
              </a:spcBef>
              <a:spcAft>
                <a:spcPts val="0"/>
              </a:spcAft>
            </a:pPr>
            <a:r>
              <a:rPr lang="ru-RU" b="1" dirty="0">
                <a:solidFill>
                  <a:schemeClr val="tx1"/>
                </a:solidFill>
                <a:latin typeface="Times New Roman" panose="02020603050405020304" pitchFamily="18" charset="0"/>
                <a:cs typeface="Times New Roman" panose="02020603050405020304" pitchFamily="18" charset="0"/>
              </a:rPr>
              <a:t>Структура социологического знания </a:t>
            </a:r>
            <a:endParaRPr lang="ru-RU" dirty="0">
              <a:solidFill>
                <a:schemeClr val="tx1"/>
              </a:solidFill>
              <a:latin typeface="Times New Roman" panose="02020603050405020304" pitchFamily="18" charset="0"/>
              <a:cs typeface="Times New Roman" panose="02020603050405020304" pitchFamily="18" charset="0"/>
            </a:endParaRPr>
          </a:p>
          <a:p>
            <a:pPr algn="l">
              <a:lnSpc>
                <a:spcPct val="11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Основные компоненты знания. В социологии, как и в любой другой науке, имеются следующие основные компоненты: знание и средства его получения. Первый компонент — </a:t>
            </a:r>
            <a:r>
              <a:rPr lang="ru-RU" b="1" i="1" dirty="0">
                <a:solidFill>
                  <a:schemeClr val="tx1"/>
                </a:solidFill>
                <a:latin typeface="Times New Roman" panose="02020603050405020304" pitchFamily="18" charset="0"/>
                <a:cs typeface="Times New Roman" panose="02020603050405020304" pitchFamily="18" charset="0"/>
              </a:rPr>
              <a:t>социологическое знание</a:t>
            </a:r>
            <a:r>
              <a:rPr lang="ru-RU" dirty="0">
                <a:solidFill>
                  <a:schemeClr val="tx1"/>
                </a:solidFill>
                <a:latin typeface="Times New Roman" panose="02020603050405020304" pitchFamily="18" charset="0"/>
                <a:cs typeface="Times New Roman" panose="02020603050405020304" pitchFamily="18" charset="0"/>
              </a:rPr>
              <a:t> — включает в себя знание о знании (методологическое знание) и знание о предмете. Второй компонент — это и отдельные методы, и собственно социологические исследования. </a:t>
            </a:r>
            <a:endParaRPr lang="ru-RU" dirty="0" smtClean="0">
              <a:solidFill>
                <a:schemeClr val="tx1"/>
              </a:solidFill>
              <a:latin typeface="Times New Roman" panose="02020603050405020304" pitchFamily="18" charset="0"/>
              <a:cs typeface="Times New Roman" panose="02020603050405020304" pitchFamily="18" charset="0"/>
            </a:endParaRPr>
          </a:p>
          <a:p>
            <a:pPr algn="l">
              <a:lnSpc>
                <a:spcPct val="110000"/>
              </a:lnSpc>
              <a:spcBef>
                <a:spcPts val="0"/>
              </a:spcBef>
              <a:spcAft>
                <a:spcPts val="0"/>
              </a:spcAft>
            </a:pPr>
            <a:r>
              <a:rPr lang="ru-RU" b="1" i="1" dirty="0" smtClean="0">
                <a:solidFill>
                  <a:schemeClr val="tx1"/>
                </a:solidFill>
                <a:latin typeface="Times New Roman" panose="02020603050405020304" pitchFamily="18" charset="0"/>
                <a:cs typeface="Times New Roman" panose="02020603050405020304" pitchFamily="18" charset="0"/>
              </a:rPr>
              <a:t>Методологическое </a:t>
            </a:r>
            <a:r>
              <a:rPr lang="ru-RU" b="1" i="1" dirty="0">
                <a:solidFill>
                  <a:schemeClr val="tx1"/>
                </a:solidFill>
                <a:latin typeface="Times New Roman" panose="02020603050405020304" pitchFamily="18" charset="0"/>
                <a:cs typeface="Times New Roman" panose="02020603050405020304" pitchFamily="18" charset="0"/>
              </a:rPr>
              <a:t>знание</a:t>
            </a:r>
            <a:r>
              <a:rPr lang="ru-RU" dirty="0">
                <a:solidFill>
                  <a:schemeClr val="tx1"/>
                </a:solidFill>
                <a:latin typeface="Times New Roman" panose="02020603050405020304" pitchFamily="18" charset="0"/>
                <a:cs typeface="Times New Roman" panose="02020603050405020304" pitchFamily="18" charset="0"/>
              </a:rPr>
              <a:t> включает:</a:t>
            </a:r>
          </a:p>
          <a:p>
            <a:pPr marL="285750" indent="-285750" algn="l">
              <a:lnSpc>
                <a:spcPct val="11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мировоззренческие </a:t>
            </a:r>
            <a:r>
              <a:rPr lang="ru-RU" dirty="0">
                <a:solidFill>
                  <a:schemeClr val="tx1"/>
                </a:solidFill>
                <a:latin typeface="Times New Roman" panose="02020603050405020304" pitchFamily="18" charset="0"/>
                <a:cs typeface="Times New Roman" panose="02020603050405020304" pitchFamily="18" charset="0"/>
              </a:rPr>
              <a:t>и методологические принципы; </a:t>
            </a:r>
          </a:p>
          <a:p>
            <a:pPr marL="285750" indent="-285750" algn="l">
              <a:lnSpc>
                <a:spcPct val="110000"/>
              </a:lnSpc>
              <a:spcBef>
                <a:spcPts val="0"/>
              </a:spcBef>
              <a:spcAft>
                <a:spcPts val="0"/>
              </a:spcAft>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учение о предмете социологии; знание о методах, их разработке и применении; </a:t>
            </a:r>
          </a:p>
          <a:p>
            <a:pPr marL="285750" indent="-285750" algn="l">
              <a:lnSpc>
                <a:spcPct val="110000"/>
              </a:lnSpc>
              <a:spcBef>
                <a:spcPts val="0"/>
              </a:spcBef>
              <a:spcAft>
                <a:spcPts val="0"/>
              </a:spcAft>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учение о социологическом знании, его формах, типах и уровнях; </a:t>
            </a:r>
          </a:p>
          <a:p>
            <a:pPr marL="285750" indent="-285750" algn="l">
              <a:lnSpc>
                <a:spcPct val="110000"/>
              </a:lnSpc>
              <a:spcBef>
                <a:spcPts val="0"/>
              </a:spcBef>
              <a:spcAft>
                <a:spcPts val="0"/>
              </a:spcAft>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знание о процессе социологического исследования, его структуре и функциях. </a:t>
            </a:r>
          </a:p>
          <a:p>
            <a:pPr marL="285750" indent="-285750" algn="l">
              <a:lnSpc>
                <a:spcPct val="110000"/>
              </a:lnSpc>
              <a:spcBef>
                <a:spcPts val="0"/>
              </a:spcBef>
              <a:spcAft>
                <a:spcPts val="0"/>
              </a:spcAft>
              <a:buFont typeface="Wingdings" panose="05000000000000000000" pitchFamily="2" charset="2"/>
              <a:buChar char="Ø"/>
            </a:pPr>
            <a:r>
              <a:rPr lang="ru-RU" dirty="0">
                <a:solidFill>
                  <a:schemeClr val="tx1"/>
                </a:solidFill>
                <a:latin typeface="Times New Roman" panose="02020603050405020304" pitchFamily="18" charset="0"/>
                <a:cs typeface="Times New Roman" panose="02020603050405020304" pitchFamily="18" charset="0"/>
              </a:rPr>
              <a:t>Знание о предмете — это специально построенные классификации, или типологии, концептуальные или математические модели, гипотезы и теории, статистические данные. </a:t>
            </a:r>
          </a:p>
          <a:p>
            <a:pPr algn="l">
              <a:lnSpc>
                <a:spcPct val="11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В социологии применяются </a:t>
            </a:r>
            <a:r>
              <a:rPr lang="ru-RU" b="1" i="1" dirty="0" err="1">
                <a:solidFill>
                  <a:schemeClr val="tx1"/>
                </a:solidFill>
                <a:latin typeface="Times New Roman" panose="02020603050405020304" pitchFamily="18" charset="0"/>
                <a:cs typeface="Times New Roman" panose="02020603050405020304" pitchFamily="18" charset="0"/>
              </a:rPr>
              <a:t>частнонаучные</a:t>
            </a:r>
            <a:r>
              <a:rPr lang="ru-RU" b="1" i="1" dirty="0">
                <a:solidFill>
                  <a:schemeClr val="tx1"/>
                </a:solidFill>
                <a:latin typeface="Times New Roman" panose="02020603050405020304" pitchFamily="18" charset="0"/>
                <a:cs typeface="Times New Roman" panose="02020603050405020304" pitchFamily="18" charset="0"/>
              </a:rPr>
              <a:t> методы</a:t>
            </a:r>
            <a:r>
              <a:rPr lang="ru-RU" dirty="0">
                <a:solidFill>
                  <a:schemeClr val="tx1"/>
                </a:solidFill>
                <a:latin typeface="Times New Roman" panose="02020603050405020304" pitchFamily="18" charset="0"/>
                <a:cs typeface="Times New Roman" panose="02020603050405020304" pitchFamily="18" charset="0"/>
              </a:rPr>
              <a:t> (например, наблюдение, опрос) и общенаучные (например, статистические). </a:t>
            </a:r>
          </a:p>
          <a:p>
            <a:endParaRPr lang="ru-RU" dirty="0"/>
          </a:p>
        </p:txBody>
      </p:sp>
      <p:grpSp>
        <p:nvGrpSpPr>
          <p:cNvPr id="4" name="Group 6"/>
          <p:cNvGrpSpPr>
            <a:grpSpLocks/>
          </p:cNvGrpSpPr>
          <p:nvPr/>
        </p:nvGrpSpPr>
        <p:grpSpPr bwMode="auto">
          <a:xfrm>
            <a:off x="8054677"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554302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7117178" cy="504056"/>
          </a:xfrm>
        </p:spPr>
        <p:txBody>
          <a:bodyPr/>
          <a:lstStyle/>
          <a:p>
            <a:pPr algn="ctr"/>
            <a:r>
              <a:rPr lang="ru-RU" sz="2400" b="1" dirty="0">
                <a:latin typeface="Times New Roman" panose="02020603050405020304" pitchFamily="18" charset="0"/>
                <a:cs typeface="Times New Roman" panose="02020603050405020304" pitchFamily="18" charset="0"/>
              </a:rPr>
              <a:t>Структура социологии</a:t>
            </a:r>
            <a:endParaRPr lang="ru-RU" sz="2400" dirty="0"/>
          </a:p>
        </p:txBody>
      </p:sp>
      <p:sp>
        <p:nvSpPr>
          <p:cNvPr id="3" name="Текст 2"/>
          <p:cNvSpPr>
            <a:spLocks noGrp="1"/>
          </p:cNvSpPr>
          <p:nvPr>
            <p:ph type="body" idx="1"/>
          </p:nvPr>
        </p:nvSpPr>
        <p:spPr>
          <a:xfrm>
            <a:off x="827584" y="692696"/>
            <a:ext cx="7560840" cy="5760640"/>
          </a:xfrm>
          <a:solidFill>
            <a:schemeClr val="accent2">
              <a:lumMod val="40000"/>
              <a:lumOff val="60000"/>
            </a:schemeClr>
          </a:solidFill>
          <a:ln>
            <a:solidFill>
              <a:schemeClr val="tx2">
                <a:lumMod val="75000"/>
              </a:schemeClr>
            </a:solidFill>
          </a:ln>
        </p:spPr>
        <p:txBody>
          <a:bodyPr>
            <a:normAutofit fontScale="92500" lnSpcReduction="10000"/>
          </a:bodyPr>
          <a:lstStyle/>
          <a:p>
            <a:pPr algn="l">
              <a:lnSpc>
                <a:spcPct val="110000"/>
              </a:lnSpc>
              <a:spcBef>
                <a:spcPts val="0"/>
              </a:spcBef>
              <a:spcAft>
                <a:spcPts val="0"/>
              </a:spcAft>
            </a:pPr>
            <a:r>
              <a:rPr lang="ru-RU" b="1" i="1" dirty="0">
                <a:solidFill>
                  <a:schemeClr val="tx1"/>
                </a:solidFill>
                <a:latin typeface="Times New Roman" panose="02020603050405020304" pitchFamily="18" charset="0"/>
                <a:cs typeface="Times New Roman" panose="02020603050405020304" pitchFamily="18" charset="0"/>
              </a:rPr>
              <a:t>Методы в социологии</a:t>
            </a:r>
            <a:r>
              <a:rPr lang="ru-RU" dirty="0">
                <a:solidFill>
                  <a:schemeClr val="tx1"/>
                </a:solidFill>
                <a:latin typeface="Times New Roman" panose="02020603050405020304" pitchFamily="18" charset="0"/>
                <a:cs typeface="Times New Roman" panose="02020603050405020304" pitchFamily="18" charset="0"/>
              </a:rPr>
              <a:t> — это средства получения и систематизации научного знания о социальной реальности. Они включают в себя принципы организации познавательной (исследовательской) деятельности; регулятивные нормы или правила; совокупность приемов и способов действия; порядок (схему или план) действий. Приемы и способы исследования выстраиваются в определенной последовательности на основе регулятивных принципов. </a:t>
            </a:r>
          </a:p>
          <a:p>
            <a:pPr algn="l">
              <a:lnSpc>
                <a:spcPct val="11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Последовательность приемов и способов действий называется </a:t>
            </a:r>
            <a:r>
              <a:rPr lang="ru-RU" b="1" i="1" dirty="0">
                <a:solidFill>
                  <a:schemeClr val="tx1"/>
                </a:solidFill>
                <a:latin typeface="Times New Roman" panose="02020603050405020304" pitchFamily="18" charset="0"/>
                <a:cs typeface="Times New Roman" panose="02020603050405020304" pitchFamily="18" charset="0"/>
              </a:rPr>
              <a:t>процедурой</a:t>
            </a:r>
            <a:r>
              <a:rPr lang="ru-RU" dirty="0">
                <a:solidFill>
                  <a:schemeClr val="tx1"/>
                </a:solidFill>
                <a:latin typeface="Times New Roman" panose="02020603050405020304" pitchFamily="18" charset="0"/>
                <a:cs typeface="Times New Roman" panose="02020603050405020304" pitchFamily="18" charset="0"/>
              </a:rPr>
              <a:t>. Процедура является неотъемлемой частью любого метода. </a:t>
            </a:r>
          </a:p>
          <a:p>
            <a:pPr algn="l">
              <a:lnSpc>
                <a:spcPct val="110000"/>
              </a:lnSpc>
              <a:spcBef>
                <a:spcPts val="0"/>
              </a:spcBef>
              <a:spcAft>
                <a:spcPts val="0"/>
              </a:spcAft>
            </a:pPr>
            <a:r>
              <a:rPr lang="ru-RU" b="1" i="1" dirty="0">
                <a:solidFill>
                  <a:schemeClr val="tx1"/>
                </a:solidFill>
                <a:latin typeface="Times New Roman" panose="02020603050405020304" pitchFamily="18" charset="0"/>
                <a:cs typeface="Times New Roman" panose="02020603050405020304" pitchFamily="18" charset="0"/>
              </a:rPr>
              <a:t>Методика </a:t>
            </a:r>
            <a:r>
              <a:rPr lang="ru-RU" dirty="0">
                <a:solidFill>
                  <a:schemeClr val="tx1"/>
                </a:solidFill>
                <a:latin typeface="Times New Roman" panose="02020603050405020304" pitchFamily="18" charset="0"/>
                <a:cs typeface="Times New Roman" panose="02020603050405020304" pitchFamily="18" charset="0"/>
              </a:rPr>
              <a:t>— это реализация метода в целом, а следовательно, и его процедуры. Она означает привязку одного или комбинации нескольких методов и соответствующих процедур к исследованию, его концептуальному аппарату; выбор или разработку методического инструментария (совокупности методов), методической стратегии (последовательности применения методов и соответствующих процедур). </a:t>
            </a:r>
          </a:p>
          <a:p>
            <a:pPr algn="l">
              <a:lnSpc>
                <a:spcPct val="11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Методика включает в себя технику. </a:t>
            </a:r>
            <a:r>
              <a:rPr lang="ru-RU" b="1" i="1" dirty="0">
                <a:solidFill>
                  <a:schemeClr val="tx1"/>
                </a:solidFill>
                <a:latin typeface="Times New Roman" panose="02020603050405020304" pitchFamily="18" charset="0"/>
                <a:cs typeface="Times New Roman" panose="02020603050405020304" pitchFamily="18" charset="0"/>
              </a:rPr>
              <a:t>Техника</a:t>
            </a:r>
            <a:r>
              <a:rPr lang="ru-RU" dirty="0">
                <a:solidFill>
                  <a:schemeClr val="tx1"/>
                </a:solidFill>
                <a:latin typeface="Times New Roman" panose="02020603050405020304" pitchFamily="18" charset="0"/>
                <a:cs typeface="Times New Roman" panose="02020603050405020304" pitchFamily="18" charset="0"/>
              </a:rPr>
              <a:t> — это реализация метода на уровне простейших операций, доведенных до совершенства. Она может представлять собой совокупность и последовательность приемов работы с объектом исследования (техника сбора данных), с данными исследования (техника обработки данных), с инструментами исследования (техника составления анкеты). </a:t>
            </a:r>
          </a:p>
          <a:p>
            <a:pPr algn="l">
              <a:lnSpc>
                <a:spcPct val="110000"/>
              </a:lnSpc>
              <a:spcBef>
                <a:spcPts val="0"/>
              </a:spcBef>
              <a:spcAft>
                <a:spcPts val="0"/>
              </a:spcAft>
            </a:pP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18164" y="639072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050911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16632"/>
            <a:ext cx="7117178" cy="504056"/>
          </a:xfrm>
        </p:spPr>
        <p:txBody>
          <a:bodyPr/>
          <a:lstStyle/>
          <a:p>
            <a:pPr algn="ctr"/>
            <a:r>
              <a:rPr lang="ru-RU" sz="2400" b="1" dirty="0">
                <a:latin typeface="Times New Roman" panose="02020603050405020304" pitchFamily="18" charset="0"/>
                <a:cs typeface="Times New Roman" panose="02020603050405020304" pitchFamily="18" charset="0"/>
              </a:rPr>
              <a:t>Структура социологии</a:t>
            </a:r>
            <a:endParaRPr lang="ru-RU" sz="2400" dirty="0"/>
          </a:p>
        </p:txBody>
      </p:sp>
      <p:sp>
        <p:nvSpPr>
          <p:cNvPr id="3" name="Текст 2"/>
          <p:cNvSpPr>
            <a:spLocks noGrp="1"/>
          </p:cNvSpPr>
          <p:nvPr>
            <p:ph type="body" idx="1"/>
          </p:nvPr>
        </p:nvSpPr>
        <p:spPr>
          <a:xfrm>
            <a:off x="1009443" y="836712"/>
            <a:ext cx="7117178" cy="5256584"/>
          </a:xfrm>
          <a:solidFill>
            <a:schemeClr val="accent2">
              <a:lumMod val="40000"/>
              <a:lumOff val="60000"/>
            </a:schemeClr>
          </a:solidFill>
          <a:ln>
            <a:solidFill>
              <a:schemeClr val="tx2">
                <a:lumMod val="75000"/>
              </a:schemeClr>
            </a:solidFill>
          </a:ln>
        </p:spPr>
        <p:txBody>
          <a:bodyPr>
            <a:normAutofit/>
          </a:bodyPr>
          <a:lstStyle/>
          <a:p>
            <a:pPr algn="l">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Социологическое знание, независимо от его уровня, характеризуется </a:t>
            </a:r>
            <a:r>
              <a:rPr lang="ru-RU" b="1" i="1" dirty="0">
                <a:solidFill>
                  <a:schemeClr val="tx1"/>
                </a:solidFill>
                <a:latin typeface="Times New Roman" panose="02020603050405020304" pitchFamily="18" charset="0"/>
                <a:cs typeface="Times New Roman" panose="02020603050405020304" pitchFamily="18" charset="0"/>
              </a:rPr>
              <a:t>двумя функциями</a:t>
            </a:r>
            <a:r>
              <a:rPr lang="ru-RU" dirty="0">
                <a:solidFill>
                  <a:schemeClr val="tx1"/>
                </a:solidFill>
                <a:latin typeface="Times New Roman" panose="02020603050405020304" pitchFamily="18" charset="0"/>
                <a:cs typeface="Times New Roman" panose="02020603050405020304" pitchFamily="18" charset="0"/>
              </a:rPr>
              <a:t>: </a:t>
            </a:r>
            <a:endParaRPr lang="ru-RU" dirty="0" smtClean="0">
              <a:solidFill>
                <a:schemeClr val="tx1"/>
              </a:solidFill>
              <a:latin typeface="Times New Roman" panose="02020603050405020304" pitchFamily="18" charset="0"/>
              <a:cs typeface="Times New Roman" panose="02020603050405020304" pitchFamily="18" charset="0"/>
            </a:endParaRPr>
          </a:p>
          <a:p>
            <a:pPr marL="285750" indent="-285750" algn="l">
              <a:lnSpc>
                <a:spcPct val="11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объяснения </a:t>
            </a:r>
            <a:r>
              <a:rPr lang="ru-RU" dirty="0">
                <a:solidFill>
                  <a:schemeClr val="tx1"/>
                </a:solidFill>
                <a:latin typeface="Times New Roman" panose="02020603050405020304" pitchFamily="18" charset="0"/>
                <a:cs typeface="Times New Roman" panose="02020603050405020304" pitchFamily="18" charset="0"/>
              </a:rPr>
              <a:t>социальной действительности </a:t>
            </a:r>
            <a:endParaRPr lang="ru-RU" dirty="0" smtClean="0">
              <a:solidFill>
                <a:schemeClr val="tx1"/>
              </a:solidFill>
              <a:latin typeface="Times New Roman" panose="02020603050405020304" pitchFamily="18" charset="0"/>
              <a:cs typeface="Times New Roman" panose="02020603050405020304" pitchFamily="18" charset="0"/>
            </a:endParaRPr>
          </a:p>
          <a:p>
            <a:pPr marL="285750" indent="-285750" algn="l">
              <a:lnSpc>
                <a:spcPct val="11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Преобразования</a:t>
            </a:r>
            <a:r>
              <a:rPr lang="ru-RU" dirty="0">
                <a:solidFill>
                  <a:schemeClr val="tx1"/>
                </a:solidFill>
                <a:latin typeface="Times New Roman" panose="02020603050405020304" pitchFamily="18" charset="0"/>
                <a:cs typeface="Times New Roman" panose="02020603050405020304" pitchFamily="18" charset="0"/>
              </a:rPr>
              <a:t> социальной действительности</a:t>
            </a:r>
            <a:r>
              <a:rPr lang="ru-RU" dirty="0" smtClean="0">
                <a:solidFill>
                  <a:schemeClr val="tx1"/>
                </a:solidFill>
                <a:latin typeface="Times New Roman" panose="02020603050405020304" pitchFamily="18" charset="0"/>
                <a:cs typeface="Times New Roman" panose="02020603050405020304" pitchFamily="18" charset="0"/>
              </a:rPr>
              <a:t> . </a:t>
            </a:r>
          </a:p>
          <a:p>
            <a:pPr algn="l">
              <a:lnSpc>
                <a:spcPct val="110000"/>
              </a:lnSpc>
              <a:spcBef>
                <a:spcPts val="0"/>
              </a:spcBef>
              <a:spcAft>
                <a:spcPts val="0"/>
              </a:spcAft>
            </a:pPr>
            <a:endParaRPr lang="ru-RU" dirty="0">
              <a:solidFill>
                <a:schemeClr val="tx1"/>
              </a:solidFill>
              <a:latin typeface="Times New Roman" panose="02020603050405020304" pitchFamily="18" charset="0"/>
              <a:cs typeface="Times New Roman" panose="02020603050405020304" pitchFamily="18" charset="0"/>
            </a:endParaRPr>
          </a:p>
          <a:p>
            <a:pPr algn="l">
              <a:lnSpc>
                <a:spcPct val="110000"/>
              </a:lnSpc>
              <a:spcBef>
                <a:spcPts val="0"/>
              </a:spcBef>
              <a:spcAft>
                <a:spcPts val="0"/>
              </a:spcAft>
            </a:pPr>
            <a:r>
              <a:rPr lang="ru-RU" b="1" i="1" dirty="0" smtClean="0">
                <a:solidFill>
                  <a:schemeClr val="tx1"/>
                </a:solidFill>
                <a:latin typeface="Times New Roman" panose="02020603050405020304" pitchFamily="18" charset="0"/>
                <a:cs typeface="Times New Roman" panose="02020603050405020304" pitchFamily="18" charset="0"/>
              </a:rPr>
              <a:t> </a:t>
            </a:r>
            <a:r>
              <a:rPr lang="ru-RU" b="1" i="1" dirty="0">
                <a:solidFill>
                  <a:schemeClr val="tx1"/>
                </a:solidFill>
                <a:latin typeface="Times New Roman" panose="02020603050405020304" pitchFamily="18" charset="0"/>
                <a:cs typeface="Times New Roman" panose="02020603050405020304" pitchFamily="18" charset="0"/>
              </a:rPr>
              <a:t>Социологические исследования </a:t>
            </a:r>
            <a:r>
              <a:rPr lang="ru-RU" dirty="0">
                <a:solidFill>
                  <a:schemeClr val="tx1"/>
                </a:solidFill>
                <a:latin typeface="Times New Roman" panose="02020603050405020304" pitchFamily="18" charset="0"/>
                <a:cs typeface="Times New Roman" panose="02020603050405020304" pitchFamily="18" charset="0"/>
              </a:rPr>
              <a:t>посвящены изучению законов и закономерностей функционирования и развития различных социальных общностей, характера и способов взаимодействия людей, их совместной деятельности. </a:t>
            </a:r>
            <a:endParaRPr lang="ru-RU" dirty="0" smtClean="0">
              <a:solidFill>
                <a:schemeClr val="tx1"/>
              </a:solidFill>
              <a:latin typeface="Times New Roman" panose="02020603050405020304" pitchFamily="18" charset="0"/>
              <a:cs typeface="Times New Roman" panose="02020603050405020304" pitchFamily="18" charset="0"/>
            </a:endParaRPr>
          </a:p>
          <a:p>
            <a:pPr algn="l">
              <a:lnSpc>
                <a:spcPct val="110000"/>
              </a:lnSpc>
              <a:spcBef>
                <a:spcPts val="0"/>
              </a:spcBef>
              <a:spcAft>
                <a:spcPts val="0"/>
              </a:spcAft>
            </a:pPr>
            <a:r>
              <a:rPr lang="ru-RU" b="1" i="1" dirty="0" smtClean="0">
                <a:solidFill>
                  <a:schemeClr val="tx1"/>
                </a:solidFill>
                <a:latin typeface="Times New Roman" panose="02020603050405020304" pitchFamily="18" charset="0"/>
                <a:cs typeface="Times New Roman" panose="02020603050405020304" pitchFamily="18" charset="0"/>
              </a:rPr>
              <a:t>Социальные </a:t>
            </a:r>
            <a:r>
              <a:rPr lang="ru-RU" b="1" i="1" dirty="0">
                <a:solidFill>
                  <a:schemeClr val="tx1"/>
                </a:solidFill>
                <a:latin typeface="Times New Roman" panose="02020603050405020304" pitchFamily="18" charset="0"/>
                <a:cs typeface="Times New Roman" panose="02020603050405020304" pitchFamily="18" charset="0"/>
              </a:rPr>
              <a:t>исследования</a:t>
            </a:r>
            <a:r>
              <a:rPr lang="ru-RU" dirty="0">
                <a:solidFill>
                  <a:schemeClr val="tx1"/>
                </a:solidFill>
                <a:latin typeface="Times New Roman" panose="02020603050405020304" pitchFamily="18" charset="0"/>
                <a:cs typeface="Times New Roman" panose="02020603050405020304" pitchFamily="18" charset="0"/>
              </a:rPr>
              <a:t>, в отличие от социологических, наряду с формами проявления и механизмами действия социальных законов и закономерностей предполагают изучение конкретных форм и условий социального взаимодействия людей: экономических, политических, демографических и др., т. е. наряду со специфическим предметом (экономикой, политикой, населением) изучают социальный аспект — взаимодействие людей</a:t>
            </a:r>
            <a:r>
              <a:rPr lang="ru-RU" dirty="0"/>
              <a:t>.</a:t>
            </a:r>
          </a:p>
          <a:p>
            <a:endParaRPr lang="ru-RU" dirty="0"/>
          </a:p>
        </p:txBody>
      </p:sp>
      <p:grpSp>
        <p:nvGrpSpPr>
          <p:cNvPr id="4" name="Group 6"/>
          <p:cNvGrpSpPr>
            <a:grpSpLocks/>
          </p:cNvGrpSpPr>
          <p:nvPr/>
        </p:nvGrpSpPr>
        <p:grpSpPr bwMode="auto">
          <a:xfrm>
            <a:off x="8048823" y="63600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27695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16632"/>
            <a:ext cx="7117178" cy="504056"/>
          </a:xfrm>
        </p:spPr>
        <p:txBody>
          <a:bodyPr/>
          <a:lstStyle/>
          <a:p>
            <a:pPr lvl="0" algn="ctr"/>
            <a:r>
              <a:rPr lang="ru-RU" sz="2400" b="1" dirty="0"/>
              <a:t>Основные функции </a:t>
            </a:r>
            <a:r>
              <a:rPr lang="ru-RU" sz="2400" b="1" dirty="0" smtClean="0"/>
              <a:t>социологии</a:t>
            </a:r>
            <a:endParaRPr lang="ru-RU" dirty="0"/>
          </a:p>
        </p:txBody>
      </p:sp>
      <p:sp>
        <p:nvSpPr>
          <p:cNvPr id="3" name="Текст 2"/>
          <p:cNvSpPr>
            <a:spLocks noGrp="1"/>
          </p:cNvSpPr>
          <p:nvPr>
            <p:ph type="body" idx="1"/>
          </p:nvPr>
        </p:nvSpPr>
        <p:spPr>
          <a:xfrm>
            <a:off x="683568" y="620688"/>
            <a:ext cx="7920880" cy="5976664"/>
          </a:xfrm>
          <a:solidFill>
            <a:schemeClr val="accent2">
              <a:lumMod val="40000"/>
              <a:lumOff val="60000"/>
            </a:schemeClr>
          </a:solidFill>
          <a:ln>
            <a:solidFill>
              <a:schemeClr val="tx2">
                <a:lumMod val="75000"/>
              </a:schemeClr>
            </a:solidFill>
          </a:ln>
        </p:spPr>
        <p:txBody>
          <a:bodyPr>
            <a:noAutofit/>
          </a:bodyPr>
          <a:lstStyle/>
          <a:p>
            <a:pPr algn="l"/>
            <a:r>
              <a:rPr lang="ru-RU" sz="1400" b="1" i="1" dirty="0">
                <a:solidFill>
                  <a:schemeClr val="tx1"/>
                </a:solidFill>
                <a:latin typeface="Times New Roman" panose="02020603050405020304" pitchFamily="18" charset="0"/>
                <a:cs typeface="Times New Roman" panose="02020603050405020304" pitchFamily="18" charset="0"/>
              </a:rPr>
              <a:t>Общенаучная</a:t>
            </a:r>
            <a:r>
              <a:rPr lang="ru-RU" sz="1400" dirty="0">
                <a:solidFill>
                  <a:schemeClr val="tx1"/>
                </a:solidFill>
                <a:latin typeface="Times New Roman" panose="02020603050405020304" pitchFamily="18" charset="0"/>
                <a:cs typeface="Times New Roman" panose="02020603050405020304" pitchFamily="18" charset="0"/>
              </a:rPr>
              <a:t> - теоретико-познавательная- это исследование социальной жизни, ее феноменов, процессов, систем, структур, закономерностей динамики.</a:t>
            </a:r>
          </a:p>
          <a:p>
            <a:pPr algn="l"/>
            <a:r>
              <a:rPr lang="ru-RU" sz="1400" b="1" i="1" dirty="0">
                <a:solidFill>
                  <a:schemeClr val="tx1"/>
                </a:solidFill>
                <a:latin typeface="Times New Roman" panose="02020603050405020304" pitchFamily="18" charset="0"/>
                <a:cs typeface="Times New Roman" panose="02020603050405020304" pitchFamily="18" charset="0"/>
              </a:rPr>
              <a:t>Культурно-просветительная</a:t>
            </a:r>
            <a:r>
              <a:rPr lang="ru-RU" sz="1400" dirty="0">
                <a:solidFill>
                  <a:schemeClr val="tx1"/>
                </a:solidFill>
                <a:latin typeface="Times New Roman" panose="02020603050405020304" pitchFamily="18" charset="0"/>
                <a:cs typeface="Times New Roman" panose="02020603050405020304" pitchFamily="18" charset="0"/>
              </a:rPr>
              <a:t> функция - социология формирует знания об обществе, его социальных системах, социальном состоянии, тем самым обогащая духовный мир человека, увеличивая культуру его социального и политического мышления.</a:t>
            </a:r>
          </a:p>
          <a:p>
            <a:pPr algn="l"/>
            <a:r>
              <a:rPr lang="ru-RU" sz="1400" b="1" i="1" dirty="0">
                <a:solidFill>
                  <a:schemeClr val="tx1"/>
                </a:solidFill>
                <a:latin typeface="Times New Roman" panose="02020603050405020304" pitchFamily="18" charset="0"/>
                <a:cs typeface="Times New Roman" panose="02020603050405020304" pitchFamily="18" charset="0"/>
              </a:rPr>
              <a:t>Мировоззренческая</a:t>
            </a:r>
            <a:r>
              <a:rPr lang="ru-RU" sz="1400" dirty="0">
                <a:solidFill>
                  <a:schemeClr val="tx1"/>
                </a:solidFill>
                <a:latin typeface="Times New Roman" panose="02020603050405020304" pitchFamily="18" charset="0"/>
                <a:cs typeface="Times New Roman" panose="02020603050405020304" pitchFamily="18" charset="0"/>
              </a:rPr>
              <a:t> функция выражается не в привязанности социологии к какой-либо мировоззренческой системе, а в том, что она дает возможности научной, когнитивной ориентации в социальном мире и в социальных процессах, сознательного выбора профессии.</a:t>
            </a:r>
          </a:p>
          <a:p>
            <a:pPr algn="l"/>
            <a:r>
              <a:rPr lang="ru-RU" sz="1400" dirty="0">
                <a:solidFill>
                  <a:schemeClr val="tx1"/>
                </a:solidFill>
                <a:latin typeface="Times New Roman" panose="02020603050405020304" pitchFamily="18" charset="0"/>
                <a:cs typeface="Times New Roman" panose="02020603050405020304" pitchFamily="18" charset="0"/>
              </a:rPr>
              <a:t>Одна из важнейших функций социологии - </a:t>
            </a:r>
            <a:r>
              <a:rPr lang="ru-RU" sz="1400" b="1" i="1" dirty="0">
                <a:solidFill>
                  <a:schemeClr val="tx1"/>
                </a:solidFill>
                <a:latin typeface="Times New Roman" panose="02020603050405020304" pitchFamily="18" charset="0"/>
                <a:cs typeface="Times New Roman" panose="02020603050405020304" pitchFamily="18" charset="0"/>
              </a:rPr>
              <a:t>социально-прогностическая</a:t>
            </a:r>
            <a:r>
              <a:rPr lang="ru-RU" sz="1400" dirty="0">
                <a:solidFill>
                  <a:schemeClr val="tx1"/>
                </a:solidFill>
                <a:latin typeface="Times New Roman" panose="02020603050405020304" pitchFamily="18" charset="0"/>
                <a:cs typeface="Times New Roman" panose="02020603050405020304" pitchFamily="18" charset="0"/>
              </a:rPr>
              <a:t>. Существуют практические потребности в анализе вероятных тенденций социальных изменений, поведения социальных общностей, больших экономических масс при сдвигах в экономике, в общественном строе, в институтах власти.</a:t>
            </a:r>
          </a:p>
          <a:p>
            <a:pPr algn="l"/>
            <a:r>
              <a:rPr lang="ru-RU" sz="1400" dirty="0">
                <a:solidFill>
                  <a:schemeClr val="tx1"/>
                </a:solidFill>
                <a:latin typeface="Times New Roman" panose="02020603050405020304" pitchFamily="18" charset="0"/>
                <a:cs typeface="Times New Roman" panose="02020603050405020304" pitchFamily="18" charset="0"/>
              </a:rPr>
              <a:t>В любом обществе существует потребность так или иначе воздействовать на социальные отношения, на управление социальными процессами. Вследствие такой потребности сформировалась управленческая и социально-преобразовательная функция.</a:t>
            </a:r>
          </a:p>
          <a:p>
            <a:pPr algn="l"/>
            <a:r>
              <a:rPr lang="ru-RU" sz="1400" b="1" i="1" dirty="0">
                <a:solidFill>
                  <a:schemeClr val="tx1"/>
                </a:solidFill>
                <a:latin typeface="Times New Roman" panose="02020603050405020304" pitchFamily="18" charset="0"/>
                <a:cs typeface="Times New Roman" panose="02020603050405020304" pitchFamily="18" charset="0"/>
              </a:rPr>
              <a:t>Управленческая</a:t>
            </a:r>
            <a:r>
              <a:rPr lang="ru-RU" sz="1400" dirty="0">
                <a:solidFill>
                  <a:schemeClr val="tx1"/>
                </a:solidFill>
                <a:latin typeface="Times New Roman" panose="02020603050405020304" pitchFamily="18" charset="0"/>
                <a:cs typeface="Times New Roman" panose="02020603050405020304" pitchFamily="18" charset="0"/>
              </a:rPr>
              <a:t> обеспечивает органы государственного управления, управленческие структуры в хозяйственной деятельности и др. социологической информацией для принятия или коррекции решений. В США, например, социология менеджмента широко изучается при подготовке административных кадров, в школах бизнеса, используется в обучении и воспитании будущих политических деятелей.</a:t>
            </a:r>
          </a:p>
          <a:p>
            <a:pPr algn="l"/>
            <a:r>
              <a:rPr lang="ru-RU" sz="1400" b="1" i="1" dirty="0">
                <a:solidFill>
                  <a:schemeClr val="tx1"/>
                </a:solidFill>
                <a:latin typeface="Times New Roman" panose="02020603050405020304" pitchFamily="18" charset="0"/>
                <a:cs typeface="Times New Roman" panose="02020603050405020304" pitchFamily="18" charset="0"/>
              </a:rPr>
              <a:t>Социально-преобразовательная</a:t>
            </a:r>
            <a:r>
              <a:rPr lang="ru-RU" sz="1400" dirty="0">
                <a:solidFill>
                  <a:schemeClr val="tx1"/>
                </a:solidFill>
                <a:latin typeface="Times New Roman" panose="02020603050405020304" pitchFamily="18" charset="0"/>
                <a:cs typeface="Times New Roman" panose="02020603050405020304" pitchFamily="18" charset="0"/>
              </a:rPr>
              <a:t> функция ориентирована на проблемы совершенствования, преобразования тех или иных институтов социальных отношений и систем. На этой основе могут разрабатываться и внедряться идеи новых социальных технологий, концепции глубоких социальных преобразований</a:t>
            </a:r>
            <a:r>
              <a:rPr lang="ru-RU" sz="1400" dirty="0" smtClean="0"/>
              <a:t>.</a:t>
            </a:r>
            <a:endParaRPr lang="ru-RU" sz="1400" dirty="0"/>
          </a:p>
        </p:txBody>
      </p:sp>
      <p:grpSp>
        <p:nvGrpSpPr>
          <p:cNvPr id="4" name="Group 6"/>
          <p:cNvGrpSpPr>
            <a:grpSpLocks/>
          </p:cNvGrpSpPr>
          <p:nvPr/>
        </p:nvGrpSpPr>
        <p:grpSpPr bwMode="auto">
          <a:xfrm>
            <a:off x="7937698" y="6369545"/>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26472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852936"/>
            <a:ext cx="7125113" cy="924475"/>
          </a:xfrm>
          <a:solidFill>
            <a:schemeClr val="accent2">
              <a:lumMod val="40000"/>
              <a:lumOff val="60000"/>
            </a:schemeClr>
          </a:solidFill>
          <a:ln>
            <a:solidFill>
              <a:schemeClr val="tx2">
                <a:lumMod val="75000"/>
              </a:schemeClr>
            </a:solidFill>
          </a:ln>
        </p:spPr>
        <p:txBody>
          <a:bodyPr/>
          <a:lstStyle/>
          <a:p>
            <a:pPr algn="ctr"/>
            <a:r>
              <a:rPr lang="ru-RU" dirty="0" smtClean="0">
                <a:solidFill>
                  <a:schemeClr val="tx1"/>
                </a:solidFill>
              </a:rPr>
              <a:t>Спасибо за внимание!</a:t>
            </a:r>
            <a:endParaRPr lang="ru-RU" dirty="0">
              <a:solidFill>
                <a:schemeClr val="tx1"/>
              </a:solidFill>
            </a:endParaRPr>
          </a:p>
        </p:txBody>
      </p:sp>
      <p:grpSp>
        <p:nvGrpSpPr>
          <p:cNvPr id="3" name="Group 6"/>
          <p:cNvGrpSpPr>
            <a:grpSpLocks/>
          </p:cNvGrpSpPr>
          <p:nvPr/>
        </p:nvGrpSpPr>
        <p:grpSpPr bwMode="auto">
          <a:xfrm>
            <a:off x="7981652" y="6370091"/>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05193990"/>
      </p:ext>
    </p:extLst>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TM02455596[[fn=Весна]]</Template>
  <TotalTime>122</TotalTime>
  <Words>2071</Words>
  <Application>Microsoft Office PowerPoint</Application>
  <PresentationFormat>Экран (4:3)</PresentationFormat>
  <Paragraphs>134</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Spring</vt:lpstr>
      <vt:lpstr>Лекция 1 Социология как наука</vt:lpstr>
      <vt:lpstr>Лекция 1 Социология как наука</vt:lpstr>
      <vt:lpstr>Специфика социологического видения мира</vt:lpstr>
      <vt:lpstr>Специфика социологического видения мира</vt:lpstr>
      <vt:lpstr>Специфика социологического видения мира</vt:lpstr>
      <vt:lpstr>Специфика социологического видения мира</vt:lpstr>
      <vt:lpstr>Объект и предмет социологии</vt:lpstr>
      <vt:lpstr>Объект и предмет социологии</vt:lpstr>
      <vt:lpstr>Объект и предмет социологии</vt:lpstr>
      <vt:lpstr>Объект и предмет социологии</vt:lpstr>
      <vt:lpstr>Объект и предмет социологии</vt:lpstr>
      <vt:lpstr>Объект и предмет социологии</vt:lpstr>
      <vt:lpstr>Социология – это наука об общих и специфических социальных закономерностях организации, функционирования и развития общества, путях, формах и методах их реализации, в действиях и взаимодействиях членов общества. </vt:lpstr>
      <vt:lpstr>Социология в структуре гуманитарного знания</vt:lpstr>
      <vt:lpstr>Социология в структуре гуманитарного знания</vt:lpstr>
      <vt:lpstr>Структура социологии</vt:lpstr>
      <vt:lpstr>Структура социологии</vt:lpstr>
      <vt:lpstr>Структура социологии</vt:lpstr>
      <vt:lpstr>Структура социологии</vt:lpstr>
      <vt:lpstr>Основные функции социологии</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1 Социология как наука</dc:title>
  <dc:creator>Елена</dc:creator>
  <cp:lastModifiedBy>Елена</cp:lastModifiedBy>
  <cp:revision>32</cp:revision>
  <dcterms:created xsi:type="dcterms:W3CDTF">2017-12-03T12:00:41Z</dcterms:created>
  <dcterms:modified xsi:type="dcterms:W3CDTF">2018-04-01T00:06:30Z</dcterms:modified>
</cp:coreProperties>
</file>