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5" r:id="rId2"/>
    <p:sldId id="271" r:id="rId3"/>
    <p:sldId id="273" r:id="rId4"/>
    <p:sldId id="275" r:id="rId5"/>
    <p:sldId id="276" r:id="rId6"/>
    <p:sldId id="277" r:id="rId7"/>
    <p:sldId id="278" r:id="rId8"/>
    <p:sldId id="286" r:id="rId9"/>
    <p:sldId id="280" r:id="rId10"/>
    <p:sldId id="281" r:id="rId11"/>
    <p:sldId id="282" r:id="rId12"/>
    <p:sldId id="283" r:id="rId13"/>
    <p:sldId id="297" r:id="rId14"/>
    <p:sldId id="284" r:id="rId15"/>
    <p:sldId id="285" r:id="rId16"/>
    <p:sldId id="287" r:id="rId17"/>
    <p:sldId id="293" r:id="rId18"/>
    <p:sldId id="288" r:id="rId19"/>
    <p:sldId id="290" r:id="rId20"/>
    <p:sldId id="295" r:id="rId21"/>
    <p:sldId id="291" r:id="rId22"/>
    <p:sldId id="296" r:id="rId23"/>
    <p:sldId id="264" r:id="rId24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90D6"/>
    <a:srgbClr val="FF9966"/>
    <a:srgbClr val="33336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694" autoAdjust="0"/>
  </p:normalViewPr>
  <p:slideViewPr>
    <p:cSldViewPr snapToGrid="0">
      <p:cViewPr varScale="1">
        <p:scale>
          <a:sx n="48" d="100"/>
          <a:sy n="48" d="100"/>
        </p:scale>
        <p:origin x="52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6EE7-1FD8-45B9-AB8E-3E6D5D77E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932CF-D42E-41EB-AF1D-578A04A7F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02712-6BBF-4ACB-A449-8098CAD34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32C6-40AC-4C5D-8439-ED9ECAE0E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  <p:sldLayoutId id="2147483667" r:id="rId14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2. Стратегические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/>
              <a:t>2021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82880" y="1036320"/>
            <a:ext cx="8823960" cy="5261610"/>
          </a:xfrm>
        </p:spPr>
        <p:txBody>
          <a:bodyPr>
            <a:normAutofit fontScale="85000" lnSpcReduction="20000"/>
          </a:bodyPr>
          <a:lstStyle/>
          <a:p>
            <a:pPr marL="342900" indent="-342900" algn="ctr"/>
            <a:r>
              <a:rPr lang="ru-RU" sz="2800" b="1" dirty="0">
                <a:solidFill>
                  <a:srgbClr val="C00000"/>
                </a:solidFill>
              </a:rPr>
              <a:t>Сущность и формы долгосрочного финансирования 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rgbClr val="C00000"/>
                </a:solidFill>
              </a:rPr>
              <a:t>бизнеса</a:t>
            </a:r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defRPr/>
            </a:pPr>
            <a:r>
              <a:rPr lang="ru-RU" b="1" dirty="0"/>
              <a:t>   </a:t>
            </a:r>
            <a:r>
              <a:rPr lang="ru-RU" sz="2600" b="1" dirty="0"/>
              <a:t>Под финансированием понимается процесс образования финансового капитала  компании во всех его формах. </a:t>
            </a:r>
          </a:p>
          <a:p>
            <a:pPr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Долгосрочным считается финансирование:</a:t>
            </a:r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-  на срок более 3 лет (в зарубежной практике), </a:t>
            </a:r>
          </a:p>
          <a:p>
            <a:pPr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на срок свыше 1 года (в российской практике).</a:t>
            </a:r>
          </a:p>
          <a:p>
            <a:pPr>
              <a:spcBef>
                <a:spcPct val="30000"/>
              </a:spcBef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</a:t>
            </a:r>
            <a:r>
              <a:rPr lang="ru-RU" sz="2600" b="1" dirty="0">
                <a:solidFill>
                  <a:srgbClr val="C00000"/>
                </a:solidFill>
              </a:rPr>
              <a:t>Источники финансирования: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</a:t>
            </a:r>
            <a:r>
              <a:rPr lang="ru-RU" sz="2600" b="1" i="1" dirty="0">
                <a:solidFill>
                  <a:srgbClr val="7030A0"/>
                </a:solidFill>
              </a:rPr>
              <a:t>внутренние: </a:t>
            </a:r>
            <a:r>
              <a:rPr lang="ru-RU" sz="2600" b="1" dirty="0"/>
              <a:t>прибыль, амортизация, продажа имущества;</a:t>
            </a:r>
          </a:p>
          <a:p>
            <a:pPr marL="1792288" indent="-1792288">
              <a:lnSpc>
                <a:spcPct val="120000"/>
              </a:lnSpc>
              <a:spcBef>
                <a:spcPct val="30000"/>
              </a:spcBef>
              <a:defRPr/>
            </a:pPr>
            <a:r>
              <a:rPr lang="ru-RU" sz="2600" b="1" dirty="0"/>
              <a:t>- </a:t>
            </a:r>
            <a:r>
              <a:rPr lang="ru-RU" sz="2600" b="1" i="1" dirty="0">
                <a:solidFill>
                  <a:srgbClr val="7030A0"/>
                </a:solidFill>
              </a:rPr>
              <a:t>внешние:</a:t>
            </a:r>
            <a:r>
              <a:rPr lang="ru-RU" sz="2600" b="1" dirty="0"/>
              <a:t> долговое финансирование, долевое </a:t>
            </a:r>
            <a:r>
              <a:rPr lang="ru-RU" sz="2600" b="1" dirty="0" err="1"/>
              <a:t>финан-е</a:t>
            </a:r>
            <a:r>
              <a:rPr lang="ru-RU" sz="2600" b="1" dirty="0"/>
              <a:t>,  гибридное финансирование</a:t>
            </a:r>
          </a:p>
          <a:p>
            <a:pPr>
              <a:spcBef>
                <a:spcPct val="30000"/>
              </a:spcBef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2.2. Источники и формы долгосрочного финансирования корпорации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chemeClr val="folHlink"/>
                </a:solidFill>
              </a:rPr>
              <a:t>Формы и источники внешнего финансирования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11624" y="719912"/>
            <a:ext cx="4038600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Долговое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облигаций;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кредиты банков;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займы небанковских организаций;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выдача векселей;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Финансовый лизинг</a:t>
            </a:r>
          </a:p>
        </p:txBody>
      </p:sp>
      <p:sp>
        <p:nvSpPr>
          <p:cNvPr id="14353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55201"/>
            <a:ext cx="4183063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Долевое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акций (для АО);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внесение складочного капитала (для ООО)</a:t>
            </a:r>
          </a:p>
        </p:txBody>
      </p:sp>
      <p:sp>
        <p:nvSpPr>
          <p:cNvPr id="7173" name="TextBox 7"/>
          <p:cNvSpPr txBox="1">
            <a:spLocks noChangeArrowheads="1"/>
          </p:cNvSpPr>
          <p:nvPr/>
        </p:nvSpPr>
        <p:spPr bwMode="auto">
          <a:xfrm>
            <a:off x="1120254" y="4568428"/>
            <a:ext cx="63357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Гибридные формы:</a:t>
            </a:r>
          </a:p>
          <a:p>
            <a:pPr algn="ctr"/>
            <a:r>
              <a:rPr lang="ru-RU" sz="2400" b="1" dirty="0"/>
              <a:t>▪  проектное финансирование</a:t>
            </a:r>
          </a:p>
          <a:p>
            <a:pPr algn="ctr"/>
            <a:r>
              <a:rPr lang="ru-RU" sz="2400" b="1" dirty="0"/>
              <a:t>выпуск конвертируемых облигаций</a:t>
            </a:r>
          </a:p>
          <a:p>
            <a:pPr algn="ctr"/>
            <a:r>
              <a:rPr lang="ru-RU" sz="2400" b="1" dirty="0"/>
              <a:t>▪  </a:t>
            </a:r>
            <a:r>
              <a:rPr lang="ru-RU" sz="2400" b="1" dirty="0" err="1"/>
              <a:t>краудфандинг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50825" y="5063490"/>
            <a:ext cx="8893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При банкротстве: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требования по выкупу облигаций удовлетворяются в первую очередь;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возврат имущества акционерам – в последнюю очередь.</a:t>
            </a:r>
          </a:p>
          <a:p>
            <a:endParaRPr lang="ru-RU" dirty="0"/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179388" y="3531870"/>
            <a:ext cx="8353425" cy="179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Выплаты процентов по облигациям - это платежи с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фиксированным сроком уплаты,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 выплаты дивидендов по акциям не имеют фиксированного срока.</a:t>
            </a:r>
          </a:p>
          <a:p>
            <a:endParaRPr lang="ru-RU" dirty="0"/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50825" y="3068638"/>
            <a:ext cx="8893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40030" y="115888"/>
            <a:ext cx="89039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folHlink"/>
                </a:solidFill>
              </a:rPr>
              <a:t>Основные отличия долгового финансирования               (в форме облигаций) от долевого финансирования        (в форме акций)</a:t>
            </a:r>
            <a:endParaRPr lang="ru-RU" sz="2400" b="1" dirty="0"/>
          </a:p>
        </p:txBody>
      </p: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182881" y="1440180"/>
            <a:ext cx="8961120" cy="220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Держатели облигаций кредитуют компанию и не имеют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прав голоса в управлении,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держатели акций владеют компанией и имеют права управления ею.</a:t>
            </a:r>
          </a:p>
          <a:p>
            <a:pPr>
              <a:spcBef>
                <a:spcPts val="1200"/>
              </a:spcBef>
            </a:pPr>
            <a:r>
              <a:rPr lang="ru-RU" sz="2200" b="1" dirty="0">
                <a:solidFill>
                  <a:schemeClr val="hlink"/>
                </a:solidFill>
              </a:rPr>
              <a:t>► </a:t>
            </a:r>
            <a:r>
              <a:rPr lang="ru-RU" sz="2200" b="1" dirty="0"/>
              <a:t>Облигации имеют срок погашения, акции – бессрочны.</a:t>
            </a:r>
            <a:endParaRPr lang="ru-RU" sz="22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740" y="0"/>
            <a:ext cx="8481060" cy="1341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Акции как инструмент формирования собственного капитала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1590"/>
            <a:ext cx="9144000" cy="5566410"/>
          </a:xfrm>
        </p:spPr>
        <p:txBody>
          <a:bodyPr>
            <a:normAutofit fontScale="92500"/>
          </a:bodyPr>
          <a:lstStyle/>
          <a:p>
            <a:pPr marL="0" indent="182563" eaLnBrk="1" hangingPunct="1">
              <a:buFont typeface="Wingdings" pitchFamily="2" charset="2"/>
              <a:buNone/>
              <a:defRPr/>
            </a:pPr>
            <a:r>
              <a:rPr lang="ru-RU" sz="1000" dirty="0"/>
              <a:t>    </a:t>
            </a:r>
            <a:r>
              <a:rPr lang="ru-RU" sz="2400" b="1" dirty="0"/>
              <a:t>Акционерный (собственный) капитал  формируется путем размещения (эмиссии) ценных бумаг: обыкновенных и привилегированных акций.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7030A0"/>
                </a:solidFill>
              </a:rPr>
              <a:t>   Обыкновенная акция </a:t>
            </a:r>
            <a:r>
              <a:rPr lang="ru-RU" sz="2400" b="1" dirty="0"/>
              <a:t>- эмиссионная ценная бумага,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закрепляющая права ее владельца (акционера) на получение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части прибыли акционерного общества в виде дивидендов, на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участие в управлении акционерным обществом и на часть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имущества, остающегося после его ликвидации.</a:t>
            </a:r>
            <a:r>
              <a:rPr lang="ru-RU" sz="2400" dirty="0"/>
              <a:t> 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chemeClr val="hlink"/>
                </a:solidFill>
              </a:rPr>
              <a:t>   </a:t>
            </a:r>
            <a:r>
              <a:rPr lang="ru-RU" sz="2400" b="1" dirty="0">
                <a:solidFill>
                  <a:srgbClr val="7030A0"/>
                </a:solidFill>
              </a:rPr>
              <a:t>Привилегированная акция </a:t>
            </a:r>
            <a:r>
              <a:rPr lang="ru-RU" sz="2400" b="1" dirty="0"/>
              <a:t>– эмиссионная ценная бумага, не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дающая право голоса, если иное не оговорено в Уставе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акционерного общества, но приносящая гарантированный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дивиденд и участвующая в распределении прибыли и активов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общества.</a:t>
            </a:r>
            <a:r>
              <a:rPr lang="ru-RU" sz="2400" dirty="0"/>
              <a:t> </a:t>
            </a:r>
            <a:endParaRPr lang="ru-RU" sz="24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</a:rPr>
              <a:t>Преимущества финансирования за счет выпуска обыкновенных акций: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" y="914400"/>
            <a:ext cx="8618220" cy="5104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• </a:t>
            </a:r>
            <a:r>
              <a:rPr lang="ru-RU" sz="2400" b="1" dirty="0"/>
              <a:t>   </a:t>
            </a:r>
            <a:r>
              <a:rPr lang="ru-RU" sz="2200" b="1" dirty="0"/>
              <a:t>привлечение значительных финансовых ресурсов на длительный (практически неограниченный) срок;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   </a:t>
            </a:r>
            <a:r>
              <a:rPr lang="ru-RU" sz="2200" b="1" dirty="0"/>
              <a:t>отсутствие жестко оговоренных обязательств по выплате дивидендов;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b="1" dirty="0"/>
              <a:t>   распределение предпринимательского риска на акционеров;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dirty="0"/>
              <a:t>   </a:t>
            </a:r>
            <a:r>
              <a:rPr lang="ru-RU" sz="2200" b="1" dirty="0"/>
              <a:t>повышение инвестиционной привлекательности компании;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b="1" dirty="0"/>
              <a:t>   повышение кредитоспособности компании и снижение уровня финансовой зависимости.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  <a:effectLst/>
              </a:rPr>
              <a:t>Недостатки финансирования за счет выпуска обыкновенных акций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5870"/>
            <a:ext cx="8686800" cy="4880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эмитента (акционерного общества):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а) увеличение риска распыления капитала и  потери контроля над компанией;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б) возрастание опасностей враждебного поглощения через покупку контрольного пакета акций.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dirty="0"/>
          </a:p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инвестора (держателя акций):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а) нет гарантий  получения дохода в виде дивиденда;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б) риск потери капитала в случае снижения стоимости акций и  банкротства компании.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Преимущества финансирования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за счет привилегированных акций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3850" y="2617470"/>
            <a:ext cx="88201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2400" b="1" i="1" dirty="0">
              <a:solidFill>
                <a:srgbClr val="FF9900"/>
              </a:solidFill>
            </a:endParaRPr>
          </a:p>
          <a:p>
            <a:endParaRPr lang="ru-RU" sz="2400" b="1" i="1" dirty="0">
              <a:solidFill>
                <a:srgbClr val="FF99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облигациями: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b="1" dirty="0"/>
              <a:t>  </a:t>
            </a:r>
            <a:r>
              <a:rPr lang="ru-RU" sz="2200" b="1" dirty="0" err="1"/>
              <a:t>бо′льшая</a:t>
            </a:r>
            <a:r>
              <a:rPr lang="ru-RU" sz="2200" b="1" dirty="0"/>
              <a:t> гибкость в уплате дивидендов по сравнению </a:t>
            </a:r>
          </a:p>
          <a:p>
            <a:pPr>
              <a:spcAft>
                <a:spcPts val="600"/>
              </a:spcAft>
            </a:pPr>
            <a:r>
              <a:rPr lang="ru-RU" sz="2200" b="1" dirty="0"/>
              <a:t>с выплатой процентов по облигациям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повышение уровня финансовой независимости, </a:t>
            </a:r>
          </a:p>
          <a:p>
            <a:r>
              <a:rPr lang="ru-RU" sz="2200" b="1" dirty="0"/>
              <a:t>снижение рисков принудительного банкротства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323850" y="1177291"/>
            <a:ext cx="835183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обыкновенными акциями: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привлечение дополнительного капитала без ослабления контроля в управлении компанией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4582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Риски для эмитента при выпуске привилегированных акций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710"/>
            <a:ext cx="8229600" cy="3554730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dirty="0"/>
              <a:t>более жесткие условия выплаты дивидендов по сравнению с обыкновенными акциями;</a:t>
            </a:r>
          </a:p>
          <a:p>
            <a:pPr eaLnBrk="1" hangingPunct="1">
              <a:defRPr/>
            </a:pPr>
            <a:r>
              <a:rPr lang="ru-RU" sz="2200" b="1" dirty="0"/>
              <a:t>в случае невыплаты дивидендов эти акции становятся голосующими - риск  снижения управляемости;</a:t>
            </a:r>
          </a:p>
          <a:p>
            <a:pPr eaLnBrk="1" hangingPunct="1">
              <a:defRPr/>
            </a:pPr>
            <a:r>
              <a:rPr lang="ru-RU" sz="2200" b="1" dirty="0"/>
              <a:t>в случае снижения процентных ставок на кредитном рынке повышенные дивиденды по привилегированным акциям могут повысить цену капитала компании по сравнению со среднерыночной.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Способы размещения акций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8610" y="914400"/>
            <a:ext cx="8503920" cy="38290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/>
              <a:t>Подписка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(открытая или закрытая)</a:t>
            </a:r>
          </a:p>
          <a:p>
            <a:pPr eaLnBrk="1" hangingPunct="1"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Конвертация обязательств и титулов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Размещение через инвестиционные институты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Тендерная продажа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8229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Сущность и роль </a:t>
            </a:r>
            <a:r>
              <a:rPr lang="ru-RU" dirty="0" err="1">
                <a:solidFill>
                  <a:srgbClr val="C00000"/>
                </a:solidFill>
              </a:rPr>
              <a:t>андеррайтинга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37261"/>
            <a:ext cx="8507412" cy="5166359"/>
          </a:xfrm>
        </p:spPr>
        <p:txBody>
          <a:bodyPr>
            <a:normAutofit/>
          </a:bodyPr>
          <a:lstStyle/>
          <a:p>
            <a:pPr marL="0" indent="263525" eaLnBrk="1" hangingPunct="1">
              <a:buFont typeface="Wingdings" pitchFamily="2" charset="2"/>
              <a:buNone/>
              <a:defRPr/>
            </a:pPr>
            <a:r>
              <a:rPr lang="ru-RU" sz="2800" b="1" dirty="0">
                <a:solidFill>
                  <a:schemeClr val="hlink"/>
                </a:solidFill>
              </a:rPr>
              <a:t> 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</a:t>
            </a:r>
            <a:r>
              <a:rPr lang="ru-RU" sz="2200" b="1" dirty="0">
                <a:solidFill>
                  <a:srgbClr val="7030A0"/>
                </a:solidFill>
              </a:rPr>
              <a:t> (</a:t>
            </a:r>
            <a:r>
              <a:rPr lang="en-US" sz="2200" b="1" dirty="0">
                <a:solidFill>
                  <a:srgbClr val="7030A0"/>
                </a:solidFill>
              </a:rPr>
              <a:t>underwriting) </a:t>
            </a:r>
            <a:r>
              <a:rPr lang="en-US" sz="2200" b="1" dirty="0"/>
              <a:t>– </a:t>
            </a:r>
            <a:r>
              <a:rPr lang="ru-RU" sz="2200" b="1" dirty="0"/>
              <a:t>покупка ценных бумаг новых выпусков с целью продажи.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>
                <a:solidFill>
                  <a:srgbClr val="7030A0"/>
                </a:solidFill>
              </a:rPr>
              <a:t>Андеррайтер</a:t>
            </a:r>
            <a:r>
              <a:rPr lang="ru-RU" sz="2200" b="1" dirty="0"/>
              <a:t> – инвестиционный институт, оказывающий услуги по размещению ценных бумаг (рекламирует, регистрирует, размещает выпуск).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>
                <a:solidFill>
                  <a:srgbClr val="7030A0"/>
                </a:solidFill>
              </a:rPr>
              <a:t>Условия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андеррайтинга</a:t>
            </a:r>
            <a:r>
              <a:rPr lang="ru-RU" sz="2200" b="1" dirty="0">
                <a:solidFill>
                  <a:srgbClr val="7030A0"/>
                </a:solidFill>
              </a:rPr>
              <a:t>: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покупается весь выпуск, неразмещенный остаток остается у андеррайтера;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неразмещенный остаток возвращается эмитенту;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устанавливается процент, при котором выпуск признается несостоявшимся, издержки на счет эмитента либо в пропорциях с андеррайтером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/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5071"/>
            <a:ext cx="9144000" cy="60960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dirty="0">
                <a:solidFill>
                  <a:srgbClr val="C00000"/>
                </a:solidFill>
              </a:rPr>
              <a:t>IPO</a:t>
            </a:r>
            <a:r>
              <a:rPr lang="ru-RU" sz="2700" dirty="0">
                <a:solidFill>
                  <a:srgbClr val="C00000"/>
                </a:solidFill>
              </a:rPr>
              <a:t> – особая форма выпуска акций</a:t>
            </a:r>
            <a:br>
              <a:rPr lang="ru-RU" sz="2800" dirty="0">
                <a:solidFill>
                  <a:schemeClr val="folHlink"/>
                </a:solidFill>
              </a:rPr>
            </a:b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856662" cy="595249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     </a:t>
            </a:r>
            <a:r>
              <a:rPr lang="en-US" sz="2200" b="1" dirty="0"/>
              <a:t>IPO</a:t>
            </a:r>
            <a:r>
              <a:rPr lang="ru-RU" sz="2200" b="1" dirty="0"/>
              <a:t>  - </a:t>
            </a:r>
            <a:r>
              <a:rPr lang="en-US" sz="2200" b="1" dirty="0"/>
              <a:t>Initial Public Offering</a:t>
            </a:r>
            <a:r>
              <a:rPr lang="ru-RU" sz="2200" b="1" dirty="0"/>
              <a:t> – первоначальное публичное предложение</a:t>
            </a:r>
            <a:r>
              <a:rPr lang="en-US" sz="2200" b="1" dirty="0"/>
              <a:t>.</a:t>
            </a:r>
            <a:r>
              <a:rPr lang="ru-RU" sz="2200" b="1" dirty="0"/>
              <a:t> 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Выгоды </a:t>
            </a:r>
            <a:r>
              <a:rPr lang="en-US" sz="2200" b="1" dirty="0">
                <a:solidFill>
                  <a:srgbClr val="7030A0"/>
                </a:solidFill>
              </a:rPr>
              <a:t>IPO</a:t>
            </a:r>
            <a:r>
              <a:rPr lang="ru-RU" sz="2200" b="1" dirty="0">
                <a:solidFill>
                  <a:srgbClr val="7030A0"/>
                </a:solidFill>
              </a:rPr>
              <a:t> для российских компаний: 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выход на мировой финансовый рынок с </a:t>
            </a:r>
            <a:r>
              <a:rPr lang="ru-RU" sz="2200" b="1" dirty="0" err="1"/>
              <a:t>бо′льшими</a:t>
            </a:r>
            <a:r>
              <a:rPr lang="ru-RU" sz="2200" b="1" dirty="0"/>
              <a:t> объемами и дешевыми ресурсами;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- повышение инвестиционной привлекательности.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Организационные сложности: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большая подготовительная работа (оценка компании, составление информационного меморандума;  проведение инвестиционных презентаций, сбор заявок и определение цены размещения);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-  большие финансовые затраты</a:t>
            </a:r>
            <a:r>
              <a:rPr lang="en-US" sz="2200" b="1" dirty="0"/>
              <a:t> </a:t>
            </a:r>
            <a:r>
              <a:rPr lang="ru-RU" sz="2200" b="1" dirty="0"/>
              <a:t>на организацию </a:t>
            </a:r>
            <a:r>
              <a:rPr lang="en-US" sz="2200" b="1" dirty="0"/>
              <a:t>IPO</a:t>
            </a:r>
            <a:r>
              <a:rPr lang="ru-RU" sz="2200" b="1" dirty="0"/>
              <a:t> </a:t>
            </a:r>
            <a:r>
              <a:rPr lang="en-US" sz="2200" b="1" dirty="0"/>
              <a:t>      </a:t>
            </a:r>
            <a:r>
              <a:rPr lang="ru-RU" sz="2200" b="1" dirty="0"/>
              <a:t>(</a:t>
            </a:r>
            <a:r>
              <a:rPr lang="en-US" sz="2200" b="1" dirty="0"/>
              <a:t>$ </a:t>
            </a:r>
            <a:r>
              <a:rPr lang="ru-RU" sz="2200" b="1" dirty="0"/>
              <a:t>0,5 – 1 </a:t>
            </a:r>
            <a:r>
              <a:rPr lang="ru-RU" sz="2200" b="1" dirty="0" err="1"/>
              <a:t>млн</a:t>
            </a:r>
            <a:r>
              <a:rPr lang="en-US" sz="2200" b="1" dirty="0"/>
              <a:t>)</a:t>
            </a:r>
            <a:r>
              <a:rPr lang="ru-RU" sz="2200" b="1" dirty="0"/>
              <a:t>. </a:t>
            </a:r>
          </a:p>
          <a:p>
            <a:pPr marL="0" indent="354013">
              <a:buNone/>
              <a:defRPr/>
            </a:pPr>
            <a:r>
              <a:rPr lang="ru-RU" sz="2200" b="1" dirty="0">
                <a:solidFill>
                  <a:srgbClr val="7030A0"/>
                </a:solidFill>
              </a:rPr>
              <a:t>Депозитарная расписка –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основной инструмент </a:t>
            </a:r>
            <a:r>
              <a:rPr lang="en-US" sz="2200" b="1" dirty="0">
                <a:solidFill>
                  <a:srgbClr val="7030A0"/>
                </a:solidFill>
              </a:rPr>
              <a:t>IPO </a:t>
            </a:r>
            <a:endParaRPr lang="ru-RU" sz="2200" b="1" dirty="0">
              <a:solidFill>
                <a:srgbClr val="7030A0"/>
              </a:solidFill>
            </a:endParaRPr>
          </a:p>
          <a:p>
            <a:pPr marL="0" indent="354013" eaLnBrk="1" hangingPunct="1">
              <a:buFont typeface="Wingdings" pitchFamily="2" charset="2"/>
              <a:buNone/>
              <a:defRPr/>
            </a:pPr>
            <a:endParaRPr lang="ru-RU" sz="2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0" y="0"/>
            <a:ext cx="9144000" cy="963168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Что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такое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</a:t>
            </a:r>
            <a:r>
              <a:rPr lang="en-GB" sz="2800" dirty="0" err="1">
                <a:solidFill>
                  <a:schemeClr val="tx1"/>
                </a:solidFill>
              </a:rPr>
              <a:t>епозитарные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расписки</a:t>
            </a:r>
            <a:r>
              <a:rPr lang="en-GB" sz="2800" dirty="0">
                <a:solidFill>
                  <a:schemeClr val="tx1"/>
                </a:solidFill>
              </a:rPr>
              <a:t>?</a:t>
            </a:r>
            <a:br>
              <a:rPr lang="en-GB" sz="2800" dirty="0">
                <a:solidFill>
                  <a:schemeClr val="tx1"/>
                </a:solidFill>
              </a:rPr>
            </a:br>
            <a:r>
              <a:rPr lang="en-GB" sz="2800" dirty="0" err="1">
                <a:solidFill>
                  <a:schemeClr val="tx1"/>
                </a:solidFill>
              </a:rPr>
              <a:t>Как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они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работают</a:t>
            </a:r>
            <a:r>
              <a:rPr lang="en-GB" sz="2800" dirty="0">
                <a:solidFill>
                  <a:schemeClr val="tx1"/>
                </a:solidFill>
              </a:rPr>
              <a:t>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quarter" idx="15"/>
          </p:nvPr>
        </p:nvSpPr>
        <p:spPr>
          <a:xfrm>
            <a:off x="487680" y="1024128"/>
            <a:ext cx="8339328" cy="4995672"/>
          </a:xfrm>
          <a:noFill/>
          <a:ln/>
        </p:spPr>
        <p:txBody>
          <a:bodyPr>
            <a:normAutofit fontScale="92500"/>
          </a:bodyPr>
          <a:lstStyle/>
          <a:p>
            <a:pPr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ADR (</a:t>
            </a:r>
            <a:r>
              <a:rPr lang="en-US" sz="2400" dirty="0"/>
              <a:t>American Depositary Receipt) </a:t>
            </a:r>
            <a:r>
              <a:rPr lang="ru-RU" sz="2400" dirty="0">
                <a:solidFill>
                  <a:schemeClr val="tx1"/>
                </a:solidFill>
              </a:rPr>
              <a:t>– сертификат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ru-RU" sz="2400" dirty="0">
                <a:solidFill>
                  <a:schemeClr val="tx1"/>
                </a:solidFill>
              </a:rPr>
              <a:t>удостоверение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ru-RU" sz="2400" dirty="0">
                <a:solidFill>
                  <a:schemeClr val="tx1"/>
                </a:solidFill>
              </a:rPr>
              <a:t> на владение ценной бумагой иностранной компании, выпущенный американским депозитарием (банком)</a:t>
            </a: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 </a:t>
            </a:r>
            <a:r>
              <a:rPr lang="en-GB" sz="2400" dirty="0" err="1">
                <a:solidFill>
                  <a:schemeClr val="tx1"/>
                </a:solidFill>
              </a:rPr>
              <a:t>Номинируются</a:t>
            </a:r>
            <a:r>
              <a:rPr lang="en-GB" sz="2400" dirty="0">
                <a:solidFill>
                  <a:schemeClr val="tx1"/>
                </a:solidFill>
              </a:rPr>
              <a:t> в </a:t>
            </a:r>
            <a:r>
              <a:rPr lang="en-GB" sz="2400" dirty="0" err="1">
                <a:solidFill>
                  <a:schemeClr val="tx1"/>
                </a:solidFill>
              </a:rPr>
              <a:t>долларах</a:t>
            </a:r>
            <a:r>
              <a:rPr lang="en-GB" sz="2400" dirty="0">
                <a:solidFill>
                  <a:schemeClr val="tx1"/>
                </a:solidFill>
              </a:rPr>
              <a:t> США</a:t>
            </a: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Char char="§"/>
            </a:pPr>
            <a:endParaRPr lang="en-GB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en-GB" sz="2400" dirty="0" err="1">
                <a:solidFill>
                  <a:schemeClr val="tx1"/>
                </a:solidFill>
              </a:rPr>
              <a:t>Свободно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обращаются</a:t>
            </a:r>
            <a:r>
              <a:rPr lang="en-GB" sz="2400" dirty="0">
                <a:solidFill>
                  <a:schemeClr val="tx1"/>
                </a:solidFill>
              </a:rPr>
              <a:t> в США и в </a:t>
            </a:r>
            <a:r>
              <a:rPr lang="en-GB" sz="2400" dirty="0" err="1">
                <a:solidFill>
                  <a:schemeClr val="tx1"/>
                </a:solidFill>
              </a:rPr>
              <a:t>Европе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 algn="l"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en-GB" sz="2400" dirty="0" err="1">
                <a:solidFill>
                  <a:schemeClr val="tx1"/>
                </a:solidFill>
              </a:rPr>
              <a:t>Могут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проходить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листинг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на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фондовых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биржах</a:t>
            </a:r>
            <a:r>
              <a:rPr lang="en-GB" sz="2400" dirty="0">
                <a:solidFill>
                  <a:schemeClr val="tx1"/>
                </a:solidFill>
              </a:rPr>
              <a:t> и </a:t>
            </a:r>
            <a:r>
              <a:rPr lang="en-GB" sz="2400" dirty="0" err="1">
                <a:solidFill>
                  <a:schemeClr val="tx1"/>
                </a:solidFill>
              </a:rPr>
              <a:t>использоваться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для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привлечения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капитала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на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американском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или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международном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рынке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 algn="l"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en-GB" sz="2400" dirty="0" err="1">
                <a:solidFill>
                  <a:schemeClr val="tx1"/>
                </a:solidFill>
              </a:rPr>
              <a:t>Могут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изменять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названия</a:t>
            </a:r>
            <a:r>
              <a:rPr lang="en-GB" sz="2400" dirty="0">
                <a:solidFill>
                  <a:schemeClr val="tx1"/>
                </a:solidFill>
              </a:rPr>
              <a:t> в </a:t>
            </a:r>
            <a:r>
              <a:rPr lang="en-GB" sz="2400" dirty="0" err="1">
                <a:solidFill>
                  <a:schemeClr val="tx1"/>
                </a:solidFill>
              </a:rPr>
              <a:t>зависимости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от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требований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конкр</a:t>
            </a:r>
            <a:r>
              <a:rPr lang="ru-RU" sz="2400" dirty="0">
                <a:solidFill>
                  <a:schemeClr val="tx1"/>
                </a:solidFill>
              </a:rPr>
              <a:t>е</a:t>
            </a:r>
            <a:r>
              <a:rPr lang="en-GB" sz="2400" dirty="0" err="1">
                <a:solidFill>
                  <a:schemeClr val="tx1"/>
                </a:solidFill>
              </a:rPr>
              <a:t>тного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рынка</a:t>
            </a:r>
            <a:r>
              <a:rPr lang="en-GB" sz="2400" dirty="0">
                <a:solidFill>
                  <a:schemeClr val="tx1"/>
                </a:solidFill>
              </a:rPr>
              <a:t> (ADR, GDR)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ru-RU" sz="2400" dirty="0">
                <a:solidFill>
                  <a:schemeClr val="tx1"/>
                </a:solidFill>
              </a:rPr>
              <a:t>Могут быть выписаны на любое количество акций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Корпоративные облигации как инструмент долгового финансирования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0" y="1052513"/>
            <a:ext cx="896112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/>
            <a:r>
              <a:rPr lang="ru-RU" sz="2200" b="1" dirty="0">
                <a:solidFill>
                  <a:srgbClr val="7030A0"/>
                </a:solidFill>
              </a:rPr>
              <a:t>Облигация</a:t>
            </a:r>
            <a:r>
              <a:rPr lang="ru-RU" sz="2200" dirty="0">
                <a:solidFill>
                  <a:srgbClr val="7030A0"/>
                </a:solidFill>
              </a:rPr>
              <a:t> - </a:t>
            </a:r>
            <a:r>
              <a:rPr lang="ru-RU" sz="2200" b="1" dirty="0">
                <a:solidFill>
                  <a:srgbClr val="7030A0"/>
                </a:solidFill>
              </a:rPr>
              <a:t>эмиссионная ценная бумага</a:t>
            </a:r>
            <a:r>
              <a:rPr lang="ru-RU" sz="2200" dirty="0"/>
              <a:t>, закрепляющая право ее владельца на получение от эмитента облигации в предусмотренный в ней срок ее номинальной стоимости или иного имущественного эквивалента. Облигация может также предусматривать право ее владельца на получение фиксированного в ней процента от номинальной стоимости облигации либо иные имущественные права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3657600"/>
            <a:ext cx="900684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>
              <a:defRPr/>
            </a:pPr>
            <a:r>
              <a:rPr lang="ru-RU" sz="2200" dirty="0"/>
              <a:t>При выпуске (эмиссии) облигаций в обязательном порядке устанавливаются следующие </a:t>
            </a:r>
            <a:r>
              <a:rPr lang="ru-RU" sz="2200" b="1" dirty="0">
                <a:solidFill>
                  <a:srgbClr val="7030A0"/>
                </a:solidFill>
              </a:rPr>
              <a:t>параметры: </a:t>
            </a:r>
          </a:p>
          <a:p>
            <a:pPr indent="182563">
              <a:defRPr/>
            </a:pPr>
            <a:r>
              <a:rPr lang="ru-RU" sz="2200" b="1" dirty="0"/>
              <a:t>номинал,   </a:t>
            </a:r>
          </a:p>
          <a:p>
            <a:pPr indent="182563">
              <a:defRPr/>
            </a:pPr>
            <a:r>
              <a:rPr lang="ru-RU" sz="2200" b="1" dirty="0"/>
              <a:t> вид облигации,  </a:t>
            </a:r>
          </a:p>
          <a:p>
            <a:pPr indent="182563">
              <a:defRPr/>
            </a:pPr>
            <a:r>
              <a:rPr lang="ru-RU" sz="2200" b="1" dirty="0"/>
              <a:t>  срок обращения, </a:t>
            </a:r>
          </a:p>
          <a:p>
            <a:pPr indent="182563">
              <a:defRPr/>
            </a:pPr>
            <a:r>
              <a:rPr lang="ru-RU" sz="2200" b="1" dirty="0"/>
              <a:t>   порядок выплаты процентного дохода,  </a:t>
            </a:r>
          </a:p>
          <a:p>
            <a:pPr indent="182563">
              <a:defRPr/>
            </a:pPr>
            <a:r>
              <a:rPr lang="ru-RU" sz="2200" b="1" dirty="0"/>
              <a:t>    порядок погашения,  </a:t>
            </a:r>
          </a:p>
          <a:p>
            <a:pPr indent="182563">
              <a:defRPr/>
            </a:pPr>
            <a:r>
              <a:rPr lang="ru-RU" sz="2200" b="1" dirty="0"/>
              <a:t>     условия досрочного выкупа.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273132" y="1"/>
            <a:ext cx="83311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Виды облигаций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5818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300" dirty="0"/>
              <a:t>По формам выплаты дохода:                </a:t>
            </a:r>
            <a:r>
              <a:rPr lang="ru-RU" sz="2300" b="1" dirty="0">
                <a:solidFill>
                  <a:srgbClr val="7030A0"/>
                </a:solidFill>
              </a:rPr>
              <a:t>купонные (процентные), дисконтные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0" y="1283678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60463" indent="-984250"/>
            <a:r>
              <a:rPr lang="ru-RU" sz="2300" dirty="0"/>
              <a:t>По особенностям регистрации и обращения:</a:t>
            </a:r>
            <a:r>
              <a:rPr lang="ru-RU" sz="2300" b="1" dirty="0"/>
              <a:t>      </a:t>
            </a:r>
            <a:r>
              <a:rPr lang="ru-RU" sz="2300" b="1" dirty="0">
                <a:solidFill>
                  <a:srgbClr val="7030A0"/>
                </a:solidFill>
              </a:rPr>
              <a:t>биржевые (классические), внебиржевые (коммерческие)</a:t>
            </a: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0" y="23563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22638" indent="-3232150"/>
            <a:r>
              <a:rPr lang="ru-RU" sz="2400" dirty="0"/>
              <a:t>По характеру погашения: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конвертируемые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неконвертируемые</a:t>
            </a:r>
          </a:p>
          <a:p>
            <a:pPr algn="r"/>
            <a:r>
              <a:rPr lang="en-US" sz="2400" b="1" dirty="0">
                <a:solidFill>
                  <a:srgbClr val="7030A0"/>
                </a:solidFill>
              </a:rPr>
              <a:t>c</a:t>
            </a:r>
            <a:r>
              <a:rPr lang="ru-RU" sz="2400" b="1" dirty="0">
                <a:solidFill>
                  <a:srgbClr val="7030A0"/>
                </a:solidFill>
              </a:rPr>
              <a:t> амортизацией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без амортизации</a:t>
            </a:r>
          </a:p>
        </p:txBody>
      </p:sp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0" y="4607169"/>
            <a:ext cx="8964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По обеспечению:      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необеспеченные,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недвижимостью (ипотечные),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ценными бумагами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или поручительством третьих лиц 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710355"/>
            <a:ext cx="8964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По возможности досрочного выкупа:                       </a:t>
            </a:r>
            <a:r>
              <a:rPr lang="ru-RU" sz="2400" b="1" dirty="0">
                <a:solidFill>
                  <a:srgbClr val="7030A0"/>
                </a:solidFill>
              </a:rPr>
              <a:t>отзывные,   безотзывные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0" y="11588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Качество (надежность) облигации </a:t>
            </a:r>
            <a:r>
              <a:rPr lang="ru-RU" sz="2400" dirty="0"/>
              <a:t>определяется ее рейтингом по классификации рейтингового агентства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250825" y="1125538"/>
            <a:ext cx="8640763" cy="93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>
                <a:solidFill>
                  <a:srgbClr val="7030A0"/>
                </a:solidFill>
                <a:cs typeface="Arial" charset="0"/>
              </a:rPr>
              <a:t>Ведущие мировые рейтинговые агентства:</a:t>
            </a:r>
          </a:p>
          <a:p>
            <a:pPr algn="ctr">
              <a:lnSpc>
                <a:spcPct val="120000"/>
              </a:lnSpc>
            </a:pPr>
            <a:r>
              <a:rPr lang="ru-RU" sz="2400" b="1" dirty="0" err="1">
                <a:cs typeface="Arial" charset="0"/>
              </a:rPr>
              <a:t>Moody's</a:t>
            </a:r>
            <a:r>
              <a:rPr lang="ru-RU" sz="2400" b="1" dirty="0">
                <a:cs typeface="Arial" charset="0"/>
              </a:rPr>
              <a:t>            </a:t>
            </a:r>
            <a:r>
              <a:rPr lang="ru-RU" sz="2400" b="1" dirty="0" err="1">
                <a:cs typeface="Arial" charset="0"/>
              </a:rPr>
              <a:t>Fitch</a:t>
            </a:r>
            <a:r>
              <a:rPr lang="ru-RU" sz="2400" b="1" dirty="0">
                <a:cs typeface="Arial" charset="0"/>
              </a:rPr>
              <a:t> </a:t>
            </a:r>
            <a:r>
              <a:rPr lang="ru-RU" sz="2400" b="1" dirty="0" err="1">
                <a:cs typeface="Arial" charset="0"/>
              </a:rPr>
              <a:t>Ratings</a:t>
            </a:r>
            <a:r>
              <a:rPr lang="ru-RU" sz="2400" b="1" dirty="0">
                <a:cs typeface="Arial" charset="0"/>
              </a:rPr>
              <a:t>             </a:t>
            </a:r>
            <a:r>
              <a:rPr lang="ru-RU" sz="2400" b="1" dirty="0" err="1">
                <a:cs typeface="Arial" charset="0"/>
              </a:rPr>
              <a:t>Standard</a:t>
            </a:r>
            <a:r>
              <a:rPr lang="ru-RU" sz="2400" b="1" dirty="0">
                <a:cs typeface="Arial" charset="0"/>
              </a:rPr>
              <a:t> &amp; </a:t>
            </a:r>
            <a:r>
              <a:rPr lang="ru-RU" sz="2400" b="1" dirty="0" err="1">
                <a:cs typeface="Arial" charset="0"/>
              </a:rPr>
              <a:t>Poor‘s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3850" y="2060575"/>
            <a:ext cx="8640763" cy="12557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  <a:cs typeface="Arial" charset="0"/>
              </a:rPr>
              <a:t>Ведущие российские рейтинговые агентства:</a:t>
            </a:r>
          </a:p>
          <a:p>
            <a:pPr algn="ctr">
              <a:lnSpc>
                <a:spcPct val="120000"/>
              </a:lnSpc>
              <a:defRPr/>
            </a:pPr>
            <a:r>
              <a:rPr lang="ru-RU" sz="2400" b="1" dirty="0">
                <a:latin typeface="+mn-lt"/>
                <a:cs typeface="Times New Roman" pitchFamily="18" charset="0"/>
              </a:rPr>
              <a:t>Эксперт РА   </a:t>
            </a:r>
            <a:r>
              <a:rPr lang="en-US" sz="2400" b="1" dirty="0">
                <a:latin typeface="+mn-lt"/>
                <a:cs typeface="Times New Roman" pitchFamily="18" charset="0"/>
              </a:rPr>
              <a:t>         </a:t>
            </a:r>
            <a:r>
              <a:rPr lang="ru-RU" sz="2400" b="1" dirty="0">
                <a:latin typeface="+mn-lt"/>
                <a:cs typeface="Times New Roman" pitchFamily="18" charset="0"/>
              </a:rPr>
              <a:t>АКРА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611188" y="3141663"/>
            <a:ext cx="80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Рейтинговые уровни ведущих агентств</a:t>
            </a:r>
          </a:p>
          <a:p>
            <a:endParaRPr lang="ru-RU" sz="2400" dirty="0">
              <a:solidFill>
                <a:srgbClr val="7030A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3789363"/>
          <a:ext cx="9144002" cy="290512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47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9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94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Агентство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Высокое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качество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Инвестици-онный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уровень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Нестандар-тные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Спекулятив-ные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Moody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'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Саа</a:t>
                      </a: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"S&amp;P"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ССС, 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57200" y="6620256"/>
            <a:ext cx="7823199" cy="23774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0"/>
            <a:ext cx="79200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Шкала рейтинговых оценок АКРА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388" y="404813"/>
            <a:ext cx="84248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низкий; финансовая отчетность характеризуется очень высокими значениями основных финансовых показателей; способность своевременно и полностью выполнять обязательства - максимально высокая.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0825" y="1628775"/>
            <a:ext cx="85693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solidFill>
                  <a:srgbClr val="00B050"/>
                </a:solidFill>
              </a:rPr>
              <a:t>«AA»</a:t>
            </a:r>
            <a:r>
              <a:rPr lang="ru-RU"/>
              <a:t> </a:t>
            </a:r>
            <a:r>
              <a:rPr lang="ru-RU" sz="2000"/>
              <a:t>- уровень кредитного риска – невысокий; основные финансовые коэффициенты и показатели имеют высокие значения;  способность своевременно и полностью выполнять обязательства  - очень высокая.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2804160"/>
            <a:ext cx="864235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«A»</a:t>
            </a:r>
            <a:r>
              <a:rPr lang="ru-RU" sz="2000" dirty="0"/>
              <a:t>– уровень кредитного риска – незначительный; основные финансовые коэффициенты имеют адекватные значения; способность своевременно и полностью выполнять обязательства – высокая.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889248"/>
            <a:ext cx="85693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«BBB» </a:t>
            </a:r>
            <a:r>
              <a:rPr lang="ru-RU" sz="2000" dirty="0"/>
              <a:t>- уровень кредитного риска – умеренный</a:t>
            </a:r>
            <a:r>
              <a:rPr lang="ru-RU" dirty="0"/>
              <a:t>; ……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«BB» 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повышенный</a:t>
            </a:r>
            <a:r>
              <a:rPr lang="ru-RU" dirty="0"/>
              <a:t>; ……</a:t>
            </a:r>
          </a:p>
          <a:p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ru-RU" sz="2000" b="1" dirty="0">
                <a:solidFill>
                  <a:srgbClr val="7030A0"/>
                </a:solidFill>
              </a:rPr>
              <a:t>B» </a:t>
            </a:r>
            <a:r>
              <a:rPr lang="ru-RU" sz="2000" dirty="0"/>
              <a:t> – уровень кредитного риска умеренный в краткосрочной перспективе …..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5242560"/>
            <a:ext cx="8713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«CCС», «CC», «C»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высокий; есть случаи неисполнения части текущих обязательств</a:t>
            </a:r>
            <a:r>
              <a:rPr lang="ru-RU" dirty="0"/>
              <a:t>, ….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3850" y="5925312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RD, SD, D</a:t>
            </a:r>
            <a:r>
              <a:rPr lang="ru-RU" sz="2000" b="1" dirty="0"/>
              <a:t>»</a:t>
            </a:r>
            <a:r>
              <a:rPr lang="ru-RU" sz="2000" dirty="0"/>
              <a:t> </a:t>
            </a:r>
            <a:r>
              <a:rPr lang="ru-RU" dirty="0"/>
              <a:t>- </a:t>
            </a:r>
            <a:r>
              <a:rPr lang="ru-RU" sz="2000" dirty="0"/>
              <a:t>зафиксированы дефолты (технические, выборочные, полные)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0" y="14859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Преимущества облигационной формы финансирования перед  кредитованием в банке: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23850" y="1024129"/>
            <a:ext cx="85693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</a:t>
            </a:r>
            <a:r>
              <a:rPr lang="ru-RU" sz="2200" b="1" dirty="0"/>
              <a:t> Возможность привлечь ресурсы с финансового рынка в больших объемах и на более длительный срок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323850" y="1767840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Возможность снижения издержек по обслуживанию долга (не обязателен залог, свобода выбора способов и сроков погашения облигаций)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323850" y="3011424"/>
            <a:ext cx="86407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Формируется прозрачная для всех кредитная история, создается инвестиционный имидж эмитента, что в перспективе позволяет снизить стоимость привлечения</a:t>
            </a: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38506" y="5145024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Эмитент облигаций не зависит от отдельного кредитора, что в случае необходимости упрощает рефинансирование долга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" y="4279392"/>
            <a:ext cx="8278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Нет контроля за целевым использованием привлеченных средств; независимость от кредитора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0" y="0"/>
            <a:ext cx="903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Недостатки облигационной формы финансирования по сравнению с  кредитованием в банке: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107950" y="987552"/>
            <a:ext cx="887603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ru-RU" sz="2200" b="1" dirty="0"/>
              <a:t>Успешное размещение облигаций возможно  только финансово устойчивыми компаниями и проблематично их использование для преодоления кризиса</a:t>
            </a:r>
          </a:p>
          <a:p>
            <a:endParaRPr lang="ru-RU" dirty="0"/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>
            <a:off x="107950" y="2353056"/>
            <a:ext cx="8785225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Фиксированная ставка процента вследствие изменчивости финансовой конъюнктуры может стать причиной повышенных издержек эмитента</a:t>
            </a:r>
          </a:p>
          <a:p>
            <a:endParaRPr lang="ru-RU" sz="2200" b="1" dirty="0"/>
          </a:p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Соблюдение требований рынка к публичной деятельности и информационной открытости компании</a:t>
            </a:r>
          </a:p>
          <a:p>
            <a:pPr>
              <a:spcBef>
                <a:spcPts val="1200"/>
              </a:spcBef>
            </a:pP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Более высокие накладные расходы, сопровождающие подготовку и размещение облигаций</a:t>
            </a:r>
          </a:p>
          <a:p>
            <a:pPr>
              <a:spcBef>
                <a:spcPts val="1200"/>
              </a:spcBef>
            </a:pP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Более длительный период на подготовку эмиссии облигаций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680" y="0"/>
            <a:ext cx="8156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Меры господдержки для МСП по стимулированию выпуска облигаций (с 2019 года)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608" y="865632"/>
            <a:ext cx="85953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▪ Субсидирование затрат эмитента на процедуру размещения (до 2% от объема выпуска, но не более 1,5 </a:t>
            </a:r>
            <a:r>
              <a:rPr lang="ru-RU" sz="2000" dirty="0" err="1"/>
              <a:t>млн.руб</a:t>
            </a:r>
            <a:r>
              <a:rPr lang="ru-RU" sz="2000" dirty="0"/>
              <a:t>)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▪ Субсидирование купонных выплат (до 70% от суммы выплат, но не более 70% от ключевой ставки Банка России)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▪ Гарантии и поручительства от Корпорации МСП и Банка МСП, возможность привлечь Банк МСП в качестве «якорного инвестора» при первичном размещении облигаций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952" y="3474720"/>
            <a:ext cx="847344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Критерии для получения господдержки:</a:t>
            </a:r>
          </a:p>
          <a:p>
            <a:pPr algn="ctr"/>
            <a:endParaRPr lang="ru-RU" dirty="0"/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1) быть действующим субъектом МСП не менее 3 лет;</a:t>
            </a:r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2) не должно быть отрицательной  кредитной истории;</a:t>
            </a:r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3) выручка должна превышать 120 </a:t>
            </a:r>
            <a:r>
              <a:rPr lang="ru-RU" sz="2000" dirty="0" err="1"/>
              <a:t>млн.руб</a:t>
            </a:r>
            <a:r>
              <a:rPr lang="en-US" sz="2000" dirty="0"/>
              <a:t>/</a:t>
            </a:r>
            <a:r>
              <a:rPr lang="ru-RU" sz="2000" dirty="0"/>
              <a:t>год ;</a:t>
            </a:r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4) среднегодовой темп прироста выручки не менее 10%;</a:t>
            </a:r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5) объем эмиссии облигаций от 100 </a:t>
            </a:r>
            <a:r>
              <a:rPr lang="ru-RU" sz="2000" dirty="0" err="1"/>
              <a:t>млн.руб</a:t>
            </a:r>
            <a:r>
              <a:rPr lang="ru-RU" sz="2000" dirty="0"/>
              <a:t> до 1 </a:t>
            </a:r>
            <a:r>
              <a:rPr lang="ru-RU" sz="2000" dirty="0" err="1"/>
              <a:t>млрд.руб</a:t>
            </a:r>
            <a:r>
              <a:rPr lang="ru-RU" sz="2000" dirty="0"/>
              <a:t>;</a:t>
            </a:r>
          </a:p>
          <a:p>
            <a:pPr marL="342900" indent="-342900" algn="just">
              <a:spcAft>
                <a:spcPts val="600"/>
              </a:spcAft>
            </a:pPr>
            <a:r>
              <a:rPr lang="ru-RU" sz="2000" dirty="0"/>
              <a:t>6) срок привлечения от 1 до 3 лет.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15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Проектное финансирование – гибридная форма долгосрочного финансирования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528" y="1165860"/>
            <a:ext cx="8522208" cy="4978908"/>
          </a:xfrm>
        </p:spPr>
        <p:txBody>
          <a:bodyPr>
            <a:normAutofit lnSpcReduction="10000"/>
          </a:bodyPr>
          <a:lstStyle/>
          <a:p>
            <a:pPr algn="ctr" eaLnBrk="1" hangingPunct="1">
              <a:spcAft>
                <a:spcPct val="40000"/>
              </a:spcAft>
              <a:buNone/>
              <a:defRPr/>
            </a:pPr>
            <a:r>
              <a:rPr lang="ru-RU" sz="2600" b="1" dirty="0">
                <a:solidFill>
                  <a:srgbClr val="7030A0"/>
                </a:solidFill>
              </a:rPr>
              <a:t>Особенности:</a:t>
            </a:r>
          </a:p>
          <a:p>
            <a:pPr eaLnBrk="1" hangingPunct="1">
              <a:spcAft>
                <a:spcPct val="40000"/>
              </a:spcAft>
              <a:defRPr/>
            </a:pPr>
            <a:r>
              <a:rPr lang="ru-RU" sz="2200" b="1" dirty="0"/>
              <a:t>Финансирование крупных долгосрочных проектов на условиях кредитования и выделения других ресурсов под денежные потоки, создаваемые самим проектом. </a:t>
            </a:r>
          </a:p>
          <a:p>
            <a:pPr eaLnBrk="1" hangingPunct="1">
              <a:defRPr/>
            </a:pPr>
            <a:r>
              <a:rPr lang="ru-RU" sz="2200" b="1" dirty="0"/>
              <a:t>Базируется на детальной оценке проектных рисков, связанных с капитальным строительством, текущей эксплуатацией и получением доходов, распределением рисков между инвесторами, кредиторами и другими участниками проекта на основе контрактных и других соглашений. </a:t>
            </a:r>
          </a:p>
          <a:p>
            <a:pPr>
              <a:defRPr/>
            </a:pPr>
            <a:r>
              <a:rPr lang="ru-RU" sz="2200" b="1" dirty="0"/>
              <a:t>Наличие самостоятельного в правовом и экономическом смысле проектного общества (управляющей компании) в качестве носителя (</a:t>
            </a:r>
            <a:r>
              <a:rPr lang="ru-RU" sz="2200" b="1" dirty="0" err="1"/>
              <a:t>реализатора</a:t>
            </a:r>
            <a:r>
              <a:rPr lang="ru-RU" sz="2200" b="1" dirty="0"/>
              <a:t>) проекта;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Сущность </a:t>
            </a:r>
            <a:r>
              <a:rPr lang="ru-RU" dirty="0" err="1">
                <a:solidFill>
                  <a:srgbClr val="FF0000"/>
                </a:solidFill>
              </a:rPr>
              <a:t>краудфандинга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43840" y="914400"/>
            <a:ext cx="8900160" cy="46939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2400" b="1" dirty="0" err="1">
                <a:solidFill>
                  <a:srgbClr val="7030A0"/>
                </a:solidFill>
              </a:rPr>
              <a:t>Краудфандинг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народное финансирование в целях реализации </a:t>
            </a:r>
            <a:r>
              <a:rPr lang="ru-RU" sz="2400" dirty="0" err="1"/>
              <a:t>бизнес-идей</a:t>
            </a:r>
            <a:r>
              <a:rPr lang="ru-RU" sz="2400" dirty="0"/>
              <a:t> или социальных проектов</a:t>
            </a:r>
          </a:p>
          <a:p>
            <a:endParaRPr lang="ru-RU" sz="2400" dirty="0"/>
          </a:p>
          <a:p>
            <a:pPr>
              <a:lnSpc>
                <a:spcPct val="130000"/>
              </a:lnSpc>
            </a:pPr>
            <a:r>
              <a:rPr lang="ru-RU" sz="2400" b="1" dirty="0" err="1">
                <a:solidFill>
                  <a:srgbClr val="7030A0"/>
                </a:solidFill>
              </a:rPr>
              <a:t>Краудлендинг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интернет-платформа для сбора средств физических лиц и последующего финансирования различных проектов</a:t>
            </a:r>
          </a:p>
          <a:p>
            <a:endParaRPr lang="ru-RU" sz="2200" dirty="0"/>
          </a:p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rgbClr val="7030A0"/>
                </a:solidFill>
              </a:rPr>
              <a:t>Три типа </a:t>
            </a:r>
            <a:r>
              <a:rPr lang="ru-RU" sz="2400" b="1" dirty="0" err="1">
                <a:solidFill>
                  <a:srgbClr val="7030A0"/>
                </a:solidFill>
              </a:rPr>
              <a:t>краудфандинга</a:t>
            </a:r>
            <a:r>
              <a:rPr lang="ru-RU" sz="2400" b="1" dirty="0"/>
              <a:t> </a:t>
            </a:r>
            <a:r>
              <a:rPr lang="ru-RU" sz="2400" dirty="0"/>
              <a:t>в зависимости от способа вознаграждения, получаемого инвестором: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>
                <a:solidFill>
                  <a:srgbClr val="FF0000"/>
                </a:solidFill>
              </a:rPr>
              <a:t>▪</a:t>
            </a:r>
            <a:r>
              <a:rPr lang="ru-RU" sz="2400" dirty="0"/>
              <a:t> </a:t>
            </a:r>
            <a:r>
              <a:rPr lang="ru-RU" sz="2400" b="1" i="1" dirty="0" err="1"/>
              <a:t>Reward</a:t>
            </a:r>
            <a:r>
              <a:rPr lang="ru-RU" sz="2400" b="1" i="1" dirty="0"/>
              <a:t> </a:t>
            </a:r>
            <a:r>
              <a:rPr lang="ru-RU" sz="2400" b="1" i="1" dirty="0" err="1"/>
              <a:t>crowdfunding</a:t>
            </a:r>
            <a:r>
              <a:rPr lang="ru-RU" sz="2400" b="1" i="1" dirty="0"/>
              <a:t> </a:t>
            </a:r>
            <a:r>
              <a:rPr lang="ru-RU" sz="2400" dirty="0"/>
              <a:t>– за бонусы (публичное упоминание имени, реклама в СМИ, будущая продукция бесплатно).</a:t>
            </a:r>
          </a:p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ru-RU" sz="2400" b="1" i="1" dirty="0" err="1"/>
              <a:t>Debt</a:t>
            </a:r>
            <a:r>
              <a:rPr lang="ru-RU" sz="2400" b="1" i="1" dirty="0"/>
              <a:t> </a:t>
            </a:r>
            <a:r>
              <a:rPr lang="ru-RU" sz="2400" b="1" i="1" dirty="0" err="1"/>
              <a:t>crowdfunding</a:t>
            </a:r>
            <a:r>
              <a:rPr lang="ru-RU" sz="2400" dirty="0"/>
              <a:t> – за долю прибыли (процент с продаж).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2400" b="1" dirty="0">
                <a:solidFill>
                  <a:srgbClr val="FF0000"/>
                </a:solidFill>
              </a:rPr>
              <a:t>▪ </a:t>
            </a:r>
            <a:r>
              <a:rPr lang="ru-RU" sz="2400" b="1" i="1" dirty="0" err="1"/>
              <a:t>Equity</a:t>
            </a:r>
            <a:r>
              <a:rPr lang="ru-RU" sz="2400" b="1" i="1" dirty="0"/>
              <a:t> </a:t>
            </a:r>
            <a:r>
              <a:rPr lang="ru-RU" sz="2400" b="1" i="1" dirty="0" err="1"/>
              <a:t>crowdfunding</a:t>
            </a:r>
            <a:r>
              <a:rPr lang="ru-RU" sz="2400" b="1" i="1" dirty="0"/>
              <a:t> </a:t>
            </a:r>
            <a:r>
              <a:rPr lang="ru-RU" sz="2400" dirty="0"/>
              <a:t>– за долю в проекте (акции компании).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en-US"/>
              <a:t>: 05viva@rambler.ru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8377</TotalTime>
  <Words>1795</Words>
  <Application>Microsoft Office PowerPoint</Application>
  <PresentationFormat>Экран (4:3)</PresentationFormat>
  <Paragraphs>237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ДО</vt:lpstr>
      <vt:lpstr>Презентация PowerPoint</vt:lpstr>
      <vt:lpstr>Презентация PowerPoint</vt:lpstr>
      <vt:lpstr>Формы и источники внешнего финансирования</vt:lpstr>
      <vt:lpstr>Презентация PowerPoint</vt:lpstr>
      <vt:lpstr>Акции как инструмент формирования собственного капитала</vt:lpstr>
      <vt:lpstr>Преимущества финансирования за счет выпуска обыкновенных акций:</vt:lpstr>
      <vt:lpstr>Недостатки финансирования за счет выпуска обыкновенных акций </vt:lpstr>
      <vt:lpstr>Преимущества финансирования  за счет привилегированных акций </vt:lpstr>
      <vt:lpstr>Риски для эмитента при выпуске привилегированных акций</vt:lpstr>
      <vt:lpstr>Способы размещения акций</vt:lpstr>
      <vt:lpstr>Сущность и роль андеррайтинга</vt:lpstr>
      <vt:lpstr>IPO – особая форма выпуска акций </vt:lpstr>
      <vt:lpstr>Презентация PowerPoint</vt:lpstr>
      <vt:lpstr>Корпоративные облигации как инструмент долгового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Проектное финансирование – гибридная форма долгосрочного финансирования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258</cp:revision>
  <dcterms:created xsi:type="dcterms:W3CDTF">2013-03-28T05:50:20Z</dcterms:created>
  <dcterms:modified xsi:type="dcterms:W3CDTF">2021-04-06T07:44:48Z</dcterms:modified>
</cp:coreProperties>
</file>