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4" r:id="rId11"/>
    <p:sldId id="275" r:id="rId12"/>
    <p:sldId id="276" r:id="rId13"/>
    <p:sldId id="277" r:id="rId14"/>
    <p:sldId id="27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b="1" i="1" smtClean="0"/>
              <a:t>Тема 8.</a:t>
            </a:r>
            <a:r>
              <a:rPr lang="ru-RU" sz="4000" i="1" smtClean="0"/>
              <a:t> </a:t>
            </a:r>
            <a:r>
              <a:rPr lang="ru-RU" i="1" smtClean="0"/>
              <a:t>Эффективность предпринимательской деятельности</a:t>
            </a:r>
            <a:r>
              <a:rPr lang="ru-RU" smtClean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2276475"/>
            <a:ext cx="7416800" cy="396081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ru-RU" smtClean="0"/>
              <a:t>Содержание:</a:t>
            </a:r>
          </a:p>
          <a:p>
            <a:pPr algn="l">
              <a:lnSpc>
                <a:spcPct val="90000"/>
              </a:lnSpc>
            </a:pPr>
            <a:r>
              <a:rPr lang="ru-RU" smtClean="0"/>
              <a:t>8.1 Понятие эффективности </a:t>
            </a:r>
          </a:p>
          <a:p>
            <a:pPr algn="l">
              <a:lnSpc>
                <a:spcPct val="90000"/>
              </a:lnSpc>
            </a:pPr>
            <a:r>
              <a:rPr lang="ru-RU" smtClean="0"/>
              <a:t>8.2 Виды эффективности в предпринимательской деятельности. </a:t>
            </a:r>
          </a:p>
          <a:p>
            <a:pPr algn="l">
              <a:lnSpc>
                <a:spcPct val="90000"/>
              </a:lnSpc>
            </a:pPr>
            <a:r>
              <a:rPr lang="ru-RU" smtClean="0"/>
              <a:t>8.3 Основные показатели экономической эффективности предпринимательства: методика расчета.</a:t>
            </a:r>
          </a:p>
          <a:p>
            <a:pPr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97800" cy="5048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8.1 Понятие эффективности.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981075"/>
            <a:ext cx="8218487" cy="51450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2800" smtClean="0"/>
              <a:t>Эффективность  - категория, отражающая соответствие проекта целям и интересам его участников. Эффективность проекта в целом оценивается с целью определения потенциальной привлекательности проекта для возможных участников и поисков источников финансирования. Она включает в себя:</a:t>
            </a:r>
          </a:p>
          <a:p>
            <a:r>
              <a:rPr lang="ru-RU" sz="2800" smtClean="0"/>
              <a:t>общественную (социально - экономическую) эффективность проекта;</a:t>
            </a:r>
          </a:p>
          <a:p>
            <a:r>
              <a:rPr lang="ru-RU" sz="2800" smtClean="0"/>
              <a:t>коммерческую эффективность проекта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088" y="2205038"/>
            <a:ext cx="7859712" cy="36004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r>
              <a:rPr lang="ru-RU" sz="2800" smtClean="0"/>
              <a:t>     В Методических рекомендациях по оценке предпринимательских проектов (ПП) рекомендуется выделять следующие виды эффективности : </a:t>
            </a:r>
          </a:p>
          <a:p>
            <a:r>
              <a:rPr lang="ru-RU" sz="2800" smtClean="0"/>
              <a:t>эффективность ПП в целом; </a:t>
            </a:r>
          </a:p>
          <a:p>
            <a:r>
              <a:rPr lang="ru-RU" sz="2800" smtClean="0"/>
              <a:t>эффективность участника в проекте.</a:t>
            </a:r>
          </a:p>
          <a:p>
            <a:pPr>
              <a:buFontTx/>
              <a:buNone/>
            </a:pPr>
            <a:r>
              <a:rPr lang="ru-RU" sz="1800" smtClean="0"/>
              <a:t> </a:t>
            </a:r>
            <a:endParaRPr lang="ru-RU" sz="1600" smtClean="0"/>
          </a:p>
          <a:p>
            <a:pPr>
              <a:buFontTx/>
              <a:buNone/>
            </a:pPr>
            <a:endParaRPr lang="ru-RU" sz="1600" smtClean="0"/>
          </a:p>
          <a:p>
            <a:pPr>
              <a:buFontTx/>
              <a:buNone/>
            </a:pPr>
            <a:r>
              <a:rPr lang="ru-RU" sz="16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2349500"/>
            <a:ext cx="8147050" cy="37766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endParaRPr lang="ru-RU" sz="1800" smtClean="0"/>
          </a:p>
          <a:p>
            <a:pPr>
              <a:buFontTx/>
              <a:buNone/>
            </a:pPr>
            <a:r>
              <a:rPr lang="ru-RU" sz="2800" smtClean="0"/>
              <a:t>Эффективность ПП в целом оценивается с целью обеспечения его потенциальной привлекательности для возможных участников и поиска источника финансирования и включает в себя общественную (социально-экономическую) и коммерческую эффективность ПП.</a:t>
            </a:r>
          </a:p>
          <a:p>
            <a:pPr>
              <a:buFontTx/>
              <a:buNone/>
            </a:pPr>
            <a:r>
              <a:rPr lang="ru-RU" sz="2800" smtClean="0"/>
              <a:t> </a:t>
            </a:r>
            <a:endParaRPr lang="ru-RU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2332038"/>
            <a:ext cx="8229600" cy="4525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r>
              <a:rPr lang="ru-RU" sz="2800" smtClean="0"/>
              <a:t>Показатели общественной эффективности учитывают социально-экономические последствия осуществления ПП для общества в целом, в том числе как непосредственные результаты и затраты проекта, так и "внешние": затраты и результаты в смежных секторах экономики, экологические, социальные и иные внеэкономические эффекты.</a:t>
            </a:r>
          </a:p>
          <a:p>
            <a:pPr>
              <a:buFontTx/>
              <a:buNone/>
            </a:pPr>
            <a:endParaRPr lang="ru-RU" sz="2800" smtClean="0"/>
          </a:p>
          <a:p>
            <a:pPr>
              <a:buFontTx/>
              <a:buNone/>
            </a:pPr>
            <a:endParaRPr lang="ru-RU" sz="2800" smtClean="0"/>
          </a:p>
          <a:p>
            <a:pPr>
              <a:buFontTx/>
              <a:buNone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088" y="2420938"/>
            <a:ext cx="7993062" cy="28797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r>
              <a:rPr lang="ru-RU" sz="2800" smtClean="0"/>
              <a:t>"Внешние" эффекты рекомендуется учитывать в количественной форме при наличии соответствующих нормативных и методических материалов. В отдельных случаях, когда эти эффекты весьма существенны, при отсутствии указанных документов допускается использование оценок независимых квалифицированных экспертов. </a:t>
            </a:r>
          </a:p>
          <a:p>
            <a:pPr>
              <a:lnSpc>
                <a:spcPct val="90000"/>
              </a:lnSpc>
            </a:pPr>
            <a:endParaRPr lang="ru-RU" sz="2800" smtClean="0"/>
          </a:p>
          <a:p>
            <a:pPr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2492375"/>
            <a:ext cx="8075612" cy="36337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r>
              <a:rPr lang="ru-RU" sz="2800" smtClean="0"/>
              <a:t>Если "внешние" эффекты не допускают количественного учета, следует провести качественную оценку их влияния. Эти положения относятся также к расчетам региональной эффективности. </a:t>
            </a: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2565400"/>
            <a:ext cx="7726363" cy="33115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Tx/>
              <a:buNone/>
            </a:pPr>
            <a:r>
              <a:rPr lang="ru-RU" sz="2800" smtClean="0"/>
              <a:t>Показатели коммерческой эффективности проекта учитывают финансовые последствия его осуществления для участника, реализующего ПП, в предположении, что он производит все необходимые для реализации проекта затраты и пользуется всеми его результатами. </a:t>
            </a:r>
          </a:p>
          <a:p>
            <a:pPr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smtClean="0"/>
              <a:t>8.2 Виды эффективности в предпринимательской деятельности.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2565400"/>
            <a:ext cx="7570787" cy="3560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800" smtClean="0"/>
              <a:t>Показатели эффективности проекта в целом характеризуют с экономической точки зрения технические, технологические и организационные проектные решения.</a:t>
            </a:r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468313" y="765175"/>
            <a:ext cx="8229600" cy="6524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/>
              <a:t>Критерии эффективности</a:t>
            </a:r>
          </a:p>
        </p:txBody>
      </p:sp>
      <p:sp>
        <p:nvSpPr>
          <p:cNvPr id="31747" name="Rectangle 3"/>
          <p:cNvSpPr>
            <a:spLocks noChangeArrowheads="1"/>
          </p:cNvSpPr>
          <p:nvPr>
            <p:ph type="body" sz="half" idx="1"/>
          </p:nvPr>
        </p:nvSpPr>
        <p:spPr bwMode="auto">
          <a:xfrm>
            <a:off x="323850" y="3213100"/>
            <a:ext cx="4248150" cy="3095625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чистый приведенный эффект,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индекс рентабельности инвестиции ;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внутренняя норма прибыли ,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дисконтированный срок окупаемости инвестиции </a:t>
            </a:r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611188" y="2060575"/>
            <a:ext cx="3168650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>
                <a:latin typeface="Comic Sans MS" pitchFamily="66" charset="0"/>
              </a:rPr>
              <a:t>С использованием </a:t>
            </a:r>
          </a:p>
          <a:p>
            <a:pPr algn="ctr"/>
            <a:r>
              <a:rPr lang="ru-RU" sz="2000">
                <a:latin typeface="Comic Sans MS" pitchFamily="66" charset="0"/>
              </a:rPr>
              <a:t>дисконтированных </a:t>
            </a:r>
          </a:p>
          <a:p>
            <a:pPr algn="ctr"/>
            <a:r>
              <a:rPr lang="ru-RU" sz="2000">
                <a:latin typeface="Comic Sans MS" pitchFamily="66" charset="0"/>
              </a:rPr>
              <a:t>оценок</a:t>
            </a:r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4932363" y="2060575"/>
            <a:ext cx="3455987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>
                <a:latin typeface="Comic Sans MS" pitchFamily="66" charset="0"/>
              </a:rPr>
              <a:t>Без дисконтирования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>
            <a:off x="1692275" y="1628775"/>
            <a:ext cx="2736850" cy="360363"/>
          </a:xfrm>
          <a:prstGeom prst="line">
            <a:avLst/>
          </a:prstGeom>
          <a:noFill/>
          <a:ln w="57150" cmpd="thinThick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4392613" y="1628775"/>
            <a:ext cx="2808287" cy="360363"/>
          </a:xfrm>
          <a:prstGeom prst="line">
            <a:avLst/>
          </a:prstGeom>
          <a:noFill/>
          <a:ln w="57150" cmpd="thinThick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4859338" y="3284538"/>
            <a:ext cx="38163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500"/>
              <a:t> </a:t>
            </a:r>
            <a:r>
              <a:rPr lang="ru-RU" sz="2400"/>
              <a:t>чистый доход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/>
              <a:t>индекс рентабельности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/>
              <a:t>срок окупаемости инвестиций,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/>
              <a:t>коэффициент эффективности инвестиции  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611188" y="476250"/>
            <a:ext cx="80946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8.3 Основные показатели экономической эффективности предпринимательства: методика расчета.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539750" y="1268413"/>
            <a:ext cx="8229600" cy="54451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smtClean="0"/>
              <a:t>Чистый дисконтированный доход</a:t>
            </a:r>
            <a:br>
              <a:rPr lang="ru-RU" sz="3600" smtClean="0"/>
            </a:br>
            <a:endParaRPr lang="ru-RU" sz="3600" smtClean="0"/>
          </a:p>
        </p:txBody>
      </p:sp>
      <p:sp>
        <p:nvSpPr>
          <p:cNvPr id="3277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116013" y="2060575"/>
            <a:ext cx="7570787" cy="33845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Ø"/>
            </a:pPr>
            <a:r>
              <a:rPr lang="ru-RU" sz="2400" smtClean="0"/>
              <a:t>Метод  расчета</a:t>
            </a:r>
            <a:r>
              <a:rPr lang="ru-RU" sz="2400" b="1" smtClean="0"/>
              <a:t> чистого дисконтированного дохода </a:t>
            </a:r>
            <a:r>
              <a:rPr lang="en-US" sz="2400" b="1" smtClean="0"/>
              <a:t>NPV </a:t>
            </a:r>
            <a:r>
              <a:rPr lang="ru-RU" sz="2400" smtClean="0"/>
              <a:t>основан на сопоставлении величины исходной инвестиции IC с общей суммой дисконтированных чистых денежных поступлений, генерируемых ею в течение прогнозируемого срока.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900113" y="4221163"/>
          <a:ext cx="4860925" cy="1512887"/>
        </p:xfrm>
        <a:graphic>
          <a:graphicData uri="http://schemas.openxmlformats.org/presentationml/2006/ole">
            <p:oleObj spid="_x0000_s32773" name="Equation" r:id="rId3" imgW="1307880" imgH="520560" progId="Equation.3">
              <p:embed/>
            </p:oleObj>
          </a:graphicData>
        </a:graphic>
      </p:graphicFrame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617538" y="450850"/>
            <a:ext cx="8094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8.3 Основные показатели экономической эффективности предпринимательства: методика расчета.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539750" y="1341438"/>
            <a:ext cx="8147050" cy="76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smtClean="0"/>
              <a:t>Индекс рентабельности</a:t>
            </a:r>
            <a:r>
              <a:rPr lang="ru-RU" sz="360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79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331913" y="2060575"/>
            <a:ext cx="7366000" cy="36004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Ø"/>
            </a:pPr>
            <a:r>
              <a:rPr lang="ru-RU" smtClean="0"/>
              <a:t>относительный показатель, он характеризует уровень доходов на единицу затрат, т.е. эффективность вложений 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1416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55650" y="4076700"/>
          <a:ext cx="6337300" cy="1584325"/>
        </p:xfrm>
        <a:graphic>
          <a:graphicData uri="http://schemas.openxmlformats.org/presentationml/2006/ole">
            <p:oleObj spid="_x0000_s33798" name="Equation" r:id="rId3" imgW="1498320" imgH="520560" progId="Equation.3">
              <p:embed/>
            </p:oleObj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17538" y="450850"/>
            <a:ext cx="8094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8.3 Основные показатели экономической эффективности предпринимательства: методика расчета.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647700" y="873125"/>
            <a:ext cx="8039100" cy="54451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smtClean="0"/>
              <a:t>Внутренняя норма доходности</a:t>
            </a:r>
          </a:p>
        </p:txBody>
      </p:sp>
      <p:sp>
        <p:nvSpPr>
          <p:cNvPr id="3481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Ø"/>
            </a:pPr>
            <a:r>
              <a:rPr lang="ru-RU" sz="2800" smtClean="0"/>
              <a:t>Под внутренней нормой прибыли понимают значение коэффициента дисконтирования r, при котором чистый дисконтированный доход проекта равен нулю </a:t>
            </a:r>
          </a:p>
          <a:p>
            <a:pPr>
              <a:buFont typeface="Wingdings" pitchFamily="2" charset="2"/>
              <a:buChar char="Ø"/>
            </a:pPr>
            <a:r>
              <a:rPr lang="ru-RU" sz="2800" smtClean="0"/>
              <a:t>она показывает ожидаемую доходность проекта и максимально допустимый относительный уровень расходов, которые могут быть связаны с данным проектом 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11188" y="441325"/>
            <a:ext cx="8094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8.3 Основные показатели экономической эффективности предпринимательства: методика расчета.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457200" y="908050"/>
            <a:ext cx="8229600" cy="509588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000" smtClean="0"/>
              <a:t>Срок окупаемости проекта</a:t>
            </a:r>
          </a:p>
        </p:txBody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Ø"/>
            </a:pPr>
            <a:r>
              <a:rPr lang="ru-RU" sz="2800" smtClean="0"/>
              <a:t>Если доход распределен по годам равномерно, то срок окупаемости рассчитывают делением единовременных затрат на величину годовой прибыли, </a:t>
            </a:r>
          </a:p>
          <a:p>
            <a:pPr>
              <a:buFont typeface="Wingdings" pitchFamily="2" charset="2"/>
              <a:buChar char="Ø"/>
            </a:pPr>
            <a:r>
              <a:rPr lang="ru-RU" sz="2800" smtClean="0"/>
              <a:t>Если прибыль распределена неравномерно, то срок окупаемости находят прямым подсчетом числа лет, в течение которых инвестиция будет погашена кумулятивным чистым доходом 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17538" y="450850"/>
            <a:ext cx="80946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8.3 Основные показатели экономической эффективности предпринимательства: методика расчета.</a:t>
            </a:r>
          </a:p>
          <a:p>
            <a:endParaRPr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75</TotalTime>
  <Words>485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Wingdings</vt:lpstr>
      <vt:lpstr>Comic Sans MS</vt:lpstr>
      <vt:lpstr>Тема1</vt:lpstr>
      <vt:lpstr>Microsoft Equation 3.0</vt:lpstr>
      <vt:lpstr>Тема 8. Эффективность предпринимательской деятельности </vt:lpstr>
      <vt:lpstr>8.1 Понятие эффективности. </vt:lpstr>
      <vt:lpstr>8.2 Виды эффективности в предпринимательской деятельности. </vt:lpstr>
      <vt:lpstr>8.2 Виды эффективности в предпринимательской деятельности. </vt:lpstr>
      <vt:lpstr>8.2 Виды эффективности в предпринимательской деятельности.</vt:lpstr>
      <vt:lpstr>8.2 Виды эффективности в предпринимательской деятельности.</vt:lpstr>
      <vt:lpstr>8.2 Виды эффективности в предпринимательской деятельности.</vt:lpstr>
      <vt:lpstr>8.2 Виды эффективности в предпринимательской деятельности.</vt:lpstr>
      <vt:lpstr>8.2 Виды эффективности в предпринимательской деятельности.</vt:lpstr>
      <vt:lpstr>Критерии эффективности</vt:lpstr>
      <vt:lpstr>Чистый дисконтированный доход </vt:lpstr>
      <vt:lpstr>Индекс рентабельности </vt:lpstr>
      <vt:lpstr>Внутренняя норма доходности</vt:lpstr>
      <vt:lpstr>Срок окупаемости проекта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1</cp:lastModifiedBy>
  <cp:revision>9</cp:revision>
  <dcterms:created xsi:type="dcterms:W3CDTF">2013-05-26T11:37:02Z</dcterms:created>
  <dcterms:modified xsi:type="dcterms:W3CDTF">2013-09-07T04:41:06Z</dcterms:modified>
</cp:coreProperties>
</file>