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0E349-C751-4784-949B-258B8C712F2D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0B7BD-F612-49BE-87A1-4EF05A502E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30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067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8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373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531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47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10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10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179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43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316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72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24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387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824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742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90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43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075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84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172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283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181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884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203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097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7926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0B7BD-F612-49BE-87A1-4EF05A502EA4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74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3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322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05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742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5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84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99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139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85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302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31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B23AF-E3FD-4298-8F06-9C24B7A98F05}" type="datetimeFigureOut">
              <a:rPr lang="ru-RU" smtClean="0"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B8F0E-9061-4A82-B3E3-C57C2319C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2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2205211"/>
            <a:ext cx="7287344" cy="1943869"/>
          </a:xfrm>
        </p:spPr>
        <p:txBody>
          <a:bodyPr/>
          <a:lstStyle/>
          <a:p>
            <a:pPr algn="l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Организация управления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внешнеэкономической деятельностью предприятия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2083181"/>
            <a:ext cx="1137444" cy="206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873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043608" y="136151"/>
            <a:ext cx="7920880" cy="147002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>
              <a:spcBef>
                <a:spcPct val="0"/>
              </a:spcBef>
            </a:pP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Внешнеэкономическая деятельность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предприятия. Основные 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положения 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976" y="332656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259632" y="2274838"/>
            <a:ext cx="7416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это сфера хозяйственной деятельности, связанная</a:t>
            </a:r>
          </a:p>
          <a:p>
            <a:pPr marL="457200" lvl="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экспортом и импортом продукции</a:t>
            </a:r>
          </a:p>
          <a:p>
            <a:pPr marL="457200" lvl="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международной производственной и научно-технической кооперацией</a:t>
            </a:r>
          </a:p>
          <a:p>
            <a:pPr marL="457200" lvl="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ввозом-вывозом капитала</a:t>
            </a:r>
          </a:p>
          <a:p>
            <a:pPr marL="457200" lvl="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финансово-кредитными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отношениями </a:t>
            </a:r>
          </a:p>
          <a:p>
            <a:pPr marL="457200" lvl="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выходом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предприятия на внешний рынок</a:t>
            </a:r>
          </a:p>
        </p:txBody>
      </p:sp>
    </p:spTree>
    <p:extLst>
      <p:ext uri="{BB962C8B-B14F-4D97-AF65-F5344CB8AC3E}">
        <p14:creationId xmlns:p14="http://schemas.microsoft.com/office/powerpoint/2010/main" val="349816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Участники внешнеэкономической деятельности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1440" tIns="45720" rIns="91440" bIns="45720" rtlCol="0">
            <a:normAutofit fontScale="55000" lnSpcReduction="20000"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Резиденты</a:t>
            </a: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800" dirty="0" smtClean="0">
                <a:solidFill>
                  <a:schemeClr val="accent1">
                    <a:lumMod val="75000"/>
                  </a:schemeClr>
                </a:solidFill>
              </a:rPr>
              <a:t>российские </a:t>
            </a:r>
            <a:r>
              <a:rPr lang="ru-RU" altLang="ru-RU" sz="3800" dirty="0">
                <a:solidFill>
                  <a:schemeClr val="accent1">
                    <a:lumMod val="75000"/>
                  </a:schemeClr>
                </a:solidFill>
              </a:rPr>
              <a:t>и иностранные граждане и лица без гражданства, имеющие постоянное место жительство в РФ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800" dirty="0" smtClean="0">
                <a:solidFill>
                  <a:schemeClr val="accent1">
                    <a:lumMod val="75000"/>
                  </a:schemeClr>
                </a:solidFill>
              </a:rPr>
              <a:t>юридические </a:t>
            </a:r>
            <a:r>
              <a:rPr lang="ru-RU" altLang="ru-RU" sz="3800" dirty="0">
                <a:solidFill>
                  <a:schemeClr val="accent1">
                    <a:lumMod val="75000"/>
                  </a:schemeClr>
                </a:solidFill>
              </a:rPr>
              <a:t>лица с местонахождением на территории РФ и зарегистрированные в ней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800" dirty="0" smtClean="0">
                <a:solidFill>
                  <a:schemeClr val="accent1">
                    <a:lumMod val="75000"/>
                  </a:schemeClr>
                </a:solidFill>
              </a:rPr>
              <a:t>российские </a:t>
            </a:r>
            <a:r>
              <a:rPr lang="ru-RU" altLang="ru-RU" sz="3800" dirty="0">
                <a:solidFill>
                  <a:schemeClr val="accent1">
                    <a:lumMod val="75000"/>
                  </a:schemeClr>
                </a:solidFill>
              </a:rPr>
              <a:t>дипломатические, торговые и иные официальные представительства за границей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Нерезиденты</a:t>
            </a: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800" dirty="0" smtClean="0">
                <a:solidFill>
                  <a:schemeClr val="accent1">
                    <a:lumMod val="75000"/>
                  </a:schemeClr>
                </a:solidFill>
              </a:rPr>
              <a:t>российские </a:t>
            </a:r>
            <a:r>
              <a:rPr lang="ru-RU" altLang="ru-RU" sz="3800" dirty="0">
                <a:solidFill>
                  <a:schemeClr val="accent1">
                    <a:lumMod val="75000"/>
                  </a:schemeClr>
                </a:solidFill>
              </a:rPr>
              <a:t>и иностранные граждане и лица без гражданства, имеющие постоянное место жительство за границей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800" dirty="0" smtClean="0">
                <a:solidFill>
                  <a:schemeClr val="accent1">
                    <a:lumMod val="75000"/>
                  </a:schemeClr>
                </a:solidFill>
              </a:rPr>
              <a:t>юридические </a:t>
            </a:r>
            <a:r>
              <a:rPr lang="ru-RU" altLang="ru-RU" sz="3800" dirty="0">
                <a:solidFill>
                  <a:schemeClr val="accent1">
                    <a:lumMod val="75000"/>
                  </a:schemeClr>
                </a:solidFill>
              </a:rPr>
              <a:t>лица с местонахождением за границей и действующие в соответствии с законодательством иностранного государства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800" dirty="0" smtClean="0">
                <a:solidFill>
                  <a:schemeClr val="accent1">
                    <a:lumMod val="75000"/>
                  </a:schemeClr>
                </a:solidFill>
              </a:rPr>
              <a:t>иностранные </a:t>
            </a:r>
            <a:r>
              <a:rPr lang="ru-RU" altLang="ru-RU" sz="3800" dirty="0">
                <a:solidFill>
                  <a:schemeClr val="accent1">
                    <a:lumMod val="75000"/>
                  </a:schemeClr>
                </a:solidFill>
              </a:rPr>
              <a:t>дипломатические, торговые и иные официальные представительства, общественные организации на территории РФ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alt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73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Участники внешнеэкономической деятельности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88840"/>
            <a:ext cx="7762056" cy="452596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Международная торговля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Продавец </a:t>
            </a: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(экспортер) – фирмы, компании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Покупатель (импортер) – фирмы, компании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Посредники – консигнатор, комиссионер, агент, брокер (маклер), дилер, </a:t>
            </a:r>
            <a:r>
              <a:rPr lang="ru-RU" altLang="ru-RU" dirty="0" err="1">
                <a:solidFill>
                  <a:schemeClr val="accent1">
                    <a:lumMod val="75000"/>
                  </a:schemeClr>
                </a:solidFill>
              </a:rPr>
              <a:t>дистрибьютер</a:t>
            </a:r>
            <a:endParaRPr lang="ru-RU" alt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99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792088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Участники внешнеэкономической деятельности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Международные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кредитные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отношения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Заемщик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Заимодавец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Банки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, фирмы, международные финансовые организации, правительство, физические лица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Посредники (консалтинговые фирмы, дилеры)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580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74638"/>
            <a:ext cx="7787208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Участники внешнеэкономической деятельности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5676" y="1600200"/>
            <a:ext cx="800112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z="2800" dirty="0" smtClean="0"/>
              <a:t>	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Международные инвестиционные отношения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Инвестор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Инвестируемый</a:t>
            </a:r>
          </a:p>
          <a:p>
            <a:pPr>
              <a:buFont typeface="Wingdings" pitchFamily="2" charset="2"/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Фирмы, банки, физические лица, правительства, международные организации, страховые компании, фамильные фонды, инвестиционные и пенсионные фонды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Посредники (брокеры на фондовых рынках, консалтинговые организации, дилеры на фондовом рынке)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2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476672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80648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Для осуществления внешнеэкономических связей необходимо: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564904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пройти государственную регистрацию предприятия по месту нахождения (утверждение учредительных документов: устава и договора; получение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свидетельства о государственной регистрации)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встать на учет в налоговом управлении по месту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регистрации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получить в установленном порядке печать, штамп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зарегистрироваться в государственном реестре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открыть рублевый и валютный счета в любом акционерном коммерческом банке РФ 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2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928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Основные направления совершенствования внешнеэкономической деятельности: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492896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максимальное наращивание экспорта по всем направлениям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развитие инвестиционного климата для привлечения иностранных инвесторов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совершенствование межгосударственного сотрудничества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сотрудничества с международными организациями   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развитие приграничной инфраструктуры регионов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создание свободных экономических зон с целью привлечения иностранных инвестиций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развитие туризма, сферы услуг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99591" y="333375"/>
            <a:ext cx="7557021" cy="14668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Этапы </a:t>
            </a: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осуществления экспортно-импортных операций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71599" y="1844675"/>
            <a:ext cx="7777113" cy="367188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Маркетинговые исследования рынка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Изучение системы государственного регулирования ВЭД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Технико-экономическое обоснование ВЭД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Заключение внешнеторгового контракта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Исполнение контрактных обязательств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984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8921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Маркетинговые </a:t>
            </a: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исследования рынка 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96918" y="1556792"/>
            <a:ext cx="7632700" cy="508635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algn="l">
              <a:buClr>
                <a:srgbClr val="FF0000"/>
              </a:buClr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Комплекс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мер, направленных на полное исследование процессов и факторов, воздействующих на спрос и предложение, и определяющих экономическое положение между производителем и потребителем продукции. </a:t>
            </a:r>
          </a:p>
          <a:p>
            <a:pPr algn="l">
              <a:buClr>
                <a:srgbClr val="FF0000"/>
              </a:buClr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Определяющими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факторами являются: цена товара, качество, условия поставки.</a:t>
            </a:r>
          </a:p>
          <a:p>
            <a:pPr algn="l">
              <a:buClr>
                <a:srgbClr val="FF0000"/>
              </a:buClr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Особое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внимание уделяется 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изучению и возможности рынков сбыта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обеспечению рекламы товара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прогнозированию конъюнктуры товарных рынков и динамики цен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сбору и обработке данных об аналогичной продукции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49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Поиск партнера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187624" y="1340768"/>
            <a:ext cx="7704137" cy="5184775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Поиск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партнера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может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быть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осуществлен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по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коммерческим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справочникам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"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Международный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указа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тель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фирм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импортеров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Европы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", "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Международный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указатель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фирм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–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импортеров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США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Канады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", "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Международный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указатель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фирм-импортеров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Восточной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Азии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" и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др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В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них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указаны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адреса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факсы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телефоны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иностранных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фирм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474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11666" y="260648"/>
            <a:ext cx="8604250" cy="8191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Изучение системы государственного регулирования ВЭД 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628775"/>
            <a:ext cx="7848600" cy="4608513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algn="l">
              <a:buClr>
                <a:srgbClr val="FF0000"/>
              </a:buClr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Организация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экспортно-импортных операций включает тщательную проработку нормативных документов, регламентирующих внешнеэкономическую деятельность. </a:t>
            </a:r>
          </a:p>
          <a:p>
            <a:pPr algn="l">
              <a:buClr>
                <a:srgbClr val="FF0000"/>
              </a:buClr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Нормативные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акты подразделяются на: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международные соглашения по торгово-коммерческой деятельности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указы Президента, постановления правительства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законы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ведомственные нормативные акты (Национального банка, Государственного таможенного комитета, Министерства финансов и других)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48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96193"/>
            <a:ext cx="749917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Технико-экономическое обоснование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259632" y="1916832"/>
            <a:ext cx="6911975" cy="302418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l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Технико-экономическое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обоснование включает: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расчет цены товара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расчет рентабельности сделки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определение затрат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расчет налогов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расчет пошлин 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11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96193"/>
            <a:ext cx="75711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Заключение внешнеторгового контракта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115616" y="1556792"/>
            <a:ext cx="7777162" cy="467995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 algn="l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Структура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 содержание контракта определяются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видом внешнеторговых операций (экспорт, импорт, реэкспорт, реимпорт)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назначением, видом товара и услуг (торговля промышленными товарами, машинами и оборудованием, торговля лицензиями и ноу-хау, торговля инжиниринговыми услугами, транспортное обслуживание и т.д.)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характером сделки (бартер, клиринг и т.д.) 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13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Исполнение контрактных обязательств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7475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43608" y="1361360"/>
            <a:ext cx="7920880" cy="547370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При </a:t>
            </a: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выполнении таможенных процедур следует принять решение кем они будут осуществляться - собственными силами или таможенным агентом (декларантом, перевозчиком). Последнее значительно упрощает подготовку документов, но требует дополнительной оплаты таможенных услуг.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dirty="0">
                <a:solidFill>
                  <a:schemeClr val="accent1">
                    <a:lumMod val="75000"/>
                  </a:schemeClr>
                </a:solidFill>
              </a:rPr>
              <a:t>Организация таможенной службы включает знание Таможенного кодекса, нормативных актов о правилах ввоза-вывоза товаров через границу, порядка перемещения вещей и транзита товаров, порядка осуществления контроля за доставкой вещей, вывозе валюты, таможенных режимов, правил взимания таможенных пошлин, сборов и т.д.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alt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648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27088" y="304800"/>
            <a:ext cx="7631112" cy="1066800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600" smtClean="0"/>
              <a:t> Классификация международных коммерческих операций</a:t>
            </a:r>
            <a:r>
              <a:rPr lang="ru-RU" sz="4800" smtClean="0"/>
              <a:t> 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371600"/>
            <a:ext cx="8135937" cy="5153025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Международные коммерческие операции можно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классифицировать на 3 группы: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операции купли-продажи товаров;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операции купли-продажи услуг;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операции купли-продажи научно-технической продукции (объектов интелектуальной собственности)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Операции купли-продажи товаров являются традицион-ными для международной торговли и для практики внешнеторговых организаций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Сделки по купле-продаже товаров предполагают, что продавец обязуется передать товар в собственность покупателя в обусловленные сроки и на определен-ных условиях, а покупатель обязуется принять товар и уплатить за него согласованную цену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684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2831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Основными видами операций купли-продажи являются: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971600" y="1453111"/>
            <a:ext cx="7777162" cy="540184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Экспортные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- это продажа и вывоз за границу товаров для передачи их в собственность иностранному контрагенту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Импортные - закупка и ввоз иностранных товаров для последующей реализации их на внутреннем рынке своей страны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Реэкспортные - это вывоз за границу ранее ввезенных товаров, не подвергшихся в реэкспортирующей стране какой-либо переработке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Реимпортные - это ввоз из-за границы ранее вывезенных отечественных товаров, не подвергшихся там переработке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Встречная торговля объединяет внешнеторговые операции, предусматривающие в единых соглашениях встречные обязательства экспортеров и импортеров по закупке друг у друга товаров 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270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Основные и обеспечивающие операции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899592" y="1529061"/>
            <a:ext cx="7921625" cy="5328939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indent="0" algn="l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основным операциям купли-продажи услуг относятся: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инжиниринг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аренда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международный туризм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предоставление информации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консультационные услуги по управлению </a:t>
            </a:r>
          </a:p>
          <a:p>
            <a:pPr marL="0" indent="0" algn="l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обеспечивающим операциям  относятся: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транспортные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 транспортно-экспедиторские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хранение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грузов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страхование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грузов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проведение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международных расчетов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таможенное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оформление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рекламирование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другие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(исследование рынка, ремонт и техническое обслуживание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оборудования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 обработка информации, юридические услуги)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381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Операции купли-продажи научно-технической продукции</a:t>
            </a:r>
            <a:endParaRPr lang="ru-RU" dirty="0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936625" y="1773238"/>
            <a:ext cx="8207375" cy="489585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algn="l">
              <a:buClr>
                <a:srgbClr val="FF0000"/>
              </a:buCl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выделяют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самостоятельную группу в связи с тем, что они могут иметь не только научную, но и коммерческую ценность</a:t>
            </a:r>
          </a:p>
          <a:p>
            <a:pPr marL="0" indent="0" algn="l">
              <a:buClr>
                <a:srgbClr val="FF0000"/>
              </a:buClr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Операции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купли-продажи научно-технической продукции включают: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операции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 купле-продаже патентуемой научно-технической продукции (изобретений, товарных знаков, промышленных образцов и др.)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операции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 купле-продаже не патентуемой научно-технической продукции ("Ноу-хау")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обмен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результатами научно-исследовательских работ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операции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 торговле результатами товарной деятельности в сфере духовной жизни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104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Выбор контрагентов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079500" y="1125538"/>
            <a:ext cx="7668964" cy="5543550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Контрагентами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международной торговле называются стороны, находящиеся в договорных отношениях по купле-продаже товаров или оказанию различного рода услуг.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Иностранными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контрагентами предприятий, организаций выступают фирмы, являющиеся противоположной стороной в коммерческой сделке.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Контрагентом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экспортера является импортер, подрядчика - заказчик, арендодатели - арендатор, дебитора - кредитор и т.д.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Выбор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контрагента в большой степени зависит от характера внешнеторговой сделки и от предмета сделки.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848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692150"/>
            <a:ext cx="7777162" cy="5400675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При выборе фирмы важно изучить аспекты деятельности потенциальных партнеров: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технологический - изучение технического уровня продукции фирмы, ее технологической базы и производственных возможностей;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научно-технический - сведения об организации научно-исследовательских и опытно-конструкторских работ и затратах на них;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организационный - изучение организации управления фирмы;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экономический - оценка финансового положения и возможностей фирмы;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b="1">
                <a:solidFill>
                  <a:schemeClr val="accent1">
                    <a:lumMod val="75000"/>
                  </a:schemeClr>
                </a:solidFill>
              </a:rPr>
              <a:t>правовой - изучение норм и правил, действующих в стране потенциального партнера, и имеющих прямое или косвенное отношение к сотрудничеству</a:t>
            </a: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275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3533" y="524558"/>
            <a:ext cx="7391400" cy="8382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Установление контактов с зарубежными партнерами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677" y="1268760"/>
            <a:ext cx="3635498" cy="45339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Установление </a:t>
            </a: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</a:rPr>
              <a:t>делового контакта с партнером или поиск 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партнера</a:t>
            </a: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) Запрос покупателем сведений о товаре или вызов на </a:t>
            </a: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торги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Б</a:t>
            </a: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) Предложение поставщика, ответ покупателя на размещение </a:t>
            </a: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заказа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) Проверка платежеспособности и ее </a:t>
            </a: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</a:rPr>
              <a:t>подтверждение</a:t>
            </a:r>
            <a:endParaRPr lang="ru-RU" alt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98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329239" y="2094335"/>
            <a:ext cx="3673475" cy="4752553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Запросы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инициативные письма, ответы на запросы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Справки, запросы, банковские или коммерческие отсылки.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Оферта (твердая и свободная). В свободной оферте могут меняться объем товара, его качество, цена, сроки поставки.</a:t>
            </a:r>
          </a:p>
          <a:p>
            <a:endParaRPr lang="ru-RU" altLang="ru-RU" sz="2400" dirty="0" smtClean="0"/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3292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27" name="AutoShape 7"/>
          <p:cNvSpPr>
            <a:spLocks noChangeArrowheads="1"/>
          </p:cNvSpPr>
          <p:nvPr/>
        </p:nvSpPr>
        <p:spPr bwMode="auto">
          <a:xfrm>
            <a:off x="4104792" y="2760585"/>
            <a:ext cx="1008883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81929" name="Group 9"/>
          <p:cNvGrpSpPr>
            <a:grpSpLocks/>
          </p:cNvGrpSpPr>
          <p:nvPr/>
        </p:nvGrpSpPr>
        <p:grpSpPr bwMode="auto">
          <a:xfrm>
            <a:off x="1657351" y="1725612"/>
            <a:ext cx="3671888" cy="5121276"/>
            <a:chOff x="1044" y="1087"/>
            <a:chExt cx="2313" cy="3226"/>
          </a:xfrm>
        </p:grpSpPr>
        <p:sp>
          <p:nvSpPr>
            <p:cNvPr id="79883" name="Rectangle 11"/>
            <p:cNvSpPr>
              <a:spLocks noChangeArrowheads="1"/>
            </p:cNvSpPr>
            <p:nvPr/>
          </p:nvSpPr>
          <p:spPr bwMode="auto">
            <a:xfrm>
              <a:off x="1044" y="1773"/>
              <a:ext cx="2313" cy="2540"/>
            </a:xfrm>
            <a:prstGeom prst="rect">
              <a:avLst/>
            </a:prstGeom>
            <a:extLst/>
          </p:spPr>
          <p:txBody>
            <a:bodyPr vert="horz" lIns="91440" tIns="45720" rIns="91440" bIns="45720" rtlCol="0">
              <a:normAutofit/>
            </a:bodyPr>
            <a:lstStyle/>
            <a:p>
              <a:pPr marL="342900" indent="-342900">
                <a:spcBef>
                  <a:spcPct val="20000"/>
                </a:spcBef>
                <a:buClr>
                  <a:srgbClr val="FF0000"/>
                </a:buClr>
                <a:buFont typeface="Wingdings" panose="05000000000000000000" pitchFamily="2" charset="2"/>
                <a:buChar char="l"/>
              </a:pPr>
              <a:endParaRPr lang="ru-RU" sz="32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9884" name="Rectangle 12"/>
            <p:cNvSpPr>
              <a:spLocks noChangeArrowheads="1"/>
            </p:cNvSpPr>
            <p:nvPr/>
          </p:nvSpPr>
          <p:spPr bwMode="auto">
            <a:xfrm>
              <a:off x="1194" y="1087"/>
              <a:ext cx="20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 sz="2000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15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329239" y="1725301"/>
            <a:ext cx="1819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Документы: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083108" y="3933056"/>
            <a:ext cx="1008883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4104792" y="5081339"/>
            <a:ext cx="1008883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770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autoUpdateAnimBg="0"/>
      <p:bldP spid="79875" grpId="0" build="p" autoUpdateAnimBg="0"/>
      <p:bldP spid="7987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734" y="396193"/>
            <a:ext cx="778720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2. Оформление заказа покупателем</a:t>
            </a:r>
            <a:b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80898" name="Rectangle 2"/>
          <p:cNvSpPr>
            <a:spLocks noGrp="1" noChangeArrowheads="1"/>
          </p:cNvSpPr>
          <p:nvPr>
            <p:ph sz="half" idx="4294967295"/>
          </p:nvPr>
        </p:nvSpPr>
        <p:spPr>
          <a:xfrm>
            <a:off x="456761" y="1628800"/>
            <a:ext cx="4038600" cy="45339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А) Письменное указание о поставке, установление графика поставки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alt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Б) Определение минимальной цены и принятие заказа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5538788" y="1556792"/>
            <a:ext cx="3605212" cy="453650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Заказ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, закупочный орден, акцепт, извещение об отгрузке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alt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Подтверждение, контракт</a:t>
            </a:r>
          </a:p>
        </p:txBody>
      </p:sp>
      <p:pic>
        <p:nvPicPr>
          <p:cNvPr id="7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4355976" y="1700808"/>
            <a:ext cx="1008883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499992" y="4717454"/>
            <a:ext cx="1008883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7513543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build="p" autoUpdateAnimBg="0"/>
      <p:bldP spid="8089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3. Исполнение заказа</a:t>
            </a: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4000" dirty="0" smtClean="0"/>
              <a:t/>
            </a:r>
            <a:br>
              <a:rPr lang="ru-RU" altLang="ru-RU" sz="4000" dirty="0" smtClean="0"/>
            </a:br>
            <a:endParaRPr lang="ru-RU" dirty="0"/>
          </a:p>
        </p:txBody>
      </p:sp>
      <p:sp>
        <p:nvSpPr>
          <p:cNvPr id="82946" name="Rectangle 2"/>
          <p:cNvSpPr>
            <a:spLocks noGrp="1" noChangeArrowheads="1"/>
          </p:cNvSpPr>
          <p:nvPr>
            <p:ph sz="half" idx="4294967295"/>
          </p:nvPr>
        </p:nvSpPr>
        <p:spPr>
          <a:xfrm>
            <a:off x="673993" y="1341635"/>
            <a:ext cx="3609975" cy="575945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) Подготовка товара к отгрузке, процедура счета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Б) Отправка, транспортировка, страхование, таможенная очистка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) Выставление платежного счета 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5079108" y="1341635"/>
            <a:ext cx="4316412" cy="611981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 Инвойс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, дебет-кредит ноты, акты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сверок</a:t>
            </a:r>
            <a:b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alt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Извещение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о готовности, </a:t>
            </a: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погрузочный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ордер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alt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 Платежный счет</a:t>
            </a:r>
            <a:endParaRPr lang="ru-RU" alt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4063476" y="1484287"/>
            <a:ext cx="792859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063476" y="2762875"/>
            <a:ext cx="792859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4039871" y="5067131"/>
            <a:ext cx="792859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07295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autoUpdateAnimBg="0"/>
      <p:bldP spid="8294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  <a:t>4. Обеспечение поставки и расчета </a:t>
            </a:r>
            <a:b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81922" name="Rectangle 2"/>
          <p:cNvSpPr>
            <a:spLocks noGrp="1" noChangeArrowheads="1"/>
          </p:cNvSpPr>
          <p:nvPr>
            <p:ph sz="half" idx="4294967295"/>
          </p:nvPr>
        </p:nvSpPr>
        <p:spPr>
          <a:xfrm>
            <a:off x="673480" y="1196752"/>
            <a:ext cx="3609975" cy="51125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) Определение окончательной контрактной цены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Б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) Определение условий поставки товара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) Совершение платежа покупателем  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499992" y="1196752"/>
            <a:ext cx="4392488" cy="5332561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Сертификат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происхождения товара, каталоги, прайс-листы, прейскурант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Система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ИНКОТЕРМС (условия поставки 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altLang="ru-RU" sz="2800" dirty="0" smtClean="0">
                <a:solidFill>
                  <a:schemeClr val="accent1">
                    <a:lumMod val="75000"/>
                  </a:schemeClr>
                </a:solidFill>
              </a:rPr>
              <a:t>Банковские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переводы, документальные аккредитивы, инкассо (принудительный расчет), тратта (переводной вексель)</a:t>
            </a:r>
          </a:p>
        </p:txBody>
      </p:sp>
      <p:pic>
        <p:nvPicPr>
          <p:cNvPr id="8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3923928" y="1264418"/>
            <a:ext cx="535977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3923928" y="2996952"/>
            <a:ext cx="535977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923928" y="3933056"/>
            <a:ext cx="535977" cy="439738"/>
          </a:xfrm>
          <a:prstGeom prst="rightArrow">
            <a:avLst>
              <a:gd name="adj1" fmla="val 57519"/>
              <a:gd name="adj2" fmla="val 64400"/>
            </a:avLst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03629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autoUpdateAnimBg="0"/>
      <p:bldP spid="8192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 организации ВЭД необходимо учитывать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115616" y="1268983"/>
            <a:ext cx="7920037" cy="5472385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 algn="l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Глобальные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факторы: 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международные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политические конфликты 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политические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конфликты внутри страны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социальные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конфликты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перестройку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международных политических союзов </a:t>
            </a:r>
          </a:p>
          <a:p>
            <a:pPr marL="0" indent="0" algn="l">
              <a:buClr>
                <a:srgbClr val="FF0000"/>
              </a:buCl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Локальные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факторы: 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изменение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условий рынка 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нестабильность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экономики 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инфляцию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трение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 политическим группировками </a:t>
            </a:r>
          </a:p>
          <a:p>
            <a:pPr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трение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 местными деловыми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кругами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458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Инвестиционные факторы: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115616" y="1484784"/>
            <a:ext cx="7272337" cy="4897437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возможность национализации 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(с компенсацией или без)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возможный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ущерб имуществу из-за высокого уровня преступности (вымогательство, рэкет, налет банд)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потерю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прав на возвращение доходов и имущества в страну материнской фирмы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ускоренный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износ оборудования из-за климатических условий и небрежного отношения местного персонала и др.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>
              <a:buClr>
                <a:srgbClr val="FF0000"/>
              </a:buClr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Факторы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управленческого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характера: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сложности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управления местным персоналом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конфликты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 профсоюзами и др. 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l"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185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7b7e22b8c68dfede3d8ac40e08c7d38ab254c2"/>
  <p:tag name="ISPRING_SCORM_RATE_SLIDES" val="1"/>
  <p:tag name="ISPRING_SCORM_RATE_QUIZZES" val="0"/>
  <p:tag name="ISPRING_SCORM_PASSING_SCORE" val="100.0000000000"/>
  <p:tag name="GENSWF_OUTPUT_FILE_NAME" val="0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1381</Words>
  <Application>Microsoft Office PowerPoint</Application>
  <PresentationFormat>Экран (4:3)</PresentationFormat>
  <Paragraphs>212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Организация управления внешнеэкономической деятельностью предприятия</vt:lpstr>
      <vt:lpstr>Презентация PowerPoint</vt:lpstr>
      <vt:lpstr>Участники внешнеэкономической деятельности</vt:lpstr>
      <vt:lpstr>Участники внешнеэкономической деятельности</vt:lpstr>
      <vt:lpstr>Участники внешнеэкономической деятельности</vt:lpstr>
      <vt:lpstr>Участники внешнеэкономической деятельности</vt:lpstr>
      <vt:lpstr>Для осуществления внешнеэкономических связей необходимо:</vt:lpstr>
      <vt:lpstr> Основные направления совершенствования внешнеэкономической деятельности: </vt:lpstr>
      <vt:lpstr>Этапы осуществления экспортно-импортных операций</vt:lpstr>
      <vt:lpstr>Маркетинговые исследования рынка </vt:lpstr>
      <vt:lpstr>Поиск партнера</vt:lpstr>
      <vt:lpstr> Изучение системы государственного регулирования ВЭД </vt:lpstr>
      <vt:lpstr>Технико-экономическое обоснование  </vt:lpstr>
      <vt:lpstr>Заключение внешнеторгового контракта  </vt:lpstr>
      <vt:lpstr>Исполнение контрактных обязательств  </vt:lpstr>
      <vt:lpstr> Классификация международных коммерческих операций </vt:lpstr>
      <vt:lpstr>Основными видами операций купли-продажи являются:  </vt:lpstr>
      <vt:lpstr>Основные и обеспечивающие операции</vt:lpstr>
      <vt:lpstr>Операции купли-продажи научно-технической продукции</vt:lpstr>
      <vt:lpstr>Выбор контрагентов </vt:lpstr>
      <vt:lpstr>Презентация PowerPoint</vt:lpstr>
      <vt:lpstr>Установление контактов с зарубежными партнерами </vt:lpstr>
      <vt:lpstr>2. Оформление заказа покупателем </vt:lpstr>
      <vt:lpstr>3. Исполнение заказа  </vt:lpstr>
      <vt:lpstr>4. Обеспечение поставки и расчета  </vt:lpstr>
      <vt:lpstr>При организации ВЭД необходимо учитывать  </vt:lpstr>
      <vt:lpstr>Инвестиционные факторы: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управления внешнеэкономической деятельностью предприятия</dc:title>
  <dc:creator>client</dc:creator>
  <cp:lastModifiedBy>client</cp:lastModifiedBy>
  <cp:revision>31</cp:revision>
  <dcterms:created xsi:type="dcterms:W3CDTF">2014-11-23T08:28:42Z</dcterms:created>
  <dcterms:modified xsi:type="dcterms:W3CDTF">2014-11-23T11:11:06Z</dcterms:modified>
</cp:coreProperties>
</file>