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8" r:id="rId3"/>
    <p:sldId id="262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63" r:id="rId12"/>
    <p:sldId id="273" r:id="rId13"/>
    <p:sldId id="270" r:id="rId14"/>
    <p:sldId id="271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0000CC"/>
    <a:srgbClr val="B2B2B2"/>
    <a:srgbClr val="33CC33"/>
    <a:srgbClr val="FFCC00"/>
    <a:srgbClr val="00DCDC"/>
    <a:srgbClr val="0064EB"/>
    <a:srgbClr val="3333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146" autoAdjust="0"/>
    <p:restoredTop sz="82676" autoAdjust="0"/>
  </p:normalViewPr>
  <p:slideViewPr>
    <p:cSldViewPr>
      <p:cViewPr varScale="1">
        <p:scale>
          <a:sx n="113" d="100"/>
          <a:sy n="113" d="100"/>
        </p:scale>
        <p:origin x="-108" y="-126"/>
      </p:cViewPr>
      <p:guideLst>
        <p:guide orient="horz" pos="2432"/>
        <p:guide orient="horz" pos="3974"/>
        <p:guide orient="horz" pos="890"/>
        <p:guide orient="horz" pos="709"/>
        <p:guide orient="horz" pos="527"/>
        <p:guide orient="horz" pos="346"/>
        <p:guide pos="204"/>
        <p:guide pos="5556"/>
        <p:guide pos="2880"/>
        <p:guide pos="2744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E66408-FCF8-44E3-95AE-6414EB822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16A270-6894-4CD6-B28F-017CDDB48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741"/>
            </a:gs>
            <a:gs pos="100000">
              <a:srgbClr val="230FA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Untitled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40675" y="6381750"/>
            <a:ext cx="879475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323850" y="3159125"/>
            <a:ext cx="84963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ТЕМА 2. Задачи и структура информационного обеспечения управления</a:t>
            </a: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549275"/>
            <a:ext cx="84963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 sz="2400">
                <a:solidFill>
                  <a:schemeClr val="bg1"/>
                </a:solidFill>
              </a:rPr>
              <a:t>Кафедра</a:t>
            </a:r>
            <a:r>
              <a:rPr lang="en-US" sz="2400">
                <a:solidFill>
                  <a:schemeClr val="bg1"/>
                </a:solidFill>
              </a:rPr>
              <a:t> </a:t>
            </a:r>
            <a:r>
              <a:rPr lang="ru-RU" sz="2400">
                <a:solidFill>
                  <a:schemeClr val="bg1"/>
                </a:solidFill>
              </a:rPr>
              <a:t>ГТАП Институт права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Преподаватель к.полит.наук, доцент Н.А.Царева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013" y="274638"/>
            <a:ext cx="8616950" cy="1143000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Информационное обеспечение функции 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контроля</a:t>
            </a: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состоит в выполнении следующих процедур:</a:t>
            </a:r>
            <a:b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712913"/>
            <a:ext cx="8229600" cy="4413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200" smtClean="0">
                <a:solidFill>
                  <a:schemeClr val="bg1"/>
                </a:solidFill>
              </a:rPr>
              <a:t>сбор и анализ информации о выполнении соответствующих функций подразделениями и отдельными сотрудниками;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доведение полученной информации до руководителей, осуществляющих контроль за деятельностью данного подразделения или сотрудника;     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документационное оформление принятых руководителем на основании полученной информации решений;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доведение данных решений до исполнителей;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предоставление необходимой информации подразделениям и руководителям, осуществляющим планирование и календарно-плановое руководство</a:t>
            </a:r>
            <a:endParaRPr lang="ru-RU" sz="22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Вопросы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A1745BF2-B7C8-4538-951B-9E3CB236410D}" type="slidenum">
              <a:rPr lang="ru-RU">
                <a:solidFill>
                  <a:schemeClr val="bg1"/>
                </a:solidFill>
              </a:rPr>
              <a:pPr/>
              <a:t>11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36550" y="1412875"/>
            <a:ext cx="84836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Роль информации в управлении.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Характеристика видов информации, используемой в аппарате управления.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Соотношение функций управления и информационных процессов, обеспечивающих эти функции.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Назначение и особенности отдельных составных частей ИОУ: систем документации; систем классификации и кодирования ТЭСИ.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Охарактеризуйте задачи ИОУ.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Традиционное </a:t>
            </a:r>
            <a:r>
              <a:rPr lang="ru-RU" sz="2400" dirty="0">
                <a:solidFill>
                  <a:schemeClr val="bg1"/>
                </a:solidFill>
              </a:rPr>
              <a:t>и автоматизированное ИОУ. Понятие и состав.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Влияние новых информационных технологий на ИОУ. </a:t>
            </a:r>
          </a:p>
          <a:p>
            <a:pPr marL="274638" indent="-274638">
              <a:spcBef>
                <a:spcPct val="10000"/>
              </a:spcBef>
              <a:defRPr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Задания для самопроверки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57F77D80-88D3-4A88-972C-B2257DD8A8F2}" type="slidenum">
              <a:rPr lang="ru-RU">
                <a:solidFill>
                  <a:schemeClr val="bg1"/>
                </a:solidFill>
              </a:rPr>
              <a:pPr/>
              <a:t>12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Изучите ГОСТ Р 52294-2004 Информационная технология Управление организацией Электронный регламент административной и служебной деятельности Основные положения. Законспектируйте раздел 4 </a:t>
            </a:r>
            <a:r>
              <a:rPr lang="ru-RU" sz="2400" i="1" dirty="0">
                <a:solidFill>
                  <a:schemeClr val="bg1"/>
                </a:solidFill>
              </a:rPr>
              <a:t>Электронный регламент административной и служебной деятельности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dirty="0">
                <a:solidFill>
                  <a:schemeClr val="bg1"/>
                </a:solidFill>
              </a:rPr>
              <a:t>Изучите ГОСТ Р ИСО 15489-1-2007 Система стандартов по информации, библиотечному и издательскому делу Управление документами Общие требования. Законспектируйте раздел 7</a:t>
            </a:r>
            <a:r>
              <a:rPr lang="ru-RU" sz="2400" i="1" dirty="0">
                <a:solidFill>
                  <a:schemeClr val="bg1"/>
                </a:solidFill>
              </a:rPr>
              <a:t> Требования к управлению документами </a:t>
            </a:r>
            <a:r>
              <a:rPr lang="ru-RU" sz="2400" dirty="0">
                <a:solidFill>
                  <a:schemeClr val="bg1"/>
                </a:solidFill>
              </a:rPr>
              <a:t>и раздел 9</a:t>
            </a:r>
            <a:r>
              <a:rPr lang="ru-RU" sz="2400" i="1" dirty="0">
                <a:solidFill>
                  <a:schemeClr val="bg1"/>
                </a:solidFill>
              </a:rPr>
              <a:t> Процессы управления документами и контроль</a:t>
            </a:r>
            <a:endParaRPr lang="ru-RU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b="1" dirty="0"/>
              <a:t> 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Рекомендуемая литература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875A0C6-429D-4089-AFDE-80819F621132}" type="slidenum">
              <a:rPr lang="ru-RU">
                <a:solidFill>
                  <a:schemeClr val="bg1"/>
                </a:solidFill>
              </a:rPr>
              <a:pPr/>
              <a:t>13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274638" indent="-274638">
              <a:spcBef>
                <a:spcPct val="10000"/>
              </a:spcBef>
              <a:buClr>
                <a:srgbClr val="FFFF00"/>
              </a:buClr>
              <a:buFont typeface="Symbol" pitchFamily="18" charset="2"/>
              <a:buChar char="¨"/>
            </a:pP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482600" y="1274763"/>
            <a:ext cx="81788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Информационные технологии управления / Под ред. Г.А. Титоренко.—М.: ЮНИТИ-ДАНА: 2002.—280с.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Костров А.В. Основы информационного менеджмента.—М.: Финансы и статистика: 2003.—336 с. 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Степанова Е.Е., Хмелевская Н.В. Информационное обеспечение управленческой деятельности. —М.: Форум : ИНФРА-М: 2004.—154 с.</a:t>
            </a:r>
          </a:p>
          <a:p>
            <a:pPr hangingPunct="0"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Делопроизводство: Учебник / Под ред. Т.В. Кузнецовой.—М.: Изд-во МЦФЭР: 2004.—544с.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Копылов В.А. Информационное право. М., 2003.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Кузнецов В.А. Информационно-аналитическое обеспечение государственного и муниципального управления в Дальневосточном федеральном округе: [монография]/ —Хабаровск: Изд-во ДВАГС, 2005.—224 с.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Организация работы с документами. Учебник для вузов. Под ред. В.А. Кудряева. – М., 2001. </a:t>
            </a:r>
          </a:p>
          <a:p>
            <a:pPr>
              <a:buFont typeface="Wingdings" pitchFamily="2" charset="2"/>
              <a:buChar char="Ø"/>
            </a:pPr>
            <a:r>
              <a:rPr lang="ru-RU">
                <a:solidFill>
                  <a:schemeClr val="bg1"/>
                </a:solidFill>
              </a:rPr>
              <a:t>Основы информационной безопасности: учебное пособие: [теория и практика] / авт. : Е. Б. Белов, В. П. Лось, Р. В. Мещеряков, А. А. Шелупанов.—М.: Горячая линия-Телеком, 2006.—544.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8CE85846-6120-4DDA-8994-B454E4C15BDE}" type="slidenum">
              <a:rPr lang="ru-RU">
                <a:solidFill>
                  <a:schemeClr val="bg1"/>
                </a:solidFill>
              </a:rPr>
              <a:pPr/>
              <a:t>14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4963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 b="1">
                <a:solidFill>
                  <a:schemeClr val="bg1"/>
                </a:solidFill>
              </a:rPr>
              <a:t>Использование материалов презентации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Использование данной презентации, может осуществляться только при условии соблюдения требований законов  РФ об авторском праве и интеллектуальной собственности, а также с учетом требований настоящего Заявления.</a:t>
            </a: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endParaRPr lang="ru-RU" sz="1200">
              <a:solidFill>
                <a:schemeClr val="bg1"/>
              </a:solidFill>
            </a:endParaRPr>
          </a:p>
          <a:p>
            <a:pPr algn="just">
              <a:spcBef>
                <a:spcPct val="10000"/>
              </a:spcBef>
              <a:buClr>
                <a:srgbClr val="FF0000"/>
              </a:buClr>
              <a:buSzPct val="120000"/>
              <a:buFont typeface="Symbol" pitchFamily="18" charset="2"/>
              <a:buNone/>
            </a:pPr>
            <a:r>
              <a:rPr lang="ru-RU" sz="1200">
                <a:solidFill>
                  <a:schemeClr val="bg1"/>
                </a:solidFill>
              </a:rPr>
              <a:t>Презентация является собственностью авторов. Разрешается распечатывать копию любой части презентации для личного некоммерческого использования, однако не допускается распечатывать какую-либо часть презентации с любой иной целью или по каким-либо причинам вносить изменения в любую часть презентации. Использование любой части презентации в другом произведении, как в печатной, электронной, так и иной форме, а также использование любой части презентации в другой презентации посредством ссылки или иным образом допускается только после получения письменного согласия авторов.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ru-RU" sz="4000" b="1">
                <a:solidFill>
                  <a:srgbClr val="FFFF00"/>
                </a:solidFill>
              </a:rPr>
              <a:t>Содержание</a:t>
            </a:r>
          </a:p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EC9418D5-A98E-4BB9-A9E6-727A62226A4F}" type="slidenum">
              <a:rPr lang="ru-RU">
                <a:solidFill>
                  <a:schemeClr val="bg1"/>
                </a:solidFill>
              </a:rPr>
              <a:pPr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23850" y="1412875"/>
            <a:ext cx="8496300" cy="4895850"/>
          </a:xfrm>
          <a:prstGeom prst="rect">
            <a:avLst/>
          </a:prstGeom>
          <a:noFill/>
          <a:ln w="3175">
            <a:noFill/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Учебный </a:t>
            </a:r>
            <a:r>
              <a:rPr lang="ru-RU" sz="2400" dirty="0">
                <a:solidFill>
                  <a:schemeClr val="bg1"/>
                </a:solidFill>
              </a:rPr>
              <a:t>материал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Вопросы для самопроверки</a:t>
            </a:r>
          </a:p>
          <a:p>
            <a:pPr marL="342900" indent="-342900">
              <a:spcBef>
                <a:spcPct val="10000"/>
              </a:spcBef>
              <a:buFontTx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Рекомендуемая литература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23850" y="0"/>
            <a:ext cx="84963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10000"/>
              </a:spcBef>
            </a:pPr>
            <a:endParaRPr lang="ru-RU" sz="2400" b="1">
              <a:solidFill>
                <a:srgbClr val="0F2BEC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23850" y="6308725"/>
            <a:ext cx="25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112CEBB7-69E5-44C7-AEEA-55FA1A181459}" type="slidenum">
              <a:rPr lang="ru-RU">
                <a:solidFill>
                  <a:schemeClr val="bg1"/>
                </a:solidFill>
              </a:rPr>
              <a:pPr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27013" y="2589213"/>
            <a:ext cx="8496300" cy="3719512"/>
          </a:xfrm>
          <a:prstGeom prst="rect">
            <a:avLst/>
          </a:prstGeom>
          <a:noFill/>
          <a:ln w="31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ru-RU">
                <a:solidFill>
                  <a:schemeClr val="bg1"/>
                </a:solidFill>
              </a:rPr>
              <a:t>  </a:t>
            </a:r>
            <a:r>
              <a:rPr lang="ru-RU" sz="2400">
                <a:solidFill>
                  <a:schemeClr val="bg1"/>
                </a:solidFill>
              </a:rPr>
              <a:t>Выделяют несколько подходов к структуризации экономической информации, один из которых — </a:t>
            </a:r>
            <a:r>
              <a:rPr lang="ru-RU" sz="2400">
                <a:solidFill>
                  <a:srgbClr val="FFFF00"/>
                </a:solidFill>
              </a:rPr>
              <a:t>логический</a:t>
            </a:r>
            <a:r>
              <a:rPr lang="ru-RU" sz="2400">
                <a:solidFill>
                  <a:schemeClr val="bg1"/>
                </a:solidFill>
              </a:rPr>
              <a:t> — позволяет установить структурные элементы в зависимости от функционального назначения информации и ее особенностей. </a:t>
            </a:r>
          </a:p>
          <a:p>
            <a:endParaRPr lang="ru-RU" sz="2400">
              <a:solidFill>
                <a:schemeClr val="bg1"/>
              </a:solidFill>
            </a:endParaRPr>
          </a:p>
          <a:p>
            <a:r>
              <a:rPr lang="ru-RU" sz="2400">
                <a:solidFill>
                  <a:schemeClr val="bg1"/>
                </a:solidFill>
              </a:rPr>
              <a:t>                                 </a:t>
            </a:r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323850" y="1054100"/>
            <a:ext cx="8496300" cy="71438"/>
          </a:xfrm>
          <a:prstGeom prst="rect">
            <a:avLst/>
          </a:prstGeom>
          <a:gradFill rotWithShape="1">
            <a:gsLst>
              <a:gs pos="0">
                <a:srgbClr val="333333"/>
              </a:gs>
              <a:gs pos="50000">
                <a:srgbClr val="B2B2B2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Прямоугольник 6"/>
          <p:cNvSpPr>
            <a:spLocks noChangeArrowheads="1"/>
          </p:cNvSpPr>
          <p:nvPr/>
        </p:nvSpPr>
        <p:spPr bwMode="auto">
          <a:xfrm>
            <a:off x="336550" y="215900"/>
            <a:ext cx="8507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FF00"/>
                </a:solidFill>
              </a:rPr>
              <a:t>При рассмотрении структуры информации выделяются отдельные ее элементы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525" y="1530350"/>
            <a:ext cx="3322638" cy="9493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Простые </a:t>
            </a:r>
            <a:r>
              <a:rPr lang="ru-RU" dirty="0">
                <a:solidFill>
                  <a:schemeClr val="tx2"/>
                </a:solidFill>
              </a:rPr>
              <a:t>не поддаются дальнейшему расчленению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24313" y="1347788"/>
            <a:ext cx="4710112" cy="11318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Сложные </a:t>
            </a:r>
            <a:r>
              <a:rPr lang="ru-RU" dirty="0">
                <a:solidFill>
                  <a:schemeClr val="tx2"/>
                </a:solidFill>
              </a:rPr>
              <a:t>образуются как сочетание различных элементов и представляются информационными совокупностями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673350" y="1055688"/>
            <a:ext cx="2373313" cy="438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65738" y="1092200"/>
            <a:ext cx="365125" cy="219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336550" y="4633913"/>
            <a:ext cx="2008188" cy="3286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реквизит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3063" y="5218113"/>
            <a:ext cx="2190750" cy="365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показатель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24025" y="5765800"/>
            <a:ext cx="3030538" cy="7667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информационные сообщения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67375" y="4122738"/>
            <a:ext cx="2847975" cy="80327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информационный массив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75275" y="5400675"/>
            <a:ext cx="2847975" cy="8366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информационная система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2673350" y="4524375"/>
            <a:ext cx="2884488" cy="9858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/>
                </a:solidFill>
              </a:rPr>
              <a:t>Структурные единицы</a:t>
            </a:r>
          </a:p>
        </p:txBody>
      </p:sp>
      <p:cxnSp>
        <p:nvCxnSpPr>
          <p:cNvPr id="27" name="Прямая со стрелкой 26"/>
          <p:cNvCxnSpPr>
            <a:stCxn id="25" idx="7"/>
            <a:endCxn id="18" idx="1"/>
          </p:cNvCxnSpPr>
          <p:nvPr/>
        </p:nvCxnSpPr>
        <p:spPr>
          <a:xfrm rot="5400000" flipH="1" flipV="1">
            <a:off x="5329237" y="4330701"/>
            <a:ext cx="144463" cy="531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484813" y="5218113"/>
            <a:ext cx="657225" cy="182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513138" y="5583238"/>
            <a:ext cx="255587" cy="109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4" idx="3"/>
          </p:cNvCxnSpPr>
          <p:nvPr/>
        </p:nvCxnSpPr>
        <p:spPr>
          <a:xfrm rot="10800000">
            <a:off x="2344738" y="4799013"/>
            <a:ext cx="438150" cy="17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5" idx="3"/>
          </p:cNvCxnSpPr>
          <p:nvPr/>
        </p:nvCxnSpPr>
        <p:spPr>
          <a:xfrm rot="10800000" flipV="1">
            <a:off x="2563813" y="5291138"/>
            <a:ext cx="401637" cy="109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9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rgbClr val="FFFF00"/>
                </a:solidFill>
              </a:rPr>
              <a:t>Реквизиты не однозначны по своему содержанию и подразделяются на </a:t>
            </a:r>
            <a:endParaRPr lang="ru-RU" sz="1800" smtClean="0">
              <a:solidFill>
                <a:srgbClr val="FFFF00"/>
              </a:solidFill>
            </a:endParaRPr>
          </a:p>
        </p:txBody>
      </p:sp>
      <p:sp>
        <p:nvSpPr>
          <p:cNvPr id="5123" name="Содержимое 10"/>
          <p:cNvSpPr>
            <a:spLocks noGrp="1"/>
          </p:cNvSpPr>
          <p:nvPr>
            <p:ph sz="half" idx="1"/>
          </p:nvPr>
        </p:nvSpPr>
        <p:spPr bwMode="auto">
          <a:xfrm>
            <a:off x="373063" y="1600200"/>
            <a:ext cx="412273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chemeClr val="bg1"/>
                </a:solidFill>
              </a:rPr>
              <a:t>Реквизиты- признаки характеризуют качественную сторону объекта, </a:t>
            </a:r>
            <a:r>
              <a:rPr lang="ru-RU" sz="2400" smtClean="0">
                <a:solidFill>
                  <a:schemeClr val="bg1"/>
                </a:solidFill>
              </a:rPr>
              <a:t>Например, в качестве реквизита признака выступает наименование подразделения и его код 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5124" name="Содержимое 11"/>
          <p:cNvSpPr>
            <a:spLocks noGrp="1"/>
          </p:cNvSpPr>
          <p:nvPr>
            <p:ph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smtClean="0">
                <a:solidFill>
                  <a:schemeClr val="bg1"/>
                </a:solidFill>
              </a:rPr>
              <a:t>Реквизиты-основания  характеризуют количественную сторону объекта. </a:t>
            </a:r>
            <a:r>
              <a:rPr lang="ru-RU" sz="2400" smtClean="0">
                <a:solidFill>
                  <a:schemeClr val="bg1"/>
                </a:solidFill>
              </a:rPr>
              <a:t>Например, в качестве реквизита-основания при этом выступает количество работающих.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Управленческую информацию классифицируют по различным признакам:</a:t>
            </a:r>
            <a:b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 bwMode="auto">
          <a:xfrm>
            <a:off x="336550" y="1384300"/>
            <a:ext cx="8350250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источникам возникновения: первичная и производная (промежуточная, командная, отчетная);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способу фиксации: устная и документированная;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способу выражения: цифровая и алфавитная;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характеру фиксации данных: фиксируемая и нефиксируемая;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направлению движения: входящая и исходящая;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стабильности: переменная и условно-постоянная;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функциям управления;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принадлежности к сферам деятельности и функциям управления: конструкторская, бухгалтерская, планово-экономическая;</a:t>
            </a:r>
          </a:p>
          <a:p>
            <a:pPr>
              <a:buFontTx/>
              <a:buNone/>
            </a:pPr>
            <a:r>
              <a:rPr lang="ru-RU" sz="2200" smtClean="0">
                <a:solidFill>
                  <a:schemeClr val="bg1"/>
                </a:solidFill>
              </a:rPr>
              <a:t>времени возникновения: о прошлых, текущих и будущих событиях.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Информационное обеспечение управления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7171" name="Содержимое 5"/>
          <p:cNvSpPr>
            <a:spLocks noGrp="1"/>
          </p:cNvSpPr>
          <p:nvPr>
            <p:ph idx="1"/>
          </p:nvPr>
        </p:nvSpPr>
        <p:spPr bwMode="auto">
          <a:xfrm>
            <a:off x="263525" y="909638"/>
            <a:ext cx="8616950" cy="5440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sz="2000" smtClean="0">
                <a:solidFill>
                  <a:schemeClr val="bg1"/>
                </a:solidFill>
              </a:rPr>
              <a:t>Это осуществление действий по предоставлению своевременной достоверной и полной информации субъекту управления с заданной периодичностью.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chemeClr val="bg1"/>
                </a:solidFill>
              </a:rPr>
              <a:t>Задачи ИОУ заключаются в следующем:	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удовлетворение информационных потребностей управляющих органов;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определение и отбор источников информации;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правильная интерпретация и систематизация полученных данных;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проверка достоверности, полноты и непротиворечивости данных;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исключение дублирования информации;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представление данных в едином и удобном для восприятия формате;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многократное использование полученной информации;</a:t>
            </a:r>
          </a:p>
          <a:p>
            <a:r>
              <a:rPr lang="ru-RU" sz="2000" smtClean="0">
                <a:solidFill>
                  <a:schemeClr val="bg1"/>
                </a:solidFill>
              </a:rPr>
              <a:t>постоянное обновление данных.	</a:t>
            </a:r>
          </a:p>
          <a:p>
            <a:pPr>
              <a:buFontTx/>
              <a:buNone/>
            </a:pPr>
            <a:r>
              <a:rPr lang="ru-RU" sz="2000" smtClean="0">
                <a:solidFill>
                  <a:schemeClr val="bg1"/>
                </a:solidFill>
              </a:rPr>
              <a:t>Таким образом, информационное обеспечение является неотъемлемой частью любой управленческой деятельности.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Информационное обеспечение функции </a:t>
            </a:r>
            <a:r>
              <a:rPr lang="ru-RU" sz="32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планирования </a:t>
            </a: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состоит в реализации следующих процедур</a:t>
            </a:r>
            <a:r>
              <a:rPr lang="ru-RU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931988"/>
            <a:ext cx="8616950" cy="41941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solidFill>
                  <a:schemeClr val="bg1"/>
                </a:solidFill>
              </a:rPr>
              <a:t>сбор, обработка и анализ информации об имеющихся ресурсах (материальных, кадровых и пр.) для определения реальных плановых показателей и сроков исполнения планов;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документационное оформление планов и доведение их до исполнителей;</a:t>
            </a:r>
          </a:p>
          <a:p>
            <a:r>
              <a:rPr lang="ru-RU" sz="2800" smtClean="0">
                <a:solidFill>
                  <a:schemeClr val="bg1"/>
                </a:solidFill>
              </a:rPr>
              <a:t>получение и анализ информации о ходе выполнений планов для организации дальнейшего планирования.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525" y="274638"/>
            <a:ext cx="8423275" cy="1255712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Информационное обеспечение функции 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календарно-планового руководства</a:t>
            </a:r>
            <a: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заключается в реализации следующих процедур:</a:t>
            </a:r>
            <a:br>
              <a:rPr lang="ru-RU" sz="28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1712913"/>
            <a:ext cx="8229600" cy="4413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200" smtClean="0">
                <a:solidFill>
                  <a:schemeClr val="bg1"/>
                </a:solidFill>
              </a:rPr>
              <a:t>сбор и анализ информации о ходе выполнения планов, состоянии плановый показателей и сроках исполнения;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сбор информации об условиях функционирования предприятия и их влиянии на ход выполнения плана;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доведение полученной информации до ответственных руководителей для принятия решения о необходимости корректировки их действий;  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документационное оформление принятых решений и доведение их до исполнителей;</a:t>
            </a:r>
          </a:p>
          <a:p>
            <a:r>
              <a:rPr lang="ru-RU" sz="2200" smtClean="0">
                <a:solidFill>
                  <a:schemeClr val="bg1"/>
                </a:solidFill>
              </a:rPr>
              <a:t>предоставление необходимой информации подразделениям и руководителям, осуществляющим планирование для возможной дальнейшей корректировки плановых показателей.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Информационное обеспечение функции </a:t>
            </a:r>
            <a:r>
              <a:rPr lang="ru-RU" sz="3200" b="1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оперативного управления</a:t>
            </a:r>
            <a:r>
              <a:rPr lang="ru-RU" sz="3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включает: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 bwMode="auto">
          <a:xfrm>
            <a:off x="263525" y="1420813"/>
            <a:ext cx="8616950" cy="47053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solidFill>
                  <a:schemeClr val="bg1"/>
                </a:solidFill>
              </a:rPr>
              <a:t>сбор и обработку информации о возникшей при работе проблемной ситуации и формулировку соответствующих задач;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сбор и обработку информации, необходимой для решения поставленных задач;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сбор и анализ информации об имеющихся ресурсах;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организационное и документационное оформление выбранного варианта решения;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доведение информации о принятом решении до конкретных исполнителей;</a:t>
            </a:r>
          </a:p>
          <a:p>
            <a:r>
              <a:rPr lang="ru-RU" sz="2400" smtClean="0">
                <a:solidFill>
                  <a:schemeClr val="bg1"/>
                </a:solidFill>
              </a:rPr>
              <a:t>сбор информации о результатах реализации данного решения, анализ и доведение ее до заинтересованных руководителей.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+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+DQoJCTx1aXRleHQgbmFtZT0iVEFCX09VVExJTkUiIHZhbHVlPSJPdXRsaW5lIi8+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+DQoJCTx1aXRleHQgbmFtZT0iU0xJREVfTk9URVMiIHZhbHVlPSJTbGlkZSBOb3R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250cmVyIGwnZW5jYWRyw6kgYXV4IHBhcnRpY2lwYW50cyIvPg0KCQk8dWl0ZXh0IG5hbWU9Ik1VVEUiIHZhbHVlPSJNdWV0Ii8+DQoJCTx1aXRleHQgbmFtZT0iRE9DV1JBUF9USVRMRSIgdmFsdWU9IlBpw6hjZSBqb2ludGUgUHJlc2VudGVyIi8+DQoJCTx1aXRleHQgbmFtZT0iRE9DV1JBUF9NU0ciIHZhbHVlPSJFbnJlZ2lzdHJlciBzdXIgbW9uIG9yZGluYXRldXIiLz4NCgkJPHVpdGV4dCBuYW1lPSJET0NXUkFQX1BST01QVCIgdmFsdWU9IkNsaXF1ZXIgcG91ciB0w6lsw6ljaGFyZ2Vy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PVVRMSU5FIiB2YWx1ZT0i6rCc7JqUIi8+DQoJCTx1aXRleHQgbmFtZT0iVEFCX1RIVU1CIiB2YWx1ZT0i7LaV7IaM7YyQIi8+DQoJCTx1aXRleHQgbmFtZT0iVEFCX05PVEVTIiB2YWx1ZT0i64W47Yq4Ii8+DQoJCTx1aXRleHQgbmFtZT0iVEFCX1NFQVJDSCIgdmFsdWU9IuqygOyDiSIvPg0KCQk8dWl0ZXh0IG5hbWU9IlNMSURFX0hFQURJTkciIHZhbHVlPSLsiqzrnbzsnbTrk5wg7KCc66qpIi8+DQoJCTx1aXRleHQgbmFtZT0iRFVSQVRJT05fSEVBRElORyIgdmFsdWU9IuyerOyDneyLnOqwhCIvPg0KCQk8dWl0ZXh0IG5hbWU9IlNFQVJDSF9IRUFESU5HIiB2YWx1ZT0i7YWN7Iqk7Yq4IOqygOyDiToiLz4NCgkJPHVpdGV4dCBuYW1lPSJUSFVNQl9IRUFESU5HIiB2YWx1ZT0i7Iqs65287J2065OcIi8+DQoJCTx1aXRleHQgbmFtZT0iVEhVTUJfSU5GTyIgdmFsdWU9IuygnOuqqS/snqzsg53si5zqsIQiLz4NCgkJPHVpdGV4dCBuYW1lPSJBVFRBQ0hOQU1FX0hFQURJTkciIHZhbHVlPSLtjIzsnbwg7J2066aEIi8+DQoJCTx1aXRleHQgbmFtZT0iQVRUQUNIU0laRV9IRUFESU5HIiB2YWx1ZT0i7YGs6riwIi8+DQoJCTx1aXRleHQgbmFtZT0iU0xJREVfTk9URVMiIHZhbHVlPSLsiqzrnbzsnbTrk5wg64W47Yq4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jwvY29uZmlndXJhdGlvbj4NCg=="/>
  <p:tag name="MMPROD_UIDATA" val="&lt;database version=&quot;6.0&quot;&gt;&lt;object type=&quot;1&quot; unique_id=&quot;10001&quot;&gt;&lt;property id=&quot;20139&quot; value=&quot;%n. %s&quot;/&gt;&lt;property id=&quot;20141&quot; value=&quot;01 lecture template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http://connectpro60727338.acrobat.com&quot;/&gt;&lt;property id=&quot;20192&quot; value=&quot;http://connectpro60727338.acrobat.com&quot;/&gt;&lt;property id=&quot;20193&quot; value=&quot;0&quot;/&gt;&lt;property id=&quot;20250&quot; value=&quot;6&quot;/&gt;&lt;property id=&quot;20251&quot; value=&quot;0&quot;/&gt;&lt;property id=&quot;20259&quot; value=&quot;0&quot;/&gt;&lt;property id=&quot;20262&quot; value=&quot;731685214&quot;/&gt;&lt;object type=&quot;4&quot; unique_id=&quot;10424&quot;&gt;&lt;/object&gt;&lt;object type=&quot;8&quot; unique_id=&quot;10425&quot;&gt;&lt;/object&gt;&lt;object type=&quot;2&quot; unique_id=&quot;10426&quot;&gt;&lt;object type=&quot;3&quot; unique_id=&quot;10427&quot;&gt;&lt;property id=&quot;20148&quot; value=&quot;5&quot;/&gt;&lt;property id=&quot;20300&quot; value=&quot;Slide 1&quot;/&gt;&lt;property id=&quot;20303&quot; value=&quot;-1&quot;/&gt;&lt;property id=&quot;20307&quot; value=&quot;258&quot;/&gt;&lt;property id=&quot;20309&quot; value=&quot;-1&quot;/&gt;&lt;/object&gt;&lt;object type=&quot;3&quot; unique_id=&quot;10430&quot;&gt;&lt;property id=&quot;20148&quot; value=&quot;5&quot;/&gt;&lt;property id=&quot;20300&quot; value=&quot;Slide 2&quot;/&gt;&lt;property id=&quot;20303&quot; value=&quot;-1&quot;/&gt;&lt;property id=&quot;20307&quot; value=&quot;267&quot;/&gt;&lt;property id=&quot;20309&quot; value=&quot;-1&quot;/&gt;&lt;/object&gt;&lt;object type=&quot;3&quot; unique_id=&quot;10431&quot;&gt;&lt;property id=&quot;20148&quot; value=&quot;5&quot;/&gt;&lt;property id=&quot;20300&quot; value=&quot;Slide 3&quot;/&gt;&lt;property id=&quot;20303&quot; value=&quot;-1&quot;/&gt;&lt;property id=&quot;20307&quot; value=&quot;268&quot;/&gt;&lt;property id=&quot;20309&quot; value=&quot;-1&quot;/&gt;&lt;/object&gt;&lt;object type=&quot;3&quot; unique_id=&quot;10432&quot;&gt;&lt;property id=&quot;20148&quot; value=&quot;5&quot;/&gt;&lt;property id=&quot;20300&quot; value=&quot;Slide 4&quot;/&gt;&lt;property id=&quot;20303&quot; value=&quot;-1&quot;/&gt;&lt;property id=&quot;20307&quot; value=&quot;269&quot;/&gt;&lt;property id=&quot;20309&quot; value=&quot;-1&quot;/&gt;&lt;/object&gt;&lt;object type=&quot;3&quot; unique_id=&quot;10433&quot;&gt;&lt;property id=&quot;20148&quot; value=&quot;5&quot;/&gt;&lt;property id=&quot;20300&quot; value=&quot;Slide 5&quot;/&gt;&lt;property id=&quot;20303&quot; value=&quot;-1&quot;/&gt;&lt;property id=&quot;20307&quot; value=&quot;257&quot;/&gt;&lt;property id=&quot;20309&quot; value=&quot;-1&quot;/&gt;&lt;/object&gt;&lt;object type=&quot;3&quot; unique_id=&quot;10434&quot;&gt;&lt;property id=&quot;20148&quot; value=&quot;5&quot;/&gt;&lt;property id=&quot;20300&quot; value=&quot;Slide 6&quot;/&gt;&lt;property id=&quot;20303&quot; value=&quot;-1&quot;/&gt;&lt;property id=&quot;20307&quot; value=&quot;256&quot;/&gt;&lt;property id=&quot;20309&quot; value=&quot;-1&quot;/&gt;&lt;/object&gt;&lt;object type=&quot;3&quot; unique_id=&quot;10435&quot;&gt;&lt;property id=&quot;20148&quot; value=&quot;5&quot;/&gt;&lt;property id=&quot;20300&quot; value=&quot;Slide 7&quot;/&gt;&lt;property id=&quot;20303&quot; value=&quot;-1&quot;/&gt;&lt;property id=&quot;20307&quot; value=&quot;264&quot;/&gt;&lt;property id=&quot;20309&quot; value=&quot;-1&quot;/&gt;&lt;/object&gt;&lt;object type=&quot;3&quot; unique_id=&quot;10436&quot;&gt;&lt;property id=&quot;20148&quot; value=&quot;5&quot;/&gt;&lt;property id=&quot;20300&quot; value=&quot;Slide 8&quot;/&gt;&lt;property id=&quot;20303&quot; value=&quot;-1&quot;/&gt;&lt;property id=&quot;20307&quot; value=&quot;259&quot;/&gt;&lt;property id=&quot;20309&quot; value=&quot;-1&quot;/&gt;&lt;/object&gt;&lt;object type=&quot;3&quot; unique_id=&quot;10437&quot;&gt;&lt;property id=&quot;20148&quot; value=&quot;5&quot;/&gt;&lt;property id=&quot;20300&quot; value=&quot;Slide 10&quot;/&gt;&lt;property id=&quot;20303&quot; value=&quot;-1&quot;/&gt;&lt;property id=&quot;20307&quot; value=&quot;265&quot;/&gt;&lt;property id=&quot;20309&quot; value=&quot;-1&quot;/&gt;&lt;/object&gt;&lt;object type=&quot;3&quot; unique_id=&quot;10438&quot;&gt;&lt;property id=&quot;20148&quot; value=&quot;5&quot;/&gt;&lt;property id=&quot;20300&quot; value=&quot;Slide 11&quot;/&gt;&lt;property id=&quot;20303&quot; value=&quot;-1&quot;/&gt;&lt;property id=&quot;20307&quot; value=&quot;266&quot;/&gt;&lt;property id=&quot;20309&quot; value=&quot;-1&quot;/&gt;&lt;/object&gt;&lt;object type=&quot;3&quot; unique_id=&quot;10439&quot;&gt;&lt;property id=&quot;20148&quot; value=&quot;5&quot;/&gt;&lt;property id=&quot;20300&quot; value=&quot;Slide 12&quot;/&gt;&lt;property id=&quot;20303&quot; value=&quot;-1&quot;/&gt;&lt;property id=&quot;20307&quot; value=&quot;262&quot;/&gt;&lt;property id=&quot;20309&quot; value=&quot;-1&quot;/&gt;&lt;/object&gt;&lt;object type=&quot;3&quot; unique_id=&quot;10440&quot;&gt;&lt;property id=&quot;20148&quot; value=&quot;5&quot;/&gt;&lt;property id=&quot;20300&quot; value=&quot;Slide 13&quot;/&gt;&lt;property id=&quot;20303&quot; value=&quot;-1&quot;/&gt;&lt;property id=&quot;20307&quot; value=&quot;263&quot;/&gt;&lt;property id=&quot;20309&quot; value=&quot;-1&quot;/&gt;&lt;/object&gt;&lt;object type=&quot;3&quot; unique_id=&quot;10441&quot;&gt;&lt;property id=&quot;20148&quot; value=&quot;5&quot;/&gt;&lt;property id=&quot;20300&quot; value=&quot;Slide 15&quot;/&gt;&lt;property id=&quot;20303&quot; value=&quot;-1&quot;/&gt;&lt;property id=&quot;20307&quot; value=&quot;270&quot;/&gt;&lt;property id=&quot;20309&quot; value=&quot;-1&quot;/&gt;&lt;/object&gt;&lt;object type=&quot;3&quot; unique_id=&quot;10541&quot;&gt;&lt;property id=&quot;20148&quot; value=&quot;5&quot;/&gt;&lt;property id=&quot;20300&quot; value=&quot;Slide 16&quot;/&gt;&lt;property id=&quot;20307&quot; value=&quot;271&quot;/&gt;&lt;property id=&quot;20309&quot; value=&quot;-1&quot;/&gt;&lt;/object&gt;&lt;object type=&quot;3&quot; unique_id=&quot;11959&quot;&gt;&lt;property id=&quot;20148&quot; value=&quot;5&quot;/&gt;&lt;property id=&quot;20300&quot; value=&quot;Slide 9&quot;/&gt;&lt;property id=&quot;20307&quot; value=&quot;272&quot;/&gt;&lt;/object&gt;&lt;object type=&quot;3&quot; unique_id=&quot;11978&quot;&gt;&lt;property id=&quot;20148&quot; value=&quot;5&quot;/&gt;&lt;property id=&quot;20300&quot; value=&quot;Slide 14&quot;/&gt;&lt;property id=&quot;20307&quot; value=&quot;273&quot;/&gt;&lt;/object&gt;&lt;/object&gt;&lt;/object&gt;&lt;/database&gt;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333399"/>
      </a:dk2>
      <a:lt2>
        <a:srgbClr val="808080"/>
      </a:lt2>
      <a:accent1>
        <a:srgbClr val="FFFFFF"/>
      </a:accent1>
      <a:accent2>
        <a:srgbClr val="0F2BEC"/>
      </a:accent2>
      <a:accent3>
        <a:srgbClr val="FFFFFF"/>
      </a:accent3>
      <a:accent4>
        <a:srgbClr val="000000"/>
      </a:accent4>
      <a:accent5>
        <a:srgbClr val="FFFFFF"/>
      </a:accent5>
      <a:accent6>
        <a:srgbClr val="0C26D6"/>
      </a:accent6>
      <a:hlink>
        <a:srgbClr val="000000"/>
      </a:hlink>
      <a:folHlink>
        <a:srgbClr val="29292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333399"/>
        </a:dk2>
        <a:lt2>
          <a:srgbClr val="808080"/>
        </a:lt2>
        <a:accent1>
          <a:srgbClr val="FFFFFF"/>
        </a:accent1>
        <a:accent2>
          <a:srgbClr val="0F2BE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C26D6"/>
        </a:accent6>
        <a:hlink>
          <a:srgbClr val="000000"/>
        </a:hlink>
        <a:folHlink>
          <a:srgbClr val="2929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955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Symbol</vt:lpstr>
      <vt:lpstr>Wingdings</vt:lpstr>
      <vt:lpstr>Оформление по умолчанию</vt:lpstr>
      <vt:lpstr>Слайд 1</vt:lpstr>
      <vt:lpstr>Слайд 2</vt:lpstr>
      <vt:lpstr>Слайд 3</vt:lpstr>
      <vt:lpstr>Реквизиты не однозначны по своему содержанию и подразделяются на </vt:lpstr>
      <vt:lpstr>Управленческую информацию классифицируют по различным признакам: </vt:lpstr>
      <vt:lpstr>Информационное обеспечение управления</vt:lpstr>
      <vt:lpstr>Информационное обеспечение функции планирования состоит в реализации следующих процедур </vt:lpstr>
      <vt:lpstr>Информационное обеспечение функции календарно-планового руководства заключается в реализации следующих процедур: </vt:lpstr>
      <vt:lpstr>Информационное обеспечение функции оперативного управления включает:</vt:lpstr>
      <vt:lpstr>Информационное обеспечение функции контроля состоит в выполнении следующих процедур: </vt:lpstr>
      <vt:lpstr>Слайд 11</vt:lpstr>
      <vt:lpstr>Слайд 12</vt:lpstr>
      <vt:lpstr>Слайд 13</vt:lpstr>
      <vt:lpstr>Слайд 14</vt:lpstr>
    </vt:vector>
  </TitlesOfParts>
  <Company>OPITUP VVSU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Template </dc:title>
  <dc:creator>S.V.Ryzhkov</dc:creator>
  <cp:lastModifiedBy>tsar</cp:lastModifiedBy>
  <cp:revision>109</cp:revision>
  <dcterms:created xsi:type="dcterms:W3CDTF">2007-04-22T06:20:01Z</dcterms:created>
  <dcterms:modified xsi:type="dcterms:W3CDTF">2007-12-18T08:44:22Z</dcterms:modified>
</cp:coreProperties>
</file>