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8" r:id="rId2"/>
    <p:sldId id="268" r:id="rId3"/>
    <p:sldId id="262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63" r:id="rId12"/>
    <p:sldId id="273" r:id="rId13"/>
    <p:sldId id="270" r:id="rId14"/>
    <p:sldId id="271" r:id="rId15"/>
  </p:sldIdLst>
  <p:sldSz cx="9144000" cy="6858000" type="screen4x3"/>
  <p:notesSz cx="6858000" cy="9144000"/>
  <p:custDataLst>
    <p:tags r:id="rId18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 useTimings="0">
    <p:present/>
    <p:sldAll/>
    <p:penClr>
      <a:srgbClr val="FF0000"/>
    </p:penClr>
  </p:showPr>
  <p:clrMru>
    <a:srgbClr val="0000CC"/>
    <a:srgbClr val="B2B2B2"/>
    <a:srgbClr val="33CC33"/>
    <a:srgbClr val="FFCC00"/>
    <a:srgbClr val="00DCDC"/>
    <a:srgbClr val="0064EB"/>
    <a:srgbClr val="3333FF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146" autoAdjust="0"/>
    <p:restoredTop sz="82676" autoAdjust="0"/>
  </p:normalViewPr>
  <p:slideViewPr>
    <p:cSldViewPr>
      <p:cViewPr varScale="1">
        <p:scale>
          <a:sx n="113" d="100"/>
          <a:sy n="113" d="100"/>
        </p:scale>
        <p:origin x="-108" y="-126"/>
      </p:cViewPr>
      <p:guideLst>
        <p:guide orient="horz" pos="2432"/>
        <p:guide orient="horz" pos="3974"/>
        <p:guide orient="horz" pos="890"/>
        <p:guide orient="horz" pos="709"/>
        <p:guide orient="horz" pos="527"/>
        <p:guide orient="horz" pos="346"/>
        <p:guide pos="204"/>
        <p:guide pos="5556"/>
        <p:guide pos="2880"/>
        <p:guide pos="2744"/>
        <p:guide pos="30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7E66408-FCF8-44E3-95AE-6414EB8229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616A270-6894-4CD6-B28F-017CDDB48E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23741"/>
            </a:gs>
            <a:gs pos="100000">
              <a:srgbClr val="230FA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Untitled-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40675" y="6381750"/>
            <a:ext cx="879475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7"/>
          <p:cNvSpPr txBox="1">
            <a:spLocks noChangeArrowheads="1"/>
          </p:cNvSpPr>
          <p:nvPr/>
        </p:nvSpPr>
        <p:spPr bwMode="auto">
          <a:xfrm>
            <a:off x="323850" y="3159125"/>
            <a:ext cx="84963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FFFF00"/>
                </a:solidFill>
              </a:rPr>
              <a:t>ТЕМА 2. Задачи и структура информационного обеспечения управления</a:t>
            </a:r>
          </a:p>
        </p:txBody>
      </p:sp>
      <p:sp>
        <p:nvSpPr>
          <p:cNvPr id="2051" name="Text Box 8"/>
          <p:cNvSpPr txBox="1">
            <a:spLocks noChangeArrowheads="1"/>
          </p:cNvSpPr>
          <p:nvPr/>
        </p:nvSpPr>
        <p:spPr bwMode="auto">
          <a:xfrm>
            <a:off x="323850" y="549275"/>
            <a:ext cx="8496300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chemeClr val="bg1"/>
                </a:solidFill>
              </a:rPr>
              <a:t>Кафедра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ru-RU" sz="2400">
                <a:solidFill>
                  <a:schemeClr val="bg1"/>
                </a:solidFill>
              </a:rPr>
              <a:t>ГТАП Институт права</a:t>
            </a:r>
          </a:p>
          <a:p>
            <a:endParaRPr lang="ru-RU" sz="2400">
              <a:solidFill>
                <a:schemeClr val="bg1"/>
              </a:solidFill>
            </a:endParaRPr>
          </a:p>
          <a:p>
            <a:r>
              <a:rPr lang="ru-RU" sz="2400">
                <a:solidFill>
                  <a:schemeClr val="bg1"/>
                </a:solidFill>
              </a:rPr>
              <a:t>Преподаватель к.полит.наук, доцент Н.А.Царева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013" y="274638"/>
            <a:ext cx="8616950" cy="1143000"/>
          </a:xfrm>
        </p:spPr>
        <p:txBody>
          <a:bodyPr/>
          <a:lstStyle/>
          <a:p>
            <a:pPr>
              <a:defRPr/>
            </a:pPr>
            <a:r>
              <a:rPr lang="ru-RU" sz="28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Информационное обеспечение функции </a:t>
            </a:r>
            <a:r>
              <a:rPr lang="ru-RU" sz="2800" b="1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контроля</a:t>
            </a:r>
            <a:r>
              <a:rPr lang="ru-RU" sz="28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 состоит в выполнении следующих процедур:</a:t>
            </a:r>
            <a:br>
              <a:rPr lang="ru-RU" sz="28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 bwMode="auto">
          <a:xfrm>
            <a:off x="457200" y="1712913"/>
            <a:ext cx="8229600" cy="4413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200" smtClean="0">
                <a:solidFill>
                  <a:schemeClr val="bg1"/>
                </a:solidFill>
              </a:rPr>
              <a:t>сбор и анализ информации о выполнении соответствующих функций подразделениями и отдельными сотрудниками;</a:t>
            </a:r>
          </a:p>
          <a:p>
            <a:r>
              <a:rPr lang="ru-RU" sz="2200" smtClean="0">
                <a:solidFill>
                  <a:schemeClr val="bg1"/>
                </a:solidFill>
              </a:rPr>
              <a:t>доведение полученной информации до руководителей, осуществляющих контроль за деятельностью данного подразделения или сотрудника;     </a:t>
            </a:r>
          </a:p>
          <a:p>
            <a:r>
              <a:rPr lang="ru-RU" sz="2200" smtClean="0">
                <a:solidFill>
                  <a:schemeClr val="bg1"/>
                </a:solidFill>
              </a:rPr>
              <a:t>документационное оформление принятых руководителем на основании полученной информации решений;</a:t>
            </a:r>
          </a:p>
          <a:p>
            <a:r>
              <a:rPr lang="ru-RU" sz="2200" smtClean="0">
                <a:solidFill>
                  <a:schemeClr val="bg1"/>
                </a:solidFill>
              </a:rPr>
              <a:t>доведение данных решений до исполнителей;</a:t>
            </a:r>
          </a:p>
          <a:p>
            <a:r>
              <a:rPr lang="ru-RU" sz="2200" smtClean="0">
                <a:solidFill>
                  <a:schemeClr val="bg1"/>
                </a:solidFill>
              </a:rPr>
              <a:t>предоставление необходимой информации подразделениям и руководителям, осуществляющим планирование и календарно-плановое руководство</a:t>
            </a:r>
            <a:endParaRPr lang="ru-RU" sz="22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4000" b="1">
                <a:solidFill>
                  <a:srgbClr val="FFFF00"/>
                </a:solidFill>
              </a:rPr>
              <a:t>Вопросы для самопроверки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25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A1745BF2-B7C8-4538-951B-9E3CB236410D}" type="slidenum">
              <a:rPr lang="ru-RU">
                <a:solidFill>
                  <a:schemeClr val="bg1"/>
                </a:solidFill>
              </a:rPr>
              <a:pPr/>
              <a:t>11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336550" y="1412875"/>
            <a:ext cx="8483600" cy="4895850"/>
          </a:xfrm>
          <a:prstGeom prst="rect">
            <a:avLst/>
          </a:prstGeom>
          <a:noFill/>
          <a:ln w="3175">
            <a:solidFill>
              <a:schemeClr val="bg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457200" indent="-457200"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bg1"/>
                </a:solidFill>
              </a:rPr>
              <a:t>Роль информации в управлении.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bg1"/>
                </a:solidFill>
              </a:rPr>
              <a:t>Характеристика видов информации, используемой в аппарате управления.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bg1"/>
                </a:solidFill>
              </a:rPr>
              <a:t>Соотношение функций управления и информационных процессов, обеспечивающих эти функции.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bg1"/>
                </a:solidFill>
              </a:rPr>
              <a:t>Назначение и особенности отдельных составных частей ИОУ: систем документации; систем классификации и кодирования ТЭСИ.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bg1"/>
                </a:solidFill>
              </a:rPr>
              <a:t>Охарактеризуйте задачи ИОУ.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bg1"/>
                </a:solidFill>
              </a:rPr>
              <a:t>Традиционное </a:t>
            </a:r>
            <a:r>
              <a:rPr lang="ru-RU" sz="2400" dirty="0">
                <a:solidFill>
                  <a:schemeClr val="bg1"/>
                </a:solidFill>
              </a:rPr>
              <a:t>и автоматизированное ИОУ. Понятие и состав.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bg1"/>
                </a:solidFill>
              </a:rPr>
              <a:t>Влияние новых информационных технологий на ИОУ. </a:t>
            </a:r>
          </a:p>
          <a:p>
            <a:pPr marL="274638" indent="-274638">
              <a:spcBef>
                <a:spcPct val="10000"/>
              </a:spcBef>
              <a:defRPr/>
            </a:pP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2293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4000" b="1">
                <a:solidFill>
                  <a:srgbClr val="FFFF00"/>
                </a:solidFill>
              </a:rPr>
              <a:t>Задания для самопроверки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23850" y="6308725"/>
            <a:ext cx="25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57F77D80-88D3-4A88-972C-B2257DD8A8F2}" type="slidenum">
              <a:rPr lang="ru-RU">
                <a:solidFill>
                  <a:schemeClr val="bg1"/>
                </a:solidFill>
              </a:rPr>
              <a:pPr/>
              <a:t>12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23850" y="1412875"/>
            <a:ext cx="8496300" cy="4895850"/>
          </a:xfrm>
          <a:prstGeom prst="rect">
            <a:avLst/>
          </a:prstGeom>
          <a:noFill/>
          <a:ln w="3175">
            <a:solidFill>
              <a:schemeClr val="bg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457200" indent="-457200"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bg1"/>
                </a:solidFill>
              </a:rPr>
              <a:t>Изучите ГОСТ Р 52294-2004 Информационная технология Управление организацией Электронный регламент административной и служебной деятельности Основные положения. Законспектируйте раздел 4 </a:t>
            </a:r>
            <a:r>
              <a:rPr lang="ru-RU" sz="2400" i="1" dirty="0">
                <a:solidFill>
                  <a:schemeClr val="bg1"/>
                </a:solidFill>
              </a:rPr>
              <a:t>Электронный регламент административной и служебной деятельности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bg1"/>
                </a:solidFill>
              </a:rPr>
              <a:t>Изучите ГОСТ Р ИСО 15489-1-2007 Система стандартов по информации, библиотечному и издательскому делу Управление документами Общие требования. Законспектируйте раздел 7</a:t>
            </a:r>
            <a:r>
              <a:rPr lang="ru-RU" sz="2400" i="1" dirty="0">
                <a:solidFill>
                  <a:schemeClr val="bg1"/>
                </a:solidFill>
              </a:rPr>
              <a:t> Требования к управлению документами </a:t>
            </a:r>
            <a:r>
              <a:rPr lang="ru-RU" sz="2400" dirty="0">
                <a:solidFill>
                  <a:schemeClr val="bg1"/>
                </a:solidFill>
              </a:rPr>
              <a:t>и раздел 9</a:t>
            </a:r>
            <a:r>
              <a:rPr lang="ru-RU" sz="2400" i="1" dirty="0">
                <a:solidFill>
                  <a:schemeClr val="bg1"/>
                </a:solidFill>
              </a:rPr>
              <a:t> Процессы управления документами и контроль</a:t>
            </a:r>
            <a:endParaRPr lang="ru-RU" sz="24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ru-RU" sz="2400" b="1" dirty="0"/>
              <a:t> 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4000" b="1">
                <a:solidFill>
                  <a:srgbClr val="FFFF00"/>
                </a:solidFill>
              </a:rPr>
              <a:t>Рекомендуемая литература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25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8875A0C6-429D-4089-AFDE-80819F621132}" type="slidenum">
              <a:rPr lang="ru-RU">
                <a:solidFill>
                  <a:schemeClr val="bg1"/>
                </a:solidFill>
              </a:rPr>
              <a:pPr/>
              <a:t>13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323850" y="1412875"/>
            <a:ext cx="8496300" cy="489585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274638" indent="-274638">
              <a:spcBef>
                <a:spcPct val="10000"/>
              </a:spcBef>
              <a:buClr>
                <a:srgbClr val="FFFF00"/>
              </a:buClr>
              <a:buFont typeface="Symbol" pitchFamily="18" charset="2"/>
              <a:buChar char="¨"/>
            </a:pPr>
            <a:endParaRPr lang="ru-RU" sz="2400">
              <a:solidFill>
                <a:schemeClr val="bg1"/>
              </a:solidFill>
            </a:endParaRPr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2" name="Прямоугольник 5"/>
          <p:cNvSpPr>
            <a:spLocks noChangeArrowheads="1"/>
          </p:cNvSpPr>
          <p:nvPr/>
        </p:nvSpPr>
        <p:spPr bwMode="auto">
          <a:xfrm>
            <a:off x="482600" y="1274763"/>
            <a:ext cx="8178800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Информационные технологии управления / Под ред. Г.А. Титоренко.—М.: ЮНИТИ-ДАНА: 2002.—280с. </a:t>
            </a:r>
          </a:p>
          <a:p>
            <a:pPr hangingPunct="0"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Костров А.В. Основы информационного менеджмента.—М.: Финансы и статистика: 2003.—336 с. </a:t>
            </a:r>
          </a:p>
          <a:p>
            <a:pPr hangingPunct="0"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Степанова Е.Е., Хмелевская Н.В. Информационное обеспечение управленческой деятельности. —М.: Форум : ИНФРА-М: 2004.—154 с.</a:t>
            </a:r>
          </a:p>
          <a:p>
            <a:pPr hangingPunct="0"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Делопроизводство: Учебник / Под ред. Т.В. Кузнецовой.—М.: Изд-во МЦФЭР: 2004.—544с. </a:t>
            </a:r>
          </a:p>
          <a:p>
            <a:pPr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Копылов В.А. Информационное право. М., 2003.</a:t>
            </a:r>
          </a:p>
          <a:p>
            <a:pPr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Кузнецов В.А. Информационно-аналитическое обеспечение государственного и муниципального управления в Дальневосточном федеральном округе: [монография]/ —Хабаровск: Изд-во ДВАГС, 2005.—224 с.</a:t>
            </a:r>
          </a:p>
          <a:p>
            <a:pPr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Организация работы с документами. Учебник для вузов. Под ред. В.А. Кудряева. – М., 2001. </a:t>
            </a:r>
          </a:p>
          <a:p>
            <a:pPr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Основы информационной безопасности: учебное пособие: [теория и практика] / авт. : Е. Б. Белов, В. П. Лось, Р. В. Мещеряков, А. А. Шелупанов.—М.: Горячая линия-Телеком, 2006.—544.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323850" y="6308725"/>
            <a:ext cx="25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8CE85846-6120-4DDA-8994-B454E4C15BDE}" type="slidenum">
              <a:rPr lang="ru-RU">
                <a:solidFill>
                  <a:schemeClr val="bg1"/>
                </a:solidFill>
              </a:rPr>
              <a:pPr/>
              <a:t>14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323850" y="3860800"/>
            <a:ext cx="84963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r>
              <a:rPr lang="ru-RU" sz="1200" b="1">
                <a:solidFill>
                  <a:schemeClr val="bg1"/>
                </a:solidFill>
              </a:rPr>
              <a:t>Использование материалов презентации</a:t>
            </a:r>
          </a:p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endParaRPr lang="ru-RU" sz="1200">
              <a:solidFill>
                <a:schemeClr val="bg1"/>
              </a:solidFill>
            </a:endParaRPr>
          </a:p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r>
              <a:rPr lang="ru-RU" sz="1200">
                <a:solidFill>
                  <a:schemeClr val="bg1"/>
                </a:solidFill>
              </a:rPr>
              <a:t>Использование данной презентации, может осуществляться только при условии соблюдения требований законов  РФ об авторском праве и интеллектуальной собственности, а также с учетом требований настоящего Заявления.</a:t>
            </a:r>
          </a:p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endParaRPr lang="ru-RU" sz="1200">
              <a:solidFill>
                <a:schemeClr val="bg1"/>
              </a:solidFill>
            </a:endParaRPr>
          </a:p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r>
              <a:rPr lang="ru-RU" sz="1200">
                <a:solidFill>
                  <a:schemeClr val="bg1"/>
                </a:solidFill>
              </a:rPr>
              <a:t>Презентация является собственностью авторов. Разрешается распечатывать копию любой части презентации для личного некоммерческого использования, однако не допускается распечатывать какую-либо часть презентации с любой иной целью или по каким-либо причинам вносить изменения в любую часть презентации. Использование любой части презентации в другом произведении, как в печатной, электронной, так и иной форме, а также использование любой части презентации в другой презентации посредством ссылки или иным образом допускается только после получения письменного согласия авторов.</a:t>
            </a: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4000" b="1">
                <a:solidFill>
                  <a:srgbClr val="FFFF00"/>
                </a:solidFill>
              </a:rPr>
              <a:t>Содержание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EC9418D5-A98E-4BB9-A9E6-727A62226A4F}" type="slidenum">
              <a:rPr lang="ru-RU">
                <a:solidFill>
                  <a:schemeClr val="bg1"/>
                </a:solidFill>
              </a:rPr>
              <a:pPr/>
              <a:t>2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323850" y="1412875"/>
            <a:ext cx="8496300" cy="489585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ct val="10000"/>
              </a:spcBef>
              <a:buFontTx/>
              <a:buAutoNum type="arabicPeriod"/>
            </a:pPr>
            <a:r>
              <a:rPr lang="ru-RU" sz="2400" dirty="0" smtClean="0">
                <a:solidFill>
                  <a:schemeClr val="bg1"/>
                </a:solidFill>
              </a:rPr>
              <a:t>Учебный </a:t>
            </a:r>
            <a:r>
              <a:rPr lang="ru-RU" sz="2400" dirty="0">
                <a:solidFill>
                  <a:schemeClr val="bg1"/>
                </a:solidFill>
              </a:rPr>
              <a:t>материал</a:t>
            </a:r>
          </a:p>
          <a:p>
            <a:pPr marL="342900" indent="-342900">
              <a:spcBef>
                <a:spcPct val="10000"/>
              </a:spcBef>
              <a:buFontTx/>
              <a:buAutoNum type="arabicPeriod"/>
            </a:pPr>
            <a:r>
              <a:rPr lang="ru-RU" sz="2400" dirty="0">
                <a:solidFill>
                  <a:schemeClr val="bg1"/>
                </a:solidFill>
              </a:rPr>
              <a:t>Вопросы для самопроверки</a:t>
            </a:r>
          </a:p>
          <a:p>
            <a:pPr marL="342900" indent="-342900">
              <a:spcBef>
                <a:spcPct val="10000"/>
              </a:spcBef>
              <a:buFontTx/>
              <a:buAutoNum type="arabicPeriod"/>
            </a:pPr>
            <a:r>
              <a:rPr lang="ru-RU" sz="2400" dirty="0">
                <a:solidFill>
                  <a:schemeClr val="bg1"/>
                </a:solidFill>
              </a:rPr>
              <a:t>Рекомендуемая литература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25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112CEBB7-69E5-44C7-AEEA-55FA1A181459}" type="slidenum">
              <a:rPr lang="ru-RU">
                <a:solidFill>
                  <a:schemeClr val="bg1"/>
                </a:solidFill>
              </a:rPr>
              <a:pPr/>
              <a:t>3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227013" y="2589213"/>
            <a:ext cx="8496300" cy="3719512"/>
          </a:xfrm>
          <a:prstGeom prst="rect">
            <a:avLst/>
          </a:prstGeom>
          <a:noFill/>
          <a:ln w="3175">
            <a:solidFill>
              <a:schemeClr val="bg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>
                <a:solidFill>
                  <a:schemeClr val="bg1"/>
                </a:solidFill>
              </a:rPr>
              <a:t>  </a:t>
            </a:r>
            <a:r>
              <a:rPr lang="ru-RU" sz="2400">
                <a:solidFill>
                  <a:schemeClr val="bg1"/>
                </a:solidFill>
              </a:rPr>
              <a:t>Выделяют несколько подходов к структуризации экономической информации, один из которых — </a:t>
            </a:r>
            <a:r>
              <a:rPr lang="ru-RU" sz="2400">
                <a:solidFill>
                  <a:srgbClr val="FFFF00"/>
                </a:solidFill>
              </a:rPr>
              <a:t>логический</a:t>
            </a:r>
            <a:r>
              <a:rPr lang="ru-RU" sz="2400">
                <a:solidFill>
                  <a:schemeClr val="bg1"/>
                </a:solidFill>
              </a:rPr>
              <a:t> — позволяет установить структурные элементы в зависимости от функционального назначения информации и ее особенностей. </a:t>
            </a:r>
          </a:p>
          <a:p>
            <a:endParaRPr lang="ru-RU" sz="2400">
              <a:solidFill>
                <a:schemeClr val="bg1"/>
              </a:solidFill>
            </a:endParaRPr>
          </a:p>
          <a:p>
            <a:r>
              <a:rPr lang="ru-RU" sz="2400">
                <a:solidFill>
                  <a:schemeClr val="bg1"/>
                </a:solidFill>
              </a:rPr>
              <a:t>                                 </a:t>
            </a:r>
            <a:endParaRPr lang="ru-RU">
              <a:solidFill>
                <a:schemeClr val="bg1"/>
              </a:solidFill>
            </a:endParaRPr>
          </a:p>
          <a:p>
            <a:endParaRPr lang="ru-RU">
              <a:solidFill>
                <a:schemeClr val="bg1"/>
              </a:solidFill>
            </a:endParaRPr>
          </a:p>
          <a:p>
            <a:endParaRPr lang="ru-RU">
              <a:solidFill>
                <a:schemeClr val="bg1"/>
              </a:solidFill>
            </a:endParaRPr>
          </a:p>
          <a:p>
            <a:endParaRPr lang="ru-RU">
              <a:solidFill>
                <a:schemeClr val="bg1"/>
              </a:solidFill>
            </a:endParaRPr>
          </a:p>
          <a:p>
            <a:endParaRPr lang="ru-RU">
              <a:solidFill>
                <a:schemeClr val="bg1"/>
              </a:solidFill>
            </a:endParaRPr>
          </a:p>
          <a:p>
            <a:endParaRPr lang="ru-RU">
              <a:solidFill>
                <a:schemeClr val="bg1"/>
              </a:solidFill>
            </a:endParaRPr>
          </a:p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2" name="Прямоугольник 6"/>
          <p:cNvSpPr>
            <a:spLocks noChangeArrowheads="1"/>
          </p:cNvSpPr>
          <p:nvPr/>
        </p:nvSpPr>
        <p:spPr bwMode="auto">
          <a:xfrm>
            <a:off x="336550" y="215900"/>
            <a:ext cx="850741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FFFF00"/>
                </a:solidFill>
              </a:rPr>
              <a:t>При рассмотрении структуры информации выделяются отдельные ее элементы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63525" y="1530350"/>
            <a:ext cx="3322638" cy="9493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2"/>
                </a:solidFill>
              </a:rPr>
              <a:t>Простые </a:t>
            </a:r>
            <a:r>
              <a:rPr lang="ru-RU" dirty="0">
                <a:solidFill>
                  <a:schemeClr val="tx2"/>
                </a:solidFill>
              </a:rPr>
              <a:t>не поддаются дальнейшему расчленению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24313" y="1347788"/>
            <a:ext cx="4710112" cy="113188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2"/>
                </a:solidFill>
              </a:rPr>
              <a:t>Сложные </a:t>
            </a:r>
            <a:r>
              <a:rPr lang="ru-RU" dirty="0">
                <a:solidFill>
                  <a:schemeClr val="tx2"/>
                </a:solidFill>
              </a:rPr>
              <a:t>образуются как сочетание различных элементов и представляются информационными совокупностями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 flipV="1">
            <a:off x="2673350" y="1055688"/>
            <a:ext cx="2373313" cy="438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265738" y="1092200"/>
            <a:ext cx="365125" cy="2190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336550" y="4633913"/>
            <a:ext cx="2008188" cy="3286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2"/>
                </a:solidFill>
              </a:rPr>
              <a:t>реквизит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73063" y="5218113"/>
            <a:ext cx="2190750" cy="3651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2"/>
                </a:solidFill>
              </a:rPr>
              <a:t>показатель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724025" y="5765800"/>
            <a:ext cx="3030538" cy="76676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2"/>
                </a:solidFill>
              </a:rPr>
              <a:t>информационные сообщения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667375" y="4122738"/>
            <a:ext cx="2847975" cy="80327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2"/>
                </a:solidFill>
              </a:rPr>
              <a:t>информационный массив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375275" y="5400675"/>
            <a:ext cx="2847975" cy="83661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2"/>
                </a:solidFill>
              </a:rPr>
              <a:t>информационная система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2673350" y="4524375"/>
            <a:ext cx="2884488" cy="98583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2"/>
                </a:solidFill>
              </a:rPr>
              <a:t>Структурные единицы</a:t>
            </a:r>
          </a:p>
        </p:txBody>
      </p:sp>
      <p:cxnSp>
        <p:nvCxnSpPr>
          <p:cNvPr id="27" name="Прямая со стрелкой 26"/>
          <p:cNvCxnSpPr>
            <a:stCxn id="25" idx="7"/>
            <a:endCxn id="18" idx="1"/>
          </p:cNvCxnSpPr>
          <p:nvPr/>
        </p:nvCxnSpPr>
        <p:spPr>
          <a:xfrm rot="5400000" flipH="1" flipV="1">
            <a:off x="5329237" y="4330701"/>
            <a:ext cx="144463" cy="531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5484813" y="5218113"/>
            <a:ext cx="657225" cy="1825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>
            <a:off x="3513138" y="5583238"/>
            <a:ext cx="255587" cy="1095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endCxn id="14" idx="3"/>
          </p:cNvCxnSpPr>
          <p:nvPr/>
        </p:nvCxnSpPr>
        <p:spPr>
          <a:xfrm rot="10800000">
            <a:off x="2344738" y="4799013"/>
            <a:ext cx="438150" cy="17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endCxn id="15" idx="3"/>
          </p:cNvCxnSpPr>
          <p:nvPr/>
        </p:nvCxnSpPr>
        <p:spPr>
          <a:xfrm rot="10800000" flipV="1">
            <a:off x="2563813" y="5291138"/>
            <a:ext cx="401637" cy="1095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9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3200" smtClean="0">
                <a:solidFill>
                  <a:srgbClr val="FFFF00"/>
                </a:solidFill>
              </a:rPr>
              <a:t>Реквизиты не однозначны по своему содержанию и подразделяются на </a:t>
            </a:r>
            <a:endParaRPr lang="ru-RU" sz="1800" smtClean="0">
              <a:solidFill>
                <a:srgbClr val="FFFF00"/>
              </a:solidFill>
            </a:endParaRPr>
          </a:p>
        </p:txBody>
      </p:sp>
      <p:sp>
        <p:nvSpPr>
          <p:cNvPr id="5123" name="Содержимое 10"/>
          <p:cNvSpPr>
            <a:spLocks noGrp="1"/>
          </p:cNvSpPr>
          <p:nvPr>
            <p:ph sz="half" idx="1"/>
          </p:nvPr>
        </p:nvSpPr>
        <p:spPr bwMode="auto">
          <a:xfrm>
            <a:off x="373063" y="1600200"/>
            <a:ext cx="4122737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3200" smtClean="0">
                <a:solidFill>
                  <a:schemeClr val="bg1"/>
                </a:solidFill>
              </a:rPr>
              <a:t>Реквизиты- признаки характеризуют качественную сторону объекта, </a:t>
            </a:r>
            <a:r>
              <a:rPr lang="ru-RU" sz="2400" smtClean="0">
                <a:solidFill>
                  <a:schemeClr val="bg1"/>
                </a:solidFill>
              </a:rPr>
              <a:t>Например, в качестве реквизита признака выступает наименование подразделения и его код </a:t>
            </a:r>
            <a:endParaRPr lang="ru-RU" smtClean="0">
              <a:solidFill>
                <a:schemeClr val="bg1"/>
              </a:solidFill>
            </a:endParaRPr>
          </a:p>
        </p:txBody>
      </p:sp>
      <p:sp>
        <p:nvSpPr>
          <p:cNvPr id="5124" name="Содержимое 11"/>
          <p:cNvSpPr>
            <a:spLocks noGrp="1"/>
          </p:cNvSpPr>
          <p:nvPr>
            <p:ph sz="half" idx="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3200" smtClean="0">
                <a:solidFill>
                  <a:schemeClr val="bg1"/>
                </a:solidFill>
              </a:rPr>
              <a:t>Реквизиты-основания  характеризуют количественную сторону объекта. </a:t>
            </a:r>
            <a:r>
              <a:rPr lang="ru-RU" sz="2400" smtClean="0">
                <a:solidFill>
                  <a:schemeClr val="bg1"/>
                </a:solidFill>
              </a:rPr>
              <a:t>Например, в качестве реквизита-основания при этом выступает количество работающих.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28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Управленческую информацию классифицируют по различным признакам:</a:t>
            </a:r>
            <a:br>
              <a:rPr lang="ru-RU" sz="28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6147" name="Содержимое 5"/>
          <p:cNvSpPr>
            <a:spLocks noGrp="1"/>
          </p:cNvSpPr>
          <p:nvPr>
            <p:ph idx="1"/>
          </p:nvPr>
        </p:nvSpPr>
        <p:spPr bwMode="auto">
          <a:xfrm>
            <a:off x="336550" y="1384300"/>
            <a:ext cx="8350250" cy="49291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ru-RU" sz="2200" smtClean="0">
                <a:solidFill>
                  <a:schemeClr val="bg1"/>
                </a:solidFill>
              </a:rPr>
              <a:t>источникам возникновения: первичная и производная (промежуточная, командная, отчетная);</a:t>
            </a:r>
          </a:p>
          <a:p>
            <a:pPr>
              <a:buFontTx/>
              <a:buNone/>
            </a:pPr>
            <a:r>
              <a:rPr lang="ru-RU" sz="2200" smtClean="0">
                <a:solidFill>
                  <a:schemeClr val="bg1"/>
                </a:solidFill>
              </a:rPr>
              <a:t>способу фиксации: устная и документированная;</a:t>
            </a:r>
          </a:p>
          <a:p>
            <a:pPr>
              <a:buFontTx/>
              <a:buNone/>
            </a:pPr>
            <a:r>
              <a:rPr lang="ru-RU" sz="2200" smtClean="0">
                <a:solidFill>
                  <a:schemeClr val="bg1"/>
                </a:solidFill>
              </a:rPr>
              <a:t>способу выражения: цифровая и алфавитная;</a:t>
            </a:r>
          </a:p>
          <a:p>
            <a:pPr>
              <a:buFontTx/>
              <a:buNone/>
            </a:pPr>
            <a:r>
              <a:rPr lang="ru-RU" sz="2200" smtClean="0">
                <a:solidFill>
                  <a:schemeClr val="bg1"/>
                </a:solidFill>
              </a:rPr>
              <a:t>характеру фиксации данных: фиксируемая и нефиксируемая;</a:t>
            </a:r>
          </a:p>
          <a:p>
            <a:pPr>
              <a:buFontTx/>
              <a:buNone/>
            </a:pPr>
            <a:r>
              <a:rPr lang="ru-RU" sz="2200" smtClean="0">
                <a:solidFill>
                  <a:schemeClr val="bg1"/>
                </a:solidFill>
              </a:rPr>
              <a:t>направлению движения: входящая и исходящая;</a:t>
            </a:r>
          </a:p>
          <a:p>
            <a:pPr>
              <a:buFontTx/>
              <a:buNone/>
            </a:pPr>
            <a:r>
              <a:rPr lang="ru-RU" sz="2200" smtClean="0">
                <a:solidFill>
                  <a:schemeClr val="bg1"/>
                </a:solidFill>
              </a:rPr>
              <a:t>стабильности: переменная и условно-постоянная;</a:t>
            </a:r>
          </a:p>
          <a:p>
            <a:pPr>
              <a:buFontTx/>
              <a:buNone/>
            </a:pPr>
            <a:r>
              <a:rPr lang="ru-RU" sz="2200" smtClean="0">
                <a:solidFill>
                  <a:schemeClr val="bg1"/>
                </a:solidFill>
              </a:rPr>
              <a:t>функциям управления;</a:t>
            </a:r>
          </a:p>
          <a:p>
            <a:pPr>
              <a:buFontTx/>
              <a:buNone/>
            </a:pPr>
            <a:r>
              <a:rPr lang="ru-RU" sz="2200" smtClean="0">
                <a:solidFill>
                  <a:schemeClr val="bg1"/>
                </a:solidFill>
              </a:rPr>
              <a:t>принадлежности к сферам деятельности и функциям управления: конструкторская, бухгалтерская, планово-экономическая;</a:t>
            </a:r>
          </a:p>
          <a:p>
            <a:pPr>
              <a:buFontTx/>
              <a:buNone/>
            </a:pPr>
            <a:r>
              <a:rPr lang="ru-RU" sz="2200" smtClean="0">
                <a:solidFill>
                  <a:schemeClr val="bg1"/>
                </a:solidFill>
              </a:rPr>
              <a:t>времени возникновения: о прошлых, текущих и будущих событиях.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Информационное обеспечение управления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7171" name="Содержимое 5"/>
          <p:cNvSpPr>
            <a:spLocks noGrp="1"/>
          </p:cNvSpPr>
          <p:nvPr>
            <p:ph idx="1"/>
          </p:nvPr>
        </p:nvSpPr>
        <p:spPr bwMode="auto">
          <a:xfrm>
            <a:off x="263525" y="909638"/>
            <a:ext cx="8616950" cy="544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ru-RU" sz="2000" smtClean="0">
                <a:solidFill>
                  <a:schemeClr val="bg1"/>
                </a:solidFill>
              </a:rPr>
              <a:t>Это осуществление действий по предоставлению своевременной достоверной и полной информации субъекту управления с заданной периодичностью.</a:t>
            </a:r>
          </a:p>
          <a:p>
            <a:pPr>
              <a:buFontTx/>
              <a:buNone/>
            </a:pPr>
            <a:r>
              <a:rPr lang="ru-RU" sz="2000" smtClean="0">
                <a:solidFill>
                  <a:schemeClr val="bg1"/>
                </a:solidFill>
              </a:rPr>
              <a:t>Задачи ИОУ заключаются в следующем:	</a:t>
            </a:r>
          </a:p>
          <a:p>
            <a:r>
              <a:rPr lang="ru-RU" sz="2000" smtClean="0">
                <a:solidFill>
                  <a:schemeClr val="bg1"/>
                </a:solidFill>
              </a:rPr>
              <a:t>удовлетворение информационных потребностей управляющих органов;</a:t>
            </a:r>
          </a:p>
          <a:p>
            <a:r>
              <a:rPr lang="ru-RU" sz="2000" smtClean="0">
                <a:solidFill>
                  <a:schemeClr val="bg1"/>
                </a:solidFill>
              </a:rPr>
              <a:t>определение и отбор источников информации;</a:t>
            </a:r>
          </a:p>
          <a:p>
            <a:r>
              <a:rPr lang="ru-RU" sz="2000" smtClean="0">
                <a:solidFill>
                  <a:schemeClr val="bg1"/>
                </a:solidFill>
              </a:rPr>
              <a:t>правильная интерпретация и систематизация полученных данных;</a:t>
            </a:r>
          </a:p>
          <a:p>
            <a:r>
              <a:rPr lang="ru-RU" sz="2000" smtClean="0">
                <a:solidFill>
                  <a:schemeClr val="bg1"/>
                </a:solidFill>
              </a:rPr>
              <a:t>проверка достоверности, полноты и непротиворечивости данных;</a:t>
            </a:r>
          </a:p>
          <a:p>
            <a:r>
              <a:rPr lang="ru-RU" sz="2000" smtClean="0">
                <a:solidFill>
                  <a:schemeClr val="bg1"/>
                </a:solidFill>
              </a:rPr>
              <a:t>исключение дублирования информации;</a:t>
            </a:r>
          </a:p>
          <a:p>
            <a:r>
              <a:rPr lang="ru-RU" sz="2000" smtClean="0">
                <a:solidFill>
                  <a:schemeClr val="bg1"/>
                </a:solidFill>
              </a:rPr>
              <a:t>представление данных в едином и удобном для восприятия формате;</a:t>
            </a:r>
          </a:p>
          <a:p>
            <a:r>
              <a:rPr lang="ru-RU" sz="2000" smtClean="0">
                <a:solidFill>
                  <a:schemeClr val="bg1"/>
                </a:solidFill>
              </a:rPr>
              <a:t>многократное использование полученной информации;</a:t>
            </a:r>
          </a:p>
          <a:p>
            <a:r>
              <a:rPr lang="ru-RU" sz="2000" smtClean="0">
                <a:solidFill>
                  <a:schemeClr val="bg1"/>
                </a:solidFill>
              </a:rPr>
              <a:t>постоянное обновление данных.	</a:t>
            </a:r>
          </a:p>
          <a:p>
            <a:pPr>
              <a:buFontTx/>
              <a:buNone/>
            </a:pPr>
            <a:r>
              <a:rPr lang="ru-RU" sz="2000" smtClean="0">
                <a:solidFill>
                  <a:schemeClr val="bg1"/>
                </a:solidFill>
              </a:rPr>
              <a:t>Таким образом, информационное обеспечение является неотъемлемой частью любой управленческой деятельности.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Информационное обеспечение функции </a:t>
            </a:r>
            <a:r>
              <a:rPr lang="ru-RU" sz="3200" b="1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планирования </a:t>
            </a:r>
            <a:r>
              <a:rPr lang="ru-RU" sz="32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состоит в реализации следующих процедур</a:t>
            </a:r>
            <a:r>
              <a:rPr lang="ru-RU" sz="24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4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endParaRPr lang="ru-RU" sz="2000" dirty="0">
              <a:solidFill>
                <a:srgbClr val="FFFF00"/>
              </a:solidFill>
            </a:endParaRP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 bwMode="auto">
          <a:xfrm>
            <a:off x="263525" y="1931988"/>
            <a:ext cx="8616950" cy="41941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800" smtClean="0">
                <a:solidFill>
                  <a:schemeClr val="bg1"/>
                </a:solidFill>
              </a:rPr>
              <a:t>сбор, обработка и анализ информации об имеющихся ресурсах (материальных, кадровых и пр.) для определения реальных плановых показателей и сроков исполнения планов;</a:t>
            </a:r>
          </a:p>
          <a:p>
            <a:r>
              <a:rPr lang="ru-RU" sz="2800" smtClean="0">
                <a:solidFill>
                  <a:schemeClr val="bg1"/>
                </a:solidFill>
              </a:rPr>
              <a:t>документационное оформление планов и доведение их до исполнителей;</a:t>
            </a:r>
          </a:p>
          <a:p>
            <a:r>
              <a:rPr lang="ru-RU" sz="2800" smtClean="0">
                <a:solidFill>
                  <a:schemeClr val="bg1"/>
                </a:solidFill>
              </a:rPr>
              <a:t>получение и анализ информации о ходе выполнений планов для организации дальнейшего планирования.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525" y="274638"/>
            <a:ext cx="8423275" cy="1255712"/>
          </a:xfrm>
        </p:spPr>
        <p:txBody>
          <a:bodyPr/>
          <a:lstStyle/>
          <a:p>
            <a:pPr>
              <a:defRPr/>
            </a:pPr>
            <a:r>
              <a:rPr lang="ru-RU" sz="28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Информационное обеспечение функции </a:t>
            </a:r>
            <a:r>
              <a:rPr lang="ru-RU" sz="2800" b="1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календарно-планового руководства</a:t>
            </a:r>
            <a:r>
              <a:rPr lang="ru-RU" sz="28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 заключается в реализации следующих процедур:</a:t>
            </a:r>
            <a:br>
              <a:rPr lang="ru-RU" sz="28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endParaRPr lang="ru-RU" sz="2000" dirty="0">
              <a:solidFill>
                <a:srgbClr val="FFFF00"/>
              </a:solidFill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 bwMode="auto">
          <a:xfrm>
            <a:off x="457200" y="1712913"/>
            <a:ext cx="8229600" cy="4413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200" smtClean="0">
                <a:solidFill>
                  <a:schemeClr val="bg1"/>
                </a:solidFill>
              </a:rPr>
              <a:t>сбор и анализ информации о ходе выполнения планов, состоянии плановый показателей и сроках исполнения;</a:t>
            </a:r>
          </a:p>
          <a:p>
            <a:r>
              <a:rPr lang="ru-RU" sz="2200" smtClean="0">
                <a:solidFill>
                  <a:schemeClr val="bg1"/>
                </a:solidFill>
              </a:rPr>
              <a:t>сбор информации об условиях функционирования предприятия и их влиянии на ход выполнения плана;</a:t>
            </a:r>
          </a:p>
          <a:p>
            <a:r>
              <a:rPr lang="ru-RU" sz="2200" smtClean="0">
                <a:solidFill>
                  <a:schemeClr val="bg1"/>
                </a:solidFill>
              </a:rPr>
              <a:t>доведение полученной информации до ответственных руководителей для принятия решения о необходимости корректировки их действий;  </a:t>
            </a:r>
          </a:p>
          <a:p>
            <a:r>
              <a:rPr lang="ru-RU" sz="2200" smtClean="0">
                <a:solidFill>
                  <a:schemeClr val="bg1"/>
                </a:solidFill>
              </a:rPr>
              <a:t>документационное оформление принятых решений и доведение их до исполнителей;</a:t>
            </a:r>
          </a:p>
          <a:p>
            <a:r>
              <a:rPr lang="ru-RU" sz="2200" smtClean="0">
                <a:solidFill>
                  <a:schemeClr val="bg1"/>
                </a:solidFill>
              </a:rPr>
              <a:t>предоставление необходимой информации подразделениям и руководителям, осуществляющим планирование для возможной дальнейшей корректировки плановых показателей.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Информационное обеспечение функции </a:t>
            </a:r>
            <a:r>
              <a:rPr lang="ru-RU" sz="3200" b="1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оперативного управления</a:t>
            </a:r>
            <a:r>
              <a:rPr lang="ru-RU" sz="32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 включает: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 bwMode="auto">
          <a:xfrm>
            <a:off x="263525" y="1420813"/>
            <a:ext cx="8616950" cy="47053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400" smtClean="0">
                <a:solidFill>
                  <a:schemeClr val="bg1"/>
                </a:solidFill>
              </a:rPr>
              <a:t>сбор и обработку информации о возникшей при работе проблемной ситуации и формулировку соответствующих задач;</a:t>
            </a:r>
          </a:p>
          <a:p>
            <a:r>
              <a:rPr lang="ru-RU" sz="2400" smtClean="0">
                <a:solidFill>
                  <a:schemeClr val="bg1"/>
                </a:solidFill>
              </a:rPr>
              <a:t>сбор и обработку информации, необходимой для решения поставленных задач;</a:t>
            </a:r>
          </a:p>
          <a:p>
            <a:r>
              <a:rPr lang="ru-RU" sz="2400" smtClean="0">
                <a:solidFill>
                  <a:schemeClr val="bg1"/>
                </a:solidFill>
              </a:rPr>
              <a:t>сбор и анализ информации об имеющихся ресурсах;</a:t>
            </a:r>
          </a:p>
          <a:p>
            <a:r>
              <a:rPr lang="ru-RU" sz="2400" smtClean="0">
                <a:solidFill>
                  <a:schemeClr val="bg1"/>
                </a:solidFill>
              </a:rPr>
              <a:t>организационное и документационное оформление выбранного варианта решения;</a:t>
            </a:r>
          </a:p>
          <a:p>
            <a:r>
              <a:rPr lang="ru-RU" sz="2400" smtClean="0">
                <a:solidFill>
                  <a:schemeClr val="bg1"/>
                </a:solidFill>
              </a:rPr>
              <a:t>доведение информации о принятом решении до конкретных исполнителей;</a:t>
            </a:r>
          </a:p>
          <a:p>
            <a:r>
              <a:rPr lang="ru-RU" sz="2400" smtClean="0">
                <a:solidFill>
                  <a:schemeClr val="bg1"/>
                </a:solidFill>
              </a:rPr>
              <a:t>сбор информации о результатах реализации данного решения, анализ и доведение ее до заинтересованных руководителей.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THEME_BG_IMAGE" val=""/>
  <p:tag name="MMPROD_TAG_VCONFIG" val="PD94bWwgdmVyc2lvbj0iMS4wIiBlbmNvZGluZz0iVVRGLTgiPz4NCjxjb25maWd1cmF0aW9u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+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+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+DQoJCTx1aXRleHQgbmFtZT0iVEFCX09VVExJTkUiIHZhbHVlPSJPdXRsaW5lIi8+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+DQoJCTx1aXRleHQgbmFtZT0iU0xJREVfTk9URVMiIHZhbHVlPSJTbGlkZSBOb3Rlcy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TaG93IHNpZGViYXIgdG8gcGFydGljaXBhbnRzIi8+DQoJCTx1aXRleHQgbmFtZT0iTVVURSIgdmFsdWU9Ik11dGUiLz4NCgkJPHVpdGV4dCBuYW1lPSJET0NXUkFQX1RJVExFIiB2YWx1ZT0iUHJlc2VudGVyIEZpbGUgQXR0YWNobWVudCIvPg0KCQk8dWl0ZXh0IG5hbWU9IkRPQ1dSQVBfTVNHIiB2YWx1ZT0iU2F2ZSB0byBNeSBDb21wdXRlciIvPg0KCQk8dWl0ZXh0IG5hbWU9IkRPQ1dSQVBfUFJPTVBUIiB2YWx1ZT0iQ2xpY2sgdG8gRG93bmxvYWQiLz4NCgk8L2xhbmd1YWdlPg0KCTxsYW5ndWFnZSBpZD0iZG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Gb2xpZSAlbiIvPg0KCQk8IS0tIHN1YnN0aXR1dGlvbjogJW4gPT0gc2xpZGUgbnVtYmVyIC0tPg0KCQk8IS0tIHN1YnN0aXR1dGlvbjogJXQgPT0gdG90YWwgc2xpZGUgY291bnQgLS0+DQoJCTx1aXRleHQgbmFtZT0iU0NSVUJCQVJTVEFUVVNfU0xJREVJTkZPIiB2YWx1ZT0iRm9saWUgJW4gLyAldCB8ICIvPg0KCQk8dWl0ZXh0IG5hbWU9IlNDUlVCQkFSU1RBVFVTX1NUT1BQRUQiIHZhbHVlPSJCZWVuZGV0Ii8+DQoJCTx1aXRleHQgbmFtZT0iU0NSVUJCQVJTVEFUVVNfUExBWUlORyIgdmFsdWU9IldpZWRlcmdhYmUiLz4NCgkJPHVpdGV4dCBuYW1lPSJTQ1JVQkJBUlNUQVRVU19OT0FVRElPIiB2YWx1ZT0iS2VpbiBBdWRpby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kRpYXBvc2l0aXZlICVuIi8+DQoJCTwhLS0gc3Vic3RpdHV0aW9uOiAlbiA9PSBzbGlkZSBudW1iZXIgLS0+DQoJCTwhLS0gc3Vic3RpdHV0aW9uOiAldCA9PSB0b3RhbCBzbGlkZSBjb3VudCAtLT4NCgkJPHVpdGV4dCBuYW1lPSJTQ1JVQkJBUlNUQVRVU19TTElERUlORk8iIHZhbHVlPSJEaWFwb3NpdGl2ZSAlbiAvICV0IHwgIi8+DQoJCTx1aXRleHQgbmFtZT0iU0NSVUJCQVJTVEFUVVNfU1RPUFBFRCIgdmFsdWU9IkFycsOqdMOpZSIvPg0KCQk8dWl0ZXh0IG5hbWU9IlNDUlVCQkFSU1RBVFVTX1BMQVlJTkciIHZhbHVlPSJMZWN0dXJlIi8+DQoJCTx1aXRleHQgbmFtZT0iU0NSVUJCQVJTVEFUVVNfTk9BVURJTyIgdmFsdWU9IlBhcyBkZSBzb24iLz4NCgkJPHVpdGV4dCBuYW1lPSJTQ1JVQkJBUlNUQVRVU19MT0FESU5HIiB2YWx1ZT0iQ2hhcmdlbWVudCBlbiBjb3VycyIvPg0KCQk8dWl0ZXh0IG5hbWU9IlNDUlVCQkFSU1RBVFVTX0JVRkZFUklORyIgdmFsdWU9Ik1pc2UgZW4gbcOpbW9pcmUiLz4NCgkJPHVpdGV4dCBuYW1lPSJTQ1JVQkJBUlNUQVRVU19RVUVTVElPTiIgdmFsdWU9IlLDqXBvbmRyZSDDoCBsYSBxdWVzdGlvbiIvPg0KCQk8dWl0ZXh0IG5hbWU9IlNDUlVCQkFSU1RBVFVTX1JFVklFV1FVSVoiIHZhbHVlPSJSw6l2aXNpb24gZHUgcXVlc3Rpb25uYWlyZSIvPg0KCQk8IS0tIHN1YnN0aXR1dGlvbjogJW0gPT0gbWludXRlcyByZW1haW5pbmcgLS0+DQoJCTwhLS0gc3Vic3RpdHV0aW9uOiAlcyA9PSBzZWNvbmRzIHJlbWFpbmluZyAtLT4NCgkJPHVpdGV4dCBuYW1lPSJFTEFQU0VEIiB2YWx1ZT0iJW0gbWludXRlcyAlcyBzZWNvbmRlcyByZXN0YW50ZXMiLz4NCgkJPHVpdGV4dCBuYW1lPSJOT1RGT1VORCIgdmFsdWU9IlJpZW4gdHJvdXbDqSIvPg0KCQk8dWl0ZXh0IG5hbWU9IkFUVEFDSE1FTlRTIiB2YWx1ZT0iUGnDqGNlcyBqb2ludGVzIi8+DQoJCTwhLS0gc3Vic3RpdHV0aW9uOiAlcCA9PSBjdXJyZW50IHNwZWFrZXIncyB0aXRsZSAtLT4NCgkJPHVpdGV4dCBuYW1lPSJCSU9XSU5fVElUTEUiIHZhbHVlPSJCaW8gOiAlcCIvPg0KCQk8dWl0ZXh0IG5hbWU9IkJJT0JUTl9USVRMRSIgdmFsdWU9IkJpbyA6Ii8+DQoJCTx1aXRleHQgbmFtZT0iRElWSURFUkJUTl9USVRMRSIgdmFsdWU9InwiLz4NCgkJPHVpdGV4dCBuYW1lPSJDT05UQUNUQlROX1RJVExFIiB2YWx1ZT0iQ29udGFjdCIvPg0KCQk8dWl0ZXh0IG5hbWU9IlRBQl9PVVRMSU5FIiB2YWx1ZT0iUGxhbiIvPg0KCQk8dWl0ZXh0IG5hbWU9IlRBQl9USFVNQiIgdmFsdWU9IiBNaW5pYXR1cmUiLz4NCgkJPHVpdGV4dCBuYW1lPSJUQUJfTk9URVMiIHZhbHVlPSJOb3RlcyIvPg0KCQk8dWl0ZXh0IG5hbWU9IlRBQl9TRUFSQ0giIHZhbHVlPSIgQ2hlcmNoZXI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Tm90ZXMgZGVzIGRpYXBvc2l0aXZlcy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Nb250cmVyIGwnZW5jYWRyw6kgYXV4IHBhcnRpY2lwYW50cyIvPg0KCQk8dWl0ZXh0IG5hbWU9Ik1VVEUiIHZhbHVlPSJNdWV0Ii8+DQoJCTx1aXRleHQgbmFtZT0iRE9DV1JBUF9USVRMRSIgdmFsdWU9IlBpw6hjZSBqb2ludGUgUHJlc2VudGVyIi8+DQoJCTx1aXRleHQgbmFtZT0iRE9DV1JBUF9NU0ciIHZhbHVlPSJFbnJlZ2lzdHJlciBzdXIgbW9uIG9yZGluYXRldXIiLz4NCgkJPHVpdGV4dCBuYW1lPSJET0NXUkFQX1BST01QVCIgdmFsdWU9IkNsaXF1ZXIgcG91ciB0w6lsw6ljaGFyZ2VyIi8+DQoJPC9sYW5ndWFnZT4NCgk8bGFuZ3VhZ2UgaWQ9Imph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TE9BRElORyIgdmFsdWU9IuODreODvOODieS4rSIvPg0KCQk8dWl0ZXh0IG5hbWU9IlNDUlVCQkFSU1RBVFVTX0JVRkZFUklORyIgdmFsdWU9IuODkOODg+ODleOCoeS4rSIvPg0KCQk8dWl0ZXh0IG5hbWU9IlNDUlVCQkFSU1RBVFVTX1FVRVNUSU9OIiB2YWx1ZT0i6LOq5ZWP44Gr562U44GI44Gm5LiL44GV44GEIi8+DQoJCTx1aXRleHQgbmFtZT0iU0NSVUJCQVJTVEFUVVNfUkVWSUVXUVVJWiIgdmFsdWU9IuOCr+OCpOOCuuOCkuODrOODk+ODpeODvOOBl+OBpuOBhOOBvuOBmSIvPg0KCQk8IS0tIHN1YnN0aXR1dGlvbjogJW0gPT0gbWludXRlcyByZW1haW5pbmcgLS0+DQoJCTwhLS0gc3Vic3RpdHV0aW9uOiAlcyA9PSBzZWNvbmRzIHJlbWFpbmluZyAtLT4NCgkJPHVpdGV4dCBuYW1lPSJFTEFQU0VEIiB2YWx1ZT0i5q6L44KKIDogJW0g5YiGICVzIOenkiIvPg0KCQk8dWl0ZXh0IG5hbWU9Ik5PVEZPVU5EIiB2YWx1ZT0i5L2V44KC6KaL44Gk44GL44KK44G+44Gb44KTIi8+DQoJCTx1aXRleHQgbmFtZT0iQVRUQUNITUVOVFMiIHZhbHVlPSLmt7vku5giLz4NCgkJPCEtLSBzdWJzdGl0dXRpb246ICVwID09IGN1cnJlbnQgc3BlYWtlcidzIHRpdGxlIC0tPg0KCQk8dWl0ZXh0IG5hbWU9IkJJT1dJTl9USVRMRSIgdmFsdWU9Iue1jOattCA6ICVwIi8+DQoJCTx1aXRleHQgbmFtZT0iQklPQlROX1RJVExFIiB2YWx1ZT0i57WM5q20Ii8+DQoJCTx1aXRleHQgbmFtZT0iRElWSURFUkJUTl9USVRMRSIgdmFsdWU9InwiLz4NCgkJPHVpdGV4dCBuYW1lPSJDT05UQUNUQlROX1RJVExFIiB2YWx1ZT0i44GK5ZWP44GE5ZCI44KP44Gb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+C5Yqg6ICF44Gr6KaL44Gb44KLIi8+DQoJCTx1aXRleHQgbmFtZT0iTVVURSIgdmFsdWU9IuODn+ODpeODvOODiCIvPg0KCQk8dWl0ZXh0IG5hbWU9IkRPQ1dSQVBfVElUTEUiIHZhbHVlPSJQcmVzZW50ZXIg5re75LuY44OV44Kh44Kk44OrIi8+DQoJCTx1aXRleHQgbmFtZT0iRE9DV1JBUF9NU0ciIHZhbHVlPSLjg57jgqTjgrPjg7Pjg5Tjg6Xjg7zjgr/jgavkv53lrZgiLz4NCgkJPHVpdGV4dCBuYW1lPSJET0NXUkFQX1BST01QVCIgdmFsdWU9IuOCr+ODquODg+OCr+OBl+OBpuODgOOCpuODs+ODreODvOODiSIvPg0KCTwvbGFuZ3VhZ2U+DQoJPGxhbmd1YWdlIGlkPSJrby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x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PVVRMSU5FIiB2YWx1ZT0i6rCc7JqUIi8+DQoJCTx1aXRleHQgbmFtZT0iVEFCX1RIVU1CIiB2YWx1ZT0i7LaV7IaM7YyQIi8+DQoJCTx1aXRleHQgbmFtZT0iVEFCX05PVEVTIiB2YWx1ZT0i64W47Yq4Ii8+DQoJCTx1aXRleHQgbmFtZT0iVEFCX1NFQVJDSCIgdmFsdWU9IuqygOyDiSIvPg0KCQk8dWl0ZXh0IG5hbWU9IlNMSURFX0hFQURJTkciIHZhbHVlPSLsiqzrnbzsnbTrk5wg7KCc66qpIi8+DQoJCTx1aXRleHQgbmFtZT0iRFVSQVRJT05fSEVBRElORyIgdmFsdWU9IuyerOyDneyLnOqwhCIvPg0KCQk8dWl0ZXh0IG5hbWU9IlNFQVJDSF9IRUFESU5HIiB2YWx1ZT0i7YWN7Iqk7Yq4IOqygOyDiToiLz4NCgkJPHVpdGV4dCBuYW1lPSJUSFVNQl9IRUFESU5HIiB2YWx1ZT0i7Iqs65287J2065OcIi8+DQoJCTx1aXRleHQgbmFtZT0iVEhVTUJfSU5GTyIgdmFsdWU9IuygnOuqqS/snqzsg53si5zqsIQiLz4NCgkJPHVpdGV4dCBuYW1lPSJBVFRBQ0hOQU1FX0hFQURJTkciIHZhbHVlPSLtjIzsnbwg7J2066aEIi8+DQoJCTx1aXRleHQgbmFtZT0iQVRUQUNIU0laRV9IRUFESU5HIiB2YWx1ZT0i7YGs6riwIi8+DQoJCTx1aXRleHQgbmFtZT0iU0xJREVfTk9URVMiIHZhbHVlPSLsiqzrnbzsnbTrk5wg64W47Yq4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+DQoJCTx1aXRleHQgbmFtZT0iRE9DV1JBUF9QUk9NUFQiIHZhbHVlPSLtgbTrpq3tlZjsl6wg64uk7Jq066Gc65OcIi8+DQoJPC9sYW5ndWFnZT4NCjwvY29uZmlndXJhdGlvbj4NCg=="/>
  <p:tag name="MMPROD_UIDATA" val="&lt;database version=&quot;6.0&quot;&gt;&lt;object type=&quot;1&quot; unique_id=&quot;10001&quot;&gt;&lt;property id=&quot;20139&quot; value=&quot;%n. %s&quot;/&gt;&lt;property id=&quot;20141&quot; value=&quot;01 lecture template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1&quot;/&gt;&lt;property id=&quot;20181&quot; value=&quot;1&quot;/&gt;&lt;property id=&quot;20191&quot; value=&quot;http://connectpro60727338.acrobat.com&quot;/&gt;&lt;property id=&quot;20192&quot; value=&quot;http://connectpro60727338.acrobat.com&quot;/&gt;&lt;property id=&quot;20193&quot; value=&quot;0&quot;/&gt;&lt;property id=&quot;20250&quot; value=&quot;6&quot;/&gt;&lt;property id=&quot;20251&quot; value=&quot;0&quot;/&gt;&lt;property id=&quot;20259&quot; value=&quot;0&quot;/&gt;&lt;property id=&quot;20262&quot; value=&quot;731685214&quot;/&gt;&lt;object type=&quot;4&quot; unique_id=&quot;10424&quot;&gt;&lt;/object&gt;&lt;object type=&quot;8&quot; unique_id=&quot;10425&quot;&gt;&lt;/object&gt;&lt;object type=&quot;2&quot; unique_id=&quot;10426&quot;&gt;&lt;object type=&quot;3&quot; unique_id=&quot;10427&quot;&gt;&lt;property id=&quot;20148&quot; value=&quot;5&quot;/&gt;&lt;property id=&quot;20300&quot; value=&quot;Slide 1&quot;/&gt;&lt;property id=&quot;20303&quot; value=&quot;-1&quot;/&gt;&lt;property id=&quot;20307&quot; value=&quot;258&quot;/&gt;&lt;property id=&quot;20309&quot; value=&quot;-1&quot;/&gt;&lt;/object&gt;&lt;object type=&quot;3&quot; unique_id=&quot;10430&quot;&gt;&lt;property id=&quot;20148&quot; value=&quot;5&quot;/&gt;&lt;property id=&quot;20300&quot; value=&quot;Slide 2&quot;/&gt;&lt;property id=&quot;20303&quot; value=&quot;-1&quot;/&gt;&lt;property id=&quot;20307&quot; value=&quot;267&quot;/&gt;&lt;property id=&quot;20309&quot; value=&quot;-1&quot;/&gt;&lt;/object&gt;&lt;object type=&quot;3&quot; unique_id=&quot;10431&quot;&gt;&lt;property id=&quot;20148&quot; value=&quot;5&quot;/&gt;&lt;property id=&quot;20300&quot; value=&quot;Slide 3&quot;/&gt;&lt;property id=&quot;20303&quot; value=&quot;-1&quot;/&gt;&lt;property id=&quot;20307&quot; value=&quot;268&quot;/&gt;&lt;property id=&quot;20309&quot; value=&quot;-1&quot;/&gt;&lt;/object&gt;&lt;object type=&quot;3&quot; unique_id=&quot;10432&quot;&gt;&lt;property id=&quot;20148&quot; value=&quot;5&quot;/&gt;&lt;property id=&quot;20300&quot; value=&quot;Slide 4&quot;/&gt;&lt;property id=&quot;20303&quot; value=&quot;-1&quot;/&gt;&lt;property id=&quot;20307&quot; value=&quot;269&quot;/&gt;&lt;property id=&quot;20309&quot; value=&quot;-1&quot;/&gt;&lt;/object&gt;&lt;object type=&quot;3&quot; unique_id=&quot;10433&quot;&gt;&lt;property id=&quot;20148&quot; value=&quot;5&quot;/&gt;&lt;property id=&quot;20300&quot; value=&quot;Slide 5&quot;/&gt;&lt;property id=&quot;20303&quot; value=&quot;-1&quot;/&gt;&lt;property id=&quot;20307&quot; value=&quot;257&quot;/&gt;&lt;property id=&quot;20309&quot; value=&quot;-1&quot;/&gt;&lt;/object&gt;&lt;object type=&quot;3&quot; unique_id=&quot;10434&quot;&gt;&lt;property id=&quot;20148&quot; value=&quot;5&quot;/&gt;&lt;property id=&quot;20300&quot; value=&quot;Slide 6&quot;/&gt;&lt;property id=&quot;20303&quot; value=&quot;-1&quot;/&gt;&lt;property id=&quot;20307&quot; value=&quot;256&quot;/&gt;&lt;property id=&quot;20309&quot; value=&quot;-1&quot;/&gt;&lt;/object&gt;&lt;object type=&quot;3&quot; unique_id=&quot;10435&quot;&gt;&lt;property id=&quot;20148&quot; value=&quot;5&quot;/&gt;&lt;property id=&quot;20300&quot; value=&quot;Slide 7&quot;/&gt;&lt;property id=&quot;20303&quot; value=&quot;-1&quot;/&gt;&lt;property id=&quot;20307&quot; value=&quot;264&quot;/&gt;&lt;property id=&quot;20309&quot; value=&quot;-1&quot;/&gt;&lt;/object&gt;&lt;object type=&quot;3&quot; unique_id=&quot;10436&quot;&gt;&lt;property id=&quot;20148&quot; value=&quot;5&quot;/&gt;&lt;property id=&quot;20300&quot; value=&quot;Slide 8&quot;/&gt;&lt;property id=&quot;20303&quot; value=&quot;-1&quot;/&gt;&lt;property id=&quot;20307&quot; value=&quot;259&quot;/&gt;&lt;property id=&quot;20309&quot; value=&quot;-1&quot;/&gt;&lt;/object&gt;&lt;object type=&quot;3&quot; unique_id=&quot;10437&quot;&gt;&lt;property id=&quot;20148&quot; value=&quot;5&quot;/&gt;&lt;property id=&quot;20300&quot; value=&quot;Slide 10&quot;/&gt;&lt;property id=&quot;20303&quot; value=&quot;-1&quot;/&gt;&lt;property id=&quot;20307&quot; value=&quot;265&quot;/&gt;&lt;property id=&quot;20309&quot; value=&quot;-1&quot;/&gt;&lt;/object&gt;&lt;object type=&quot;3&quot; unique_id=&quot;10438&quot;&gt;&lt;property id=&quot;20148&quot; value=&quot;5&quot;/&gt;&lt;property id=&quot;20300&quot; value=&quot;Slide 11&quot;/&gt;&lt;property id=&quot;20303&quot; value=&quot;-1&quot;/&gt;&lt;property id=&quot;20307&quot; value=&quot;266&quot;/&gt;&lt;property id=&quot;20309&quot; value=&quot;-1&quot;/&gt;&lt;/object&gt;&lt;object type=&quot;3&quot; unique_id=&quot;10439&quot;&gt;&lt;property id=&quot;20148&quot; value=&quot;5&quot;/&gt;&lt;property id=&quot;20300&quot; value=&quot;Slide 12&quot;/&gt;&lt;property id=&quot;20303&quot; value=&quot;-1&quot;/&gt;&lt;property id=&quot;20307&quot; value=&quot;262&quot;/&gt;&lt;property id=&quot;20309&quot; value=&quot;-1&quot;/&gt;&lt;/object&gt;&lt;object type=&quot;3&quot; unique_id=&quot;10440&quot;&gt;&lt;property id=&quot;20148&quot; value=&quot;5&quot;/&gt;&lt;property id=&quot;20300&quot; value=&quot;Slide 13&quot;/&gt;&lt;property id=&quot;20303&quot; value=&quot;-1&quot;/&gt;&lt;property id=&quot;20307&quot; value=&quot;263&quot;/&gt;&lt;property id=&quot;20309&quot; value=&quot;-1&quot;/&gt;&lt;/object&gt;&lt;object type=&quot;3&quot; unique_id=&quot;10441&quot;&gt;&lt;property id=&quot;20148&quot; value=&quot;5&quot;/&gt;&lt;property id=&quot;20300&quot; value=&quot;Slide 15&quot;/&gt;&lt;property id=&quot;20303&quot; value=&quot;-1&quot;/&gt;&lt;property id=&quot;20307&quot; value=&quot;270&quot;/&gt;&lt;property id=&quot;20309&quot; value=&quot;-1&quot;/&gt;&lt;/object&gt;&lt;object type=&quot;3&quot; unique_id=&quot;10541&quot;&gt;&lt;property id=&quot;20148&quot; value=&quot;5&quot;/&gt;&lt;property id=&quot;20300&quot; value=&quot;Slide 16&quot;/&gt;&lt;property id=&quot;20307&quot; value=&quot;271&quot;/&gt;&lt;property id=&quot;20309&quot; value=&quot;-1&quot;/&gt;&lt;/object&gt;&lt;object type=&quot;3&quot; unique_id=&quot;11959&quot;&gt;&lt;property id=&quot;20148&quot; value=&quot;5&quot;/&gt;&lt;property id=&quot;20300&quot; value=&quot;Slide 9&quot;/&gt;&lt;property id=&quot;20307&quot; value=&quot;272&quot;/&gt;&lt;/object&gt;&lt;object type=&quot;3&quot; unique_id=&quot;11978&quot;&gt;&lt;property id=&quot;20148&quot; value=&quot;5&quot;/&gt;&lt;property id=&quot;20300&quot; value=&quot;Slide 14&quot;/&gt;&lt;property id=&quot;20307&quot; value=&quot;273&quot;/&gt;&lt;/object&gt;&lt;/object&gt;&lt;/object&gt;&lt;/database&gt;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6">
      <a:dk1>
        <a:srgbClr val="000000"/>
      </a:dk1>
      <a:lt1>
        <a:srgbClr val="FFFFFF"/>
      </a:lt1>
      <a:dk2>
        <a:srgbClr val="333399"/>
      </a:dk2>
      <a:lt2>
        <a:srgbClr val="808080"/>
      </a:lt2>
      <a:accent1>
        <a:srgbClr val="FFFFFF"/>
      </a:accent1>
      <a:accent2>
        <a:srgbClr val="0F2BEC"/>
      </a:accent2>
      <a:accent3>
        <a:srgbClr val="FFFFFF"/>
      </a:accent3>
      <a:accent4>
        <a:srgbClr val="000000"/>
      </a:accent4>
      <a:accent5>
        <a:srgbClr val="FFFFFF"/>
      </a:accent5>
      <a:accent6>
        <a:srgbClr val="0C26D6"/>
      </a:accent6>
      <a:hlink>
        <a:srgbClr val="000000"/>
      </a:hlink>
      <a:folHlink>
        <a:srgbClr val="292929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292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5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FFFF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8A"/>
        </a:accent6>
        <a:hlink>
          <a:srgbClr val="000000"/>
        </a:hlink>
        <a:folHlink>
          <a:srgbClr val="292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6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FFFFFF"/>
        </a:accent1>
        <a:accent2>
          <a:srgbClr val="0F2BE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C26D6"/>
        </a:accent6>
        <a:hlink>
          <a:srgbClr val="000000"/>
        </a:hlink>
        <a:folHlink>
          <a:srgbClr val="29292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955</Words>
  <Application>Microsoft Office PowerPoint</Application>
  <PresentationFormat>Экран (4:3)</PresentationFormat>
  <Paragraphs>104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Symbol</vt:lpstr>
      <vt:lpstr>Wingdings</vt:lpstr>
      <vt:lpstr>Оформление по умолчанию</vt:lpstr>
      <vt:lpstr>Слайд 1</vt:lpstr>
      <vt:lpstr>Слайд 2</vt:lpstr>
      <vt:lpstr>Слайд 3</vt:lpstr>
      <vt:lpstr>Реквизиты не однозначны по своему содержанию и подразделяются на </vt:lpstr>
      <vt:lpstr>Управленческую информацию классифицируют по различным признакам: </vt:lpstr>
      <vt:lpstr>Информационное обеспечение управления</vt:lpstr>
      <vt:lpstr>Информационное обеспечение функции планирования состоит в реализации следующих процедур </vt:lpstr>
      <vt:lpstr>Информационное обеспечение функции календарно-планового руководства заключается в реализации следующих процедур: </vt:lpstr>
      <vt:lpstr>Информационное обеспечение функции оперативного управления включает:</vt:lpstr>
      <vt:lpstr>Информационное обеспечение функции контроля состоит в выполнении следующих процедур: </vt:lpstr>
      <vt:lpstr>Слайд 11</vt:lpstr>
      <vt:lpstr>Слайд 12</vt:lpstr>
      <vt:lpstr>Слайд 13</vt:lpstr>
      <vt:lpstr>Слайд 14</vt:lpstr>
    </vt:vector>
  </TitlesOfParts>
  <Company>OPITUP VVSU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Template </dc:title>
  <dc:creator>S.V.Ryzhkov</dc:creator>
  <cp:lastModifiedBy>tsar</cp:lastModifiedBy>
  <cp:revision>109</cp:revision>
  <dcterms:created xsi:type="dcterms:W3CDTF">2007-04-22T06:20:01Z</dcterms:created>
  <dcterms:modified xsi:type="dcterms:W3CDTF">2007-12-18T08:44:22Z</dcterms:modified>
</cp:coreProperties>
</file>