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71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9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B6F525-BAF5-4767-B5CA-9F177F72F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1443BA-3688-4561-A3A8-8CB360B39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CB3419-C485-4FB4-B363-698B31ECF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9F4AC8-D36D-4AF7-B137-944321DD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416155-3B7C-49B8-B396-EB8DAFA4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15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31D9A-DA98-4E9A-8E81-6EEAD8D0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2F4038-3D87-4A61-B1F1-1C5EA8CA3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037647-C645-49D9-B222-BCA2F023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105A7C-1041-43ED-9792-3C15F08A4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081268-3DB8-456A-B826-6790F5D8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01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3E8B86-4026-4B5B-81D2-36B6B308A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990200-4203-4CE1-9ABE-1B8A295AA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0FB43A-CA0A-487D-A610-F91578040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E27A2-AA6D-46B0-9E8D-C46C10A9A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5627D7-DC3B-4A20-907B-3193F0687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976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58E8D-BC20-4190-AC5B-3DD9D6322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E9EAE1-4DB6-446F-86C7-664843EA4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886196-6C9D-4F3F-B4EE-56A24436C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C77CA8-274D-4535-93EA-4026BD1FD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9E0E9E-02BB-461A-BE43-A149D4D5F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368721-86BB-426A-926D-DD993E741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144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0312-C046-418A-ACEC-E58898578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380069-F212-41E6-BC73-EA2288E85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51725E-52FD-473F-A650-41884C959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C3C78F-2ABC-41F0-A7F2-D46F7CD6DA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FBFE9B9-694E-43E9-9CE1-4295E4114D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6193984-BE5C-4E43-A45F-BA165563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C709BD7-A298-4308-8D11-1C62260C5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DCFD7B4-9DC7-4D96-AD08-4054CD64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91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8F576-109A-4A0A-ADC3-0C05E1AFC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BF806E-6F0E-40A3-BB0C-4ECC193D2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6355A4-6E85-4321-AB5A-4AA0B3E4D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257A9D-0F95-43E3-8E34-8F2EB9310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112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FABE4B-696F-4E6E-A7CD-248C4711C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B2B4356-F26C-4F72-B49C-ABF1BE52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31698E-4712-4440-973F-F3296F69D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584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E5279-9D9F-45BB-B38B-C1AE663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15189E-1B5C-406C-88F8-0C008E376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10B3E4-BC2E-48AE-A463-940D43856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CC2578-E235-4F4A-A841-4E546F44F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54C7C9-CCF9-434F-9140-FC6E7DCEA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FB92A7-5C02-4D68-9232-C37852C0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129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F91C06-899A-4488-BE9B-4D8F747BF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25CB10-7742-4C13-84A0-DFC6513E2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B62261-DF3A-4F44-9A57-5AE92C4D5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A157177-760F-46F5-9CC1-09A20D8A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FA1F77-71E9-4C4F-9987-3DCC15D5F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0AEE26-3626-4D88-A9D8-986D850A6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48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5A65F-C571-4139-9AF8-315F6FB0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5EC52B-00EE-4F34-BF5D-D0CED926F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7F74EF-6C6F-4462-A436-F363F2A1C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FB8F50-C102-4D3C-B197-53884AB18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AB3AF8-93BA-4502-9726-6459E2E21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0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BBC2495-5AAC-499E-BF08-B7411B9D4E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64A2B3-4810-424B-AFB0-A2E40DA94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7EAAB5-F488-4188-9016-A304CB01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A9284F-2244-4CBD-A9A4-3FBF2B7F5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519F15-90F1-43D9-BAD6-AB3C0BEEC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44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B8FEEE-E655-4FA6-BA0F-2965E1207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185A39-CEF6-4A61-A979-19E89F8D3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C89084-0B2D-43F3-B662-7073C4D0AD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47A67-613A-4D57-A5FA-9833E94DBA32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FC3569-B0C4-439D-97EB-194E5137C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6AA56E-0E8A-4A49-A9A4-46E95790D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52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9B66F-2FB3-4C04-B82C-6CD22BA677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Роль теории игр при принятии управленческих решений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5BD59E-ECF8-4380-95DC-7F5111DF6B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374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B26D1-61D2-495D-ADC3-10A2C7FDD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Наиболее известные модели теории игр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6362D97-773E-4F90-8879-D853A4A06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765281"/>
              </p:ext>
            </p:extLst>
          </p:nvPr>
        </p:nvGraphicFramePr>
        <p:xfrm>
          <a:off x="1710725" y="2017170"/>
          <a:ext cx="81280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32702225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860132645"/>
                    </a:ext>
                  </a:extLst>
                </a:gridCol>
              </a:tblGrid>
              <a:tr h="1516862">
                <a:tc>
                  <a:txBody>
                    <a:bodyPr/>
                    <a:lstStyle/>
                    <a:p>
                      <a:r>
                        <a:rPr lang="ru-RU" sz="3200" dirty="0"/>
                        <a:t>игры против природы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 игры с однозначно определенными правилами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144313"/>
                  </a:ext>
                </a:extLst>
              </a:tr>
              <a:tr h="9435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/>
                        <a:t>игры против противника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/>
                        <a:t>игры с неоднозначными правилами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16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664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 descr="Изображение выглядит как текст, книг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987CB710-4FB0-4A4F-BA22-E596B997E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1" b="4218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26E481-B945-4179-BD79-05E96E9B29E1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8CDD3C-F3A5-4406-80D6-CEE41F147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6" y="5091762"/>
            <a:ext cx="7834193" cy="12645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/>
              <a:t>Долларовый аукцион </a:t>
            </a:r>
          </a:p>
        </p:txBody>
      </p:sp>
    </p:spTree>
    <p:extLst>
      <p:ext uri="{BB962C8B-B14F-4D97-AF65-F5344CB8AC3E}">
        <p14:creationId xmlns:p14="http://schemas.microsoft.com/office/powerpoint/2010/main" val="2289915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книг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AD65B09D-0204-451A-9CCA-6EE52B692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 r="13254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Down Arrow 7">
            <a:extLst>
              <a:ext uri="{FF2B5EF4-FFF2-40B4-BE49-F238E27FC236}">
                <a16:creationId xmlns:a16="http://schemas.microsoft.com/office/drawing/2014/main" id="{B547373F-AF2E-4907-B442-9F902B387FD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-4763"/>
            <a:ext cx="3333749" cy="3338514"/>
          </a:xfrm>
          <a:prstGeom prst="downArrow">
            <a:avLst>
              <a:gd name="adj1" fmla="val 100000"/>
              <a:gd name="adj2" fmla="val 26890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33E0A-CA8D-4C79-97BB-6FCA4F55C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0501"/>
            <a:ext cx="2886075" cy="248602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</a:rPr>
              <a:t>Долларовый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аукцион</a:t>
            </a:r>
            <a:r>
              <a:rPr lang="en-US" sz="3600" dirty="0">
                <a:solidFill>
                  <a:schemeClr val="bg1"/>
                </a:solidFill>
              </a:rPr>
              <a:t> в </a:t>
            </a:r>
            <a:r>
              <a:rPr lang="en-US" sz="3600" dirty="0" err="1">
                <a:solidFill>
                  <a:schemeClr val="bg1"/>
                </a:solidFill>
              </a:rPr>
              <a:t>животном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мире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0270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FB82EFC-0CE0-4154-A904-13ACEB5B4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350440"/>
            <a:ext cx="8209492" cy="6157119"/>
          </a:xfrm>
        </p:spPr>
      </p:pic>
    </p:spTree>
    <p:extLst>
      <p:ext uri="{BB962C8B-B14F-4D97-AF65-F5344CB8AC3E}">
        <p14:creationId xmlns:p14="http://schemas.microsoft.com/office/powerpoint/2010/main" val="3268037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ED4D4A-EA3B-44E1-BE5D-E0F70F6D1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«Дилемма заключённого» в нормальной форме.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68C4CEF7-DADF-43F9-A42C-40B620B2DC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035705"/>
              </p:ext>
            </p:extLst>
          </p:nvPr>
        </p:nvGraphicFramePr>
        <p:xfrm>
          <a:off x="838200" y="1825625"/>
          <a:ext cx="10515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61328881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14753164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232219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Заключённый Б </a:t>
                      </a:r>
                    </a:p>
                    <a:p>
                      <a:r>
                        <a:rPr lang="ru-RU" sz="3200" dirty="0"/>
                        <a:t>хранит молчание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Заключённый Б </a:t>
                      </a:r>
                    </a:p>
                    <a:p>
                      <a:r>
                        <a:rPr lang="ru-RU" sz="3200" dirty="0"/>
                        <a:t>даёт показания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Заключённый А </a:t>
                      </a:r>
                    </a:p>
                    <a:p>
                      <a:r>
                        <a:rPr lang="ru-RU" sz="3200" dirty="0"/>
                        <a:t>хранит молчание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Оба получают полгода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 получает 10 лет,</a:t>
                      </a:r>
                    </a:p>
                    <a:p>
                      <a:r>
                        <a:rPr lang="ru-RU" sz="3200" dirty="0"/>
                        <a:t>Б освобождается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93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Заключённый А</a:t>
                      </a:r>
                      <a:br>
                        <a:rPr lang="ru-RU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даёт показания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 освобождается,</a:t>
                      </a:r>
                    </a:p>
                    <a:p>
                      <a:r>
                        <a:rPr lang="ru-RU" sz="3200" dirty="0"/>
                        <a:t>Б получает 10 лет тюрьмы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Оба получают </a:t>
                      </a:r>
                    </a:p>
                    <a:p>
                      <a:r>
                        <a:rPr lang="ru-RU" sz="3200" dirty="0"/>
                        <a:t>2 года тюрьмы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7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82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E7FEF3-08CB-4AF8-BEEC-E57C2C684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«обмен закрытыми сумками»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0BF297-A2FB-4C60-976D-145222D3E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Два человека встречаются и обмениваются закрытыми сумками, понимая, что одна из них содержит деньги, другая — товар. Каждый игрок может уважать сделку и положить в сумку то, о чём договорились, либо обмануть партнёра, дав пустую сумку.</a:t>
            </a:r>
          </a:p>
        </p:txBody>
      </p:sp>
    </p:spTree>
    <p:extLst>
      <p:ext uri="{BB962C8B-B14F-4D97-AF65-F5344CB8AC3E}">
        <p14:creationId xmlns:p14="http://schemas.microsoft.com/office/powerpoint/2010/main" val="1344201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E50AD8-7412-4151-947B-E66192453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Случай дилеммы заключённого в бизнесе.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090027-78D4-4F21-874D-8EFB6FC16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389"/>
            <a:ext cx="10515600" cy="4916574"/>
          </a:xfrm>
        </p:spPr>
        <p:txBody>
          <a:bodyPr>
            <a:normAutofit/>
          </a:bodyPr>
          <a:lstStyle/>
          <a:p>
            <a:r>
              <a:rPr lang="ru-RU" dirty="0"/>
              <a:t>Две конкурирующие фирмы должны определиться, сколько средств тратить на рекламу. </a:t>
            </a:r>
          </a:p>
          <a:p>
            <a:r>
              <a:rPr lang="ru-RU" dirty="0"/>
              <a:t>Эффективность рекламы и прибыль каждой фирмы уменьшается с ростом расходов на рекламу у конкурента.</a:t>
            </a:r>
          </a:p>
          <a:p>
            <a:r>
              <a:rPr lang="ru-RU" dirty="0"/>
              <a:t> Обе фирмы принимают решение увеличить расходы на рекламу, при этом их доли рынка и, возможно, объёмы продаж остаются неизменными, а прибыль сокращается. </a:t>
            </a:r>
          </a:p>
          <a:p>
            <a:r>
              <a:rPr lang="ru-RU" dirty="0"/>
              <a:t>Предел гонки рекламных бюджетов — прибыль, впрочем, они могут пытаться некоторое время работать и в убыток. </a:t>
            </a:r>
          </a:p>
          <a:p>
            <a:r>
              <a:rPr lang="ru-RU" dirty="0"/>
              <a:t>Фирмы могут пойти на соглашение о сокращении расходов на рекламу, но всегда есть стимул его нарушить.</a:t>
            </a:r>
          </a:p>
        </p:txBody>
      </p:sp>
    </p:spTree>
    <p:extLst>
      <p:ext uri="{BB962C8B-B14F-4D97-AF65-F5344CB8AC3E}">
        <p14:creationId xmlns:p14="http://schemas.microsoft.com/office/powerpoint/2010/main" val="86875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1E8948-83CB-42B3-84B3-965F0632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«Дилемма заключенного» со многими участниками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33F5F3B-F515-490C-B057-A72E9D4211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007623"/>
              </p:ext>
            </p:extLst>
          </p:nvPr>
        </p:nvGraphicFramePr>
        <p:xfrm>
          <a:off x="838200" y="1825625"/>
          <a:ext cx="10515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449">
                  <a:extLst>
                    <a:ext uri="{9D8B030D-6E8A-4147-A177-3AD203B41FA5}">
                      <a16:colId xmlns:a16="http://schemas.microsoft.com/office/drawing/2014/main" val="1624943566"/>
                    </a:ext>
                  </a:extLst>
                </a:gridCol>
                <a:gridCol w="2570205">
                  <a:extLst>
                    <a:ext uri="{9D8B030D-6E8A-4147-A177-3AD203B41FA5}">
                      <a16:colId xmlns:a16="http://schemas.microsoft.com/office/drawing/2014/main" val="1255467701"/>
                    </a:ext>
                  </a:extLst>
                </a:gridCol>
                <a:gridCol w="2891481">
                  <a:extLst>
                    <a:ext uri="{9D8B030D-6E8A-4147-A177-3AD203B41FA5}">
                      <a16:colId xmlns:a16="http://schemas.microsoft.com/office/drawing/2014/main" val="1379517607"/>
                    </a:ext>
                  </a:extLst>
                </a:gridCol>
                <a:gridCol w="3791465">
                  <a:extLst>
                    <a:ext uri="{9D8B030D-6E8A-4147-A177-3AD203B41FA5}">
                      <a16:colId xmlns:a16="http://schemas.microsoft.com/office/drawing/2014/main" val="2901942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Большинство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2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заводит по второй корове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заводит по второй корове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5862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завожу вторую корову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2, 2 (у меня две тощих коровы)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4,1 (у меня две довольно упитанных коровы)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4928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не завожу вторую корову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1, 4 (у меня одна тощая корова)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3, 3 (у меня одна очень упитанная корова)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62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2439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C5B8A8-2F3A-4506-9005-F79510FF6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 «Дилемма заключенного» для случая игры со многими ходами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8784931-85C6-4129-A386-DE650CBC58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646365"/>
              </p:ext>
            </p:extLst>
          </p:nvPr>
        </p:nvGraphicFramePr>
        <p:xfrm>
          <a:off x="838200" y="1825625"/>
          <a:ext cx="10515600" cy="3932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411">
                  <a:extLst>
                    <a:ext uri="{9D8B030D-6E8A-4147-A177-3AD203B41FA5}">
                      <a16:colId xmlns:a16="http://schemas.microsoft.com/office/drawing/2014/main" val="1624943566"/>
                    </a:ext>
                  </a:extLst>
                </a:gridCol>
                <a:gridCol w="2446638">
                  <a:extLst>
                    <a:ext uri="{9D8B030D-6E8A-4147-A177-3AD203B41FA5}">
                      <a16:colId xmlns:a16="http://schemas.microsoft.com/office/drawing/2014/main" val="1255467701"/>
                    </a:ext>
                  </a:extLst>
                </a:gridCol>
                <a:gridCol w="2817340">
                  <a:extLst>
                    <a:ext uri="{9D8B030D-6E8A-4147-A177-3AD203B41FA5}">
                      <a16:colId xmlns:a16="http://schemas.microsoft.com/office/drawing/2014/main" val="1379517607"/>
                    </a:ext>
                  </a:extLst>
                </a:gridCol>
                <a:gridCol w="2778211">
                  <a:extLst>
                    <a:ext uri="{9D8B030D-6E8A-4147-A177-3AD203B41FA5}">
                      <a16:colId xmlns:a16="http://schemas.microsoft.com/office/drawing/2014/main" val="2901942242"/>
                    </a:ext>
                  </a:extLst>
                </a:gridCol>
              </a:tblGrid>
              <a:tr h="827292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Программа 2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24951"/>
                  </a:ext>
                </a:extLst>
              </a:tr>
              <a:tr h="915442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кооперирует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конкурирует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58620"/>
                  </a:ext>
                </a:extLst>
              </a:tr>
              <a:tr h="827292"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Программа 1 </a:t>
                      </a:r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кооперирует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49288"/>
                  </a:ext>
                </a:extLst>
              </a:tr>
              <a:tr h="136259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конкурирует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62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1534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21B90-DF71-4776-8EA4-744A3ADBB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«Борьба полов»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AF325B-10BA-4197-A95A-BE6573F0C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Оба игрока имеют ясные предпочтения:</a:t>
            </a:r>
          </a:p>
          <a:p>
            <a:pPr marL="0" indent="0">
              <a:buNone/>
            </a:pPr>
            <a:r>
              <a:rPr lang="ru-RU" dirty="0"/>
              <a:t> Прежде всего они хотели бы вечер провести вместе. Это имеет для них наибольшую ценность. </a:t>
            </a:r>
          </a:p>
          <a:p>
            <a:pPr marL="0" indent="0">
              <a:buNone/>
            </a:pPr>
            <a:r>
              <a:rPr lang="ru-RU" dirty="0"/>
              <a:t>На втором месте по важности у них стоит предпочтение мероприятия.</a:t>
            </a:r>
          </a:p>
          <a:p>
            <a:pPr marL="0" indent="0">
              <a:buNone/>
            </a:pPr>
            <a:r>
              <a:rPr lang="ru-RU" dirty="0"/>
              <a:t>Наихудший вариант для них, если они вечер проведут раздельно, причем жена будет на соревнованиях, а муж на концерте. </a:t>
            </a:r>
          </a:p>
          <a:p>
            <a:pPr marL="0" indent="0">
              <a:buNone/>
            </a:pPr>
            <a:r>
              <a:rPr lang="ru-RU" dirty="0"/>
              <a:t>Несколько лучше они оценивают вариант раздельного проведения вечера, когда он идет на бокс, а она – на концерт. С наибольшим удовольствием </a:t>
            </a:r>
          </a:p>
        </p:txBody>
      </p:sp>
    </p:spTree>
    <p:extLst>
      <p:ext uri="{BB962C8B-B14F-4D97-AF65-F5344CB8AC3E}">
        <p14:creationId xmlns:p14="http://schemas.microsoft.com/office/powerpoint/2010/main" val="2536688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42952-AEF0-4B2E-9A92-360FEA677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Матрица решений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D2BC360-36AA-42BE-ABE4-C5599A357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5177070"/>
              </p:ext>
            </p:extLst>
          </p:nvPr>
        </p:nvGraphicFramePr>
        <p:xfrm>
          <a:off x="838200" y="1825625"/>
          <a:ext cx="10515600" cy="4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411">
                  <a:extLst>
                    <a:ext uri="{9D8B030D-6E8A-4147-A177-3AD203B41FA5}">
                      <a16:colId xmlns:a16="http://schemas.microsoft.com/office/drawing/2014/main" val="1624943566"/>
                    </a:ext>
                  </a:extLst>
                </a:gridCol>
                <a:gridCol w="2446638">
                  <a:extLst>
                    <a:ext uri="{9D8B030D-6E8A-4147-A177-3AD203B41FA5}">
                      <a16:colId xmlns:a16="http://schemas.microsoft.com/office/drawing/2014/main" val="1255467701"/>
                    </a:ext>
                  </a:extLst>
                </a:gridCol>
                <a:gridCol w="2817340">
                  <a:extLst>
                    <a:ext uri="{9D8B030D-6E8A-4147-A177-3AD203B41FA5}">
                      <a16:colId xmlns:a16="http://schemas.microsoft.com/office/drawing/2014/main" val="1379517607"/>
                    </a:ext>
                  </a:extLst>
                </a:gridCol>
                <a:gridCol w="2778211">
                  <a:extLst>
                    <a:ext uri="{9D8B030D-6E8A-4147-A177-3AD203B41FA5}">
                      <a16:colId xmlns:a16="http://schemas.microsoft.com/office/drawing/2014/main" val="2901942242"/>
                    </a:ext>
                  </a:extLst>
                </a:gridCol>
              </a:tblGrid>
              <a:tr h="827292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Жена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24951"/>
                  </a:ext>
                </a:extLst>
              </a:tr>
              <a:tr h="1270154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Бокс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Концерт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58620"/>
                  </a:ext>
                </a:extLst>
              </a:tr>
              <a:tr h="827292">
                <a:tc rowSpan="2"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Муж</a:t>
                      </a:r>
                    </a:p>
                    <a:p>
                      <a:pPr algn="ctr"/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бокс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49288"/>
                  </a:ext>
                </a:extLst>
              </a:tr>
              <a:tr h="136259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 концерт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62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38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небо, внутрен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1BD80A8-6B5B-4CDB-A199-2B4087C091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96" y="492573"/>
            <a:ext cx="5880796" cy="58807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FCEB3-71F5-4A3B-999F-9AED6AC7E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Игра «Цыпленок» </a:t>
            </a:r>
          </a:p>
        </p:txBody>
      </p:sp>
    </p:spTree>
    <p:extLst>
      <p:ext uri="{BB962C8B-B14F-4D97-AF65-F5344CB8AC3E}">
        <p14:creationId xmlns:p14="http://schemas.microsoft.com/office/powerpoint/2010/main" val="3799153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AF70D-5D0A-4B3B-B1C4-674D3F6E1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dirty="0"/>
            </a:br>
            <a:r>
              <a:rPr lang="ru-RU" dirty="0"/>
              <a:t> Асимметричные игры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266E89-5F28-43CB-9772-AD9631DB9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Игры называют асимметричными в тех случаях, когда противники находятся в неравном положении или когда отличается порядок их предпочтений.</a:t>
            </a:r>
          </a:p>
        </p:txBody>
      </p:sp>
    </p:spTree>
    <p:extLst>
      <p:ext uri="{BB962C8B-B14F-4D97-AF65-F5344CB8AC3E}">
        <p14:creationId xmlns:p14="http://schemas.microsoft.com/office/powerpoint/2010/main" val="1167596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A98B89-DFA1-4B49-9136-7EA55E678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Мудрость Соломона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1EFD259-677E-491F-B83D-F705B3A5DA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3713426"/>
              </p:ext>
            </p:extLst>
          </p:nvPr>
        </p:nvGraphicFramePr>
        <p:xfrm>
          <a:off x="838200" y="1825625"/>
          <a:ext cx="10515600" cy="4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411">
                  <a:extLst>
                    <a:ext uri="{9D8B030D-6E8A-4147-A177-3AD203B41FA5}">
                      <a16:colId xmlns:a16="http://schemas.microsoft.com/office/drawing/2014/main" val="1624943566"/>
                    </a:ext>
                  </a:extLst>
                </a:gridCol>
                <a:gridCol w="2446638">
                  <a:extLst>
                    <a:ext uri="{9D8B030D-6E8A-4147-A177-3AD203B41FA5}">
                      <a16:colId xmlns:a16="http://schemas.microsoft.com/office/drawing/2014/main" val="1255467701"/>
                    </a:ext>
                  </a:extLst>
                </a:gridCol>
                <a:gridCol w="2817340">
                  <a:extLst>
                    <a:ext uri="{9D8B030D-6E8A-4147-A177-3AD203B41FA5}">
                      <a16:colId xmlns:a16="http://schemas.microsoft.com/office/drawing/2014/main" val="1379517607"/>
                    </a:ext>
                  </a:extLst>
                </a:gridCol>
                <a:gridCol w="2778211">
                  <a:extLst>
                    <a:ext uri="{9D8B030D-6E8A-4147-A177-3AD203B41FA5}">
                      <a16:colId xmlns:a16="http://schemas.microsoft.com/office/drawing/2014/main" val="2901942242"/>
                    </a:ext>
                  </a:extLst>
                </a:gridCol>
              </a:tblGrid>
              <a:tr h="827292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24951"/>
                  </a:ext>
                </a:extLst>
              </a:tr>
              <a:tr h="1270154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 кооперирует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 конкурирует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58620"/>
                  </a:ext>
                </a:extLst>
              </a:tr>
              <a:tr h="827292">
                <a:tc rowSpan="2"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1 (мать)</a:t>
                      </a:r>
                    </a:p>
                    <a:p>
                      <a:pPr algn="ctr"/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кооперирует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49288"/>
                  </a:ext>
                </a:extLst>
              </a:tr>
              <a:tr h="136259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 конкурирует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62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537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29376-B0F5-485C-A7A7-9FF654513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3C7C4E-C9EC-446C-BAAD-64D071AC8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если партнер по игре делает ход первым или при одновременном действии обоих намерение первого второму не известно, то представляется целесообразным исходить из правила Байеса, т.е. из того, что в единичном случае наибольшая надежность успеха соответствует наиболее вероятной стратегии; </a:t>
            </a:r>
          </a:p>
          <a:p>
            <a:r>
              <a:rPr lang="ru-RU" dirty="0"/>
              <a:t>если риск опасен или по крайней мере показана осторожность, то следует предпочесть правило минимакса (правило Вальда). </a:t>
            </a:r>
          </a:p>
        </p:txBody>
      </p:sp>
    </p:spTree>
    <p:extLst>
      <p:ext uri="{BB962C8B-B14F-4D97-AF65-F5344CB8AC3E}">
        <p14:creationId xmlns:p14="http://schemas.microsoft.com/office/powerpoint/2010/main" val="24916704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512</Words>
  <Application>Microsoft Office PowerPoint</Application>
  <PresentationFormat>Широкоэкранный</PresentationFormat>
  <Paragraphs>88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Роль теории игр при принятии управленческих решений</vt:lpstr>
      <vt:lpstr>Наиболее известные модели теории игр </vt:lpstr>
      <vt:lpstr>Долларовый аукцион </vt:lpstr>
      <vt:lpstr>Долларовый аукцион в животном мире </vt:lpstr>
      <vt:lpstr>Презентация PowerPoint</vt:lpstr>
      <vt:lpstr>«Дилемма заключённого» в нормальной форме.</vt:lpstr>
      <vt:lpstr> «обмен закрытыми сумками»</vt:lpstr>
      <vt:lpstr>Случай дилеммы заключённого в бизнесе.</vt:lpstr>
      <vt:lpstr>«Дилемма заключенного» со многими участниками </vt:lpstr>
      <vt:lpstr> «Дилемма заключенного» для случая игры со многими ходами </vt:lpstr>
      <vt:lpstr>«Борьба полов» </vt:lpstr>
      <vt:lpstr>Матрица решений</vt:lpstr>
      <vt:lpstr>Игра «Цыпленок» </vt:lpstr>
      <vt:lpstr>  Асимметричные игры </vt:lpstr>
      <vt:lpstr>Мудрость Соломона</vt:lpstr>
      <vt:lpstr>Рекомендации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теории игр при принятии управленческих решений</dc:title>
  <dc:creator>Татьяна</dc:creator>
  <cp:lastModifiedBy>Татьяна</cp:lastModifiedBy>
  <cp:revision>6</cp:revision>
  <dcterms:created xsi:type="dcterms:W3CDTF">2017-12-07T11:14:10Z</dcterms:created>
  <dcterms:modified xsi:type="dcterms:W3CDTF">2017-12-07T12:07:52Z</dcterms:modified>
</cp:coreProperties>
</file>