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4"/>
  </p:notesMasterIdLst>
  <p:sldIdLst>
    <p:sldId id="256" r:id="rId2"/>
    <p:sldId id="258" r:id="rId3"/>
    <p:sldId id="400" r:id="rId4"/>
    <p:sldId id="403" r:id="rId5"/>
    <p:sldId id="402" r:id="rId6"/>
    <p:sldId id="404" r:id="rId7"/>
    <p:sldId id="406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93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2" r:id="rId33"/>
    <p:sldId id="294" r:id="rId34"/>
    <p:sldId id="295" r:id="rId35"/>
    <p:sldId id="285" r:id="rId36"/>
    <p:sldId id="286" r:id="rId37"/>
    <p:sldId id="287" r:id="rId38"/>
    <p:sldId id="288" r:id="rId39"/>
    <p:sldId id="289" r:id="rId40"/>
    <p:sldId id="290" r:id="rId41"/>
    <p:sldId id="312" r:id="rId42"/>
    <p:sldId id="300" r:id="rId43"/>
    <p:sldId id="301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23" r:id="rId53"/>
    <p:sldId id="329" r:id="rId54"/>
    <p:sldId id="328" r:id="rId55"/>
    <p:sldId id="325" r:id="rId56"/>
    <p:sldId id="326" r:id="rId57"/>
    <p:sldId id="330" r:id="rId58"/>
    <p:sldId id="331" r:id="rId59"/>
    <p:sldId id="333" r:id="rId60"/>
    <p:sldId id="332" r:id="rId61"/>
    <p:sldId id="334" r:id="rId62"/>
    <p:sldId id="313" r:id="rId63"/>
    <p:sldId id="379" r:id="rId64"/>
    <p:sldId id="314" r:id="rId65"/>
    <p:sldId id="378" r:id="rId66"/>
    <p:sldId id="335" r:id="rId67"/>
    <p:sldId id="380" r:id="rId68"/>
    <p:sldId id="318" r:id="rId69"/>
    <p:sldId id="319" r:id="rId70"/>
    <p:sldId id="320" r:id="rId71"/>
    <p:sldId id="321" r:id="rId72"/>
    <p:sldId id="336" r:id="rId73"/>
    <p:sldId id="340" r:id="rId74"/>
    <p:sldId id="341" r:id="rId75"/>
    <p:sldId id="343" r:id="rId76"/>
    <p:sldId id="344" r:id="rId77"/>
    <p:sldId id="345" r:id="rId78"/>
    <p:sldId id="346" r:id="rId79"/>
    <p:sldId id="347" r:id="rId80"/>
    <p:sldId id="348" r:id="rId81"/>
    <p:sldId id="349" r:id="rId82"/>
    <p:sldId id="350" r:id="rId83"/>
    <p:sldId id="351" r:id="rId84"/>
    <p:sldId id="352" r:id="rId85"/>
    <p:sldId id="353" r:id="rId86"/>
    <p:sldId id="355" r:id="rId87"/>
    <p:sldId id="356" r:id="rId88"/>
    <p:sldId id="357" r:id="rId89"/>
    <p:sldId id="358" r:id="rId90"/>
    <p:sldId id="359" r:id="rId91"/>
    <p:sldId id="360" r:id="rId92"/>
    <p:sldId id="361" r:id="rId93"/>
    <p:sldId id="362" r:id="rId94"/>
    <p:sldId id="363" r:id="rId95"/>
    <p:sldId id="364" r:id="rId96"/>
    <p:sldId id="365" r:id="rId97"/>
    <p:sldId id="366" r:id="rId98"/>
    <p:sldId id="367" r:id="rId99"/>
    <p:sldId id="368" r:id="rId100"/>
    <p:sldId id="369" r:id="rId101"/>
    <p:sldId id="370" r:id="rId102"/>
    <p:sldId id="371" r:id="rId103"/>
    <p:sldId id="372" r:id="rId104"/>
    <p:sldId id="375" r:id="rId105"/>
    <p:sldId id="373" r:id="rId106"/>
    <p:sldId id="374" r:id="rId107"/>
    <p:sldId id="381" r:id="rId108"/>
    <p:sldId id="382" r:id="rId109"/>
    <p:sldId id="383" r:id="rId110"/>
    <p:sldId id="392" r:id="rId111"/>
    <p:sldId id="393" r:id="rId112"/>
    <p:sldId id="394" r:id="rId113"/>
    <p:sldId id="395" r:id="rId114"/>
    <p:sldId id="384" r:id="rId115"/>
    <p:sldId id="385" r:id="rId116"/>
    <p:sldId id="386" r:id="rId117"/>
    <p:sldId id="387" r:id="rId118"/>
    <p:sldId id="388" r:id="rId119"/>
    <p:sldId id="389" r:id="rId120"/>
    <p:sldId id="390" r:id="rId121"/>
    <p:sldId id="391" r:id="rId122"/>
    <p:sldId id="396" r:id="rId1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1647" autoAdjust="0"/>
  </p:normalViewPr>
  <p:slideViewPr>
    <p:cSldViewPr>
      <p:cViewPr>
        <p:scale>
          <a:sx n="100" d="100"/>
          <a:sy n="100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43;&#1088;&#1072;&#1092;&#1080;&#1082;&#1080;%20&#1083;&#1080;&#1085;&#1080;&#1081;%20&#1091;&#1088;&#1086;&#1074;&#1085;&#1103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Карта</a:t>
            </a:r>
            <a:r>
              <a:rPr lang="ru-RU" sz="2400" baseline="0" dirty="0"/>
              <a:t> линейных линий уровня</a:t>
            </a:r>
            <a:endParaRPr lang="ru-RU" sz="2400" dirty="0"/>
          </a:p>
        </c:rich>
      </c:tx>
      <c:layout>
        <c:manualLayout>
          <c:xMode val="edge"/>
          <c:yMode val="edge"/>
          <c:x val="0.1988791302265849"/>
          <c:y val="2.5713588441183339E-2"/>
        </c:manualLayout>
      </c:layout>
    </c:title>
    <c:plotArea>
      <c:layout>
        <c:manualLayout>
          <c:layoutTarget val="inner"/>
          <c:xMode val="edge"/>
          <c:yMode val="edge"/>
          <c:x val="4.9220778968564541E-2"/>
          <c:y val="0.17887306307449741"/>
          <c:w val="0.79967588837449421"/>
          <c:h val="0.6922842639593918"/>
        </c:manualLayout>
      </c:layout>
      <c:lineChart>
        <c:grouping val="standard"/>
        <c:ser>
          <c:idx val="0"/>
          <c:order val="0"/>
          <c:tx>
            <c:v>x2 = 4 - x1</c:v>
          </c:tx>
          <c:marker>
            <c:symbol val="none"/>
          </c:marker>
          <c:val>
            <c:numRef>
              <c:f>Лист2!$B$1:$B$9</c:f>
              <c:numCache>
                <c:formatCode>General</c:formatCode>
                <c:ptCount val="9"/>
                <c:pt idx="0">
                  <c:v>4</c:v>
                </c:pt>
                <c:pt idx="1">
                  <c:v>3.5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v>x2 = 6 - x1</c:v>
          </c:tx>
          <c:marker>
            <c:symbol val="none"/>
          </c:marker>
          <c:val>
            <c:numRef>
              <c:f>Лист2!$C$1:$C$9</c:f>
              <c:numCache>
                <c:formatCode>General</c:formatCode>
                <c:ptCount val="9"/>
                <c:pt idx="0">
                  <c:v>6</c:v>
                </c:pt>
                <c:pt idx="1">
                  <c:v>5.5</c:v>
                </c:pt>
                <c:pt idx="2">
                  <c:v>5</c:v>
                </c:pt>
                <c:pt idx="3">
                  <c:v>4.5</c:v>
                </c:pt>
                <c:pt idx="4">
                  <c:v>4</c:v>
                </c:pt>
                <c:pt idx="5">
                  <c:v>3.5</c:v>
                </c:pt>
                <c:pt idx="6">
                  <c:v>3</c:v>
                </c:pt>
                <c:pt idx="7">
                  <c:v>2.5</c:v>
                </c:pt>
                <c:pt idx="8">
                  <c:v>2</c:v>
                </c:pt>
              </c:numCache>
            </c:numRef>
          </c:val>
        </c:ser>
        <c:ser>
          <c:idx val="2"/>
          <c:order val="2"/>
          <c:tx>
            <c:v>x2 = 8 - x1</c:v>
          </c:tx>
          <c:marker>
            <c:symbol val="none"/>
          </c:marker>
          <c:val>
            <c:numRef>
              <c:f>Лист2!$D$1:$D$9</c:f>
              <c:numCache>
                <c:formatCode>General</c:formatCode>
                <c:ptCount val="9"/>
                <c:pt idx="0">
                  <c:v>8</c:v>
                </c:pt>
                <c:pt idx="1">
                  <c:v>7.5</c:v>
                </c:pt>
                <c:pt idx="2">
                  <c:v>7</c:v>
                </c:pt>
                <c:pt idx="3">
                  <c:v>6.5</c:v>
                </c:pt>
                <c:pt idx="4">
                  <c:v>6</c:v>
                </c:pt>
                <c:pt idx="5">
                  <c:v>5.5</c:v>
                </c:pt>
                <c:pt idx="6">
                  <c:v>5</c:v>
                </c:pt>
                <c:pt idx="7">
                  <c:v>4.5</c:v>
                </c:pt>
                <c:pt idx="8">
                  <c:v>4</c:v>
                </c:pt>
              </c:numCache>
            </c:numRef>
          </c:val>
        </c:ser>
        <c:marker val="1"/>
        <c:axId val="40313216"/>
        <c:axId val="40314752"/>
      </c:lineChart>
      <c:catAx>
        <c:axId val="40313216"/>
        <c:scaling>
          <c:orientation val="minMax"/>
        </c:scaling>
        <c:axPos val="b"/>
        <c:tickLblPos val="nextTo"/>
        <c:crossAx val="40314752"/>
        <c:crosses val="autoZero"/>
        <c:auto val="1"/>
        <c:lblAlgn val="ctr"/>
        <c:lblOffset val="100"/>
      </c:catAx>
      <c:valAx>
        <c:axId val="40314752"/>
        <c:scaling>
          <c:orientation val="minMax"/>
        </c:scaling>
        <c:axPos val="l"/>
        <c:majorGridlines/>
        <c:numFmt formatCode="General" sourceLinked="1"/>
        <c:tickLblPos val="nextTo"/>
        <c:crossAx val="40313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46299046216656"/>
          <c:y val="0.44351652743914693"/>
          <c:w val="0.14753700953783364"/>
          <c:h val="0.24477716935129343"/>
        </c:manualLayout>
      </c:layout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Линейные кривые безразличия  с полным </a:t>
            </a:r>
            <a:r>
              <a:rPr lang="ru-RU" sz="2400" dirty="0" err="1"/>
              <a:t>взаимозамещением</a:t>
            </a:r>
            <a:r>
              <a:rPr lang="ru-RU" sz="2400" dirty="0"/>
              <a:t> благ</a:t>
            </a:r>
          </a:p>
        </c:rich>
      </c:tx>
      <c:layout>
        <c:manualLayout>
          <c:xMode val="edge"/>
          <c:yMode val="edge"/>
          <c:x val="0.15712479705318008"/>
          <c:y val="1.3287050876627821E-2"/>
        </c:manualLayout>
      </c:layout>
    </c:title>
    <c:plotArea>
      <c:layout>
        <c:manualLayout>
          <c:layoutTarget val="inner"/>
          <c:xMode val="edge"/>
          <c:yMode val="edge"/>
          <c:x val="4.6356069794454155E-2"/>
          <c:y val="0.1725861538317025"/>
          <c:w val="0.82412580456782858"/>
          <c:h val="0.69228426395939091"/>
        </c:manualLayout>
      </c:layout>
      <c:lineChart>
        <c:grouping val="standard"/>
        <c:ser>
          <c:idx val="0"/>
          <c:order val="0"/>
          <c:tx>
            <c:v>x2 = 4 - x1</c:v>
          </c:tx>
          <c:marker>
            <c:symbol val="none"/>
          </c:marker>
          <c:val>
            <c:numRef>
              <c:f>Лист2!$B$1:$B$9</c:f>
              <c:numCache>
                <c:formatCode>General</c:formatCode>
                <c:ptCount val="9"/>
                <c:pt idx="0">
                  <c:v>4</c:v>
                </c:pt>
                <c:pt idx="1">
                  <c:v>3.5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v>x2 = 6 - x1</c:v>
          </c:tx>
          <c:marker>
            <c:symbol val="none"/>
          </c:marker>
          <c:val>
            <c:numRef>
              <c:f>Лист2!$C$1:$C$9</c:f>
              <c:numCache>
                <c:formatCode>General</c:formatCode>
                <c:ptCount val="9"/>
                <c:pt idx="0">
                  <c:v>6</c:v>
                </c:pt>
                <c:pt idx="1">
                  <c:v>5.5</c:v>
                </c:pt>
                <c:pt idx="2">
                  <c:v>5</c:v>
                </c:pt>
                <c:pt idx="3">
                  <c:v>4.5</c:v>
                </c:pt>
                <c:pt idx="4">
                  <c:v>4</c:v>
                </c:pt>
                <c:pt idx="5">
                  <c:v>3.5</c:v>
                </c:pt>
                <c:pt idx="6">
                  <c:v>3</c:v>
                </c:pt>
                <c:pt idx="7">
                  <c:v>2.5</c:v>
                </c:pt>
                <c:pt idx="8">
                  <c:v>2</c:v>
                </c:pt>
              </c:numCache>
            </c:numRef>
          </c:val>
        </c:ser>
        <c:ser>
          <c:idx val="2"/>
          <c:order val="2"/>
          <c:tx>
            <c:v>x2 = 8 - x1</c:v>
          </c:tx>
          <c:marker>
            <c:symbol val="none"/>
          </c:marker>
          <c:val>
            <c:numRef>
              <c:f>Лист2!$D$1:$D$9</c:f>
              <c:numCache>
                <c:formatCode>General</c:formatCode>
                <c:ptCount val="9"/>
                <c:pt idx="0">
                  <c:v>8</c:v>
                </c:pt>
                <c:pt idx="1">
                  <c:v>7.5</c:v>
                </c:pt>
                <c:pt idx="2">
                  <c:v>7</c:v>
                </c:pt>
                <c:pt idx="3">
                  <c:v>6.5</c:v>
                </c:pt>
                <c:pt idx="4">
                  <c:v>6</c:v>
                </c:pt>
                <c:pt idx="5">
                  <c:v>5.5</c:v>
                </c:pt>
                <c:pt idx="6">
                  <c:v>5</c:v>
                </c:pt>
                <c:pt idx="7">
                  <c:v>4.5</c:v>
                </c:pt>
                <c:pt idx="8">
                  <c:v>4</c:v>
                </c:pt>
              </c:numCache>
            </c:numRef>
          </c:val>
        </c:ser>
        <c:marker val="1"/>
        <c:axId val="56318592"/>
        <c:axId val="56332672"/>
      </c:lineChart>
      <c:catAx>
        <c:axId val="56318592"/>
        <c:scaling>
          <c:orientation val="minMax"/>
        </c:scaling>
        <c:axPos val="b"/>
        <c:tickLblPos val="nextTo"/>
        <c:crossAx val="56332672"/>
        <c:crosses val="autoZero"/>
        <c:auto val="1"/>
        <c:lblAlgn val="ctr"/>
        <c:lblOffset val="100"/>
      </c:catAx>
      <c:valAx>
        <c:axId val="56332672"/>
        <c:scaling>
          <c:orientation val="minMax"/>
        </c:scaling>
        <c:axPos val="l"/>
        <c:majorGridlines/>
        <c:numFmt formatCode="General" sourceLinked="1"/>
        <c:tickLblPos val="nextTo"/>
        <c:crossAx val="56318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46299046216656"/>
          <c:y val="0.44351652743914632"/>
          <c:w val="0.14753700953783408"/>
          <c:h val="0.24477716935129376"/>
        </c:manualLayout>
      </c:layout>
    </c:legend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Кривые безразличия степенной функции </a:t>
            </a:r>
          </a:p>
          <a:p>
            <a:pPr>
              <a:defRPr/>
            </a:pPr>
            <a:r>
              <a:rPr lang="ru-RU" sz="2400" dirty="0"/>
              <a:t>(блага - близкие заменители)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6.3542264170621074E-2"/>
          <c:y val="0.21143970161624556"/>
          <c:w val="0.8045930124238847"/>
          <c:h val="0.65597366118708922"/>
        </c:manualLayout>
      </c:layout>
      <c:lineChart>
        <c:grouping val="standard"/>
        <c:ser>
          <c:idx val="0"/>
          <c:order val="0"/>
          <c:tx>
            <c:v>X2 = 4/X1</c:v>
          </c:tx>
          <c:marker>
            <c:symbol val="none"/>
          </c:marker>
          <c:val>
            <c:numRef>
              <c:f>Лист2!$G$1:$G$12</c:f>
              <c:numCache>
                <c:formatCode>General</c:formatCode>
                <c:ptCount val="12"/>
                <c:pt idx="0">
                  <c:v>4</c:v>
                </c:pt>
                <c:pt idx="1">
                  <c:v>2.2222222222222232</c:v>
                </c:pt>
                <c:pt idx="2">
                  <c:v>1.5384615384615383</c:v>
                </c:pt>
                <c:pt idx="3">
                  <c:v>1.1764705882352968</c:v>
                </c:pt>
                <c:pt idx="4">
                  <c:v>0.95238095238095233</c:v>
                </c:pt>
                <c:pt idx="5">
                  <c:v>0.8</c:v>
                </c:pt>
                <c:pt idx="6">
                  <c:v>0.68965517241379615</c:v>
                </c:pt>
                <c:pt idx="7">
                  <c:v>0.60606060606060663</c:v>
                </c:pt>
                <c:pt idx="8">
                  <c:v>0.54054054054054068</c:v>
                </c:pt>
                <c:pt idx="9">
                  <c:v>0.48780487804878153</c:v>
                </c:pt>
                <c:pt idx="10">
                  <c:v>0.44444444444444442</c:v>
                </c:pt>
                <c:pt idx="11">
                  <c:v>0.4081632653061224</c:v>
                </c:pt>
              </c:numCache>
            </c:numRef>
          </c:val>
        </c:ser>
        <c:ser>
          <c:idx val="1"/>
          <c:order val="1"/>
          <c:tx>
            <c:v>X2 =8/X1</c:v>
          </c:tx>
          <c:marker>
            <c:symbol val="none"/>
          </c:marker>
          <c:val>
            <c:numRef>
              <c:f>Лист2!$H$1:$H$12</c:f>
              <c:numCache>
                <c:formatCode>General</c:formatCode>
                <c:ptCount val="12"/>
                <c:pt idx="0">
                  <c:v>8</c:v>
                </c:pt>
                <c:pt idx="1">
                  <c:v>4.4444444444444464</c:v>
                </c:pt>
                <c:pt idx="2">
                  <c:v>3.0769230769230766</c:v>
                </c:pt>
                <c:pt idx="3">
                  <c:v>2.3529411764705825</c:v>
                </c:pt>
                <c:pt idx="4">
                  <c:v>1.9047619047619075</c:v>
                </c:pt>
                <c:pt idx="5">
                  <c:v>1.6</c:v>
                </c:pt>
                <c:pt idx="6">
                  <c:v>1.3793103448275863</c:v>
                </c:pt>
                <c:pt idx="7">
                  <c:v>1.2121212121212095</c:v>
                </c:pt>
                <c:pt idx="8">
                  <c:v>1.0810810810810809</c:v>
                </c:pt>
                <c:pt idx="9">
                  <c:v>0.97560975609756306</c:v>
                </c:pt>
                <c:pt idx="10">
                  <c:v>0.88888888888888884</c:v>
                </c:pt>
                <c:pt idx="11">
                  <c:v>0.81632653061224458</c:v>
                </c:pt>
              </c:numCache>
            </c:numRef>
          </c:val>
        </c:ser>
        <c:ser>
          <c:idx val="2"/>
          <c:order val="2"/>
          <c:tx>
            <c:v>X2=12/X1</c:v>
          </c:tx>
          <c:marker>
            <c:symbol val="none"/>
          </c:marker>
          <c:val>
            <c:numRef>
              <c:f>Лист2!$I$1:$I$12</c:f>
              <c:numCache>
                <c:formatCode>General</c:formatCode>
                <c:ptCount val="12"/>
                <c:pt idx="0">
                  <c:v>12</c:v>
                </c:pt>
                <c:pt idx="1">
                  <c:v>6.6666666666666661</c:v>
                </c:pt>
                <c:pt idx="2">
                  <c:v>4.615384615384615</c:v>
                </c:pt>
                <c:pt idx="3">
                  <c:v>3.5294117647058822</c:v>
                </c:pt>
                <c:pt idx="4">
                  <c:v>2.8571428571428572</c:v>
                </c:pt>
                <c:pt idx="5">
                  <c:v>2.4</c:v>
                </c:pt>
                <c:pt idx="6">
                  <c:v>2.0689655172413812</c:v>
                </c:pt>
                <c:pt idx="7">
                  <c:v>1.8181818181818183</c:v>
                </c:pt>
                <c:pt idx="8">
                  <c:v>1.6216216216216215</c:v>
                </c:pt>
                <c:pt idx="9">
                  <c:v>1.4634146341463417</c:v>
                </c:pt>
                <c:pt idx="10">
                  <c:v>1.3333333333333333</c:v>
                </c:pt>
                <c:pt idx="11">
                  <c:v>1.2244897959183672</c:v>
                </c:pt>
              </c:numCache>
            </c:numRef>
          </c:val>
        </c:ser>
        <c:marker val="1"/>
        <c:axId val="56346112"/>
        <c:axId val="56347648"/>
      </c:lineChart>
      <c:catAx>
        <c:axId val="56346112"/>
        <c:scaling>
          <c:orientation val="minMax"/>
        </c:scaling>
        <c:axPos val="b"/>
        <c:tickLblPos val="nextTo"/>
        <c:crossAx val="56347648"/>
        <c:crosses val="autoZero"/>
        <c:auto val="1"/>
        <c:lblAlgn val="ctr"/>
        <c:lblOffset val="100"/>
      </c:catAx>
      <c:valAx>
        <c:axId val="56347648"/>
        <c:scaling>
          <c:orientation val="minMax"/>
        </c:scaling>
        <c:axPos val="l"/>
        <c:majorGridlines/>
        <c:numFmt formatCode="General" sourceLinked="1"/>
        <c:tickLblPos val="nextTo"/>
        <c:crossAx val="56346112"/>
        <c:crosses val="autoZero"/>
        <c:crossBetween val="between"/>
      </c:valAx>
      <c:spPr>
        <a:ln>
          <a:noFill/>
        </a:ln>
      </c:spPr>
    </c:plotArea>
    <c:legend>
      <c:legendPos val="r"/>
      <c:layout/>
    </c:legend>
    <c:plotVisOnly val="1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Кривые</a:t>
            </a:r>
            <a:r>
              <a:rPr lang="ru-RU" sz="2400" baseline="0" dirty="0"/>
              <a:t> безразличия  с полным </a:t>
            </a:r>
            <a:r>
              <a:rPr lang="ru-RU" sz="2400" baseline="0" dirty="0" err="1"/>
              <a:t>взаимодополнением</a:t>
            </a:r>
            <a:r>
              <a:rPr lang="ru-RU" sz="2400" baseline="0" dirty="0"/>
              <a:t> благ</a:t>
            </a:r>
            <a:endParaRPr lang="ru-RU" sz="2400" dirty="0"/>
          </a:p>
        </c:rich>
      </c:tx>
      <c:layout>
        <c:manualLayout>
          <c:xMode val="edge"/>
          <c:yMode val="edge"/>
          <c:x val="0.12763213295060738"/>
          <c:y val="1.5023369027964365E-2"/>
        </c:manualLayout>
      </c:layout>
    </c:title>
    <c:plotArea>
      <c:layout>
        <c:manualLayout>
          <c:layoutTarget val="inner"/>
          <c:xMode val="edge"/>
          <c:yMode val="edge"/>
          <c:x val="5.8946081862292304E-2"/>
          <c:y val="0.20449838856565114"/>
          <c:w val="0.77532771169561265"/>
          <c:h val="0.71802209375353865"/>
        </c:manualLayout>
      </c:layout>
      <c:scatterChart>
        <c:scatterStyle val="lineMarker"/>
        <c:ser>
          <c:idx val="0"/>
          <c:order val="0"/>
          <c:marker>
            <c:symbol val="none"/>
          </c:marker>
          <c:xVal>
            <c:numRef>
              <c:f>Лист3!$D$2:$D$21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</c:numCache>
            </c:numRef>
          </c:xVal>
          <c:yVal>
            <c:numRef>
              <c:f>Лист3!$E$2:$E$21</c:f>
              <c:numCache>
                <c:formatCode>General</c:formatCode>
                <c:ptCount val="20"/>
                <c:pt idx="0">
                  <c:v>10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yVal>
        </c:ser>
        <c:ser>
          <c:idx val="1"/>
          <c:order val="1"/>
          <c:tx>
            <c:v>2</c:v>
          </c:tx>
          <c:marker>
            <c:symbol val="none"/>
          </c:marker>
          <c:xVal>
            <c:numRef>
              <c:f>Лист3!$G$2:$G$21</c:f>
              <c:numCache>
                <c:formatCode>General</c:formatCode>
                <c:ptCount val="20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</c:numCache>
            </c:numRef>
          </c:xVal>
          <c:yVal>
            <c:numRef>
              <c:f>Лист3!$H$2:$H$21</c:f>
              <c:numCache>
                <c:formatCode>General</c:formatCode>
                <c:ptCount val="20"/>
                <c:pt idx="0">
                  <c:v>10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</c:numCache>
            </c:numRef>
          </c:yVal>
        </c:ser>
        <c:ser>
          <c:idx val="2"/>
          <c:order val="2"/>
          <c:marker>
            <c:symbol val="none"/>
          </c:marker>
          <c:xVal>
            <c:numRef>
              <c:f>Лист3!$J$2:$J$21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</c:numCache>
            </c:numRef>
          </c:xVal>
          <c:yVal>
            <c:numRef>
              <c:f>Лист3!$K$2:$K$21</c:f>
              <c:numCache>
                <c:formatCode>General</c:formatCode>
                <c:ptCount val="20"/>
                <c:pt idx="0">
                  <c:v>10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yVal>
        </c:ser>
        <c:axId val="56722560"/>
        <c:axId val="56724096"/>
      </c:scatterChart>
      <c:valAx>
        <c:axId val="56722560"/>
        <c:scaling>
          <c:orientation val="minMax"/>
          <c:max val="12"/>
        </c:scaling>
        <c:axPos val="b"/>
        <c:numFmt formatCode="General" sourceLinked="1"/>
        <c:tickLblPos val="nextTo"/>
        <c:crossAx val="56724096"/>
        <c:crosses val="autoZero"/>
        <c:crossBetween val="midCat"/>
      </c:valAx>
      <c:valAx>
        <c:axId val="56724096"/>
        <c:scaling>
          <c:orientation val="minMax"/>
          <c:max val="10"/>
        </c:scaling>
        <c:axPos val="l"/>
        <c:majorGridlines/>
        <c:numFmt formatCode="General" sourceLinked="1"/>
        <c:majorTickMark val="in"/>
        <c:tickLblPos val="nextTo"/>
        <c:crossAx val="56722560"/>
        <c:crosses val="autoZero"/>
        <c:crossBetween val="midCat"/>
      </c:valAx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/>
            </a:pPr>
            <a:r>
              <a:rPr lang="ru-RU" sz="2400" dirty="0"/>
              <a:t>Кривые безразличия </a:t>
            </a:r>
            <a:r>
              <a:rPr lang="en-US" sz="2400" dirty="0"/>
              <a:t>c</a:t>
            </a:r>
            <a:r>
              <a:rPr lang="ru-RU" sz="2400" dirty="0"/>
              <a:t> нейтральным благом  </a:t>
            </a:r>
            <a:r>
              <a:rPr lang="en-US" sz="2400" dirty="0"/>
              <a:t>x1</a:t>
            </a:r>
            <a:endParaRPr lang="ru-RU" sz="2400" dirty="0"/>
          </a:p>
        </c:rich>
      </c:tx>
      <c:layout>
        <c:manualLayout>
          <c:xMode val="edge"/>
          <c:yMode val="edge"/>
          <c:x val="0.1308924106755919"/>
          <c:y val="0"/>
        </c:manualLayout>
      </c:layout>
    </c:title>
    <c:plotArea>
      <c:layout>
        <c:manualLayout>
          <c:layoutTarget val="inner"/>
          <c:xMode val="edge"/>
          <c:yMode val="edge"/>
          <c:x val="6.6669466316710405E-2"/>
          <c:y val="0.18350826424057839"/>
          <c:w val="0.81689623797025368"/>
          <c:h val="0.68514932706774567"/>
        </c:manualLayout>
      </c:layout>
      <c:lineChart>
        <c:grouping val="standard"/>
        <c:ser>
          <c:idx val="0"/>
          <c:order val="0"/>
          <c:tx>
            <c:v>X2 = 1</c:v>
          </c:tx>
          <c:marker>
            <c:symbol val="none"/>
          </c:marker>
          <c:val>
            <c:numRef>
              <c:f>[2]Лист2!$L$2:$L$11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v>X2 = 2</c:v>
          </c:tx>
          <c:marker>
            <c:symbol val="none"/>
          </c:marker>
          <c:val>
            <c:numRef>
              <c:f>[2]Лист2!$M$2:$M$11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ser>
          <c:idx val="2"/>
          <c:order val="2"/>
          <c:tx>
            <c:v>X2 = 3</c:v>
          </c:tx>
          <c:marker>
            <c:symbol val="none"/>
          </c:marker>
          <c:val>
            <c:numRef>
              <c:f>[2]Лист2!$N$2:$N$11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marker val="1"/>
        <c:axId val="56762368"/>
        <c:axId val="56763904"/>
      </c:lineChart>
      <c:catAx>
        <c:axId val="56762368"/>
        <c:scaling>
          <c:orientation val="minMax"/>
        </c:scaling>
        <c:axPos val="b"/>
        <c:tickLblPos val="nextTo"/>
        <c:crossAx val="56763904"/>
        <c:crosses val="autoZero"/>
        <c:auto val="1"/>
        <c:lblAlgn val="ctr"/>
        <c:lblOffset val="100"/>
      </c:catAx>
      <c:valAx>
        <c:axId val="56763904"/>
        <c:scaling>
          <c:orientation val="minMax"/>
        </c:scaling>
        <c:axPos val="l"/>
        <c:majorGridlines/>
        <c:numFmt formatCode="General" sourceLinked="1"/>
        <c:tickLblPos val="nextTo"/>
        <c:crossAx val="56762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/>
            </a:pPr>
            <a:r>
              <a:rPr lang="ru-RU" sz="2400" dirty="0"/>
              <a:t>Кривые безразличия с нейтральным благом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/>
              <a:t>x2</a:t>
            </a:r>
            <a:endParaRPr lang="ru-RU" sz="2400" dirty="0"/>
          </a:p>
        </c:rich>
      </c:tx>
      <c:layout>
        <c:manualLayout>
          <c:xMode val="edge"/>
          <c:yMode val="edge"/>
          <c:x val="0.13219225666224421"/>
          <c:y val="1.0107346857207106E-3"/>
        </c:manualLayout>
      </c:layout>
    </c:title>
    <c:plotArea>
      <c:layout>
        <c:manualLayout>
          <c:layoutTarget val="inner"/>
          <c:xMode val="edge"/>
          <c:yMode val="edge"/>
          <c:x val="7.4880238853069297E-2"/>
          <c:y val="0.16131596915540691"/>
          <c:w val="0.7926768037114007"/>
          <c:h val="0.69321306197107158"/>
        </c:manualLayout>
      </c:layout>
      <c:scatterChart>
        <c:scatterStyle val="lineMarker"/>
        <c:ser>
          <c:idx val="0"/>
          <c:order val="0"/>
          <c:tx>
            <c:v>X1 = 1</c:v>
          </c:tx>
          <c:marker>
            <c:symbol val="none"/>
          </c:marker>
          <c:xVal>
            <c:numRef>
              <c:f>Лист2!$L$2:$L$12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ser>
          <c:idx val="1"/>
          <c:order val="1"/>
          <c:tx>
            <c:v>X1 = 2</c:v>
          </c:tx>
          <c:marker>
            <c:symbol val="none"/>
          </c:marker>
          <c:xVal>
            <c:numRef>
              <c:f>Лист2!$M$2:$M$12</c:f>
              <c:numCache>
                <c:formatCode>General</c:formatCode>
                <c:ptCount val="1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ser>
          <c:idx val="2"/>
          <c:order val="2"/>
          <c:tx>
            <c:v>X1 = 3</c:v>
          </c:tx>
          <c:marker>
            <c:symbol val="none"/>
          </c:marker>
          <c:xVal>
            <c:numRef>
              <c:f>Лист2!$N$2:$N$12</c:f>
              <c:numCache>
                <c:formatCode>General</c:formatCode>
                <c:ptCount val="1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axId val="56798208"/>
        <c:axId val="56627968"/>
      </c:scatterChart>
      <c:valAx>
        <c:axId val="56798208"/>
        <c:scaling>
          <c:orientation val="minMax"/>
        </c:scaling>
        <c:axPos val="b"/>
        <c:numFmt formatCode="General" sourceLinked="1"/>
        <c:tickLblPos val="nextTo"/>
        <c:crossAx val="56627968"/>
        <c:crosses val="autoZero"/>
        <c:crossBetween val="midCat"/>
      </c:valAx>
      <c:valAx>
        <c:axId val="56627968"/>
        <c:scaling>
          <c:orientation val="minMax"/>
        </c:scaling>
        <c:axPos val="l"/>
        <c:majorGridlines/>
        <c:numFmt formatCode="General" sourceLinked="1"/>
        <c:tickLblPos val="nextTo"/>
        <c:crossAx val="56798208"/>
        <c:crosses val="autoZero"/>
        <c:crossBetween val="midCat"/>
      </c:valAx>
    </c:plotArea>
    <c:legend>
      <c:legendPos val="r"/>
      <c:layout/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0.02219</cdr:x>
      <cdr:y>0.15482</cdr:y>
    </cdr:from>
    <cdr:to>
      <cdr:x>0.06022</cdr:x>
      <cdr:y>0.20812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50" y="581025"/>
          <a:ext cx="22860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0.00951</cdr:x>
      <cdr:y>0.11167</cdr:y>
    </cdr:from>
    <cdr:to>
      <cdr:x>0.05864</cdr:x>
      <cdr:y>0.1802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151" y="419099"/>
          <a:ext cx="295274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0.84786</cdr:x>
      <cdr:y>0.87563</cdr:y>
    </cdr:from>
    <cdr:to>
      <cdr:x>0.90491</cdr:x>
      <cdr:y>0.93655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95875" y="3286124"/>
          <a:ext cx="342900" cy="228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0.02219</cdr:x>
      <cdr:y>0.15482</cdr:y>
    </cdr:from>
    <cdr:to>
      <cdr:x>0.06022</cdr:x>
      <cdr:y>0.20812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50" y="581025"/>
          <a:ext cx="22860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0.00951</cdr:x>
      <cdr:y>0.11167</cdr:y>
    </cdr:from>
    <cdr:to>
      <cdr:x>0.05864</cdr:x>
      <cdr:y>0.1802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151" y="419099"/>
          <a:ext cx="295274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0.84786</cdr:x>
      <cdr:y>0.87563</cdr:y>
    </cdr:from>
    <cdr:to>
      <cdr:x>0.90491</cdr:x>
      <cdr:y>0.93655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95875" y="3286124"/>
          <a:ext cx="342900" cy="228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0.81467</cdr:x>
      <cdr:y>0.13158</cdr:y>
    </cdr:from>
    <cdr:to>
      <cdr:x>1</cdr:x>
      <cdr:y>0.41228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19550" y="428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0.03642</cdr:x>
      <cdr:y>0.14286</cdr:y>
    </cdr:from>
    <cdr:to>
      <cdr:x>0.08278</cdr:x>
      <cdr:y>0.19549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9551" y="542927"/>
          <a:ext cx="266700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0.17021</cdr:x>
      <cdr:y>0.19355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0.0318</cdr:x>
      <cdr:y>0.12975</cdr:y>
    </cdr:from>
    <cdr:to>
      <cdr:x>0.10071</cdr:x>
      <cdr:y>0.18568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0" y="552449"/>
          <a:ext cx="371475" cy="238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0.84276</cdr:x>
      <cdr:y>0.83567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43424" y="3971925"/>
          <a:ext cx="847725" cy="781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0.84452</cdr:x>
      <cdr:y>0.8998</cdr:y>
    </cdr:from>
    <cdr:to>
      <cdr:x>0.90636</cdr:x>
      <cdr:y>0.97395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552950" y="4276724"/>
          <a:ext cx="33337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0.01058</cdr:x>
      <cdr:y>0.07108</cdr:y>
    </cdr:from>
    <cdr:to>
      <cdr:x>0.04056</cdr:x>
      <cdr:y>0.12745</cdr:y>
    </cdr:to>
    <cdr:sp macro="" textlink="">
      <cdr:nvSpPr>
        <cdr:cNvPr id="2" name="TextBox 1"/>
        <cdr:cNvSpPr txBox="1"/>
      </cdr:nvSpPr>
      <cdr:spPr>
        <a:xfrm xmlns:a="http://schemas.openxmlformats.org/drawingml/2006/main" flipV="1">
          <a:off x="57151" y="276226"/>
          <a:ext cx="161925" cy="219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0.10049</cdr:y>
    </cdr:from>
    <cdr:to>
      <cdr:x>0.04233</cdr:x>
      <cdr:y>0.16667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390526"/>
          <a:ext cx="228601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0.00882</cdr:x>
      <cdr:y>0.07598</cdr:y>
    </cdr:from>
    <cdr:to>
      <cdr:x>0.0388</cdr:x>
      <cdr:y>0.13971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626" y="295277"/>
          <a:ext cx="161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0.04</cdr:x>
      <cdr:y>0.11029</cdr:y>
    </cdr:from>
    <cdr:to>
      <cdr:x>0.07833</cdr:x>
      <cdr:y>0.18627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8601" y="428610"/>
          <a:ext cx="219074" cy="29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0.86</cdr:x>
      <cdr:y>0.77451</cdr:y>
    </cdr:from>
    <cdr:to>
      <cdr:x>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914900" y="3009901"/>
          <a:ext cx="800100" cy="876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0.87833</cdr:x>
      <cdr:y>0.76471</cdr:y>
    </cdr:from>
    <cdr:to>
      <cdr:x>1</cdr:x>
      <cdr:y>0.84559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19674" y="2971801"/>
          <a:ext cx="6953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0.87833</cdr:x>
      <cdr:y>0.76471</cdr:y>
    </cdr:from>
    <cdr:to>
      <cdr:x>1</cdr:x>
      <cdr:y>0.83333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019674" y="2971801"/>
          <a:ext cx="6953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0.88333</cdr:x>
      <cdr:y>0.86029</cdr:y>
    </cdr:from>
    <cdr:to>
      <cdr:x>0.92667</cdr:x>
      <cdr:y>0.94608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048251" y="3343275"/>
          <a:ext cx="247649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0.86847</cdr:x>
      <cdr:y>0.8401</cdr:y>
    </cdr:from>
    <cdr:to>
      <cdr:x>0.9258</cdr:x>
      <cdr:y>0.90215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05376" y="3352818"/>
          <a:ext cx="323850" cy="247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  <cdr:relSizeAnchor xmlns:cdr="http://schemas.openxmlformats.org/drawingml/2006/chartDrawing">
    <cdr:from>
      <cdr:x>0.02361</cdr:x>
      <cdr:y>0.09308</cdr:y>
    </cdr:from>
    <cdr:to>
      <cdr:x>0.07589</cdr:x>
      <cdr:y>0.14081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3350" y="371476"/>
          <a:ext cx="295276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51769-6749-4AD2-8DF1-71AA5EDC3081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DDB2B-03F2-494A-AA81-C819FCDE1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70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79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96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97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4AA0B79-7068-4AB8-89B4-8245A4B51C60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35.png"/><Relationship Id="rId4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8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95.png"/><Relationship Id="rId7" Type="http://schemas.openxmlformats.org/officeDocument/2006/relationships/image" Target="../media/image12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96.png"/><Relationship Id="rId4" Type="http://schemas.openxmlformats.org/officeDocument/2006/relationships/image" Target="../media/image166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74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66.png"/><Relationship Id="rId4" Type="http://schemas.openxmlformats.org/officeDocument/2006/relationships/image" Target="../media/image15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1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2.png"/><Relationship Id="rId4" Type="http://schemas.openxmlformats.org/officeDocument/2006/relationships/image" Target="../media/image17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0.png"/><Relationship Id="rId4" Type="http://schemas.openxmlformats.org/officeDocument/2006/relationships/image" Target="../media/image198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285728"/>
            <a:ext cx="7410472" cy="214314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Экономико-математические методы и модели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2500306"/>
            <a:ext cx="7406640" cy="307183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(учебная дисциплина)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Составители</a:t>
            </a:r>
          </a:p>
          <a:p>
            <a:pPr algn="ctr">
              <a:lnSpc>
                <a:spcPct val="90000"/>
              </a:lnSpc>
              <a:defRPr/>
            </a:pPr>
            <a:r>
              <a:rPr kumimoji="1"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доценты кафедры математики и моделирования ВГУЭС </a:t>
            </a:r>
          </a:p>
          <a:p>
            <a:pPr algn="ctr">
              <a:lnSpc>
                <a:spcPct val="90000"/>
              </a:lnSpc>
              <a:defRPr/>
            </a:pPr>
            <a:r>
              <a:rPr kumimoji="1" lang="en-US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1"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Волгина Ольга Алексеевна</a:t>
            </a:r>
            <a:endParaRPr lang="ru-RU" b="1" i="1" dirty="0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kumimoji="1"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Шуман Галина Ивановна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142984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Нелинейные оптимизационные модели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85750"/>
            <a:ext cx="8229600" cy="9286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Список рекомендуемой литературы по (основная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285875"/>
            <a:ext cx="8401050" cy="537368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Экономико-математические методы и прикладные модели: учебник для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магистратуры, 4-е изд. переработанное и дополненное/ В. В. Федосеев, А. Н.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Гармаш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др.: Под ред. проф. В. В. Федосеева  – М.: ЮРАЙТ, 2014.- 327с.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О. А. Волгина, Н. Ю. Голодная, Н.Н.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Одияко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Г. И. Шуман Математическое моделирование экономических процессов и систем: учебное  пособие для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3-е издание, стереотипное дополненное – М.: КНОРУС, 2014.- 200с.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8072494" cy="1011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 (основная)</a:t>
            </a:r>
            <a:endParaRPr lang="ru-RU" sz="3200" dirty="0" smtClean="0">
              <a:solidFill>
                <a:schemeClr val="tx1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642910" y="1285875"/>
            <a:ext cx="8286808" cy="5357813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Чупрынов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Б.П. Математика в экономике: математические методы и модели: Учебник для бакалавров / Под ред. М.С. Красс. - М.: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2013. - 541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Орлова И.В. Экономико-математические методы и прикладные модели: Учебник для бакалавров - М.: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2013. - 328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М.С. Красс, Б.П.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Чупрынов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Математика для экономического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: учебник по направлению «Экономика» – М. : ИНФРА-М, 2013.</a:t>
            </a:r>
            <a:r>
              <a:rPr lang="ru-RU" sz="2800" dirty="0" smtClean="0"/>
              <a:t>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472 с.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50"/>
            <a:ext cx="7929618" cy="9286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Список рекомендуемой литературы (основная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85785" y="1285875"/>
            <a:ext cx="8115327" cy="53736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Орлова, И.В. Экономико-математические методы и модели: компьютерное моделирование: Учебное пособие / И.В. Орлова. - М.: Вузовский учебник, НИЦ ИНФРА-М, 2013. - 389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Попов, А.М. Экономико-математические методы и модели: Учебник для бакалавров / А.М. Попов. - М.: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2013. - 479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50"/>
            <a:ext cx="7929618" cy="9286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Список дополнительной литературы</a:t>
            </a: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14347" y="1285875"/>
            <a:ext cx="8186765" cy="53736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Е. С.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Кундышева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Экономико-математическое моделирование: Учебник / под редакцией проф. Б.А.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Суслакова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М.: «Дашков и К», 2008. – 424 с.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В.А.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Колемаев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Экономико-математическое моделирование: моделирование макроэкономических процессов и систем: учебник - М.: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ЮНИТИ-ДАНА,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2005. - 295с.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5409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(нелинейные оптимизационные модели)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модели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моделирования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Предельная величина.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Примеры предельных величин 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Эластичность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Моделирование поведения потребителя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5. Моделирование поведения производителя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6. Максимизация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прибыли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условиях монопольного и конкурентного рынков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5687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1.Понятие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071546"/>
            <a:ext cx="7497158" cy="550072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моделью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modulus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мера, образец, норма) понимают материальный или мысленно представляемый объект или процесс, который в результате  изучения замещает объект-оригинал, сохраняя некоторые важные для данного исследования типичные его черты. Процесс построения и использования модели называется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моделированием.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32560" y="142852"/>
            <a:ext cx="7406640" cy="11430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32560" y="1428736"/>
            <a:ext cx="7406640" cy="5000660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Экономико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-математическая модель представляет собой упрошенное формальное описание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языке математики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интересующих нас сторон экономического процесса или  явления.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Наиболее обширный класс моделей, применяющихся на практике </a:t>
            </a: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оптимизационные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8308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285860"/>
            <a:ext cx="7406640" cy="4500594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Экономико-математические  модели или задачи, цель которых состоит в нахождении наилучшего (оптимального) с точки зрения некоторого критерия или критериев варианта из множества возможных называют оптимизационными.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164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357298"/>
            <a:ext cx="7406640" cy="4929222"/>
          </a:xfrm>
        </p:spPr>
        <p:txBody>
          <a:bodyPr/>
          <a:lstStyle/>
          <a:p>
            <a:pPr marL="0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Оптимизационная модель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представляет собой модель, состоящую из целевой функции экстремум которой надо найти и ограничений в форме уравнений или неравенств , которые описывают взаимосвязи между переменными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90712" cy="481966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нелинейных  оптимизационных моделей будем рассматривать модели выпуклого программирования. В моделях данного класса целевая функция  и функции – ограничения являются выпуклыми (или вогнутыми) функциями</a:t>
            </a:r>
            <a:r>
              <a:rPr lang="ru-RU" b="1" dirty="0" smtClean="0"/>
              <a:t>. </a:t>
            </a:r>
            <a:endParaRPr 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85926"/>
            <a:ext cx="7498080" cy="446247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данных условиях локальный максимум (или минимум) функции является также глобальным. При решении таких задач используется метод множителей Лагранжа, а также теорема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Куна-Таккера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7143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и моделирования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14356"/>
            <a:ext cx="7929618" cy="60007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Оптимизационные модели используют при анализе поведения отдельных экономических агентов (потребителей, производителей и т.д.) для нахождения оптимальных величин.   	В этих моделях используются предельные показатели: предельная полезность, предельный продукт, предельный доход, предельные издержки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т.п. Данный анализ принято называть маржинализмом (от англ.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margin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 предельной (маржинальной) величиной понимают прирост одной величины, вызванный приростом другой величины на единицу (при условии, что все остальные величины остаются неизменными).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Производную первого порядка непрерывной функции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называют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предельной величиной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которая показывает на сколько единиц изменится функция при изменении аргумента на дополнительную единицу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 малую единицу, заданную в единицах измерения)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обозначают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00240"/>
            <a:ext cx="4636957" cy="150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Примеры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предельных величин в экономике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28736"/>
            <a:ext cx="7498080" cy="4819664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Производную функции выпуска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Q(L)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где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затраты труда, называют предельным выпуском по труду (или предельной производительностью труда, или предельным продуктом труда)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MQ(L)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который показывает на сколько единиц изменился выпуск продукции при изменении затрат труда  на дополнительную единицу.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0715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Примеры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предельных величин в экономике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Производную функции спроса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D(p)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где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p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цена продукции, называют предельным спросом  относительно  цены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MD(p)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который показывает на сколько единиц изменился спрос при изменении цены на дополнительную единицу.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86742" cy="5143536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существует предел отношения относительного приращения функции к относительному приращению аргумента при                , то его называют эластичностью  (или относительной производной)     функции                 в точке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обозначают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4857760"/>
            <a:ext cx="2933700" cy="1133475"/>
          </a:xfrm>
          <a:prstGeom prst="rect">
            <a:avLst/>
          </a:prstGeom>
          <a:noFill/>
        </p:spPr>
      </p:pic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5000636"/>
            <a:ext cx="3695700" cy="1038225"/>
          </a:xfrm>
          <a:prstGeom prst="rect">
            <a:avLst/>
          </a:prstGeom>
          <a:noFill/>
        </p:spPr>
      </p:pic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857496"/>
            <a:ext cx="1123950" cy="419100"/>
          </a:xfrm>
          <a:prstGeom prst="rect">
            <a:avLst/>
          </a:prstGeom>
          <a:noFill/>
        </p:spPr>
      </p:pic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0" y="419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8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714752"/>
            <a:ext cx="1371600" cy="419100"/>
          </a:xfrm>
          <a:prstGeom prst="rect">
            <a:avLst/>
          </a:prstGeom>
          <a:noFill/>
        </p:spPr>
      </p:pic>
      <p:sp>
        <p:nvSpPr>
          <p:cNvPr id="117770" name="Rectangle 10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777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71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14818"/>
            <a:ext cx="266700" cy="533400"/>
          </a:xfrm>
          <a:prstGeom prst="rect">
            <a:avLst/>
          </a:prstGeom>
          <a:noFill/>
        </p:spPr>
      </p:pic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14422"/>
            <a:ext cx="7565548" cy="5033978"/>
          </a:xfrm>
        </p:spPr>
        <p:txBody>
          <a:bodyPr>
            <a:normAutofit fontScale="40000" lnSpcReduction="20000"/>
          </a:bodyPr>
          <a:lstStyle/>
          <a:p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Так как                    </a:t>
            </a:r>
            <a:r>
              <a:rPr lang="en-US" sz="67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- средняя величина, </a:t>
            </a:r>
          </a:p>
          <a:p>
            <a:pPr>
              <a:buNone/>
            </a:pPr>
            <a:endParaRPr lang="ru-RU" sz="7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    то</a:t>
            </a:r>
          </a:p>
          <a:p>
            <a:pPr>
              <a:buNone/>
            </a:pPr>
            <a:endParaRPr lang="ru-RU" sz="6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Эластичность функции                    в точке</a:t>
            </a:r>
          </a:p>
          <a:p>
            <a:pPr>
              <a:buNone/>
            </a:pP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равна отношению предельной и средней </a:t>
            </a:r>
          </a:p>
          <a:p>
            <a:pPr>
              <a:buNone/>
            </a:pPr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величины.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000240"/>
            <a:ext cx="4495800" cy="885825"/>
          </a:xfrm>
          <a:prstGeom prst="rect">
            <a:avLst/>
          </a:prstGeom>
          <a:noFill/>
        </p:spPr>
      </p:pic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1071546"/>
            <a:ext cx="1619250" cy="733425"/>
          </a:xfrm>
          <a:prstGeom prst="rect">
            <a:avLst/>
          </a:prstGeom>
          <a:noFill/>
        </p:spPr>
      </p:pic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3214686"/>
            <a:ext cx="1371600" cy="419100"/>
          </a:xfrm>
          <a:prstGeom prst="rect">
            <a:avLst/>
          </a:prstGeom>
          <a:noFill/>
        </p:spPr>
      </p:pic>
      <p:sp>
        <p:nvSpPr>
          <p:cNvPr id="116745" name="Rectangle 9"/>
          <p:cNvSpPr>
            <a:spLocks noChangeArrowheads="1"/>
          </p:cNvSpPr>
          <p:nvPr/>
        </p:nvSpPr>
        <p:spPr bwMode="auto">
          <a:xfrm>
            <a:off x="1428728" y="214290"/>
            <a:ext cx="74295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76" y="3214686"/>
            <a:ext cx="209550" cy="419100"/>
          </a:xfrm>
          <a:prstGeom prst="rect">
            <a:avLst/>
          </a:prstGeom>
          <a:noFill/>
        </p:spPr>
      </p:pic>
      <p:sp>
        <p:nvSpPr>
          <p:cNvPr id="116746" name="Rectangle 10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Эластичность функции приблизительно показывает на сколько процентов изменится функция, если аргумент изменится на один процент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Замечание.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При расчете эластичности, значение аргумента задаётся, поэтому эластичность функции                    в точке    , называют точечной или предельной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2786058"/>
            <a:ext cx="1371600" cy="419100"/>
          </a:xfrm>
          <a:prstGeom prst="rect">
            <a:avLst/>
          </a:prstGeom>
          <a:noFill/>
        </p:spPr>
      </p:pic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214686"/>
            <a:ext cx="209550" cy="419100"/>
          </a:xfrm>
          <a:prstGeom prst="rect">
            <a:avLst/>
          </a:prstGeom>
          <a:noFill/>
        </p:spPr>
      </p:pic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790712" cy="5214974"/>
          </a:xfrm>
        </p:spPr>
        <p:txBody>
          <a:bodyPr>
            <a:normAutofit lnSpcReduction="10000"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Пример.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Рассчитать эластичность          функции                    , если            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Это  значит, что при увеличении (уменьшении) аргумента на 1%  от его значения            , функция уменьшится (увеличится) на 0,5% .                                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85926"/>
            <a:ext cx="1885950" cy="419100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1785926"/>
            <a:ext cx="1057275" cy="419100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357430"/>
            <a:ext cx="2552700" cy="800100"/>
          </a:xfrm>
          <a:prstGeom prst="rect">
            <a:avLst/>
          </a:prstGeom>
          <a:noFill/>
        </p:spPr>
      </p:pic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357562"/>
            <a:ext cx="4333875" cy="800100"/>
          </a:xfrm>
          <a:prstGeom prst="rect">
            <a:avLst/>
          </a:prstGeom>
          <a:noFill/>
        </p:spPr>
      </p:pic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214950"/>
            <a:ext cx="10572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500174"/>
            <a:ext cx="7429552" cy="4800600"/>
          </a:xfrm>
        </p:spPr>
        <p:txBody>
          <a:bodyPr>
            <a:normAutofit/>
          </a:bodyPr>
          <a:lstStyle/>
          <a:p>
            <a:pPr marL="596646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                показывает на сколько процентов  увеличится (уменьшится) функция, если аргумент  увеличится  (уменьшится ) на один процент.</a:t>
            </a:r>
          </a:p>
          <a:p>
            <a:pPr marL="596646" indent="-51435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В этом случае  функция и аргумент изменяются в одном направлении.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1571612"/>
            <a:ext cx="1581150" cy="419100"/>
          </a:xfrm>
          <a:prstGeom prst="rect">
            <a:avLst/>
          </a:prstGeom>
          <a:noFill/>
        </p:spPr>
      </p:pic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2.                  показывает на сколько процентов  увеличится (уменьшится) функция, если аргумент  уменьшится (увеличится) на один процент.</a:t>
            </a:r>
          </a:p>
          <a:p>
            <a:pPr marL="596646" indent="-51435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В этом случае  функция и аргумент изменяются в противоположных направлениях.	</a:t>
            </a:r>
          </a:p>
          <a:p>
            <a:endParaRPr lang="ru-RU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16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1571612"/>
            <a:ext cx="1581150" cy="419100"/>
          </a:xfrm>
          <a:prstGeom prst="rect">
            <a:avLst/>
          </a:prstGeom>
          <a:noFill/>
        </p:spPr>
      </p:pic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47800"/>
            <a:ext cx="7719274" cy="48006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/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                 , то функцию      называют неэластичной в точке    . Это значит, что при изменении аргумента на один процент, функция изменится меньше чем на один процент.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 этом случае аргумент меняется   быстрее, чем функция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059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571612"/>
            <a:ext cx="1800225" cy="419100"/>
          </a:xfrm>
          <a:prstGeom prst="rect">
            <a:avLst/>
          </a:prstGeom>
          <a:noFill/>
        </p:spPr>
      </p:pic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1571612"/>
            <a:ext cx="1371600" cy="419100"/>
          </a:xfrm>
          <a:prstGeom prst="rect">
            <a:avLst/>
          </a:prstGeom>
          <a:noFill/>
        </p:spPr>
      </p:pic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059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2000240"/>
            <a:ext cx="209550" cy="419100"/>
          </a:xfrm>
          <a:prstGeom prst="rect">
            <a:avLst/>
          </a:prstGeom>
          <a:noFill/>
        </p:spPr>
      </p:pic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1142976" y="285728"/>
            <a:ext cx="72866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00174"/>
            <a:ext cx="7790712" cy="48006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Если                   , то функцию      называют эластичной в точке   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Это значит, что при изменении аргумента на один процент, функция изменится больше чем на один процент.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 этом случае аргумент меняется   медленнее, чем функция</a:t>
            </a:r>
          </a:p>
          <a:p>
            <a:endParaRPr lang="ru-RU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5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1643050"/>
            <a:ext cx="1800225" cy="419100"/>
          </a:xfrm>
          <a:prstGeom prst="rect">
            <a:avLst/>
          </a:prstGeom>
          <a:noFill/>
        </p:spPr>
      </p:pic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1571612"/>
            <a:ext cx="1371600" cy="419100"/>
          </a:xfrm>
          <a:prstGeom prst="rect">
            <a:avLst/>
          </a:prstGeom>
          <a:noFill/>
        </p:spPr>
      </p:pic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55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2071678"/>
            <a:ext cx="209550" cy="419100"/>
          </a:xfrm>
          <a:prstGeom prst="rect">
            <a:avLst/>
          </a:prstGeom>
          <a:noFill/>
        </p:spPr>
      </p:pic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164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1357298"/>
            <a:ext cx="7763830" cy="4857784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5. Если                     , то функцию      называют нейтральной в точке    или функцией с единичной эластичностью.   Это значит, что при изменении  аргумента на один процент, функция изменится на один процент.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этом случае функция и аргумент меняется   одинаковыми темпами.</a:t>
            </a:r>
          </a:p>
          <a:p>
            <a:endParaRPr lang="ru-RU" dirty="0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1428736"/>
            <a:ext cx="1800225" cy="419100"/>
          </a:xfrm>
          <a:prstGeom prst="rect">
            <a:avLst/>
          </a:prstGeom>
          <a:noFill/>
        </p:spPr>
      </p:pic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1428736"/>
            <a:ext cx="1371600" cy="419100"/>
          </a:xfrm>
          <a:prstGeom prst="rect">
            <a:avLst/>
          </a:prstGeom>
          <a:noFill/>
        </p:spPr>
      </p:pic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1857364"/>
            <a:ext cx="209550" cy="419100"/>
          </a:xfrm>
          <a:prstGeom prst="rect">
            <a:avLst/>
          </a:prstGeom>
          <a:noFill/>
        </p:spPr>
      </p:pic>
      <p:sp>
        <p:nvSpPr>
          <p:cNvPr id="107529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6. Если                , то функцию      называют совершенно неэластичной в точке   .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Это значит, что при изменении аргумента на один процент, функция  не  изменится.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600" dirty="0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1643050"/>
            <a:ext cx="1581150" cy="419100"/>
          </a:xfrm>
          <a:prstGeom prst="rect">
            <a:avLst/>
          </a:prstGeom>
          <a:noFill/>
        </p:spPr>
      </p:pic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571612"/>
            <a:ext cx="1371600" cy="419100"/>
          </a:xfrm>
          <a:prstGeom prst="rect">
            <a:avLst/>
          </a:prstGeom>
          <a:noFill/>
        </p:spPr>
      </p:pic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506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2714620"/>
            <a:ext cx="209550" cy="419100"/>
          </a:xfrm>
          <a:prstGeom prst="rect">
            <a:avLst/>
          </a:prstGeom>
          <a:noFill/>
        </p:spPr>
      </p:pic>
      <p:sp>
        <p:nvSpPr>
          <p:cNvPr id="106508" name="Rectangle 12"/>
          <p:cNvSpPr>
            <a:spLocks noChangeArrowheads="1"/>
          </p:cNvSpPr>
          <p:nvPr/>
        </p:nvSpPr>
        <p:spPr bwMode="auto">
          <a:xfrm>
            <a:off x="1142976" y="857232"/>
            <a:ext cx="7858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 Если                    , то функцию      называют совершенно эластичной в точке   . Это значит, что при изменении аргумента на один процент, функция изменяется на неограниченную величину.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Например,  если                      , то это значит, что при увеличении цены  на 1% покупатели полностью отказываются от товара.</a:t>
            </a:r>
            <a:endParaRPr lang="ru-RU" dirty="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1500174"/>
            <a:ext cx="1895475" cy="419100"/>
          </a:xfrm>
          <a:prstGeom prst="rect">
            <a:avLst/>
          </a:prstGeom>
          <a:noFill/>
        </p:spPr>
      </p:pic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500174"/>
            <a:ext cx="1371600" cy="419100"/>
          </a:xfrm>
          <a:prstGeom prst="rect">
            <a:avLst/>
          </a:prstGeom>
          <a:noFill/>
        </p:spPr>
      </p:pic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357430"/>
            <a:ext cx="209550" cy="419100"/>
          </a:xfrm>
          <a:prstGeom prst="rect">
            <a:avLst/>
          </a:prstGeom>
          <a:noFill/>
        </p:spPr>
      </p:pic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8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214818"/>
            <a:ext cx="1933575" cy="419100"/>
          </a:xfrm>
          <a:prstGeom prst="rect">
            <a:avLst/>
          </a:prstGeom>
          <a:noFill/>
        </p:spPr>
      </p:pic>
      <p:sp>
        <p:nvSpPr>
          <p:cNvPr id="105483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Дуговая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428736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Пусть дана функция                    , где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.  Формула дуговой эластичности имеет вид: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или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571612"/>
            <a:ext cx="1371600" cy="419100"/>
          </a:xfrm>
          <a:prstGeom prst="rect">
            <a:avLst/>
          </a:prstGeom>
          <a:noFill/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143116"/>
            <a:ext cx="1524000" cy="419100"/>
          </a:xfrm>
          <a:prstGeom prst="rect">
            <a:avLst/>
          </a:prstGeom>
          <a:noFill/>
        </p:spPr>
      </p:pic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286124"/>
            <a:ext cx="4000500" cy="847725"/>
          </a:xfrm>
          <a:prstGeom prst="rect">
            <a:avLst/>
          </a:prstGeom>
          <a:noFill/>
        </p:spPr>
      </p:pic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0" y="1304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9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572008"/>
            <a:ext cx="3990975" cy="847725"/>
          </a:xfrm>
          <a:prstGeom prst="rect">
            <a:avLst/>
          </a:prstGeom>
          <a:noFill/>
        </p:spPr>
      </p:pic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0" y="1304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Дуговая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Дуговая эластичность показывает на сколько процентов в среднем изменится функция при изменении аргумента на один процент на отрезке его изменения.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Дуговая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функции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715304" cy="54292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Функция спроса на товар имеет вид                                           </a:t>
            </a:r>
            <a:r>
              <a:rPr lang="en-US" sz="2400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	         .  Найти коэффициент  дуговой 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эластичности, если цена товара изменилась с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      д.е., </a:t>
            </a:r>
            <a:r>
              <a:rPr lang="en-US" sz="4000" b="1" dirty="0" smtClean="0"/>
              <a:t> </a:t>
            </a:r>
            <a:r>
              <a:rPr lang="ru-RU" sz="4000" b="1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4000" b="1" dirty="0" smtClean="0"/>
              <a:t>    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д.е.                                  </a:t>
            </a:r>
            <a:r>
              <a:rPr lang="ru-RU" sz="4000" b="1" dirty="0" smtClean="0"/>
              <a:t>		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Подставим в формулу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значения</a:t>
            </a:r>
            <a:r>
              <a:rPr lang="en-US" sz="4500" dirty="0" smtClean="0"/>
              <a:t> </a:t>
            </a:r>
            <a:r>
              <a:rPr lang="ru-RU" sz="4500" dirty="0" smtClean="0"/>
              <a:t> </a:t>
            </a:r>
            <a:r>
              <a:rPr lang="ru-RU" sz="2800" dirty="0" smtClean="0"/>
              <a:t>      </a:t>
            </a:r>
            <a:r>
              <a:rPr lang="ru-RU" sz="1600" b="1" dirty="0" smtClean="0"/>
              <a:t> </a:t>
            </a:r>
            <a:r>
              <a:rPr lang="ru-RU" sz="2800" dirty="0" smtClean="0"/>
              <a:t>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/>
              <a:t> 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,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,                                                  ,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.</a:t>
            </a:r>
          </a:p>
          <a:p>
            <a:pPr>
              <a:lnSpc>
                <a:spcPct val="120000"/>
              </a:lnSpc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     Если цена на товар увеличится на 1% на </a:t>
            </a:r>
          </a:p>
          <a:p>
            <a:pPr>
              <a:lnSpc>
                <a:spcPct val="120000"/>
              </a:lnSpc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     промежутке ее изменения от 2д.е. до 4д.е., то  </a:t>
            </a:r>
          </a:p>
          <a:p>
            <a:pPr>
              <a:lnSpc>
                <a:spcPct val="120000"/>
              </a:lnSpc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     спрос  в среднем снизится на 1,5%.</a:t>
            </a:r>
          </a:p>
          <a:p>
            <a:pPr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1285860"/>
            <a:ext cx="1990725" cy="323850"/>
          </a:xfrm>
          <a:prstGeom prst="rect">
            <a:avLst/>
          </a:prstGeom>
          <a:noFill/>
        </p:spPr>
      </p:pic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0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000240"/>
            <a:ext cx="838200" cy="323850"/>
          </a:xfrm>
          <a:prstGeom prst="rect">
            <a:avLst/>
          </a:prstGeom>
          <a:noFill/>
        </p:spPr>
      </p:pic>
      <p:sp>
        <p:nvSpPr>
          <p:cNvPr id="1003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2000240"/>
            <a:ext cx="838200" cy="323850"/>
          </a:xfrm>
          <a:prstGeom prst="rect">
            <a:avLst/>
          </a:prstGeom>
          <a:noFill/>
        </p:spPr>
      </p:pic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0365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500306"/>
            <a:ext cx="3305175" cy="657225"/>
          </a:xfrm>
          <a:prstGeom prst="rect">
            <a:avLst/>
          </a:prstGeom>
          <a:noFill/>
        </p:spPr>
      </p:pic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0" y="11429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0368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3071810"/>
            <a:ext cx="838200" cy="323850"/>
          </a:xfrm>
          <a:prstGeom prst="rect">
            <a:avLst/>
          </a:prstGeom>
          <a:noFill/>
        </p:spPr>
      </p:pic>
      <p:sp>
        <p:nvSpPr>
          <p:cNvPr id="100370" name="Rectangle 18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71" name="Picture 1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071810"/>
            <a:ext cx="838200" cy="323850"/>
          </a:xfrm>
          <a:prstGeom prst="rect">
            <a:avLst/>
          </a:prstGeom>
          <a:noFill/>
        </p:spPr>
      </p:pic>
      <p:sp>
        <p:nvSpPr>
          <p:cNvPr id="10037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0373" name="Picture 2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643314"/>
            <a:ext cx="2309813" cy="323850"/>
          </a:xfrm>
          <a:prstGeom prst="rect">
            <a:avLst/>
          </a:prstGeom>
          <a:noFill/>
        </p:spPr>
      </p:pic>
      <p:sp>
        <p:nvSpPr>
          <p:cNvPr id="100375" name="Rectangle 23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76" name="Picture 2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643314"/>
            <a:ext cx="2238375" cy="323850"/>
          </a:xfrm>
          <a:prstGeom prst="rect">
            <a:avLst/>
          </a:prstGeom>
          <a:noFill/>
        </p:spPr>
      </p:pic>
      <p:sp>
        <p:nvSpPr>
          <p:cNvPr id="100379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78" name="Picture 2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071942"/>
            <a:ext cx="3952875" cy="695325"/>
          </a:xfrm>
          <a:prstGeom prst="rect">
            <a:avLst/>
          </a:prstGeom>
          <a:noFill/>
        </p:spPr>
      </p:pic>
      <p:sp>
        <p:nvSpPr>
          <p:cNvPr id="100380" name="Rectangle 28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нескольких переменн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ых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480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                      имеет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частную эластичность по     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,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которая показывает на сколько процентов изменится функция                      при изменении аргумента     на один процент и неизменном аргументе     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500174"/>
            <a:ext cx="2047875" cy="419100"/>
          </a:xfrm>
          <a:prstGeom prst="rect">
            <a:avLst/>
          </a:prstGeom>
          <a:noFill/>
        </p:spPr>
      </p:pic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286256"/>
            <a:ext cx="2047875" cy="419100"/>
          </a:xfrm>
          <a:prstGeom prst="rect">
            <a:avLst/>
          </a:prstGeom>
          <a:noFill/>
        </p:spPr>
      </p:pic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286388"/>
            <a:ext cx="371475" cy="419100"/>
          </a:xfrm>
          <a:prstGeom prst="rect">
            <a:avLst/>
          </a:prstGeom>
          <a:noFill/>
        </p:spPr>
      </p:pic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4786322"/>
            <a:ext cx="371475" cy="419100"/>
          </a:xfrm>
          <a:prstGeom prst="rect">
            <a:avLst/>
          </a:prstGeom>
          <a:noFill/>
        </p:spPr>
      </p:pic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29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7294" name="Rectangle 14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29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95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2071678"/>
            <a:ext cx="371475" cy="419100"/>
          </a:xfrm>
          <a:prstGeom prst="rect">
            <a:avLst/>
          </a:prstGeom>
          <a:noFill/>
        </p:spPr>
      </p:pic>
      <p:sp>
        <p:nvSpPr>
          <p:cNvPr id="97297" name="Rectangle 17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29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7298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857496"/>
            <a:ext cx="3581400" cy="885825"/>
          </a:xfrm>
          <a:prstGeom prst="rect">
            <a:avLst/>
          </a:prstGeom>
          <a:noFill/>
        </p:spPr>
      </p:pic>
      <p:sp>
        <p:nvSpPr>
          <p:cNvPr id="97300" name="Rectangle 20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нескольких переменных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858180" cy="480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                      имеет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частную эластичность по     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,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которая показывает на сколько процентов изменится функция                        при изменении аргумента     на один процент и неизменном аргументе     .</a:t>
            </a:r>
          </a:p>
          <a:p>
            <a:endParaRPr lang="ru-RU" dirty="0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42" name="Rectangle 1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45" name="Rectangle 2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714488"/>
            <a:ext cx="2047875" cy="419100"/>
          </a:xfrm>
          <a:prstGeom prst="rect">
            <a:avLst/>
          </a:prstGeom>
          <a:noFill/>
        </p:spPr>
      </p:pic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2214554"/>
            <a:ext cx="371475" cy="419100"/>
          </a:xfrm>
          <a:prstGeom prst="rect">
            <a:avLst/>
          </a:prstGeom>
          <a:noFill/>
        </p:spPr>
      </p:pic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929198"/>
            <a:ext cx="371475" cy="419100"/>
          </a:xfrm>
          <a:prstGeom prst="rect">
            <a:avLst/>
          </a:prstGeom>
          <a:noFill/>
        </p:spPr>
      </p:pic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4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5357826"/>
            <a:ext cx="371475" cy="419100"/>
          </a:xfrm>
          <a:prstGeom prst="rect">
            <a:avLst/>
          </a:prstGeom>
          <a:noFill/>
        </p:spPr>
      </p:pic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44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429132"/>
            <a:ext cx="2047875" cy="419100"/>
          </a:xfrm>
          <a:prstGeom prst="rect">
            <a:avLst/>
          </a:prstGeom>
          <a:noFill/>
        </p:spPr>
      </p:pic>
      <p:sp>
        <p:nvSpPr>
          <p:cNvPr id="95246" name="Rectangle 14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4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49" name="Rectangle 17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5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50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00372"/>
            <a:ext cx="3581400" cy="885825"/>
          </a:xfrm>
          <a:prstGeom prst="rect">
            <a:avLst/>
          </a:prstGeom>
          <a:noFill/>
        </p:spPr>
      </p:pic>
      <p:sp>
        <p:nvSpPr>
          <p:cNvPr id="95252" name="Rectangle 20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Прямая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перекрестная эластичность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142984"/>
            <a:ext cx="7790712" cy="5357850"/>
          </a:xfrm>
        </p:spPr>
        <p:txBody>
          <a:bodyPr>
            <a:normAutofit fontScale="77500" lnSpcReduction="2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Рассмотрим функцию спроса                                ,</a:t>
            </a:r>
          </a:p>
          <a:p>
            <a:pPr>
              <a:buNone/>
            </a:pPr>
            <a:r>
              <a:rPr lang="ru-RU" sz="3100" b="1" dirty="0" smtClean="0"/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где      - цена собственного товара,       - цена   	 альтернативного товара.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400" dirty="0" smtClean="0"/>
              <a:t>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Эластичность спроса на товар относительно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собственной цены называют прямой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эластичностью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которая показывает на сколько процентов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изменится спрос на товар, если собственная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цена товара изменилась на 1%, при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неизменной цене альтернативного товара.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3643314"/>
            <a:ext cx="4086225" cy="885825"/>
          </a:xfrm>
          <a:prstGeom prst="rect">
            <a:avLst/>
          </a:prstGeom>
          <a:noFill/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1142984"/>
            <a:ext cx="2181225" cy="361950"/>
          </a:xfrm>
          <a:prstGeom prst="rect">
            <a:avLst/>
          </a:prstGeom>
          <a:noFill/>
        </p:spPr>
      </p:pic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8191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500174"/>
            <a:ext cx="333375" cy="361950"/>
          </a:xfrm>
          <a:prstGeom prst="rect">
            <a:avLst/>
          </a:prstGeom>
          <a:noFill/>
        </p:spPr>
      </p:pic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500174"/>
            <a:ext cx="400050" cy="36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Прямая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перекрестная эластичность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64360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Эластичность спроса на товар относительно цены альтернативного товара называют перекрестной эластичностью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которая показывает на сколько процентов изменится спрос на товар, если цена альтернативного товара изменилась на 1%, при неизменной цене собственного товара.</a:t>
            </a:r>
          </a:p>
          <a:p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143248"/>
            <a:ext cx="4086225" cy="885825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Понятие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потребителя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790712" cy="49625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Модель поведения потребителя заключается в том, что каждый потребитель, осуществляя выбор различных наборов благ, при заданных ценах и имеющемся доходе, стремится  максимизировать уровень удовлетворения своих потребностей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286412"/>
          </a:xfrm>
        </p:spPr>
        <p:txBody>
          <a:bodyPr>
            <a:normAutofit lnSpcReduction="10000"/>
          </a:bodyPr>
          <a:lstStyle/>
          <a:p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Степень удовлетворения той или иной потребности потребителя называют полезностью. </a:t>
            </a:r>
          </a:p>
          <a:p>
            <a:endParaRPr lang="ru-RU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3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Чаще всего полезность используется для описания предпочтений при ранжировании наборов потребительских благ и услуг</a:t>
            </a:r>
            <a:r>
              <a:rPr lang="ru-RU" sz="3300" dirty="0" smtClean="0"/>
              <a:t>.   </a:t>
            </a:r>
            <a:br>
              <a:rPr lang="ru-RU" sz="3300" dirty="0" smtClean="0"/>
            </a:br>
            <a:endParaRPr lang="ru-RU" sz="3300" b="1" dirty="0" smtClean="0"/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Понятие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потребителя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Любой набор благ можно представить в виде вектора, координаты которого равны количеству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 блага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3643314"/>
            <a:ext cx="3676650" cy="542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4.Понятие 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полезности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43050"/>
            <a:ext cx="7790712" cy="500066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Итак: уровень удовлетворения потребностей потребителя можно выразить функцией полезности, то есть каждому набору потребительских благ ставится в соответствие  некоторое число, называемое  функцией полезности.</a:t>
            </a:r>
          </a:p>
          <a:p>
            <a:pPr>
              <a:buFont typeface="Wingdings" pitchFamily="2" charset="2"/>
              <a:buChar char="§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Понятие 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полезности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Функцию полезности, определённую на потребительском наборе благ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	                       , можно записать  в виде                                           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Функция полезности не является однозначной. Каждый потребитель имеет свою функцию полезности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571744"/>
            <a:ext cx="2857500" cy="428625"/>
          </a:xfrm>
          <a:prstGeom prst="rect">
            <a:avLst/>
          </a:prstGeom>
          <a:noFill/>
        </p:spPr>
      </p:pic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071810"/>
            <a:ext cx="4029075" cy="53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полезность благ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858180" cy="521497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Пусть дана функция полезности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Частную производную первого порядка по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называют предельной полезностью первого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блага, обозначают                    и которая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показывает, на сколько единиц изменится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функция полезности при изменении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количество первого блага на единицу 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неизменном количестве второго блага.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1285860"/>
            <a:ext cx="2000250" cy="390525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28" y="2285992"/>
            <a:ext cx="342900" cy="3905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143248"/>
            <a:ext cx="428628" cy="642942"/>
          </a:xfrm>
          <a:prstGeom prst="rect">
            <a:avLst/>
          </a:prstGeom>
          <a:noFill/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214686"/>
            <a:ext cx="876300" cy="32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Предельная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полезность благ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4962540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Частную производную первого порядка по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называют предельной полезностью второго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блага, обозначают                    и которая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показывает, на сколько единиц изменится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функция полезности при изменении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количество второго блага на единицу 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неизменном количестве первого блага.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01090" y="1857364"/>
            <a:ext cx="342900" cy="390525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2928934"/>
            <a:ext cx="876300" cy="323850"/>
          </a:xfrm>
          <a:prstGeom prst="rect">
            <a:avLst/>
          </a:prstGeom>
          <a:noFill/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2749712"/>
            <a:ext cx="428628" cy="646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полезность благ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Предельные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полезностные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оценки характеризуют потребительскую стоимость благ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спрос равен предложению, то цена равновесия будет равна потребительской стоимости т предельные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полезностные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оценки будут им пропорциональны.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7858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полезности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62150" cy="55721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Рассмотрим функцию полезности</a:t>
            </a:r>
          </a:p>
          <a:p>
            <a:pPr>
              <a:buNone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1.С ростом потребления одного из благ и неизменном потреблении другого блага, функция полезности возрастает, а значит, предельные полезности благ                            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                             ,                              </a:t>
            </a:r>
          </a:p>
          <a:p>
            <a:pPr marL="596646" indent="-514350">
              <a:buNone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2.  Предельная полезность каждого блага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уменьшается, если растет объем его потребления .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Это значит, что  каждая дополнительная единица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приобретенного блага используется менее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эффективно, что приводит к замедлению роста  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функции полезности .  Это свойство называют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законом  убывающей предельной полезности.                              </a:t>
            </a:r>
          </a:p>
          <a:p>
            <a:pPr marL="596646" indent="-514350">
              <a:buNone/>
            </a:pP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071546"/>
            <a:ext cx="1847850" cy="36195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2714620"/>
            <a:ext cx="1857388" cy="688890"/>
          </a:xfrm>
          <a:prstGeom prst="rect">
            <a:avLst/>
          </a:prstGeom>
          <a:noFill/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85720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142976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928933"/>
            <a:ext cx="977575" cy="357191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142844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полезности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929618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этом случае частные производные второго порядка функции полезности отрицательные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,                     .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Предельная полезность блага увеличивается, если растет объем потребления другого блага. В этом случае смешанные  частные производные второго порядка функции полезности положительные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,                       .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071678"/>
            <a:ext cx="1314450" cy="981075"/>
          </a:xfrm>
          <a:prstGeom prst="rect">
            <a:avLst/>
          </a:prstGeom>
          <a:noFill/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2071678"/>
            <a:ext cx="1314450" cy="981075"/>
          </a:xfrm>
          <a:prstGeom prst="rect">
            <a:avLst/>
          </a:prstGeom>
          <a:noFill/>
        </p:spPr>
      </p:pic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000636"/>
            <a:ext cx="1514475" cy="866775"/>
          </a:xfrm>
          <a:prstGeom prst="rect">
            <a:avLst/>
          </a:prstGeom>
          <a:noFill/>
        </p:spPr>
      </p:pic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5000636"/>
            <a:ext cx="1514475" cy="866775"/>
          </a:xfrm>
          <a:prstGeom prst="rect">
            <a:avLst/>
          </a:prstGeom>
          <a:noFill/>
        </p:spPr>
      </p:pic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3971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Кривые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14356"/>
            <a:ext cx="7929618" cy="6143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u="sng" dirty="0" smtClean="0">
                <a:latin typeface="Times New Roman" pitchFamily="18" charset="0"/>
                <a:cs typeface="Times New Roman" pitchFamily="18" charset="0"/>
              </a:rPr>
              <a:t>Определение.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Линией уровня функции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называют геометрическое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место точек плоскости, в которых функция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принимает одно и тоже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постоянное  значение                       , где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Пример.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Построить линии уровня для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                              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где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,         , </a:t>
            </a:r>
            <a:endParaRPr lang="ru-RU" sz="2800" dirty="0" smtClean="0"/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Надо построить функции вида: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>
              <a:buNone/>
            </a:pPr>
            <a:r>
              <a:rPr lang="ru-RU" sz="2800" b="1" dirty="0" smtClean="0"/>
              <a:t>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или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1357298"/>
            <a:ext cx="1928826" cy="357191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2714620"/>
            <a:ext cx="2034571" cy="395288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071810"/>
            <a:ext cx="1500198" cy="398654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286256"/>
            <a:ext cx="2705100" cy="361950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752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286256"/>
            <a:ext cx="704850" cy="323850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4286256"/>
            <a:ext cx="704850" cy="323850"/>
          </a:xfrm>
          <a:prstGeom prst="rect">
            <a:avLst/>
          </a:prstGeo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7143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4286256"/>
            <a:ext cx="704850" cy="323850"/>
          </a:xfrm>
          <a:prstGeom prst="rect">
            <a:avLst/>
          </a:prstGeom>
          <a:noFill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214950"/>
            <a:ext cx="1428760" cy="371398"/>
          </a:xfrm>
          <a:prstGeom prst="rect">
            <a:avLst/>
          </a:prstGeom>
          <a:noFill/>
        </p:spPr>
      </p:pic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5143512"/>
            <a:ext cx="1428760" cy="357190"/>
          </a:xfrm>
          <a:prstGeom prst="rect">
            <a:avLst/>
          </a:prstGeom>
          <a:noFill/>
        </p:spPr>
      </p:pic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643578"/>
            <a:ext cx="1500198" cy="357190"/>
          </a:xfrm>
          <a:prstGeom prst="rect">
            <a:avLst/>
          </a:prstGeom>
          <a:noFill/>
        </p:spPr>
      </p:pic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1214414" y="285728"/>
            <a:ext cx="67866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5643578"/>
            <a:ext cx="1581150" cy="361950"/>
          </a:xfrm>
          <a:prstGeom prst="rect">
            <a:avLst/>
          </a:prstGeom>
          <a:noFill/>
        </p:spPr>
      </p:pic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00" name="Picture 28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6143644"/>
            <a:ext cx="1581150" cy="361950"/>
          </a:xfrm>
          <a:prstGeom prst="rect">
            <a:avLst/>
          </a:prstGeom>
          <a:noFill/>
        </p:spPr>
      </p:pic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0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6143644"/>
            <a:ext cx="1581150" cy="361950"/>
          </a:xfrm>
          <a:prstGeom prst="rect">
            <a:avLst/>
          </a:prstGeom>
          <a:noFill/>
        </p:spPr>
      </p:pic>
      <p:sp>
        <p:nvSpPr>
          <p:cNvPr id="3104" name="Rectangle 32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Кривые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безразличия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208866" cy="469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Кривые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24472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Линию уровня функции полезности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называют кривой безразличия.</a:t>
            </a:r>
          </a:p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Кривой безразличия это такая совокупность наборов благ, при которой функция полезности принимает одно и тоже значение, и потребителю безразлично какой из наборов благ выбирать.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Каждая кривая безразличия представляет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собой наборы благ, которые потребитель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оценивает одинаково.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2482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 кривой безразличия зависит от вида функции полезности.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1.Линейная функция полезности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имеет линейные кривые безразличия                           .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Блага в этом случае являются совершенными заменителями.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2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643182"/>
            <a:ext cx="3248025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071810"/>
            <a:ext cx="1924050" cy="74295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43000" y="1000125"/>
          <a:ext cx="7791450" cy="5429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5007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Кривые безразличия степенной функции полезности                                   ,           ,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             ,                 ,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представляют собой семейство гипербол, расположенных в первой координатной четверти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.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Блага в этом случае называют  близкими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заменителями .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Увеличение потребления одного из них  сопровождается незначительным  снижением  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 потребления другого и наоборот.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2800" dirty="0" smtClean="0"/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285860"/>
            <a:ext cx="2924175" cy="485775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428736"/>
            <a:ext cx="881063" cy="390525"/>
          </a:xfrm>
          <a:prstGeom prst="rect">
            <a:avLst/>
          </a:prstGeom>
          <a:noFill/>
        </p:spPr>
      </p:pic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85926"/>
            <a:ext cx="1438275" cy="390525"/>
          </a:xfrm>
          <a:prstGeom prst="rect">
            <a:avLst/>
          </a:prstGeom>
          <a:noFill/>
        </p:spPr>
      </p:pic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785926"/>
            <a:ext cx="1438275" cy="390525"/>
          </a:xfrm>
          <a:prstGeom prst="rect">
            <a:avLst/>
          </a:prstGeom>
          <a:noFill/>
        </p:spPr>
      </p:pic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4" name="Picture 2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000372"/>
            <a:ext cx="2076450" cy="847725"/>
          </a:xfrm>
          <a:prstGeom prst="rect">
            <a:avLst/>
          </a:prstGeom>
          <a:noFill/>
        </p:spPr>
      </p:pic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0" y="1304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85875" y="1143000"/>
          <a:ext cx="7648575" cy="542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Функции полезности с фиксированными пропорциями                                            имеет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кривые безразличия в виде точки на  пересечении двух прямых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этом случае блага называют совершенными</a:t>
            </a:r>
          </a:p>
          <a:p>
            <a:pPr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дополнителями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Это блага (товары и услуги),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которые потребляются всегда в строго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определенных пропорциях.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500174"/>
            <a:ext cx="3619500" cy="6858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00372"/>
            <a:ext cx="3324225" cy="159067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2047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1142984"/>
          <a:ext cx="728667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Функция полезности для нейтральных благ имеет вид:                                или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.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Функция полезности с нейтральным благом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имеет  вид                                 и ее кривые безразличия                    параллельны оси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 smtClean="0"/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500174"/>
            <a:ext cx="2619375" cy="390525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928802"/>
            <a:ext cx="2619375" cy="3905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71876"/>
            <a:ext cx="2619375" cy="390525"/>
          </a:xfrm>
          <a:prstGeom prst="rect">
            <a:avLst/>
          </a:prstGeom>
          <a:noFill/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500166" y="214290"/>
            <a:ext cx="7429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000504"/>
            <a:ext cx="1171575" cy="390525"/>
          </a:xfrm>
          <a:prstGeom prst="rect">
            <a:avLst/>
          </a:prstGeom>
          <a:noFill/>
        </p:spPr>
      </p:pic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429000"/>
            <a:ext cx="371475" cy="419100"/>
          </a:xfrm>
          <a:prstGeom prst="rect">
            <a:avLst/>
          </a:prstGeom>
          <a:noFill/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3929066"/>
            <a:ext cx="5334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928670"/>
            <a:ext cx="7647836" cy="557216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Функция полезности с нейтральным благом      имеет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вид                                                           и ее кривые безразличия                    параллельны оси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285992"/>
            <a:ext cx="2619375" cy="390525"/>
          </a:xfrm>
          <a:prstGeom prst="rect">
            <a:avLst/>
          </a:prstGeom>
          <a:noFill/>
        </p:spPr>
      </p:pic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2786058"/>
            <a:ext cx="1171575" cy="390525"/>
          </a:xfrm>
          <a:prstGeom prst="rect">
            <a:avLst/>
          </a:prstGeom>
          <a:noFill/>
        </p:spPr>
      </p:pic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357562"/>
            <a:ext cx="581025" cy="419100"/>
          </a:xfrm>
          <a:prstGeom prst="rect">
            <a:avLst/>
          </a:prstGeom>
          <a:noFill/>
        </p:spPr>
      </p:pic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643050"/>
            <a:ext cx="3714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Виды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214438"/>
          <a:ext cx="7499350" cy="5033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11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кривых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безразличия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00108"/>
            <a:ext cx="7498080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Кривая безразличия, лежащая выше и правее другой кривой, представляет собой более предпочтительные наборы благ, обеспечивающих потребителю больший уровень удовлетворения потребностей.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кривых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298"/>
            <a:ext cx="7862150" cy="507209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Кривые безразличия,  принадлежащие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одной карте предпочтений, никогда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не  пересекаются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как каждая из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них  показывает различный уровень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удовлетворения потребностей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потребителя, отличный от других.</a:t>
            </a:r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кривые 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00108"/>
            <a:ext cx="7933588" cy="5500726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3.Кривые безразличия для обычных благ имеют отрицательный наклон, так как сокращение количества одного блага должно быть компенсировано или заменено увеличением количества другого блага, чтобы была сохранена общая полезность набора.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кривые 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500726"/>
          </a:xfrm>
        </p:spPr>
        <p:txBody>
          <a:bodyPr/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Кривые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безразличия для обычных благ имеют отрицательный наклон.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Таким образом любая кривая безразличия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является убывающей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функцией, т.е.                               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143248"/>
            <a:ext cx="1581150" cy="3905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3500438"/>
            <a:ext cx="23336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кривые 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929618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Наклон кривой безразличия равен обратному соотношению предельных полезностей благ, взятых со знаком минус:                         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где                        - предельная полезность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первого  блага,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- предельная полезность второго блага.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1928802"/>
            <a:ext cx="1981200" cy="819150"/>
          </a:xfrm>
          <a:prstGeom prst="rect">
            <a:avLst/>
          </a:prstGeom>
          <a:noFill/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2857496"/>
            <a:ext cx="1666875" cy="819150"/>
          </a:xfrm>
          <a:prstGeom prst="rect">
            <a:avLst/>
          </a:prstGeom>
          <a:noFill/>
        </p:spPr>
      </p:pic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643446"/>
            <a:ext cx="1666875" cy="819150"/>
          </a:xfrm>
          <a:prstGeom prst="rect">
            <a:avLst/>
          </a:prstGeom>
          <a:noFill/>
        </p:spPr>
      </p:pic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357158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105416"/>
          </a:xfrm>
        </p:spPr>
        <p:txBody>
          <a:bodyPr/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4.  Стандартные кривые безразличия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выгнуты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сторону начала координат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(выпуклы) и при движении  по кривой вправо, абсолютное значение ее наклона уменьшается , кривая становится все более пологой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274638"/>
            <a:ext cx="62087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кривые безразличия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 замещения благ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86742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Выражение вида</a:t>
            </a:r>
            <a:r>
              <a:rPr lang="ru-RU" dirty="0" smtClean="0"/>
              <a:t>       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называют предельной нормой замещения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благ, которая показывает на сколько единиц надо увеличить (уменьшить) потребление  второго блага при увеличении (уменьшении)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первого блага на единицу при неизменной функции полезности.</a:t>
            </a:r>
            <a:endParaRPr lang="ru-RU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291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142984"/>
            <a:ext cx="3552825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Бюджетная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того, чтобы иметь полное представление о модели поведения потребителя надо знать еще информацию о рыночных ценах и доходах потребителей.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11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Бюджетная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71546"/>
            <a:ext cx="7719274" cy="5572164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 информация задается бюджетной линией или линией цен.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Уровень бюджетной линии отражает ограничение в доходе, а её наклон – соотношение цен.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Определение. Бюджетной линией называют такую комбинацию материальных благ, стоимость которых равна определенной сумме.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функции полезности                  и при постоянных ценах на блага, бюджетная линия удовлетворяет следующим свойствам: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786322"/>
            <a:ext cx="1323975" cy="390525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линии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55270" cy="55721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Это прямая линия                               , где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- блага,           - цены благ,   -доход (бюджет) потребителя.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Бюджетная линия имеет отрицательный наклон, то есть является убывающей функцией.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Действительно, бюджетную линию можно записать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, тогда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.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1142984"/>
            <a:ext cx="2371725" cy="3905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643050"/>
            <a:ext cx="809625" cy="390525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1643050"/>
            <a:ext cx="762000" cy="40957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1643050"/>
            <a:ext cx="142875" cy="390525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643446"/>
            <a:ext cx="2466975" cy="80962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572140"/>
            <a:ext cx="2352675" cy="819150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Свойства 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линии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62150" cy="564360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Итак, наклон бюджетной линии равен обратному соотношению цен благ, взятому со знаком минус  или  отношение небольшого прироста благ равно обратному соотношению цен этих благ со знаком минус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0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4357694"/>
            <a:ext cx="1857375" cy="885825"/>
          </a:xfrm>
          <a:prstGeom prst="rect">
            <a:avLst/>
          </a:prstGeom>
          <a:noFill/>
        </p:spPr>
      </p:pic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51435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заданных ценах и имеющемся доходе потребитель стремится максимизировать уровень удовлетворения своих потребностей, то есть максимизировать свою функцию полезности.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Ограниченность возможного выбора потребителя выражается с помощью бюджетного ограничения (бюджетной линии)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Итак, требуется найти                             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ограничении                                 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929198"/>
            <a:ext cx="2486025" cy="390525"/>
          </a:xfrm>
          <a:prstGeom prst="rect">
            <a:avLst/>
          </a:prstGeom>
          <a:noFill/>
        </p:spPr>
      </p:pic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5429264"/>
            <a:ext cx="2371725" cy="390525"/>
          </a:xfrm>
          <a:prstGeom prst="rect">
            <a:avLst/>
          </a:prstGeom>
          <a:noFill/>
        </p:spPr>
      </p:pic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8572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929618" cy="5500726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Таким образом, задача о максимальном выборе потребителя  сводится к обычной задаче отыскания условного экстремума функции полезности.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Решение задачи на отыскание условного экстремума находят с помощью метода множителей Лагранжа.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Построим функцию Лагранжа 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-множитель Лагранжа.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4929198"/>
            <a:ext cx="2038350" cy="419100"/>
          </a:xfrm>
          <a:prstGeom prst="rect">
            <a:avLst/>
          </a:prstGeom>
          <a:noFill/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4929198"/>
            <a:ext cx="5686425" cy="390525"/>
          </a:xfrm>
          <a:prstGeom prst="rect">
            <a:avLst/>
          </a:prstGeom>
          <a:noFill/>
        </p:spPr>
      </p:pic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429264"/>
            <a:ext cx="1905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50072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нахождения максимума функции Лагранжа                     найдем  её частные производные первого порядка и приравняем их к нулю: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3357562"/>
            <a:ext cx="3381375" cy="2505075"/>
          </a:xfrm>
          <a:prstGeom prst="rect">
            <a:avLst/>
          </a:prstGeom>
          <a:noFill/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357562"/>
            <a:ext cx="3190875" cy="2085975"/>
          </a:xfrm>
          <a:prstGeom prst="rect">
            <a:avLst/>
          </a:prstGeom>
          <a:noFill/>
        </p:spPr>
      </p:pic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0" y="2543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14488"/>
            <a:ext cx="169545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357850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dirty="0" smtClean="0"/>
              <a:t>  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(1).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Решив систему уравнений (1), получим оптимальный набор благ              , максимум функции полезности потребителя.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Оптимальный множитель Лагранжа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предельной полезностью денег.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357298"/>
            <a:ext cx="2600325" cy="2085975"/>
          </a:xfrm>
          <a:prstGeom prst="rect">
            <a:avLst/>
          </a:prstGeom>
          <a:noFill/>
        </p:spPr>
      </p:pic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143116"/>
            <a:ext cx="2571750" cy="1266825"/>
          </a:xfrm>
          <a:prstGeom prst="rect">
            <a:avLst/>
          </a:prstGeom>
          <a:noFill/>
        </p:spPr>
      </p:pic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000504"/>
            <a:ext cx="1085850" cy="390525"/>
          </a:xfrm>
          <a:prstGeom prst="rect">
            <a:avLst/>
          </a:prstGeom>
          <a:noFill/>
        </p:spPr>
      </p:pic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4857760"/>
            <a:ext cx="314325" cy="40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8572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855270" cy="5572164"/>
          </a:xfrm>
        </p:spPr>
        <p:txBody>
          <a:bodyPr>
            <a:normAutofit fontScale="92500"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Предельная полезность денег показывает на сколько увеличится уровень удовлетворения потребностей потребителя, то есть его функция полезности, при расходовании дополнительной единицы денег на приобретение благ.</a:t>
            </a:r>
          </a:p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Предельная полезность денег или эффективность использования денежной единицы изменяется с изменением дохода потребителя.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790712" cy="53578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увеличении дохода       уменьшается, а при уменьшении дохода     увеличивается, то есть каждая дополнительная единица денег приобретает большую ценность и используется более эффективно.</a:t>
            </a:r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428736"/>
            <a:ext cx="314325" cy="409575"/>
          </a:xfrm>
          <a:prstGeom prst="rect">
            <a:avLst/>
          </a:prstGeom>
          <a:noFill/>
        </p:spPr>
      </p:pic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857364"/>
            <a:ext cx="314325" cy="409575"/>
          </a:xfrm>
          <a:prstGeom prst="rect">
            <a:avLst/>
          </a:prstGeom>
          <a:noFill/>
        </p:spPr>
      </p:pic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500726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Итак, из системы уравнений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следует, что для того чтобы получить максимум функции полезности должно выполняться условие: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,                      - предельные полезности благ пропорциональны ценам этих благ    или</a:t>
            </a:r>
            <a:r>
              <a:rPr lang="ru-RU" dirty="0" smtClean="0"/>
              <a:t>             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отношение предельных</a:t>
            </a:r>
          </a:p>
          <a:p>
            <a:endParaRPr lang="ru-RU" sz="3500" dirty="0" smtClean="0"/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  полезностей благ равно отношению                     цен этих благ.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572008"/>
            <a:ext cx="1485900" cy="809625"/>
          </a:xfrm>
          <a:prstGeom prst="rect">
            <a:avLst/>
          </a:prstGeom>
          <a:noFill/>
        </p:spPr>
      </p:pic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143248"/>
            <a:ext cx="1685925" cy="390525"/>
          </a:xfrm>
          <a:prstGeom prst="rect">
            <a:avLst/>
          </a:prstGeom>
          <a:noFill/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143248"/>
            <a:ext cx="168592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Геометрический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смысл задачи о максимальном выборе потребителя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Максимум функции полезности достигается в точке касания самой высокой кривой безразличия и бюджетной линии. Эта точка называется точкой равновесия и только в ней выполняется условие: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Замечание. В результате решения задачи о максимальном   выборе потребителя находим оптимальную функцию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3286124"/>
            <a:ext cx="1485900" cy="809625"/>
          </a:xfrm>
          <a:prstGeom prst="rect">
            <a:avLst/>
          </a:prstGeom>
          <a:noFill/>
        </p:spPr>
      </p:pic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572140"/>
            <a:ext cx="3829050" cy="390525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Пример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о максимальном выборе потребителя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Пример.</a:t>
            </a:r>
            <a:r>
              <a:rPr lang="ru-RU" sz="3600" dirty="0" smtClean="0"/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Найти максимум функции полезности вида                                                ,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бюджетном ограничении                              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Решение. Для того чтобы получить максимум функции полезности должно выполняться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условие:                     ,                    или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Найдем                    ,                    ,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тогда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(2) .</a:t>
            </a: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Подставим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бюджетное ограничение</a:t>
            </a:r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3514725" cy="390525"/>
          </a:xfrm>
          <a:prstGeom prst="rect">
            <a:avLst/>
          </a:prstGeom>
          <a:noFill/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071678"/>
            <a:ext cx="2371725" cy="390525"/>
          </a:xfrm>
          <a:prstGeom prst="rect">
            <a:avLst/>
          </a:prstGeom>
          <a:noFill/>
        </p:spPr>
      </p:pic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714752"/>
            <a:ext cx="1666875" cy="390525"/>
          </a:xfrm>
          <a:prstGeom prst="rect">
            <a:avLst/>
          </a:prstGeom>
          <a:noFill/>
        </p:spPr>
      </p:pic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714752"/>
            <a:ext cx="1666875" cy="390525"/>
          </a:xfrm>
          <a:prstGeom prst="rect">
            <a:avLst/>
          </a:prstGeom>
          <a:noFill/>
        </p:spPr>
      </p:pic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3643314"/>
            <a:ext cx="1485900" cy="809625"/>
          </a:xfrm>
          <a:prstGeom prst="rect">
            <a:avLst/>
          </a:prstGeom>
          <a:noFill/>
        </p:spPr>
      </p:pic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3" name="Rectangle 15"/>
          <p:cNvSpPr>
            <a:spLocks noChangeArrowheads="1"/>
          </p:cNvSpPr>
          <p:nvPr/>
        </p:nvSpPr>
        <p:spPr bwMode="auto">
          <a:xfrm>
            <a:off x="214282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62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4143380"/>
            <a:ext cx="1466850" cy="809625"/>
          </a:xfrm>
          <a:prstGeom prst="rect">
            <a:avLst/>
          </a:prstGeom>
          <a:noFill/>
        </p:spPr>
      </p:pic>
      <p:sp>
        <p:nvSpPr>
          <p:cNvPr id="104464" name="Rectangle 1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65" name="Picture 1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4143380"/>
            <a:ext cx="1466850" cy="809625"/>
          </a:xfrm>
          <a:prstGeom prst="rect">
            <a:avLst/>
          </a:prstGeom>
          <a:noFill/>
        </p:spPr>
      </p:pic>
      <p:sp>
        <p:nvSpPr>
          <p:cNvPr id="104468" name="Rectangle 20"/>
          <p:cNvSpPr>
            <a:spLocks noChangeArrowheads="1"/>
          </p:cNvSpPr>
          <p:nvPr/>
        </p:nvSpPr>
        <p:spPr bwMode="auto">
          <a:xfrm>
            <a:off x="857224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67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5000636"/>
            <a:ext cx="1133475" cy="752475"/>
          </a:xfrm>
          <a:prstGeom prst="rect">
            <a:avLst/>
          </a:prstGeom>
          <a:noFill/>
        </p:spPr>
      </p:pic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5000636"/>
            <a:ext cx="1924050" cy="75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Пример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о максимальном выборе потребителя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/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    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Получили оптимальную функцию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,       которая максимизирует функцию полезности и  имеет естественный вид: количество приобретаемых благ пропорционально доходу потребителя и обратно пропорционально цене благ.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500174"/>
            <a:ext cx="3105150" cy="752475"/>
          </a:xfrm>
          <a:prstGeom prst="rect">
            <a:avLst/>
          </a:prstGeom>
          <a:noFill/>
        </p:spPr>
      </p:pic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1571612"/>
            <a:ext cx="1476375" cy="390525"/>
          </a:xfrm>
          <a:prstGeom prst="rect">
            <a:avLst/>
          </a:prstGeom>
          <a:noFill/>
        </p:spPr>
      </p:pic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428868"/>
            <a:ext cx="1704975" cy="809625"/>
          </a:xfrm>
          <a:prstGeom prst="rect">
            <a:avLst/>
          </a:prstGeom>
          <a:noFill/>
        </p:spPr>
      </p:pic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8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428868"/>
            <a:ext cx="1333500" cy="809625"/>
          </a:xfrm>
          <a:prstGeom prst="rect">
            <a:avLst/>
          </a:prstGeom>
          <a:noFill/>
        </p:spPr>
      </p:pic>
      <p:sp>
        <p:nvSpPr>
          <p:cNvPr id="105484" name="Rectangle 12"/>
          <p:cNvSpPr>
            <a:spLocks noChangeArrowheads="1"/>
          </p:cNvSpPr>
          <p:nvPr/>
        </p:nvSpPr>
        <p:spPr bwMode="auto">
          <a:xfrm>
            <a:off x="571472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83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786190"/>
            <a:ext cx="2362200" cy="809625"/>
          </a:xfrm>
          <a:prstGeom prst="rect">
            <a:avLst/>
          </a:prstGeom>
          <a:noFill/>
        </p:spPr>
      </p:pic>
      <p:sp>
        <p:nvSpPr>
          <p:cNvPr id="105485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98146" cy="50006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производителя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Модель поведения производителя заключается в том, что производитель при заданных ценах на ресурсы (факторы производства)  и имеющиеся финансовые средства для их приобретения, стремится максимизировать объем выпускаемой продукции.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Зависимость между объемом выпускаемой продукции и ресурсами (факторами производства) выражается  производственной функцией ( ПФ ) вида:</a:t>
            </a:r>
          </a:p>
          <a:p>
            <a:r>
              <a:rPr lang="ru-RU" dirty="0" smtClean="0"/>
              <a:t>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где                        - ресурсы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(факторы производства),       -выпуск продукции.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Будем рассматривать двухфакторную ПФ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вида                         .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000504"/>
            <a:ext cx="180975" cy="361950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5357826"/>
            <a:ext cx="1895475" cy="390525"/>
          </a:xfrm>
          <a:prstGeom prst="rect">
            <a:avLst/>
          </a:prstGeom>
          <a:noFill/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2667000" cy="390525"/>
          </a:xfrm>
          <a:prstGeom prst="rect">
            <a:avLst/>
          </a:prstGeom>
          <a:noFill/>
        </p:spPr>
      </p:pic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-14290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571876"/>
            <a:ext cx="1866900" cy="361950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862150" cy="6540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Понятие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 поведения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86742" cy="54292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Среди многообразия ПФ, с учетом изучаемой зависимости и задач исследования, выделяют следующие виды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производственных функций: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- линейные ПФ;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- степенные ПФ, где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- статистически определяемые параметры.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Параметр         определяет  размерность и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зависит от выбранной единицы измерений затрат и выпуска.                                                                   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00372"/>
            <a:ext cx="4267200" cy="390525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500438"/>
            <a:ext cx="3048000" cy="43815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000504"/>
            <a:ext cx="4105275" cy="390525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4929198"/>
            <a:ext cx="3619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855270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производительность ресурсов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83832" cy="5429288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Определение.</a:t>
            </a:r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Предельной производительностью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ресурса или предельным выпуском по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ресурсу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,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=1,2,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частную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производную первого порядка ПФ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, которая показывает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эффективность использования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дополнительной единицы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ресурса, при неизменных остальных ресурсах.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143380"/>
            <a:ext cx="1895475" cy="390525"/>
          </a:xfrm>
          <a:prstGeom prst="rect">
            <a:avLst/>
          </a:prstGeom>
          <a:noFill/>
        </p:spPr>
      </p:pic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00306"/>
            <a:ext cx="1638300" cy="88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Эластичность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выпуска продукции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42928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Эластичность выпуска по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ресурсу </a:t>
            </a:r>
            <a:endParaRPr lang="ru-RU" dirty="0" smtClean="0"/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Показывает на сколько процентов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изменится выпуск продукции при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изменении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 ресурса на  один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процент, при неизменных остальных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643050"/>
            <a:ext cx="5048250" cy="885825"/>
          </a:xfrm>
          <a:prstGeom prst="rect">
            <a:avLst/>
          </a:prstGeom>
          <a:noFill/>
        </p:spPr>
      </p:pic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Ценовая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ресурсов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42928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Ценовая эластичность характеризует процентное изменение спроса на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 при изменении цены этого ресурса на один процент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где       - цена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го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ресурса,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1,2.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571876"/>
            <a:ext cx="2705100" cy="885825"/>
          </a:xfrm>
          <a:prstGeom prst="rect">
            <a:avLst/>
          </a:prstGeom>
          <a:noFill/>
        </p:spPr>
      </p:pic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857628"/>
            <a:ext cx="3333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ПФ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5721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ростом затрат одного из ресурсов ( при неизменных затратах другого ресурса) выпуск продукции растет. ПФ является возрастающей функцией, а значит предельные производительности ресурсов положительны: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,                              .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Предельная производительность ресурса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уменьшается, с ростом его затрат.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4000504"/>
            <a:ext cx="2257425" cy="81915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000504"/>
            <a:ext cx="2257425" cy="819150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ПФ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721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значит, что каждая дополнительная единица этого ресурса используется менее эффективно, что приводит к замедлению роста выпускаемой продукции. В этом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случае                 ,                  .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Это свойство ПФ называют законом убывающей эффективности или законом убывающей предельной производительности.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071810"/>
            <a:ext cx="1181100" cy="904875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071810"/>
            <a:ext cx="1181100" cy="904875"/>
          </a:xfrm>
          <a:prstGeom prst="rect">
            <a:avLst/>
          </a:prstGeom>
          <a:noFill/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ПФ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721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Предельная производительность ресурса увеличивается , если  растут затраты другого ресурса. Это значит, что каждая дополнительная единица ресурса, количество которого фиксировано, приобретает большую ценность и используется более эффективно.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этом случае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,                          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786322"/>
            <a:ext cx="1847850" cy="93345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4786322"/>
            <a:ext cx="1847850" cy="933450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ПФ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Отдача от расширения масштабов производства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Характеризует ПФ с точки зрения изменения выпуска при пропорциональном изменении затрат.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а) ПФ характеризуется постоянной отдачей от расширения масштабов производства, если выпуск растет в той же пропорции, что и затраты.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ПФ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ПФ характеризуется возрастающей отдачей от  расширения масштабов производства, если выпуск растет в большей степени, чем затраты.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в) ПФ характеризуется убывающей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отдачей от  расширения масштабов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производства  если выпуск растет в меньшей степени, чем затраты.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ПФ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Дугласа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ПФ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Дугласа используется для моделирования зависимости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затраты -выпуск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имеет вид: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, где    - затраты труда,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- затраты капитала,                     - коэффициент  эластичности по труду,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- коэффициент эластичности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по капиталу.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143248"/>
            <a:ext cx="2676525" cy="43815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071810"/>
            <a:ext cx="200025" cy="41910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643314"/>
            <a:ext cx="276225" cy="419100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571876"/>
            <a:ext cx="1590675" cy="419100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572008"/>
            <a:ext cx="1590675" cy="419100"/>
          </a:xfrm>
          <a:prstGeom prst="rect">
            <a:avLst/>
          </a:prstGeom>
          <a:noFill/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ПФ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Дугласа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719274" cy="550072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ПФ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Дугласа имеет постоянную отдачу от расширения масштабов производства, то есть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. Тогда ПФ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–Дугласа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можно записать в виде:</a:t>
            </a:r>
          </a:p>
          <a:p>
            <a:r>
              <a:rPr lang="ru-RU" dirty="0" smtClean="0"/>
              <a:t>                                      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Например.  ПФ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коэффициент эластичности по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труду,                - коэффициент эластичности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 капиталу.</a:t>
            </a:r>
          </a:p>
          <a:p>
            <a:pPr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714620"/>
            <a:ext cx="1581150" cy="4191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786190"/>
            <a:ext cx="3009900" cy="4286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4357694"/>
            <a:ext cx="3090863" cy="428625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929198"/>
            <a:ext cx="1257300" cy="419100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5429264"/>
            <a:ext cx="12573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5.Изокванты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3578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Линию уровня функции ПФ называют производственной кривой безразличия или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изоквантой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это такая комбинация  ресурсов (производственных факторов),  которая обеспечивает один и тот же уровень выпуска продукции.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означает, что одно и то же количество продукции может быть получено при разных сочетаниях ресурсов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лежащая выше и правее другой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, соответствует наиболее предпочтительному набору ресурсов, обеспечивающих больший  выпуск продукции.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никогда не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пересекаются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как каждая из них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показывает один и тот же     объем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выпускаемой     продукции, отличный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от других.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429288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выгнуты в сторону начала координат и при движении вправо,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абсолютное значение ее наклона уменьшается,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становится все более пологой.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имеют отрицательный наклон.  Таким образом, любая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является убывающей функцией, то есть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.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715016"/>
            <a:ext cx="2352675" cy="8382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Свойства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71546"/>
            <a:ext cx="7719274" cy="5429288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равен обратному соотношению предельных производительностей ресурсов, взятых со знаком минус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где                      - предельная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производительность первого ресурса,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- предельная производительность второго ресурса.     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857496"/>
            <a:ext cx="2933700" cy="885825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928934"/>
            <a:ext cx="2019300" cy="819150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42844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857628"/>
            <a:ext cx="1666875" cy="838200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286388"/>
            <a:ext cx="1666875" cy="838200"/>
          </a:xfrm>
          <a:prstGeom prst="rect">
            <a:avLst/>
          </a:prstGeom>
          <a:noFill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5111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 замещения ресурсов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64360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Выражение вида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называют предельной нормой замещения ресурсов, которая равна обратному соотношению предельных производительностей ресурсов со знаком минус.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571612"/>
            <a:ext cx="4762500" cy="8382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Предельная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 замещения ресурсов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719274" cy="524829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Предельная норма замещения ресурсов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показывает на сколько единиц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увеличится (уменьшится) количество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второго ресурса  при уменьшении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(увеличении) первого ресурса на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единицу и неизменном выпуске продукции.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643050"/>
            <a:ext cx="571500" cy="40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Линия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цен-издержек (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того, чтобы иметь полное представление о модели поведения производителя  надо знать еще информацию о рыночных ценах на ресурсы  и наличии финансовых средств для их приобретения.</a:t>
            </a:r>
            <a:endParaRPr lang="ru-RU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Линия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цен-издержек (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719274" cy="571504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Эта информация задается линией цен-издержек или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отражает ограничение в финансовых средствах для приобретения ресурсов, а её наклон – соотношение цен ресурсов.</a:t>
            </a:r>
          </a:p>
          <a:p>
            <a:endParaRPr lang="ru-RU" dirty="0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0" y="11429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Линия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цен-издержек (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17685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называют такую комбинацию ресурсов, стоимость которых равна определенной сумме.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называют такую комбинацию ресурсов, для которых издержки производства постоянны.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Линия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цен-издержек (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429288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двухфакторной ПФ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при постоянных ценах на ресурсы,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удовлетворяет следующим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свойствам: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Она является прямой линией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, где  .. – финансовые средства (затраты) на приобретение ресурсов             по ценам            .</a:t>
            </a:r>
          </a:p>
        </p:txBody>
      </p:sp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2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071546"/>
            <a:ext cx="2047875" cy="419100"/>
          </a:xfrm>
          <a:prstGeom prst="rect">
            <a:avLst/>
          </a:prstGeom>
          <a:noFill/>
        </p:spPr>
      </p:pic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3643314"/>
            <a:ext cx="2428875" cy="390525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3714752"/>
            <a:ext cx="200025" cy="390525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500570"/>
            <a:ext cx="809625" cy="390525"/>
          </a:xfrm>
          <a:prstGeom prst="rect">
            <a:avLst/>
          </a:prstGeom>
          <a:noFill/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500570"/>
            <a:ext cx="838200" cy="390525"/>
          </a:xfrm>
          <a:prstGeom prst="rect">
            <a:avLst/>
          </a:prstGeom>
          <a:noFill/>
        </p:spPr>
      </p:pic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Линия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цен-издержек (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286412"/>
          </a:xfrm>
        </p:spPr>
        <p:txBody>
          <a:bodyPr/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убывающая функция, имеющая отрицательный наклон, равный обратному соотношению цен ресурсов со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знаком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“-”                        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означает, что для увеличения использования одного фактора производства необходимо сократить использование другого.                                              </a:t>
            </a:r>
            <a:r>
              <a:rPr lang="en-US" dirty="0" smtClean="0"/>
              <a:t>                             </a:t>
            </a:r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500306"/>
            <a:ext cx="1857375" cy="885825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42866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498080" cy="78581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50072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заданных ценах на ресурсы (факторы производства) и наличии финансовых средств для их приобретения производитель стремится максимизировать объем выпускаемой продукции.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Итак, требуется найти                              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ограничении                             .           </a:t>
            </a:r>
          </a:p>
          <a:p>
            <a:endParaRPr lang="ru-RU" dirty="0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5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214818"/>
            <a:ext cx="2447925" cy="390525"/>
          </a:xfrm>
          <a:prstGeom prst="rect">
            <a:avLst/>
          </a:prstGeom>
          <a:noFill/>
        </p:spPr>
      </p:pic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786322"/>
            <a:ext cx="2428875" cy="390525"/>
          </a:xfrm>
          <a:prstGeom prst="rect">
            <a:avLst/>
          </a:prstGeom>
          <a:noFill/>
        </p:spPr>
      </p:pic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Таким образом, задача о максимальном выборе производителя  сводится к обычной задаче отыскания условного экстремума ПФ.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 задачи на отыскание условного экстремума находят с помощью метода множителей Лагранжа.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244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результате решения задачи получим выполнение условий, при которых достигается максимальный выпуск продукции: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,                                    -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предельные производительности ресурсов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пропорциональны ценам этих ресурсов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               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6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429000"/>
            <a:ext cx="2809875" cy="885825"/>
          </a:xfrm>
          <a:prstGeom prst="rect">
            <a:avLst/>
          </a:prstGeom>
          <a:noFill/>
        </p:spPr>
      </p:pic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429000"/>
            <a:ext cx="2809875" cy="885825"/>
          </a:xfrm>
          <a:prstGeom prst="rect">
            <a:avLst/>
          </a:prstGeom>
          <a:noFill/>
        </p:spPr>
      </p:pic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6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643578"/>
            <a:ext cx="1514475" cy="809625"/>
          </a:xfrm>
          <a:prstGeom prst="rect">
            <a:avLst/>
          </a:prstGeom>
          <a:noFill/>
        </p:spPr>
      </p:pic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3578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Пример. Дана ПФ                                    , где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- затраты труда,     - затраты капитала (основные фонды). Определить максимальный выпуск продукции, если на аренду фондов и оплату труда  выделено  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д.е., ставка заработной платы составляет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д.е. , стоимость аренды единицы фондов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(услуг капитала) -       д.е.  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1285860"/>
            <a:ext cx="3019425" cy="438150"/>
          </a:xfrm>
          <a:prstGeom prst="rect">
            <a:avLst/>
          </a:prstGeom>
          <a:noFill/>
        </p:spPr>
      </p:pic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785926"/>
            <a:ext cx="200025" cy="419100"/>
          </a:xfrm>
          <a:prstGeom prst="rect">
            <a:avLst/>
          </a:prstGeom>
          <a:noFill/>
        </p:spPr>
      </p:pic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1785926"/>
            <a:ext cx="276225" cy="419100"/>
          </a:xfrm>
          <a:prstGeom prst="rect">
            <a:avLst/>
          </a:prstGeom>
          <a:noFill/>
        </p:spPr>
      </p:pic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0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200025" cy="390525"/>
          </a:xfrm>
          <a:prstGeom prst="rect">
            <a:avLst/>
          </a:prstGeom>
          <a:noFill/>
        </p:spPr>
      </p:pic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000504"/>
            <a:ext cx="352425" cy="390525"/>
          </a:xfrm>
          <a:prstGeom prst="rect">
            <a:avLst/>
          </a:prstGeom>
          <a:noFill/>
        </p:spPr>
      </p:pic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4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572008"/>
            <a:ext cx="400050" cy="390525"/>
          </a:xfrm>
          <a:prstGeom prst="rect">
            <a:avLst/>
          </a:prstGeom>
          <a:noFill/>
        </p:spPr>
      </p:pic>
      <p:sp>
        <p:nvSpPr>
          <p:cNvPr id="14644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45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6451" name="Rectangle 19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3578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Решение. Максимальный выпуск продукции достигается если: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- это означает, что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используемого капитала должен быть принят на том уровне, когда предельная производительность капитала           равна норме банковского процента, дальнейшее увеличение капитала приведет к снижению его эффективности;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4143380"/>
            <a:ext cx="762000" cy="419100"/>
          </a:xfrm>
          <a:prstGeom prst="rect">
            <a:avLst/>
          </a:prstGeom>
          <a:noFill/>
        </p:spPr>
      </p:pic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2809875" cy="809625"/>
          </a:xfrm>
          <a:prstGeom prst="rect">
            <a:avLst/>
          </a:prstGeom>
          <a:noFill/>
        </p:spPr>
      </p:pic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719274" cy="5500726"/>
          </a:xfrm>
        </p:spPr>
        <p:txBody>
          <a:bodyPr/>
          <a:lstStyle/>
          <a:p>
            <a:r>
              <a:rPr lang="ru-RU" dirty="0" smtClean="0"/>
              <a:t>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количество занятых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должно быть таким, когда предельная производительность труда равна ставке заработной платы. Дальнейшее увеличение занятых приведет к убыткам.</a:t>
            </a:r>
          </a:p>
          <a:p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ПФ       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найдем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,                               ,                 ,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тогда                    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071546"/>
            <a:ext cx="2657475" cy="809625"/>
          </a:xfrm>
          <a:prstGeom prst="rect">
            <a:avLst/>
          </a:prstGeom>
          <a:noFill/>
        </p:spPr>
      </p:pic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572008"/>
            <a:ext cx="1609725" cy="809625"/>
          </a:xfrm>
          <a:prstGeom prst="rect">
            <a:avLst/>
          </a:prstGeom>
          <a:noFill/>
        </p:spPr>
      </p:pic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572008"/>
            <a:ext cx="2362200" cy="876300"/>
          </a:xfrm>
          <a:prstGeom prst="rect">
            <a:avLst/>
          </a:prstGeom>
          <a:noFill/>
        </p:spPr>
      </p:pic>
      <p:sp>
        <p:nvSpPr>
          <p:cNvPr id="154632" name="Rectangle 8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929066"/>
            <a:ext cx="3019425" cy="438150"/>
          </a:xfrm>
          <a:prstGeom prst="rect">
            <a:avLst/>
          </a:prstGeom>
          <a:noFill/>
        </p:spPr>
      </p:pic>
      <p:sp>
        <p:nvSpPr>
          <p:cNvPr id="154635" name="Rectangle 11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6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4643446"/>
            <a:ext cx="1152525" cy="809625"/>
          </a:xfrm>
          <a:prstGeom prst="rect">
            <a:avLst/>
          </a:prstGeom>
          <a:noFill/>
        </p:spPr>
      </p:pic>
      <p:sp>
        <p:nvSpPr>
          <p:cNvPr id="154638" name="Rectangle 14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5715016"/>
            <a:ext cx="1333500" cy="809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Задача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максимальном выборе производителя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4292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Подставим                    в                            ,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получим                     , тогда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и                    -  оптимальная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комбинация ресурсов ( или оптимальная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функция спроса на ресурсы), обеспечивающая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максимальный выпуск продукции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142984"/>
            <a:ext cx="1333500" cy="809625"/>
          </a:xfrm>
          <a:prstGeom prst="rect">
            <a:avLst/>
          </a:prstGeom>
          <a:noFill/>
        </p:spPr>
      </p:pic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214422"/>
            <a:ext cx="2219325" cy="390525"/>
          </a:xfrm>
          <a:prstGeom prst="rect">
            <a:avLst/>
          </a:prstGeom>
          <a:noFill/>
        </p:spPr>
      </p:pic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2285992"/>
            <a:ext cx="1476375" cy="390525"/>
          </a:xfrm>
          <a:prstGeom prst="rect">
            <a:avLst/>
          </a:prstGeom>
          <a:noFill/>
        </p:spPr>
      </p:pic>
      <p:sp>
        <p:nvSpPr>
          <p:cNvPr id="15565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857496"/>
            <a:ext cx="1409700" cy="819150"/>
          </a:xfrm>
          <a:prstGeom prst="rect">
            <a:avLst/>
          </a:prstGeom>
          <a:noFill/>
        </p:spPr>
      </p:pic>
      <p:sp>
        <p:nvSpPr>
          <p:cNvPr id="155659" name="Rectangle 11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60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786058"/>
            <a:ext cx="1295400" cy="819150"/>
          </a:xfrm>
          <a:prstGeom prst="rect">
            <a:avLst/>
          </a:prstGeom>
          <a:noFill/>
        </p:spPr>
      </p:pic>
      <p:sp>
        <p:nvSpPr>
          <p:cNvPr id="155662" name="Rectangle 14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56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65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286388"/>
            <a:ext cx="5600700" cy="904875"/>
          </a:xfrm>
          <a:prstGeom prst="rect">
            <a:avLst/>
          </a:prstGeom>
          <a:noFill/>
        </p:spPr>
      </p:pic>
      <p:sp>
        <p:nvSpPr>
          <p:cNvPr id="155667" name="Rectangle 19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производителя состоит в том, чтобы выбрать такую комбинацию производственных факторов, которая обеспечила бы максимальный объем выпуска продукции с наименьшими издержками.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274638"/>
            <a:ext cx="68516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Геометрический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смысл задачи о максимальном выборе производителя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Геометрический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смысл задачи о максимальном выборе производителя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Поскольку 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показывает соотношение цен факторов производства при данном уровне издержек (наличии финансовых средств для приобретения факторов производства), а 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указывает на соотношение предельных продуктов факторов производства, минимальные издержки для данного объема производства достигаются при равенстве наклона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то есть в точке их касания.</a:t>
            </a:r>
            <a:endParaRPr lang="ru-RU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Геометрический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смысл задачи о максимальном выборе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357298"/>
            <a:ext cx="7719274" cy="52864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Итак, максимальный объем выпускаемой продукции достигается в точке касания самой высокой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Эта точка называется точкой равновесия и только в ней выполняется условие: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- отношение предельных производительностей ресурсов равно отношению цен этих ресурсов.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02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714752"/>
            <a:ext cx="1514475" cy="809625"/>
          </a:xfrm>
          <a:prstGeom prst="rect">
            <a:avLst/>
          </a:prstGeom>
          <a:noFill/>
        </p:spPr>
      </p:pic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42928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Максимизация прибыли и определение объема выпуска в условиях монопольного рынка.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Производитель, располагая сведениями о рыночном спросе и своих издержках, принимает решение об объемах производства и продажах, обеспечивающих ему максимальную прибыль.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выпускаемой продукции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P(Q) –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цена выпускаемой продукции, соответствующая функции рыночного спроса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C(Q)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издержки производства фирмы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57216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                         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выручка  от реализации продукции, тогда прибыль фирмы</a:t>
            </a:r>
            <a:r>
              <a:rPr lang="en-US" sz="2800" b="1" dirty="0" smtClean="0"/>
              <a:t> </a:t>
            </a:r>
            <a:endParaRPr lang="ru-RU" sz="2800" b="1" dirty="0" smtClean="0"/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Требуется определить объем производства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, при котором прибыль будет максимальна.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Необходимое условие максимизации прибыли: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откуда следует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                    - предельная выручка равна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предельным издержкам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071546"/>
            <a:ext cx="2562225" cy="4191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000240"/>
            <a:ext cx="3267075" cy="419100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5000636"/>
            <a:ext cx="3248025" cy="419100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5500702"/>
            <a:ext cx="1581150" cy="419100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857628"/>
            <a:ext cx="2809875" cy="809625"/>
          </a:xfrm>
          <a:prstGeom prst="rect">
            <a:avLst/>
          </a:prstGeom>
          <a:noFill/>
        </p:spPr>
      </p:pic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4786322"/>
            <a:ext cx="1343025" cy="809625"/>
          </a:xfrm>
          <a:prstGeom prst="rect">
            <a:avLst/>
          </a:prstGeom>
          <a:noFill/>
        </p:spPr>
      </p:pic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Достаточное условие максимизации прибыли: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-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скорость изменения предельной выручки меньше скорости изменения предельных издержек, то есть темп роста выручки больше темпа роста издержек.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357430"/>
            <a:ext cx="3276600" cy="85725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643182"/>
            <a:ext cx="285750" cy="39052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428868"/>
            <a:ext cx="1647825" cy="857250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14282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10541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Общая выручка будет превышать общие издержки на величину, достаточную, чтобы монополист держался на рынке.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Итак, для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монополиста условие максимизации прибыли: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                   ;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2)                   .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357694"/>
            <a:ext cx="1581150" cy="4191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5214950"/>
            <a:ext cx="1647825" cy="85725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6.Максимизация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858180" cy="5286412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Максимизация прибыли и определение объема выпуска в условиях конкурентного рынка.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условиях совершенной конкуренции устойчивые продажи возможны по преобладающей рыночной цене     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Тогда суммарный доход равен                      ,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предельный доход -                     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Необходимое условие максимизации прибыли                    , но для конкурентной фирмы                , тогда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3929066"/>
            <a:ext cx="1866900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3357562"/>
            <a:ext cx="219075" cy="419100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4500570"/>
            <a:ext cx="1685925" cy="390525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5357826"/>
            <a:ext cx="1581150" cy="419100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5786454"/>
            <a:ext cx="1162050" cy="390525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6.Максимизация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прибыли производителя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условие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максимизации прибыли для конкурентной фирмы -             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Конкурентная фирма максимизирует прибыль при такой величине выпуска продукции, при которой предельные издержки равны рыночной цене продукции.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2071678"/>
            <a:ext cx="1143000" cy="390525"/>
          </a:xfrm>
          <a:prstGeom prst="rect">
            <a:avLst/>
          </a:prstGeom>
          <a:noFill/>
        </p:spPr>
      </p:pic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4042</TotalTime>
  <Words>4784</Words>
  <Application>Microsoft Office PowerPoint</Application>
  <PresentationFormat>Экран (4:3)</PresentationFormat>
  <Paragraphs>701</Paragraphs>
  <Slides>122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122</vt:i4>
      </vt:variant>
    </vt:vector>
  </HeadingPairs>
  <TitlesOfParts>
    <vt:vector size="123" baseType="lpstr">
      <vt:lpstr>Солнцестояние</vt:lpstr>
      <vt:lpstr>Экономико-математические методы и модели</vt:lpstr>
      <vt:lpstr>Слайд 2</vt:lpstr>
      <vt:lpstr>Список рекомендуемой литературы по (основная)</vt:lpstr>
      <vt:lpstr>Список рекомендуемой литературы (основная)</vt:lpstr>
      <vt:lpstr>Список рекомендуемой литературы (основная)</vt:lpstr>
      <vt:lpstr>Список дополнительной литературы</vt:lpstr>
      <vt:lpstr>Содержание (нелинейные оптимизационные модели) </vt:lpstr>
      <vt:lpstr>1.Понятие модели и моделирования</vt:lpstr>
      <vt:lpstr>1. Понятие модели и моделирования</vt:lpstr>
      <vt:lpstr>1. Понятие модели и моделирования</vt:lpstr>
      <vt:lpstr>1. Понятие модели и моделирования</vt:lpstr>
      <vt:lpstr>1. Понятие модели и моделирования</vt:lpstr>
      <vt:lpstr>1. Понятие модели и моделирования</vt:lpstr>
      <vt:lpstr>1. Понятие модели и моделирования</vt:lpstr>
      <vt:lpstr>2. Предельная величина</vt:lpstr>
      <vt:lpstr>2.Предельная величина</vt:lpstr>
      <vt:lpstr>2.Предельная величина</vt:lpstr>
      <vt:lpstr>2. Примеры предельных величин в экономике </vt:lpstr>
      <vt:lpstr>2. Примеры предельных величин в экономике </vt:lpstr>
      <vt:lpstr>3. Эластичность функции</vt:lpstr>
      <vt:lpstr>3. Эластичность функции</vt:lpstr>
      <vt:lpstr>3. Эластичность функции</vt:lpstr>
      <vt:lpstr>3. Эластичность функции</vt:lpstr>
      <vt:lpstr>3. Эластичность функции</vt:lpstr>
      <vt:lpstr>Эластичность функции</vt:lpstr>
      <vt:lpstr>3. Эластичность функции</vt:lpstr>
      <vt:lpstr>3. Эластичность функции</vt:lpstr>
      <vt:lpstr>3. Эластичность функции</vt:lpstr>
      <vt:lpstr>3. Эластичность функции</vt:lpstr>
      <vt:lpstr>3. Эластичность функции</vt:lpstr>
      <vt:lpstr>3. Эластичность функции</vt:lpstr>
      <vt:lpstr>3. Дуговая эластичность функции</vt:lpstr>
      <vt:lpstr>3. Дуговая эластичность функции</vt:lpstr>
      <vt:lpstr>3. Дуговая эластичность функции</vt:lpstr>
      <vt:lpstr>3. Эластичность функции нескольких переменных</vt:lpstr>
      <vt:lpstr>3. Эластичность функции нескольких переменных</vt:lpstr>
      <vt:lpstr>3. Прямая и перекрестная эластичность</vt:lpstr>
      <vt:lpstr>3. Прямая и перекрестная эластичность</vt:lpstr>
      <vt:lpstr>4. Понятие модели поведения потребителя</vt:lpstr>
      <vt:lpstr>4. Понятие модели поведения потребителя</vt:lpstr>
      <vt:lpstr>4. Понятие модели поведения потребителя</vt:lpstr>
      <vt:lpstr>4.Понятие  функции полезности</vt:lpstr>
      <vt:lpstr>4. Понятие  функции полезности</vt:lpstr>
      <vt:lpstr>4. Предельная полезность благ</vt:lpstr>
      <vt:lpstr>4. Предельная полезность благ</vt:lpstr>
      <vt:lpstr>4. Предельная полезность благ</vt:lpstr>
      <vt:lpstr>4. Свойства функции полезности</vt:lpstr>
      <vt:lpstr>4. Свойства функции полезности</vt:lpstr>
      <vt:lpstr>4. Кривые безразличия</vt:lpstr>
      <vt:lpstr>4. Кривые безразличия </vt:lpstr>
      <vt:lpstr>4. Кривые безразличия</vt:lpstr>
      <vt:lpstr>4.Виды кривых безразличия</vt:lpstr>
      <vt:lpstr>4. Виды кривых безразличия</vt:lpstr>
      <vt:lpstr>4. Виды кривых безразличия</vt:lpstr>
      <vt:lpstr>4. Виды кривых безразличия</vt:lpstr>
      <vt:lpstr>4. Виды кривых безразличия</vt:lpstr>
      <vt:lpstr>4. Виды кривых безразличия</vt:lpstr>
      <vt:lpstr> </vt:lpstr>
      <vt:lpstr>4. Виды кривых безразличия</vt:lpstr>
      <vt:lpstr>Виды кривых безразличия</vt:lpstr>
      <vt:lpstr>4. Виды кривых безразличия</vt:lpstr>
      <vt:lpstr>4. Свойства кривых безразличия</vt:lpstr>
      <vt:lpstr>4. Свойства кривых безразличия</vt:lpstr>
      <vt:lpstr>4. Свойства кривые безразличия</vt:lpstr>
      <vt:lpstr>4. Свойства кривые безразличия</vt:lpstr>
      <vt:lpstr>4. Свойства кривые безразличия</vt:lpstr>
      <vt:lpstr>4. Свойства кривые безразличия</vt:lpstr>
      <vt:lpstr>4. Предельная норма замещения благ </vt:lpstr>
      <vt:lpstr>4. Бюджетная линия</vt:lpstr>
      <vt:lpstr>4. Бюджетная линия</vt:lpstr>
      <vt:lpstr>4. Свойства бюджетной линии</vt:lpstr>
      <vt:lpstr>4. Свойства  бюджетной линии</vt:lpstr>
      <vt:lpstr>4. Задача о максимальном выборе потребителя</vt:lpstr>
      <vt:lpstr>4. Задача о максимальном выборе потребителя</vt:lpstr>
      <vt:lpstr>4. Задача о максимальном выборе потребителя</vt:lpstr>
      <vt:lpstr>4. Задача о максимальном выборе потребителя</vt:lpstr>
      <vt:lpstr>4. Задача о максимальном выборе потребителя</vt:lpstr>
      <vt:lpstr>4. Задача о максимальном выборе потребителя</vt:lpstr>
      <vt:lpstr>4. Задача о максимальном выборе потребителя</vt:lpstr>
      <vt:lpstr>4. Геометрический смысл задачи о максимальном выборе потребителя</vt:lpstr>
      <vt:lpstr>4. Пример задачи о максимальном выборе потребителя</vt:lpstr>
      <vt:lpstr>4. Пример задачи о максимальном выборе потребителя</vt:lpstr>
      <vt:lpstr>5. Понятие модели поведения производителя</vt:lpstr>
      <vt:lpstr>5. Понятие модели поведения производителя</vt:lpstr>
      <vt:lpstr>5. Понятие модели поведения производителя</vt:lpstr>
      <vt:lpstr>5. Предельная производительность ресурсов</vt:lpstr>
      <vt:lpstr>5. Эластичность выпуска продукции</vt:lpstr>
      <vt:lpstr>5. Ценовая эластичность ресурсов</vt:lpstr>
      <vt:lpstr>5. Свойства ПФ</vt:lpstr>
      <vt:lpstr>5. Свойства ПФ</vt:lpstr>
      <vt:lpstr>5. Свойства ПФ</vt:lpstr>
      <vt:lpstr>5. Свойства ПФ</vt:lpstr>
      <vt:lpstr>5. Свойства ПФ</vt:lpstr>
      <vt:lpstr>5. ПФ Кобба - Дугласа</vt:lpstr>
      <vt:lpstr>5. ПФ Кобба - Дугласа</vt:lpstr>
      <vt:lpstr>5.Изокванты </vt:lpstr>
      <vt:lpstr>5. Свойства изокванты </vt:lpstr>
      <vt:lpstr>5. Свойства изокванты </vt:lpstr>
      <vt:lpstr>5. Свойства изокванты </vt:lpstr>
      <vt:lpstr>5. Предельная норма замещения ресурсов</vt:lpstr>
      <vt:lpstr>5. Предельная норма замещения ресурсов</vt:lpstr>
      <vt:lpstr>5. Линия цен-издержек (изокоста)</vt:lpstr>
      <vt:lpstr>5. Линия цен-издержек (изокоста)</vt:lpstr>
      <vt:lpstr>5. Линия цен-издержек (изокоста)</vt:lpstr>
      <vt:lpstr>5. Линия цен-издержек (изокоста)</vt:lpstr>
      <vt:lpstr>5. Линия цен-издержек (изокоста)</vt:lpstr>
      <vt:lpstr>5. Задача о максимальном выборе производителя</vt:lpstr>
      <vt:lpstr>5. Задача о максимальном выборе производителя</vt:lpstr>
      <vt:lpstr>5. Задача о максимальном выборе производителя</vt:lpstr>
      <vt:lpstr>5. Задача о максимальном выборе производителя</vt:lpstr>
      <vt:lpstr>5. Задача о максимальном выборе производителя</vt:lpstr>
      <vt:lpstr>5. Задача о максимальном выборе производителя</vt:lpstr>
      <vt:lpstr>5. Задача о максимальном выборе производителя</vt:lpstr>
      <vt:lpstr>5. Геометрический смысл задачи о максимальном выборе производителя</vt:lpstr>
      <vt:lpstr>5. Геометрический смысл задачи о максимальном выборе производителя</vt:lpstr>
      <vt:lpstr>5. Геометрический смысл задачи о максимальном выборе производителя</vt:lpstr>
      <vt:lpstr>6. Максимизация прибыли производителя</vt:lpstr>
      <vt:lpstr>6. Максимизация прибыли производителя</vt:lpstr>
      <vt:lpstr>6. Максимизация прибыли производителя</vt:lpstr>
      <vt:lpstr>6. Максимизация прибыли производителя</vt:lpstr>
      <vt:lpstr>6.Максимизация прибыли производителя</vt:lpstr>
      <vt:lpstr>6.Максимизация прибыли производителя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404</cp:revision>
  <dcterms:created xsi:type="dcterms:W3CDTF">2014-02-20T14:07:10Z</dcterms:created>
  <dcterms:modified xsi:type="dcterms:W3CDTF">2014-09-30T12:59:28Z</dcterms:modified>
</cp:coreProperties>
</file>