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8" r:id="rId2"/>
    <p:sldId id="295" r:id="rId3"/>
    <p:sldId id="296" r:id="rId4"/>
    <p:sldId id="303" r:id="rId5"/>
    <p:sldId id="304" r:id="rId6"/>
    <p:sldId id="305" r:id="rId7"/>
    <p:sldId id="308" r:id="rId8"/>
    <p:sldId id="307" r:id="rId9"/>
    <p:sldId id="306" r:id="rId10"/>
    <p:sldId id="309" r:id="rId11"/>
    <p:sldId id="316" r:id="rId12"/>
    <p:sldId id="311" r:id="rId13"/>
    <p:sldId id="312" r:id="rId14"/>
    <p:sldId id="313" r:id="rId15"/>
    <p:sldId id="314" r:id="rId16"/>
    <p:sldId id="315" r:id="rId17"/>
    <p:sldId id="317" r:id="rId18"/>
    <p:sldId id="310" r:id="rId19"/>
    <p:sldId id="320" r:id="rId20"/>
    <p:sldId id="319" r:id="rId21"/>
    <p:sldId id="321" r:id="rId22"/>
    <p:sldId id="324" r:id="rId23"/>
    <p:sldId id="322" r:id="rId24"/>
    <p:sldId id="318" r:id="rId25"/>
    <p:sldId id="323" r:id="rId26"/>
    <p:sldId id="325" r:id="rId27"/>
    <p:sldId id="326" r:id="rId28"/>
    <p:sldId id="298" r:id="rId29"/>
    <p:sldId id="271" r:id="rId30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CC"/>
    <a:srgbClr val="B2B2B2"/>
    <a:srgbClr val="33CC33"/>
    <a:srgbClr val="FFCC00"/>
    <a:srgbClr val="00DCDC"/>
    <a:srgbClr val="0064EB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84502" autoAdjust="0"/>
  </p:normalViewPr>
  <p:slideViewPr>
    <p:cSldViewPr snapToGrid="0">
      <p:cViewPr varScale="1">
        <p:scale>
          <a:sx n="116" d="100"/>
          <a:sy n="116" d="100"/>
        </p:scale>
        <p:origin x="1812" y="114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683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64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4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3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8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682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33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422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31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683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118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726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6859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717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616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08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22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157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06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565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11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563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126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19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7687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5302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9021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6550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465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4843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 dirty="0">
                <a:solidFill>
                  <a:srgbClr val="FFFF00"/>
                </a:solidFill>
              </a:rPr>
              <a:t>3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Рынок ценных бумаг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380301 Экономика: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Кафедра Экономики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60363" y="3727450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Производные ценные бумаги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0850" y="13303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1. Долевые ценные бумаги: акции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2. Долговые ценные бумаги: облигации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u="sng" dirty="0">
                <a:solidFill>
                  <a:srgbClr val="FFFF00"/>
                </a:solidFill>
              </a:rPr>
              <a:t>Тема 3. Производные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4. Внебиржевые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5. Организация работы рынка ценных бумаг 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6. Рынок ценных бумаг и его участники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7. Эмитенты и инвесторы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70BE7E-9136-4286-84E0-69D04F589B7A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</a:t>
            </a:r>
            <a:r>
              <a:rPr lang="ru-RU" altLang="ru-RU" sz="2400" dirty="0" smtClean="0">
                <a:solidFill>
                  <a:schemeClr val="bg1"/>
                </a:solidFill>
              </a:rPr>
              <a:t>курсе: 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smtClean="0">
                <a:solidFill>
                  <a:schemeClr val="bg1"/>
                </a:solidFill>
              </a:rPr>
              <a:t>  «Рынок ценных бумаг, </a:t>
            </a:r>
            <a:r>
              <a:rPr lang="en-US" altLang="ru-RU" sz="2400" dirty="0" smtClean="0">
                <a:solidFill>
                  <a:schemeClr val="bg1"/>
                </a:solidFill>
              </a:rPr>
              <a:t>5856</a:t>
            </a:r>
            <a:r>
              <a:rPr lang="ru-RU" altLang="ru-RU" sz="2400" dirty="0" smtClean="0">
                <a:solidFill>
                  <a:schemeClr val="bg1"/>
                </a:solidFill>
              </a:rPr>
              <a:t>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en-US" altLang="ru-RU" sz="2400" dirty="0">
                <a:solidFill>
                  <a:srgbClr val="FFFF00"/>
                </a:solidFill>
              </a:rPr>
              <a:t>http://edu.vvsu.ru/mod/glossary/view.php?id=48315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254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Определение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 smtClean="0">
                <a:solidFill>
                  <a:schemeClr val="bg1"/>
                </a:solidFill>
              </a:rPr>
              <a:t>Производные ценные бумаги (производный </a:t>
            </a:r>
            <a:r>
              <a:rPr lang="ru-RU" altLang="ru-RU" sz="2000" dirty="0">
                <a:solidFill>
                  <a:schemeClr val="bg1"/>
                </a:solidFill>
              </a:rPr>
              <a:t>финансовый инструмент, </a:t>
            </a:r>
            <a:r>
              <a:rPr lang="ru-RU" altLang="ru-RU" sz="2000" dirty="0" err="1" smtClean="0">
                <a:solidFill>
                  <a:schemeClr val="bg1"/>
                </a:solidFill>
              </a:rPr>
              <a:t>дериватив</a:t>
            </a:r>
            <a:r>
              <a:rPr lang="ru-RU" altLang="ru-RU" sz="2000" dirty="0" smtClean="0">
                <a:solidFill>
                  <a:schemeClr val="bg1"/>
                </a:solidFill>
              </a:rPr>
              <a:t>) -договор </a:t>
            </a:r>
            <a:r>
              <a:rPr lang="ru-RU" altLang="ru-RU" sz="2000" dirty="0">
                <a:solidFill>
                  <a:schemeClr val="bg1"/>
                </a:solidFill>
              </a:rPr>
              <a:t>(контракт), по которому стороны получают право или берут обязательство выполнить некоторые действия в отношении базового актива. </a:t>
            </a:r>
            <a:endParaRPr lang="ru-RU" altLang="ru-RU" sz="2000" dirty="0" smtClean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endParaRPr lang="ru-RU" altLang="ru-RU" sz="2000" dirty="0" smtClean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 smtClean="0">
                <a:solidFill>
                  <a:schemeClr val="bg1"/>
                </a:solidFill>
              </a:rPr>
              <a:t>Обычно </a:t>
            </a:r>
            <a:r>
              <a:rPr lang="ru-RU" altLang="ru-RU" sz="2000" dirty="0">
                <a:solidFill>
                  <a:schemeClr val="bg1"/>
                </a:solidFill>
              </a:rPr>
              <a:t>предусматривается возможность купить, продать, предоставить, получить некоторый товар или ценные бумаги. В отличие от прямого договора купли/продажи, </a:t>
            </a:r>
            <a:r>
              <a:rPr lang="ru-RU" altLang="ru-RU" sz="2000" dirty="0" err="1">
                <a:solidFill>
                  <a:schemeClr val="bg1"/>
                </a:solidFill>
              </a:rPr>
              <a:t>дериватив</a:t>
            </a:r>
            <a:r>
              <a:rPr lang="ru-RU" altLang="ru-RU" sz="2000" dirty="0">
                <a:solidFill>
                  <a:schemeClr val="bg1"/>
                </a:solidFill>
              </a:rPr>
              <a:t> формален и стандартизирован, изначально предусматривает возможность минимум для одной из сторон свободно продавать данный контракт, то есть является одним из вариантов ценных бумаг. </a:t>
            </a:r>
            <a:endParaRPr lang="ru-RU" altLang="ru-RU" sz="2000" dirty="0" smtClean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endParaRPr lang="ru-RU" altLang="ru-RU" sz="2000" dirty="0" smtClean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 smtClean="0">
                <a:solidFill>
                  <a:schemeClr val="bg1"/>
                </a:solidFill>
              </a:rPr>
              <a:t>Цена </a:t>
            </a:r>
            <a:r>
              <a:rPr lang="ru-RU" altLang="ru-RU" sz="2000" dirty="0" err="1">
                <a:solidFill>
                  <a:schemeClr val="bg1"/>
                </a:solidFill>
              </a:rPr>
              <a:t>дериватива</a:t>
            </a:r>
            <a:r>
              <a:rPr lang="ru-RU" altLang="ru-RU" sz="2000" dirty="0">
                <a:solidFill>
                  <a:schemeClr val="bg1"/>
                </a:solidFill>
              </a:rPr>
              <a:t> и характер её изменения обычно тесно связаны с ценой базового актива, но не обязательно совпадают.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9410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254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Сущность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>
                <a:solidFill>
                  <a:schemeClr val="bg1"/>
                </a:solidFill>
              </a:rPr>
              <a:t>По своей сути, </a:t>
            </a:r>
            <a:r>
              <a:rPr lang="ru-RU" altLang="ru-RU" sz="2000" dirty="0" err="1">
                <a:solidFill>
                  <a:schemeClr val="bg1"/>
                </a:solidFill>
              </a:rPr>
              <a:t>дериватив</a:t>
            </a:r>
            <a:r>
              <a:rPr lang="ru-RU" altLang="ru-RU" sz="2000" dirty="0">
                <a:solidFill>
                  <a:schemeClr val="bg1"/>
                </a:solidFill>
              </a:rPr>
              <a:t> представляет собой соглашение между двумя сторонами, по которому они принимают на себя обязательство или приобретают право передать определённый актив или сумму денег в установленный срок (или до его наступления) по согласованной цене</a:t>
            </a:r>
            <a:r>
              <a:rPr lang="ru-RU" altLang="ru-RU" sz="2000" dirty="0" smtClean="0">
                <a:solidFill>
                  <a:schemeClr val="bg1"/>
                </a:solidFill>
              </a:rPr>
              <a:t>.</a:t>
            </a:r>
          </a:p>
          <a:p>
            <a:pPr indent="274638" algn="just" eaLnBrk="1" hangingPunct="1">
              <a:spcBef>
                <a:spcPct val="10000"/>
              </a:spcBef>
            </a:pPr>
            <a:endParaRPr lang="ru-RU" altLang="ru-RU" sz="2000" dirty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>
                <a:solidFill>
                  <a:schemeClr val="bg1"/>
                </a:solidFill>
              </a:rPr>
              <a:t>Обычно целью покупки </a:t>
            </a:r>
            <a:r>
              <a:rPr lang="ru-RU" altLang="ru-RU" sz="2000" dirty="0" err="1">
                <a:solidFill>
                  <a:schemeClr val="bg1"/>
                </a:solidFill>
              </a:rPr>
              <a:t>дериватива</a:t>
            </a:r>
            <a:r>
              <a:rPr lang="ru-RU" altLang="ru-RU" sz="2000" dirty="0">
                <a:solidFill>
                  <a:schemeClr val="bg1"/>
                </a:solidFill>
              </a:rPr>
              <a:t> является не физическое получение </a:t>
            </a:r>
            <a:r>
              <a:rPr lang="ru-RU" altLang="ru-RU" sz="2000" u="sng" dirty="0">
                <a:solidFill>
                  <a:srgbClr val="FFFF00"/>
                </a:solidFill>
              </a:rPr>
              <a:t>базового актива</a:t>
            </a:r>
            <a:r>
              <a:rPr lang="ru-RU" altLang="ru-RU" sz="2000" dirty="0">
                <a:solidFill>
                  <a:schemeClr val="bg1"/>
                </a:solidFill>
              </a:rPr>
              <a:t>, а </a:t>
            </a:r>
            <a:r>
              <a:rPr lang="ru-RU" altLang="ru-RU" sz="2000" u="sng" dirty="0">
                <a:solidFill>
                  <a:srgbClr val="FFFF00"/>
                </a:solidFill>
              </a:rPr>
              <a:t>хеджирование</a:t>
            </a:r>
            <a:r>
              <a:rPr lang="ru-RU" altLang="ru-RU" sz="2000" dirty="0">
                <a:solidFill>
                  <a:schemeClr val="bg1"/>
                </a:solidFill>
              </a:rPr>
              <a:t> ценового или валютного риска во времени либо получение спекулятивной прибыли от изменения цены базового актива. Конечный финансовый результат для каждой стороны сделки может быть как положительным, так и отрицательным.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555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Особенность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>
                <a:solidFill>
                  <a:schemeClr val="bg1"/>
                </a:solidFill>
              </a:rPr>
              <a:t>Отличительная особенность </a:t>
            </a:r>
            <a:r>
              <a:rPr lang="ru-RU" altLang="ru-RU" sz="2000" dirty="0" err="1">
                <a:solidFill>
                  <a:schemeClr val="bg1"/>
                </a:solidFill>
              </a:rPr>
              <a:t>деривативов</a:t>
            </a:r>
            <a:r>
              <a:rPr lang="ru-RU" altLang="ru-RU" sz="2000" dirty="0">
                <a:solidFill>
                  <a:schemeClr val="bg1"/>
                </a:solidFill>
              </a:rPr>
              <a:t> состоит в том, что суммарное количество обязательств по ним </a:t>
            </a:r>
            <a:r>
              <a:rPr lang="ru-RU" altLang="ru-RU" sz="2000" u="sng" dirty="0">
                <a:solidFill>
                  <a:srgbClr val="FFFF00"/>
                </a:solidFill>
              </a:rPr>
              <a:t>не связано с общим количеством базового актива</a:t>
            </a:r>
            <a:r>
              <a:rPr lang="ru-RU" altLang="ru-RU" sz="2000" dirty="0">
                <a:solidFill>
                  <a:schemeClr val="bg1"/>
                </a:solidFill>
              </a:rPr>
              <a:t>, обращающегося на рынке. </a:t>
            </a:r>
            <a:endParaRPr lang="ru-RU" altLang="ru-RU" sz="2000" dirty="0" smtClean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endParaRPr lang="ru-RU" altLang="ru-RU" sz="2000" dirty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 smtClean="0">
                <a:solidFill>
                  <a:schemeClr val="bg1"/>
                </a:solidFill>
              </a:rPr>
              <a:t>Эмитенты </a:t>
            </a:r>
            <a:r>
              <a:rPr lang="ru-RU" altLang="ru-RU" sz="2000" dirty="0" err="1">
                <a:solidFill>
                  <a:schemeClr val="bg1"/>
                </a:solidFill>
              </a:rPr>
              <a:t>деривативов</a:t>
            </a:r>
            <a:r>
              <a:rPr lang="ru-RU" altLang="ru-RU" sz="2000" dirty="0">
                <a:solidFill>
                  <a:schemeClr val="bg1"/>
                </a:solidFill>
              </a:rPr>
              <a:t> не обязательно являются владельцами базового актива. Например, суммарное количество контрактов CFD на акции некоторой компании может быть в несколько раз больше количества выпущенных акций. </a:t>
            </a:r>
            <a:endParaRPr lang="ru-RU" altLang="ru-RU" sz="2000" dirty="0" smtClean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endParaRPr lang="ru-RU" altLang="ru-RU" sz="2000" dirty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 dirty="0" smtClean="0">
                <a:solidFill>
                  <a:schemeClr val="bg1"/>
                </a:solidFill>
              </a:rPr>
              <a:t>Пример: контракты на нефть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4531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Цель – не в поставке актива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551935" y="1359243"/>
            <a:ext cx="8064844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000">
                <a:solidFill>
                  <a:schemeClr val="bg1"/>
                </a:solidFill>
              </a:rPr>
              <a:t>Покупатели и продавцы контрактов CFD изначально не ориентируются на поставку реальных акций, их интересует лишь разница в цене, которая возникает по данным акциям за оговоренный в контракте промежуток времени или при оговоренных условиях.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5688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>
                <a:solidFill>
                  <a:srgbClr val="0000CC"/>
                </a:solidFill>
              </a:rPr>
              <a:t>Дериватив имеет следующие характеристики: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457200" algn="just" eaLnBrk="1" hangingPunct="1">
              <a:spcBef>
                <a:spcPct val="10000"/>
              </a:spcBef>
              <a:buFontTx/>
              <a:buChar char="-"/>
            </a:pPr>
            <a:r>
              <a:rPr lang="ru-RU" altLang="ru-RU" sz="2200" dirty="0" smtClean="0">
                <a:solidFill>
                  <a:schemeClr val="bg1"/>
                </a:solidFill>
              </a:rPr>
              <a:t>его </a:t>
            </a:r>
            <a:r>
              <a:rPr lang="ru-RU" altLang="ru-RU" sz="2200" dirty="0">
                <a:solidFill>
                  <a:schemeClr val="bg1"/>
                </a:solidFill>
              </a:rPr>
              <a:t>стоимость меняется вслед за изменением цены базового актива (процентной ставки, цены товара или ценной бумаги, обменного курса, индекса цен или ставок, кредитного рейтинга или кредитного индекса, другой переменной</a:t>
            </a:r>
            <a:r>
              <a:rPr lang="ru-RU" altLang="ru-RU" sz="2200" dirty="0" smtClean="0">
                <a:solidFill>
                  <a:schemeClr val="bg1"/>
                </a:solidFill>
              </a:rPr>
              <a:t>);</a:t>
            </a:r>
          </a:p>
          <a:p>
            <a:pPr marL="617538" indent="457200" algn="just" eaLnBrk="1" hangingPunct="1">
              <a:spcBef>
                <a:spcPct val="10000"/>
              </a:spcBef>
              <a:buFontTx/>
              <a:buChar char="-"/>
            </a:pPr>
            <a:endParaRPr lang="ru-RU" altLang="ru-RU" sz="2200" dirty="0">
              <a:solidFill>
                <a:schemeClr val="bg1"/>
              </a:solidFill>
            </a:endParaRPr>
          </a:p>
          <a:p>
            <a:pPr marL="617538" indent="457200" algn="just" eaLnBrk="1" hangingPunct="1">
              <a:spcBef>
                <a:spcPct val="10000"/>
              </a:spcBef>
              <a:buFontTx/>
              <a:buChar char="-"/>
            </a:pPr>
            <a:r>
              <a:rPr lang="ru-RU" altLang="ru-RU" sz="2200" dirty="0" smtClean="0">
                <a:solidFill>
                  <a:schemeClr val="bg1"/>
                </a:solidFill>
              </a:rPr>
              <a:t>для </a:t>
            </a:r>
            <a:r>
              <a:rPr lang="ru-RU" altLang="ru-RU" sz="2200" dirty="0">
                <a:solidFill>
                  <a:schemeClr val="bg1"/>
                </a:solidFill>
              </a:rPr>
              <a:t>его приобретения достаточно небольших первоначальных затрат по сравнению с другими инструментами, цены на которые аналогичным образом реагируют на изменения рыночной конъюнктуры</a:t>
            </a:r>
            <a:r>
              <a:rPr lang="ru-RU" altLang="ru-RU" sz="2200" dirty="0" smtClean="0">
                <a:solidFill>
                  <a:schemeClr val="bg1"/>
                </a:solidFill>
              </a:rPr>
              <a:t>;</a:t>
            </a:r>
          </a:p>
          <a:p>
            <a:pPr marL="617538" indent="457200" algn="just" eaLnBrk="1" hangingPunct="1">
              <a:spcBef>
                <a:spcPct val="10000"/>
              </a:spcBef>
              <a:buFontTx/>
              <a:buChar char="-"/>
            </a:pPr>
            <a:endParaRPr lang="ru-RU" altLang="ru-RU" sz="2200" dirty="0" smtClean="0">
              <a:solidFill>
                <a:schemeClr val="bg1"/>
              </a:solidFill>
            </a:endParaRP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 smtClean="0">
                <a:solidFill>
                  <a:schemeClr val="bg1"/>
                </a:solidFill>
              </a:rPr>
              <a:t>-   расчёты </a:t>
            </a:r>
            <a:r>
              <a:rPr lang="ru-RU" altLang="ru-RU" sz="2200" dirty="0">
                <a:solidFill>
                  <a:schemeClr val="bg1"/>
                </a:solidFill>
              </a:rPr>
              <a:t>по нему осуществляются в будущем.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4787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Законодательство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chemeClr val="bg1"/>
                </a:solidFill>
              </a:rPr>
              <a:t>Национальное законодательство разных стран может по разному определять, являются ли производные финансовые инструменты самостоятельными ценными бумагами. В Российской Федерации это регламентирует ФЗ № 39-ФЗ «О рынке ценных бумаг» от 22 апреля 1996 года</a:t>
            </a:r>
            <a:r>
              <a:rPr lang="ru-RU" altLang="ru-RU" sz="2400" dirty="0" smtClean="0">
                <a:solidFill>
                  <a:schemeClr val="bg1"/>
                </a:solidFill>
              </a:rPr>
              <a:t>.</a:t>
            </a:r>
          </a:p>
          <a:p>
            <a:pPr indent="274638" algn="just"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indent="274638" algn="just" eaLnBrk="1" hangingPunct="1">
              <a:spcBef>
                <a:spcPct val="10000"/>
              </a:spcBef>
            </a:pPr>
            <a:r>
              <a:rPr lang="ru-RU" altLang="ru-RU" sz="2400" dirty="0" smtClean="0">
                <a:solidFill>
                  <a:schemeClr val="bg1"/>
                </a:solidFill>
              </a:rPr>
              <a:t>В России ПЦБ являются ценные бумаги.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043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>
                <a:solidFill>
                  <a:srgbClr val="0000CC"/>
                </a:solidFill>
              </a:rPr>
              <a:t>Примеры базовых активов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rgbClr val="FFFF00"/>
                </a:solidFill>
              </a:rPr>
              <a:t>ценные </a:t>
            </a:r>
            <a:r>
              <a:rPr lang="ru-RU" altLang="ru-RU" sz="2400" dirty="0">
                <a:solidFill>
                  <a:srgbClr val="FFFF00"/>
                </a:solidFill>
              </a:rPr>
              <a:t>бумаги;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FF00"/>
                </a:solidFill>
              </a:rPr>
              <a:t>товары;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FF00"/>
                </a:solidFill>
              </a:rPr>
              <a:t>валюта;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процентные ставки;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уровень инфляции;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официальная статистическая информация;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физические, биологические </a:t>
            </a:r>
            <a:r>
              <a:rPr lang="ru-RU" altLang="ru-RU" sz="2400" dirty="0" smtClean="0">
                <a:solidFill>
                  <a:schemeClr val="bg1"/>
                </a:solidFill>
              </a:rPr>
              <a:t>и/или </a:t>
            </a:r>
            <a:r>
              <a:rPr lang="ru-RU" altLang="ru-RU" sz="2400" dirty="0">
                <a:solidFill>
                  <a:schemeClr val="bg1"/>
                </a:solidFill>
              </a:rPr>
              <a:t>химические показатели состояния окружающей среды;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обстоятельства, свидетельствующие о неисполнении </a:t>
            </a:r>
            <a:r>
              <a:rPr lang="ru-RU" altLang="ru-RU" sz="2400" dirty="0" smtClean="0">
                <a:solidFill>
                  <a:schemeClr val="bg1"/>
                </a:solidFill>
              </a:rPr>
              <a:t>одним </a:t>
            </a:r>
            <a:r>
              <a:rPr lang="ru-RU" altLang="ru-RU" sz="2400" dirty="0">
                <a:solidFill>
                  <a:schemeClr val="bg1"/>
                </a:solidFill>
              </a:rPr>
              <a:t>или несколькими юридическими лицами, государствами или муниципальными образованиями своих </a:t>
            </a:r>
            <a:r>
              <a:rPr lang="ru-RU" altLang="ru-RU" sz="2400" dirty="0" smtClean="0">
                <a:solidFill>
                  <a:schemeClr val="bg1"/>
                </a:solidFill>
              </a:rPr>
              <a:t>обязанностей</a:t>
            </a:r>
            <a:r>
              <a:rPr lang="ru-RU" altLang="ru-RU" sz="2400" dirty="0">
                <a:solidFill>
                  <a:schemeClr val="bg1"/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774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Чикагская товарно-сырьевая биржа, 2005 год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8" y="1417638"/>
            <a:ext cx="7595285" cy="4742772"/>
          </a:xfrm>
        </p:spPr>
      </p:pic>
    </p:spTree>
    <p:extLst>
      <p:ext uri="{BB962C8B-B14F-4D97-AF65-F5344CB8AC3E}">
        <p14:creationId xmlns:p14="http://schemas.microsoft.com/office/powerpoint/2010/main" val="11156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Использование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43471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Производные финансовые инструменты основываются на базовом активе. Встречаются производные инструменты на другие </a:t>
            </a:r>
            <a:r>
              <a:rPr lang="ru-RU" altLang="ru-RU" sz="2400" dirty="0" err="1">
                <a:solidFill>
                  <a:schemeClr val="bg1"/>
                </a:solidFill>
              </a:rPr>
              <a:t>деривативы</a:t>
            </a:r>
            <a:r>
              <a:rPr lang="ru-RU" altLang="ru-RU" sz="2400" dirty="0">
                <a:solidFill>
                  <a:schemeClr val="bg1"/>
                </a:solidFill>
              </a:rPr>
              <a:t>, как например опцион на фьючерсный контракт</a:t>
            </a:r>
            <a:r>
              <a:rPr lang="ru-RU" altLang="ru-RU" sz="2400" dirty="0" smtClean="0">
                <a:solidFill>
                  <a:schemeClr val="bg1"/>
                </a:solidFill>
              </a:rPr>
              <a:t>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Как правило, </a:t>
            </a:r>
            <a:r>
              <a:rPr lang="ru-RU" altLang="ru-RU" sz="2400" dirty="0" err="1">
                <a:solidFill>
                  <a:schemeClr val="bg1"/>
                </a:solidFill>
              </a:rPr>
              <a:t>деривативы</a:t>
            </a:r>
            <a:r>
              <a:rPr lang="ru-RU" altLang="ru-RU" sz="2400" dirty="0">
                <a:solidFill>
                  <a:schemeClr val="bg1"/>
                </a:solidFill>
              </a:rPr>
              <a:t> используются не с целью купли-продажи базового актива, а с целью получения дохода от разницы в ценах.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782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Связь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Рынок производных инструментов напрямую связан с рынком ценных бумаг или товарным рынком. Эти рынки строятся по одинаковым принципам, ценообразование на этих рынках происходит по одним законам и, как правило, на них торгуют одни и те же участники.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2236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>
                <a:solidFill>
                  <a:srgbClr val="0000CC"/>
                </a:solidFill>
              </a:rPr>
              <a:t>Примеры деривативов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43471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Фьючерс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Контракт на разницу цен (CFD)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Опцион</a:t>
            </a:r>
            <a:endParaRPr lang="ru-RU" altLang="ru-RU" sz="32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Валютный </a:t>
            </a:r>
            <a:r>
              <a:rPr lang="ru-RU" altLang="ru-RU" sz="3200" dirty="0">
                <a:solidFill>
                  <a:schemeClr val="bg1"/>
                </a:solidFill>
              </a:rPr>
              <a:t>своп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Кредитный дефолтный своп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Своп</a:t>
            </a:r>
            <a:endParaRPr lang="ru-RU" altLang="ru-RU" sz="32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Форвард</a:t>
            </a:r>
            <a:endParaRPr lang="ru-RU" altLang="ru-RU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2932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Фьючерсы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Фьючерс </a:t>
            </a:r>
            <a:r>
              <a:rPr lang="ru-RU" altLang="ru-RU" sz="2400" dirty="0">
                <a:solidFill>
                  <a:schemeClr val="bg1"/>
                </a:solidFill>
              </a:rPr>
              <a:t>(фьючерсный контракт) (от англ. futures) — производный финансовый инструмент, стандартный срочный биржевой контракт купли-продажи базового актива, при заключении которого стороны (продавец и покупатель) договариваются только об уровне цены и сроке поставки</a:t>
            </a:r>
            <a:r>
              <a:rPr lang="ru-RU" altLang="ru-RU" sz="2400" dirty="0" smtClean="0">
                <a:solidFill>
                  <a:schemeClr val="bg1"/>
                </a:solidFill>
              </a:rPr>
              <a:t>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Остальные </a:t>
            </a:r>
            <a:r>
              <a:rPr lang="ru-RU" altLang="ru-RU" sz="2400" dirty="0">
                <a:solidFill>
                  <a:schemeClr val="bg1"/>
                </a:solidFill>
              </a:rPr>
              <a:t>параметры актива (количество, качество, упаковка, маркировка и </a:t>
            </a:r>
            <a:r>
              <a:rPr lang="ru-RU" altLang="ru-RU" sz="2400" dirty="0" smtClean="0">
                <a:solidFill>
                  <a:schemeClr val="bg1"/>
                </a:solidFill>
              </a:rPr>
              <a:t>т.п</a:t>
            </a:r>
            <a:r>
              <a:rPr lang="ru-RU" altLang="ru-RU" sz="2400" dirty="0">
                <a:solidFill>
                  <a:schemeClr val="bg1"/>
                </a:solidFill>
              </a:rPr>
              <a:t>.) оговорены заранее в спецификации биржевого контракта. Стороны несут обязательства перед биржей вплоть до исполнения фьючерса.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7011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Сравнение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Фьючерс можно рассматривать как стандартизированную разновидность форварда, который обращается на организованном рынке с взаимными расчётами, централизованными внутри биржи.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Главное отличие форвардного и фьючерсного контрактов состоит в том, что форвардный контракт представляет собой разовую внебиржевую сделку между продавцом и покупателем, а фьючерсный контракт </a:t>
            </a:r>
            <a:r>
              <a:rPr lang="ru-RU" altLang="ru-RU" sz="2400" dirty="0" smtClean="0">
                <a:solidFill>
                  <a:schemeClr val="bg1"/>
                </a:solidFill>
              </a:rPr>
              <a:t>- </a:t>
            </a:r>
            <a:r>
              <a:rPr lang="ru-RU" altLang="ru-RU" sz="2400" dirty="0">
                <a:solidFill>
                  <a:schemeClr val="bg1"/>
                </a:solidFill>
              </a:rPr>
              <a:t>повторяющееся предложение, которым торгуют на бирже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976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>
                <a:solidFill>
                  <a:srgbClr val="0000CC"/>
                </a:solidFill>
              </a:rPr>
              <a:t>Виды фьючерсов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u="sng" dirty="0" smtClean="0">
                <a:solidFill>
                  <a:srgbClr val="FFFF00"/>
                </a:solidFill>
              </a:rPr>
              <a:t>Поставочный </a:t>
            </a:r>
            <a:r>
              <a:rPr lang="ru-RU" altLang="ru-RU" sz="2000" u="sng" dirty="0">
                <a:solidFill>
                  <a:srgbClr val="FFFF00"/>
                </a:solidFill>
              </a:rPr>
              <a:t>фьючерс </a:t>
            </a:r>
            <a:r>
              <a:rPr lang="ru-RU" altLang="ru-RU" sz="2000" dirty="0">
                <a:solidFill>
                  <a:schemeClr val="bg1"/>
                </a:solidFill>
              </a:rPr>
              <a:t>предполагает, что на дату исполнения контракта покупатель должен приобрести, а продавец продать установленное в спецификации количество базового актива. Поставка осуществляется по расчётной цене, зафиксированной на последнюю дату торгов. В случае истечения данного контракта, но отсутствия товара у продавца, биржа накладывает штраф.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u="sng" dirty="0">
                <a:solidFill>
                  <a:srgbClr val="FFFF00"/>
                </a:solidFill>
              </a:rPr>
              <a:t>Расчётный (беспоставочный) фьючерс </a:t>
            </a:r>
            <a:r>
              <a:rPr lang="ru-RU" altLang="ru-RU" sz="2000" dirty="0">
                <a:solidFill>
                  <a:schemeClr val="bg1"/>
                </a:solidFill>
              </a:rPr>
              <a:t>предполагает, что между участниками производятся только денежные расчёты в сумме разницы между ценой контракта и фактической ценой актива на дату исполнения контракта без физической поставки базового актива. Обычно применяется для целей хеджирования рисков изменения цены базового актива или в спекулятивных целях.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6420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Маржа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u="sng" dirty="0" smtClean="0">
                <a:solidFill>
                  <a:srgbClr val="FFFF00"/>
                </a:solidFill>
              </a:rPr>
              <a:t>Вариационная </a:t>
            </a:r>
            <a:r>
              <a:rPr lang="ru-RU" altLang="ru-RU" sz="2400" u="sng" dirty="0">
                <a:solidFill>
                  <a:srgbClr val="FFFF00"/>
                </a:solidFill>
              </a:rPr>
              <a:t>маржа </a:t>
            </a:r>
            <a:r>
              <a:rPr lang="ru-RU" altLang="ru-RU" sz="2400" dirty="0">
                <a:solidFill>
                  <a:schemeClr val="bg1"/>
                </a:solidFill>
              </a:rPr>
              <a:t>— ежедневно начисляемая маржа, рассчитываемая как прибыль или убыток от открытых или закрытых контрактов.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FF00"/>
                </a:solidFill>
              </a:rPr>
              <a:t>Депозитная (</a:t>
            </a:r>
            <a:r>
              <a:rPr lang="ru-RU" altLang="ru-RU" sz="2400" dirty="0" smtClean="0">
                <a:solidFill>
                  <a:srgbClr val="FFFF00"/>
                </a:solidFill>
              </a:rPr>
              <a:t>начальная) </a:t>
            </a:r>
            <a:r>
              <a:rPr lang="ru-RU" altLang="ru-RU" sz="2400" dirty="0">
                <a:solidFill>
                  <a:srgbClr val="FFFF00"/>
                </a:solidFill>
              </a:rPr>
              <a:t>маржа или гарантийное </a:t>
            </a:r>
            <a:r>
              <a:rPr lang="ru-RU" altLang="ru-RU" sz="2400" dirty="0" smtClean="0">
                <a:solidFill>
                  <a:srgbClr val="FFFF00"/>
                </a:solidFill>
              </a:rPr>
              <a:t>обеспечение (ГО)</a:t>
            </a:r>
            <a:r>
              <a:rPr lang="ru-RU" altLang="ru-RU" sz="2400" dirty="0" smtClean="0">
                <a:solidFill>
                  <a:schemeClr val="bg1"/>
                </a:solidFill>
              </a:rPr>
              <a:t> </a:t>
            </a:r>
            <a:r>
              <a:rPr lang="ru-RU" altLang="ru-RU" sz="2400" dirty="0">
                <a:solidFill>
                  <a:schemeClr val="bg1"/>
                </a:solidFill>
              </a:rPr>
              <a:t>— это возвращаемый страховой взнос, взимаемый биржей при открытии позиции по фьючерсному контракту. Как правило, составляет 2—10 % от текущей рыночной стоимости базового актива.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Депозитная маржа взимается как с продавца, так и с покупателя.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8658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Защита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После того как продавец и покупатель заключили на бирже фьючерсный контракт, какая-либо связь между ними теряется, и стороной сделки для каждого из них начинает выступать расчётная палата биржи.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Таким </a:t>
            </a:r>
            <a:r>
              <a:rPr lang="ru-RU" altLang="ru-RU" sz="2400" dirty="0">
                <a:solidFill>
                  <a:schemeClr val="bg1"/>
                </a:solidFill>
              </a:rPr>
              <a:t>образом, </a:t>
            </a:r>
            <a:r>
              <a:rPr lang="ru-RU" altLang="ru-RU" sz="2400" u="sng" dirty="0">
                <a:solidFill>
                  <a:srgbClr val="FFFF00"/>
                </a:solidFill>
              </a:rPr>
              <a:t>начальная маржа </a:t>
            </a:r>
            <a:r>
              <a:rPr lang="ru-RU" altLang="ru-RU" sz="2400" dirty="0">
                <a:solidFill>
                  <a:schemeClr val="bg1"/>
                </a:solidFill>
              </a:rPr>
              <a:t>призвана защитить расчётную палату и её членов от риска, связанного с неисполнением одним из клиентов своих обязательств по контракту, то есть обеспечить финансовую состоятельность расчётной палаты биржи в условиях изменяющейся рыночной конъюнктуры.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4775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>
                <a:solidFill>
                  <a:srgbClr val="0000CC"/>
                </a:solidFill>
              </a:rPr>
              <a:t>Исполнение фьючерсного контракта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Исполнение </a:t>
            </a:r>
            <a:r>
              <a:rPr lang="ru-RU" altLang="ru-RU" sz="2400" dirty="0">
                <a:solidFill>
                  <a:schemeClr val="bg1"/>
                </a:solidFill>
              </a:rPr>
              <a:t>фьючерсного контракта осуществляется по окончании срока действия контракта либо путём выполнения процедуры поставки, либо путём уплаты разницы в ценах (вариационной маржи).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Исполнение фьючерсного контракта выполняется по расчётной цене, зафиксированной в день исполнения данного контракта. Поставка базового актива часто проводится через ту же биржу (а иногда и через ту же секцию), на которой торгуется данный фьючерсный контракт.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4027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>
                <a:solidFill>
                  <a:srgbClr val="0000CC"/>
                </a:solidFill>
              </a:rPr>
              <a:t>Фьючерсная цена 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chemeClr val="bg1"/>
                </a:solidFill>
              </a:rPr>
              <a:t>Фьючерсная цена </a:t>
            </a:r>
            <a:r>
              <a:rPr lang="ru-RU" altLang="ru-RU" dirty="0" smtClean="0">
                <a:solidFill>
                  <a:schemeClr val="bg1"/>
                </a:solidFill>
              </a:rPr>
              <a:t>- </a:t>
            </a:r>
            <a:r>
              <a:rPr lang="ru-RU" altLang="ru-RU" dirty="0">
                <a:solidFill>
                  <a:schemeClr val="bg1"/>
                </a:solidFill>
              </a:rPr>
              <a:t>это текущая рыночная цена фьючерсного контракта, с заданным сроком окончания действия. 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bg1"/>
                </a:solidFill>
              </a:rPr>
              <a:t>Разница </a:t>
            </a:r>
            <a:r>
              <a:rPr lang="ru-RU" altLang="ru-RU" dirty="0">
                <a:solidFill>
                  <a:schemeClr val="bg1"/>
                </a:solidFill>
              </a:rPr>
              <a:t>между текущей ценой базового актива и соответствующей фьючерсной ценой называется </a:t>
            </a:r>
            <a:r>
              <a:rPr lang="ru-RU" altLang="ru-RU" u="sng" dirty="0">
                <a:solidFill>
                  <a:srgbClr val="FFFF00"/>
                </a:solidFill>
              </a:rPr>
              <a:t>базисом фьючерсного контракта. </a:t>
            </a:r>
            <a:endParaRPr lang="ru-RU" altLang="ru-RU" u="sng" dirty="0" smtClean="0">
              <a:solidFill>
                <a:srgbClr val="FFFF00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bg1"/>
                </a:solidFill>
              </a:rPr>
              <a:t>Фьючерсный </a:t>
            </a:r>
            <a:r>
              <a:rPr lang="ru-RU" altLang="ru-RU" dirty="0">
                <a:solidFill>
                  <a:schemeClr val="bg1"/>
                </a:solidFill>
              </a:rPr>
              <a:t>контракт может быть в двух состояниях относительно </a:t>
            </a:r>
            <a:r>
              <a:rPr lang="ru-RU" altLang="ru-RU" dirty="0" err="1">
                <a:solidFill>
                  <a:schemeClr val="bg1"/>
                </a:solidFill>
              </a:rPr>
              <a:t>спотовой</a:t>
            </a:r>
            <a:r>
              <a:rPr lang="ru-RU" altLang="ru-RU" dirty="0">
                <a:solidFill>
                  <a:schemeClr val="bg1"/>
                </a:solidFill>
              </a:rPr>
              <a:t> цены базового актива. Когда цена фьючерса выше цены базового актива, такое состояние называется </a:t>
            </a:r>
            <a:r>
              <a:rPr lang="ru-RU" altLang="ru-RU" u="sng" dirty="0">
                <a:solidFill>
                  <a:srgbClr val="FFFF00"/>
                </a:solidFill>
              </a:rPr>
              <a:t>контанго</a:t>
            </a:r>
            <a:r>
              <a:rPr lang="ru-RU" altLang="ru-RU" dirty="0">
                <a:solidFill>
                  <a:schemeClr val="bg1"/>
                </a:solidFill>
              </a:rPr>
              <a:t>. В этом случае базис положительный, участники рынка не ожидают падения цен базового актива. </a:t>
            </a:r>
            <a:r>
              <a:rPr lang="ru-RU" altLang="ru-RU" i="1" u="sng" dirty="0">
                <a:solidFill>
                  <a:schemeClr val="bg1"/>
                </a:solidFill>
              </a:rPr>
              <a:t>Обычно фьючерсные контракты большую часть своего времени торгуются в состоянии контанго.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chemeClr val="bg1"/>
                </a:solidFill>
              </a:rPr>
              <a:t>Когда фьючерс торгуется ниже цены базового актива, такое состояние называют </a:t>
            </a:r>
            <a:r>
              <a:rPr lang="ru-RU" altLang="ru-RU" u="sng" dirty="0" err="1">
                <a:solidFill>
                  <a:srgbClr val="FFFF00"/>
                </a:solidFill>
              </a:rPr>
              <a:t>бэквордацией</a:t>
            </a:r>
            <a:r>
              <a:rPr lang="ru-RU" altLang="ru-RU" dirty="0">
                <a:solidFill>
                  <a:schemeClr val="bg1"/>
                </a:solidFill>
              </a:rPr>
              <a:t>. В этом состоянии базис отрицательный, участники рынка ожидают падения цен базового актива.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9749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21010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400" b="1" dirty="0">
                <a:solidFill>
                  <a:srgbClr val="0000CC"/>
                </a:solidFill>
              </a:rPr>
              <a:t>В России в настоящий момент фьючерсные контракты торгуются на следующих биржах: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Московская биржа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Санкт-Петербургская Международная </a:t>
            </a:r>
            <a:r>
              <a:rPr lang="ru-RU" altLang="ru-RU" sz="2400" dirty="0">
                <a:solidFill>
                  <a:schemeClr val="bg1"/>
                </a:solidFill>
              </a:rPr>
              <a:t>Товарно-сырьевая Биржа» (</a:t>
            </a:r>
            <a:r>
              <a:rPr lang="ru-RU" altLang="ru-RU" sz="2400" dirty="0" err="1">
                <a:solidFill>
                  <a:schemeClr val="bg1"/>
                </a:solidFill>
              </a:rPr>
              <a:t>СПбМТСБ</a:t>
            </a:r>
            <a:r>
              <a:rPr lang="ru-RU" altLang="ru-RU" sz="2400" dirty="0" smtClean="0">
                <a:solidFill>
                  <a:schemeClr val="bg1"/>
                </a:solidFill>
              </a:rPr>
              <a:t>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Фондовая биржа </a:t>
            </a:r>
            <a:r>
              <a:rPr lang="ru-RU" altLang="ru-RU" sz="2400" dirty="0" smtClean="0">
                <a:solidFill>
                  <a:schemeClr val="bg1"/>
                </a:solidFill>
              </a:rPr>
              <a:t>Санкт-Петербурга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1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366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7350" y="6369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>
                <a:solidFill>
                  <a:srgbClr val="0000CC"/>
                </a:solidFill>
              </a:rPr>
              <a:t>Ведущими мировыми фьючерсными биржами являются: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chemeClr val="bg1"/>
                </a:solidFill>
              </a:rPr>
              <a:t>Чикагская </a:t>
            </a:r>
            <a:r>
              <a:rPr lang="ru-RU" altLang="ru-RU" sz="2000" dirty="0">
                <a:solidFill>
                  <a:schemeClr val="bg1"/>
                </a:solidFill>
              </a:rPr>
              <a:t>товарная биржа (</a:t>
            </a:r>
            <a:r>
              <a:rPr lang="en-US" altLang="ru-RU" sz="2000" dirty="0">
                <a:solidFill>
                  <a:schemeClr val="bg1"/>
                </a:solidFill>
              </a:rPr>
              <a:t>Chicago Mercantile Exchange — CME)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Нью-Йоркская товарная биржа (</a:t>
            </a:r>
            <a:r>
              <a:rPr lang="en-US" altLang="ru-RU" sz="2000" dirty="0">
                <a:solidFill>
                  <a:schemeClr val="bg1"/>
                </a:solidFill>
              </a:rPr>
              <a:t>New York Mercantile Exchange — NYMEX, </a:t>
            </a:r>
            <a:r>
              <a:rPr lang="ru-RU" altLang="ru-RU" sz="2000" dirty="0">
                <a:solidFill>
                  <a:schemeClr val="bg1"/>
                </a:solidFill>
              </a:rPr>
              <a:t>входит в </a:t>
            </a:r>
            <a:r>
              <a:rPr lang="en-US" altLang="ru-RU" sz="2000" dirty="0">
                <a:solidFill>
                  <a:schemeClr val="bg1"/>
                </a:solidFill>
              </a:rPr>
              <a:t>CME Group)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ru-RU" sz="2000" dirty="0">
                <a:solidFill>
                  <a:schemeClr val="bg1"/>
                </a:solidFill>
              </a:rPr>
              <a:t>Intercontinental Exchange (ICE)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Лондонская международная биржа финансовых фьючерсов и опционов (</a:t>
            </a:r>
            <a:r>
              <a:rPr lang="en-US" altLang="ru-RU" sz="2000" dirty="0">
                <a:solidFill>
                  <a:schemeClr val="bg1"/>
                </a:solidFill>
              </a:rPr>
              <a:t>London International Financial Futures and Options Exchange — LIFFE, </a:t>
            </a:r>
            <a:r>
              <a:rPr lang="ru-RU" altLang="ru-RU" sz="2000" dirty="0">
                <a:solidFill>
                  <a:schemeClr val="bg1"/>
                </a:solidFill>
              </a:rPr>
              <a:t>входит в </a:t>
            </a:r>
            <a:r>
              <a:rPr lang="en-US" altLang="ru-RU" sz="2000" dirty="0">
                <a:solidFill>
                  <a:schemeClr val="bg1"/>
                </a:solidFill>
              </a:rPr>
              <a:t>NYSE Euronext)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Лондонская биржа металлов (</a:t>
            </a:r>
            <a:r>
              <a:rPr lang="en-US" altLang="ru-RU" sz="2000" dirty="0">
                <a:solidFill>
                  <a:schemeClr val="bg1"/>
                </a:solidFill>
              </a:rPr>
              <a:t>LME)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ru-RU" sz="2000" dirty="0" err="1">
                <a:solidFill>
                  <a:schemeClr val="bg1"/>
                </a:solidFill>
              </a:rPr>
              <a:t>Eurex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Французская международная биржа финансовых фьючерсов (</a:t>
            </a:r>
            <a:r>
              <a:rPr lang="en-US" altLang="ru-RU" sz="2000" dirty="0">
                <a:solidFill>
                  <a:schemeClr val="bg1"/>
                </a:solidFill>
              </a:rPr>
              <a:t>MATIF)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Сингапурская биржа (</a:t>
            </a:r>
            <a:r>
              <a:rPr lang="en-US" altLang="ru-RU" sz="2000" dirty="0">
                <a:solidFill>
                  <a:schemeClr val="bg1"/>
                </a:solidFill>
              </a:rPr>
              <a:t>SGX)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Австралийская фондовая биржа (</a:t>
            </a:r>
            <a:r>
              <a:rPr lang="en-US" altLang="ru-RU" sz="2000" dirty="0">
                <a:solidFill>
                  <a:schemeClr val="bg1"/>
                </a:solidFill>
              </a:rPr>
              <a:t>ASX)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4546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Опционы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Опци</a:t>
            </a:r>
            <a:r>
              <a:rPr lang="ru-RU" altLang="ru-RU" sz="2400" dirty="0">
                <a:solidFill>
                  <a:schemeClr val="bg1"/>
                </a:solidFill>
              </a:rPr>
              <a:t>о</a:t>
            </a:r>
            <a:r>
              <a:rPr lang="ru-RU" altLang="ru-RU" sz="2400" dirty="0" smtClean="0">
                <a:solidFill>
                  <a:schemeClr val="bg1"/>
                </a:solidFill>
              </a:rPr>
              <a:t>н </a:t>
            </a:r>
            <a:r>
              <a:rPr lang="ru-RU" altLang="ru-RU" sz="2400" dirty="0">
                <a:solidFill>
                  <a:schemeClr val="bg1"/>
                </a:solidFill>
              </a:rPr>
              <a:t>(лат. optio — выбор, желание, усмотрение) — договор, по которому покупатель опциона (потенциальный покупатель или потенциальный продавец базового актива — товара, ценной бумаги) получает право, но не обязательство, совершить покупку или продажу данного актива по заранее оговорённой цене в определённый договором момент в будущем или на протяжении определённого отрезка времени. При этом продавец опциона несёт обязательство совершить ответную продажу или покупку актива в соответствии с условиями проданного опциона.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4744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Виды опционов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Опцион — это один из производных финансовых инструментов. Различают опционы на продажу (</a:t>
            </a:r>
            <a:r>
              <a:rPr lang="ru-RU" altLang="ru-RU" sz="2400" dirty="0" err="1">
                <a:solidFill>
                  <a:schemeClr val="bg1"/>
                </a:solidFill>
              </a:rPr>
              <a:t>put</a:t>
            </a: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err="1">
                <a:solidFill>
                  <a:schemeClr val="bg1"/>
                </a:solidFill>
              </a:rPr>
              <a:t>option</a:t>
            </a:r>
            <a:r>
              <a:rPr lang="ru-RU" altLang="ru-RU" sz="2400" dirty="0">
                <a:solidFill>
                  <a:schemeClr val="bg1"/>
                </a:solidFill>
              </a:rPr>
              <a:t>), на покупку (</a:t>
            </a:r>
            <a:r>
              <a:rPr lang="ru-RU" altLang="ru-RU" sz="2400" dirty="0" err="1">
                <a:solidFill>
                  <a:schemeClr val="bg1"/>
                </a:solidFill>
              </a:rPr>
              <a:t>call</a:t>
            </a: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err="1">
                <a:solidFill>
                  <a:schemeClr val="bg1"/>
                </a:solidFill>
              </a:rPr>
              <a:t>option</a:t>
            </a:r>
            <a:r>
              <a:rPr lang="ru-RU" altLang="ru-RU" sz="2400" dirty="0">
                <a:solidFill>
                  <a:schemeClr val="bg1"/>
                </a:solidFill>
              </a:rPr>
              <a:t>) и двусторонние (</a:t>
            </a:r>
            <a:r>
              <a:rPr lang="ru-RU" altLang="ru-RU" sz="2400" dirty="0" err="1">
                <a:solidFill>
                  <a:schemeClr val="bg1"/>
                </a:solidFill>
              </a:rPr>
              <a:t>double</a:t>
            </a: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err="1">
                <a:solidFill>
                  <a:schemeClr val="bg1"/>
                </a:solidFill>
              </a:rPr>
              <a:t>option</a:t>
            </a:r>
            <a:r>
              <a:rPr lang="ru-RU" altLang="ru-RU" sz="2400" dirty="0" smtClean="0">
                <a:solidFill>
                  <a:schemeClr val="bg1"/>
                </a:solidFill>
              </a:rPr>
              <a:t>). 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Опционы </a:t>
            </a:r>
            <a:r>
              <a:rPr lang="ru-RU" altLang="ru-RU" sz="2400" dirty="0">
                <a:solidFill>
                  <a:schemeClr val="bg1"/>
                </a:solidFill>
              </a:rPr>
              <a:t>и фьючерсы во многом сходные финансовые инструменты, но имеют некоторые принципиальные отличия.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1048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Премия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Биржевые опционы являются стандартными биржевыми контрактами, и их обращение аналогично фьючерсам (фьючерсным контрактам). Для таких опционов биржей устанавливается спецификация контракта.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При </a:t>
            </a:r>
            <a:r>
              <a:rPr lang="ru-RU" altLang="ru-RU" sz="2400" dirty="0">
                <a:solidFill>
                  <a:schemeClr val="bg1"/>
                </a:solidFill>
              </a:rPr>
              <a:t>заключении сделок участниками торгов оговаривается только величина премии по опциону, все остальные параметры и стандарты установлены биржей.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3321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08962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Учёт опционов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С точки зрения биржевой торговли опционы с разными ценами или датами исполнения считаются разными контрактами. По биржевым опционам клиринговой палатой ведётся учёт позиций участников по каждому опционному контракту.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То </a:t>
            </a:r>
            <a:r>
              <a:rPr lang="ru-RU" altLang="ru-RU" sz="2400" dirty="0">
                <a:solidFill>
                  <a:schemeClr val="bg1"/>
                </a:solidFill>
              </a:rPr>
              <a:t>есть участник торгов может купить один контракт, и если он продаёт аналогичный контракт, то его позиция закрывается. Расчётная палата биржи является противоположной стороной сделки для каждой стороны опционного контракта.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По </a:t>
            </a:r>
            <a:r>
              <a:rPr lang="ru-RU" altLang="ru-RU" sz="2400" dirty="0">
                <a:solidFill>
                  <a:schemeClr val="bg1"/>
                </a:solidFill>
              </a:rPr>
              <a:t>биржевым опционам существует также механизм взимания </a:t>
            </a:r>
            <a:r>
              <a:rPr lang="ru-RU" altLang="ru-RU" sz="2400" dirty="0" err="1">
                <a:solidFill>
                  <a:schemeClr val="bg1"/>
                </a:solidFill>
              </a:rPr>
              <a:t>маржевых</a:t>
            </a:r>
            <a:r>
              <a:rPr lang="ru-RU" altLang="ru-RU" sz="2400" dirty="0">
                <a:solidFill>
                  <a:schemeClr val="bg1"/>
                </a:solidFill>
              </a:rPr>
              <a:t> сборов (обычно уплачивается только продавцом опциона).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1328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28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65aa59fdd055b67eedace168d4cec02896a532b5"/>
  <p:tag name="ISPRING_ULTRA_SCORM_COURSE_ID" val="877379CF-9152-4481-B04E-70CF0EBA76B3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Hx9Y0qt4bhPtwUAAJUUAAAdAAAAdW5pdmVyc2FsL2NvbW1vbl9tZXNzYWdlcy5sbmfFWF1P3FYQfY+U/2CtFKmVGpJUShRVEOTdvYAVr01s85F+yEIFISSySCGt8shC2lDRJjQKgtJAmrTqS/rgEjYsLLv8heu/0F/SM3Nt1ruQ2hsS9WGRbXzPnXtm5syMe/vv35nVvp26Oz8zV+7LXem5nNOmyl/PTc6Up/tyI97Axes5bf7eRHlyYnauPNWXK8/ltP4b58/1zk6Up7+ZmJ7C9flzmtZ7Z2p+HrfzN+iuda/NTPblhvN+wS4N69Zt37QHbT9vDOZuyF9lU76WzXBR1uSRJg9weyiPZCAbeFD78u5Hn167fv/K1Wsf916KwLJguyXdNFPRNQa/ejkDtuU5tuljA2H6lhj3gP1UrgJ/Ta51t9oe8UzDEgB4geWr8hcAveoOYtgRo1i/hdXr+D1NXT3iOMLyfNc0isI3XN+yPebLFJ4o8lHq4WNNHoULIGgXv7p8I6tEEj1u4LIp/w6/43/WwGAzejes0E24iOsq/v6o4UEd7O7LXY1wFOON8HsZpNlYtEu6YfmOcD3HKHiGbcGuVbkD1zXDBU3uAfZI7QMT6icMUA+qeA92450Am5KLYX2ghT8RjDxko7CCjlbtSTXJ0ccMa9D3bNt0fWEV4yewbB3m7MCYhXAZJPHRF3BRAfxOFF7VLvEd3RUOx2wQVviUB++A4KvA3w4fkjkEw9aByEq3Fg0Zg0Mmfh6b9QxmLcCfOHN3MMOCXPkHAoOoV2fLAIKAFQ4C3nXHbIeC9AkRTgFI6zXKYg7XOp1uNxHAiaAM3hIVaXsbVsFGyhS85P5bwGCXA2lF7rdZkAZYEq6rDwo/b48j+RhsTb7sZpV9k7wqN7tZc1u4SqfSFln6qDGoU9KROsQ5yNLwJFzRiE8ShIj40zN/UTFBGU/U0BvV8AdONeKrmtCGcKU7g1xxawThYOhmbFCsUQ26aRkUsEE1SkEV9ad4P3wUm1fncGqqt3FN1jdkM802qG9BFCm+b40Yn/sDumGKoo+AL9pjvqdqAxvZaLG1jM1qGgc+wj8SpWM+8N6FSJutohi/oCndqmYjPjpIuBQ+At+1DqZ7znYcwzOpVD1nHrFHxOgbMjqbynXgt5WeDtbiMsRJVo3qTaDYoqsolPbbysyp1WnvpDxn5L7nvZzng9BGWvThOEP8VBhmmZIgbgb2qYJ8UPI6TvVemHNV8cgbJLU/YxG6QCoH4QPqaLIDCPQk0Bxx8c7EzGz2ZYY1YLNrmlBDomqXqnF6OW8hWHYMskVpDkGAFx9QJ8QqF7U2TSWEbXt0w88oPGdzZa0xvafiBdnxxkTeNTzV2gYUOmlLOQhUALVH9VZ3Sf2JlgwTDZZXqdmLkiIK4iglsHyJZoK2lOh5B0vPHqmJZretbsfQ2ypquQ9/GIPyOcBDDYfI2M5gn5GSiB2lyurJekVkq36RNtkBQ3vkA1ID2q5VUDN03WGl5RESm9fkv0PlLBn0n8XgBO2tWaX2H+U+bTNX6E5hyC/oVkGo1nkxGhGCjEuRrWSx6bm+qecZ5AWTRpNmHA37UUlvxNKZpdeINlBjX1EM6Ngk9tlzbEETx8E/C39mxOm08jd0oevyd4wcf8mXmLZeylcacLflBg6wKVc/6woXkkWKLo7xv+Ax6ZD7lwNZ+yoNzdPz7QA83j6jVhnWbGRZHk3XCT9knrE9AyHXPn8+YXdx0DbDx9zNUmpwlB2eMnAcV1yWl7dPpFWN83qPS/Yy/V9T0EE88NKs1JNuMXIhCg7d8/TCUAnp4rJjKdWWoHWV9GY7CVPSnZtQcp7cgLMByyt0MsjboToHKUXHqJteUpNbsIejEfo4NroBaH1BgUCygu9wC5xJc5NAZ6/YxJNnDPt6scgfnoCxSa0+UBqxkkaz6S6LacJWelhPfp+i8tTxhSrr/oUh3ULx+D9M4CYiVmcoobqP8y9qX3biDqMd7fhunj8g9l5KfE/8F1BLAwQUAAIACAB8fWNKbgyC/M0FAADZGAAAJwAAAHVuaXZlcnNhbC9mbGFzaF9wdWJsaXNoaW5nX3NldHRpbmdzLnhtbM1ZW08bRxR+51eMtspbgyGBcpHtiMBasWoMtTdqqqpCa++At6x3rd1xCX3i0jZURAmtgpombdK0VV/SBzfBjbnmL8z+hfySnrOzvoMzVgqKkAWePd833zlz5syZJXrtdtEiX1HXMx07pgwPDimE2nnHMO2lmHJTS1weV4jHdNvQLcemMcV2FHItPhAtlXOW6RWylDEw9QjQ2N5kicWUAmOlyUhkZWVl0PRKLj51rDIDfm8w7xQjJZd61GbUjZQsfRV+sdUS9ZT4wAAhUTE06xhlixLTAAm2iep0K2HpXkGJCLOcnl9ecp2ybUw7luMSdykXUz5IjOFP3UZQzZhFaqNzXhwGcZhN6oZhoh7dyppfU1Kg5lIBhA8PjShkxTRYIaZcHbqCPGAf6eYJ2IUXOvJMO+COzcIJipTphs508VXM6NJF6kJcqRdnbpkCadtYiyWjt1ljQAwZq7ZeNPMaPCEYq5gyoy1k1ISaUdPT6sLNTEpIlUZoSS2lSmGyqeSMupCe09Tswg1tNtU3SFNvaX2A+lUmTT+fUbNqWlMzC9eTc30i5EU1MersVDLVJ+ZT9Xo2qfU7U3pqtl/I/I25tBzmxmfzaiaVTH+8oM3NpbTkfBMV5HBLtkYj7YkfhQ3ilN3W9GaFcjFn66YFVaMjxz3KoO5YurtENSdhwm5c1C2PKuTLEl36pKxbJlvFHQrlaZnS0pRXonmWwd0XU3BHKU06QQjCYEs29vboRGNrj423uR4RszfdOlVltFG15gsOcy5Y/fDQaEP+xEhv+WcIjeqM6fkCFDFWr0GtI3WrRcduWxr8TnKOZTRcosUcNdJ6kbbU5uyyaSfAclghi5BEFjg75Zq6pRCTgfP5Btgr5zxmsuA0SLRaEuCCU4eS2WxXMPIF3fXaMqYRd6y/+fjn/Cde4Ue86m/wA177QgRFPDsLE0BeAGTN3+I1f8O/S/w1+GOdn8BwhR/zGq9KEf3JDwFzxCv+OswPhFKoX8B+DdTK2j8O+Wv8QMr+iX8HvUFE4Bx/Aa7JOfQbiFr3NyEy6/62FOIhP8apALGJywDfNvztrnj696XIHgDiAGJa4Xvog5y/6uUi7Fgp/mfAvO9vSNn+APOf8JfgScX/RtqDH9H5b/mJCD6vQvCB5RV8/oE4YDzCNXkNxCcQoiO09dfEQBUsgxDCnN/B/DXir9ef/Av4Kn/JT0iQ7ri8lWtSmn4FHMyPsvgesB4hx6vuPbAhaD9szrgHDsBCVPkRjKEx/LmPrhEQUyGwSrjsoInvg9Jg4fb53qDkWh/69xu0obhKnThIm2N/u42YBCHodAXSdT2g2cIIh5ENZdZ9ErRNJvDrkmgjkukZ9dalC5bcI/r/j1JMQ5y5nmdbQCcfDSIWuIqZdgJpUBWZ3JGyOIzCkaYKqbDp3/O/x9LZwuxv9xfZYOn24HOI04rKcUYIe6gJI7+HZgeAOYbNVJGPm4zTG6jRv4v0mBBoUQXvq2EKtMdAfuq668f4pTl1JZi6htW0WT06ioV/ry4kWA5Re9GHQCfsDBkVQ8NXro6MfjQ2PjE5GHmz9tflnqCwb5y3dNOuN47TPW8b0siOm81bcGfcIORQHfeIt4DOvE1I4/qV2eNmIY085X4hje28ZUgDu+4ab0H2uHF0YROOW4Qmlhpd63n65TNsl7v7yWgE+9zT296gP38fu17o03ahi/0DWsO/+e98Bz7PCX/Kn0A79ow/4juTku0QFonX2G6JYgtHl6j7x/WDQbZwANdj0PEzVPLnkj34DjTCu6D8EX8o2cbsBKgHkifKDija5buy1pIaQLFcE84fSdk9bTvyaj3Ku+S0QccanJx3wkUN1xNaT2jVwsbywg6DdynNZ23l86zq51btLqRivdNFXZS7c6pYTyHD8Up4AIl0bsn33p8K5xni9yli4lvj9WDb+8DGe6r2F+j4pGjaZhHiaJkGbbx1j4+ODEUjpz8aGAC29n9HxAf+A1BLAwQUAAIACAB8fWNKtmpfwbICAABRCgAAIQAAAHVuaXZlcnNhbC9mbGFzaF9za2luX3NldHRpbmdzLnhtbJVWbW/bIBD+vl8RZd/r7jWbRCO1aSZVytZqrfod2xcbBYMFOFn+/QBDDIldu0aRzN3zcC/cnYPkjrDlh9kMZZxy8QxKEVZII/GyGclv5mmjFGdXGWcKmLpiXFSYzpcff9kHJRY5xuJ7EFM5W5xBZ2ZhnykUZ+PbwqwhQsarGrPjhhf8KsXZrhC8Yfmoa+WxBkEJ22nk9c/Faj1ogBKpHhRUkU/rH2ZNo9QCpATj0ve1WaMsilOg3tK1fSZyOlNvR39G2xNJlKXdfjJriFbjAs6SvDBrGM/06e8mKPinNPTLZ7MGoRQfQcSH3381a5DB66Z+T43UghcmoTHn7Us8cSjHuW4/49W1WaMEE5AxNHoLLj021vsA5F7DvkemXQWnTyavZwPBXHpKYalEAyjxu1YnS354bJTuD1huMZUaEIo60JN2+gk3MoJ1wg74Fw6E5c5YIOgQr5w2FaxahwNgLO/wq9WdnRWh5ZMs8FDA3gm7MwNhh/yj83qBDIQd8pmSHB4ZPV7AzzUtx9/xHXa3GaTfeR/lX6uBYb31CfM7rzWmNqZ1ZWDbCTym4jkspfHnhVRg7g0lVtb6lFw4hRjekwIrwtlvg0uPNhqJkjOFq7X+ykKKKAp9BWd91GM6vDC7H6/H9qvQxdbuZ0oP8Zs5VgpnZaW/SnI+czzdJfqYedLPMGNSw0E8sC2fyKmw2IF44ZxOtcK4ghBrwx4C87a1huAoCVKAkv4cI3dIX/JZU6Ug1vrOCPiiiWUtriRFSfVPvRI4QB4TBpQtU5X6OIbJqSYDgSsAwCIrfcW2m1ZTNVQRCnvwjR8IbMBDkSGpK3So2G7VBrYqLDcnmVSPbk50hRKNuEjRQ3jVfvUzWs14zSucShtZ1PV+BHdtHw1lP8pM6YVTzO5dJUUHa/1lBrXQ/JX8D1BLAwQUAAIACAB8fWNKCAJdpJ4FAADqFwAAJgAAAHVuaXZlcnNhbC9odG1sX3B1Ymxpc2hpbmdfc2V0dGluZ3MueG1szVjdThtHFL7nKVZb5a7YkED5kW1EYBFWjXHtjZqqqtBiD/Y2611rd1xCr8C0DRVRQqugpqQNTVv1Jr1wE7sxPyavMPsKeZKes7O2sQ1mrAKtIivs+Hzf+c6ZM8dnNjR1P29IXxDb0S0zLA8HhmSJmGkro5vZsHxHnRsclyWHamZGMyyThGXTkqWpyECoUFw2dCeXIpSCqSMBjelMFmhYzlFamAwGV1dXA7pTsPFbyyhS4HcCaSsfLNjEISYldrBgaGvwH10rEEeODAxIUogvLViZokEkPQMSTB3VacY8zRtykFsta+l7WdsqmpkZy7Bsyc4uh+X35sbwX8OGM83qeWJibE4EFnGZTmqZjI5yNCOlf0mkHNGzOdA9PDQiS6t6hubC8q2hm8gD9sFuHo+dB6Ehz4wF0ZjUd5AnVMtoVOOP3KNNVogNaSVOhNpFAqRta6csKblPmwt8KbNmank9rcI3EqYqLM+qS0llTkkq8Rll6U4yxqUKI9SoGlOEMKlYdFZZii+qSmppXl2I9Q1SlbtqH6B+lQnTJ5JKSomrSnLpdnSxT4S4qBZGWZiOxvrEfKzcTkXVfj3Fpxf6hSTmF+NimPlPEkoyFo1/uKQuLsbUaKKF8mr4VLWGgu2FH4IDYhXt0+VNc8X8sqnpBjSNjhp3CIW2Y2h2lqjWnA6ncUUzHCJLnxdI9qOiZuh0DU8odKd7hBSmnQJJ0ySevrCMJ0pu0XFCEAZHsnm2RyeaR3tsvC30IPfeCutMlaFm00rkLGpds/rhodGm/ImR3vLPERrSKNXSOWhitNGDTq80rFYss21r8FlatoxMM6QVqBIDopm2dc2QJZ1CdOnmtxRzQOd0A+oHscOBFZN2hZfOabbTVgPNTGJHTUc+ZT+wMjtmVbfEDlntMx4m/+48jAd5BZB1d4vV3JL7UHLX4Y8NdgLLZVZnNVYVIvqdHQHmmJXdDfAPhEKon8B+HdSK2j/z+WvsUMj+ufsAo0GEFxx7BaGJBfQLiNpwNyEzG+62EOIpq6MrQGziNsBTyd3uyqf7WIjsCSAOIadlVsEYxOJVBvNwBoX4XwDzgVsSsv0O/J+w1xBJ2f1KOILvMfiv2QlPPqtC8oHlDXz+gjxgPvw9eQvEJ5CiY7R11/lCFSy9FILPb8B/TXI3Gt/8Dfgqe81OJK/ccXvLU0KafgYc+EdZrAKsx8jxpvsMlDjt+y2PFQgANqLKjmENjeHPAwxNAjFlCXYJtx00sQNQ6m3cAasEBPf6yH3cpPXFlRvEXtnU3e02YslLQWcoUK4bHs0WZtjPrC+zEROnbTFBXDf4YBCNzyp3b1yz5B7ZvxylWIbouVFnW0Anng2Jb3AVK+0EyqDKK7mjZHEZhSNNFUph033kfout8xSzu91fZr2tq8DnCN3yznFOCnuo8TNfQbNDwNThMJXF8yYSdAk1ug+RHgsCLaoQfdUvgfYciLtuhF7Hh5brsue6ht201T06moX7qCHE2w7eezEGTyecDBEVQ8M3b42MfjA2PjEZCL5b/2OwJ8ifBBOGppuNUXCm5/1BGNlxV7kAd86dQAzVcTO4AHTu/UAY16/MHncFYeQZNwZhbOe9QRjYdXu4ANnjDtGFnbPsPIylJNO1n2dfJ/0BuHueDAVx+jx7kPUm7uuZY2Hy2oW59DcY9v5kv7Id+LyU2D57DgPWC7bHdiYFBxw89m9xgOLtE36MeCevN1q9aCsArmeg40fozS8Fp+odGG13Qfkeeyo4mOx4qCeCvxE7oGiX7YpaC2oAxWJjNdsTsttv+xGr9WjYgm69GdT7LXzgb6q/nzBMwvDlj4rX1t7/TbM973BeZZ++sv51LT2o92Wad6jL6kH7ULN4bTuE0riycvrvO/elJu3/lAP+1HzN1vZerfm+p/1F9ACst7+fjwz8A1BLAwQUAAIACAB8fWNKYg+icJkBAAAtBgAAHwAAAHVuaXZlcnNhbC9odG1sX3NraW5fc2V0dGluZ3MuanONlE1vwjAMhu/8CpRdJ8Q+2XabBpOQOEwat2mHUEypSOMqCR0M8d9Xh6+mdQfxpXn16HXsyt602sURkWi/tDf+298/wrvXgDRnlnAd6qpBT0kXViVTGCcpqESDqCA5ITOpLBz17QnhnIX2rpP1J/nakqHAo1lJzDjRML6W0XJG+2G0FZfk9wC2SmXtSio1erJ0DnUnQu1Au45Gk0rPiKt3f8oVVmDMwZxBZzKCwLTnTxN5cnzoUZS5CNNM6vUIY+xMZLSIDS71tCn/fJ2BKX75Ygd0n3tvg8BOJdYNHaTVxIMnimYyM2At7PM+DihYWMkJqJJv159/0MC4XlCFzhObuAP9ekNRpjMZQ71LPYoQ04XXpZyDldsRd7cUAaHkGkzNqn9PEYCYLbMLfmBmMKaO1NB6z4+oQjlNdLxP3aVgOXos2TZ171Sof35fBCOElRGaMxOZNm2OC6besYNrK1lH3MwrTuTyIqOxqypnH+OqW4TuX20hnZPRPC2WQ7EZqeFgi28wQz1DElJpFmDGiKoo5/vcwyu5W9s/UEsDBBQAAgAIAHx9Y0rShK5mrwAAAEABAAAaAAAAdW5pdmVyc2FsL2kxOG5fcHJlc2V0cy54bWydj7EOwiAQhneegtwu2K1pADcTNwedTaWoJO3RcGB9fGlqTBcXh0v4yf99uVO719Dzp4vkA2qoxBa4Qxs6j3cN59N+UwOn1GLX9gGdBgzAd4YpX9V4jI5cIl4USBoeKY2NlNM0CU9jLAYKfU5FTMKGQZYZAsqZlOOCwsI2/i/68weGMc7VNfs+HdCUd0lLhVO0Gmbm4lB4vAWQvwoxrwpKfnVzsplS2aEEJVeXG/YGUEsDBBQAAgAIAHx9Y0phZcqvfAAAAH4AAAAcAAAAdW5pdmVyc2FsL2xvY2FsX3NldHRpbmdzLnhtbLOxr8jNUShLLSrOzM+zVTLUM1BSSM1Lzk/JzEu3VQoNcdO1UFIoLknMS0nMyc9LtVXKy1dSsLfjssnJT07MCU4tKQEqLFYoyEmsTC0KSc0FMkpS/RJzgSovzL+w78LuC3svdl/YqaCrcGHGhe0X9lzYemEvGO9T0rfjAgBQSwMEFAACAAgAO5N0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fH1jSmBsPzY+CQAANiEAACkAAAB1bml2ZXJzYWwvc2tpbl9jdXN0b21pemF0aW9uX3NldHRpbmdzLnhtbMVabW/byBH+3l9BuDigBVrrhXrzQVFLiSuHOFnySbSTa1EItLWxCVOkQVJOfNAHO0F7V+TQBocLkqaXXJsW/XL94Cb2xYlj5y+Qf+F+SWeWpEVStkzepagIGeLszDOzs8/O7pKuWluq3hhZtjFUP1Vs1dB71LZVfcOq/YTjquuGZpjLJrWobWUmkhuqPjBuS/otA2UgtWxFHyjmoIGtVi3LNdmHq5SFiliBu0K9kOfKBZInFU4kxQa0LfDiAt+ANjGfa1QzMQgP16TrVLcvRq1mIq3TBpJuUdOW9AG9U+Oj2uGmaA8WTWWggp5VKxXwGgdex2IBL66QK5aLZJwXeJ4vcY2imBOz43J5oSzkOJItFLP8uF7J83meyxWLuYXSOFfOF3m4ay6UAKVAFkpcoVwo5MVxnuTBmhOEuphvjMv8Qi4ngDdSWWiMm816OZvlcrkcXxDHxRLfrGc50OYBQ+ArmEBe5Ot8aSzUhVyF55qNZr1ZGBORlBpFrpInpWx2XKjX+Wx2ktxJ78LpmkgTdydI5xWAFw7Bha3IrcwF5Kquj0wTlGU63NYUm3JrikWlwbW55kqrNedzkvE30AhCiUo9IYh1ZUhrznPnyN1371Yz7DZoY/7DEyAs51TwujaybUOfXzd0G4Ka1w1zqGhztZ96HPF7kMTS2KFmGrtbyjqduCuzT1Iz3xfwFq5ZRuvGcFvRd1vGhjG/pqxvbZjGSB8kCnNzd5uamqpvgXZ2odwgMx1pqmVLNh1G4iMVvJKbbUNdsiiGVyJ4JbLUlDWqBR6z7JPCbuLy6ozETHdUS7WZqZDDa5bptrJB0w4ADBx4iRqV8brayKZ3bFDncZrnZ6pryi41o068sjjTytgebafujmlsYLKjdlcP9LmdZkCV0TcwwixeiYywg+gw0Sj5aWP9F2OK/m28llSH4AUGN1xcfBGDXK73G52lZaH9Sb/VWez069LiXM35q3PmvHTO3LvOsfOOc97A7VvnnXPgnILg+Gf5UuVOrlj6eTXjQyUE7y0JUEKvgucYfjGbDL4tdzutPvggrX6b3JQB/ivnAbh46DxMDdBZkVtSmwDG3wHhgfMXwPo2Ncpyl6wCxFMAeATfr5IArHS7pC33ey1JJH2p1293ZJa7FpGJyPp04v6Zc965e5CsQ/ieON85R5gwFJ/CzzPnP+7vWeMxZPPM13X38ca9C7+P4O8XHAhOINOvnUMOcbzsn7p/cA4ShCl2hRtSe7EvdzqtXp+0xUACET4C1BfgZM/9HIJirvbgxz7Av/CH9ii9i67QI11GmQNcPgHkzQ8D6XvUe+Z+hkEhEovReQERpo/rurR4vQVfmQX3NQS3B4mEzqdGWiZtQPgnDApOAq+TyXCWSK8nLJJ+vXMT6MII99B5ntKw8xEmxXmS0uwT0vMmWgK7trAqLQqy1GkjsbukJ3elhsfqL937HPITuYz9vpS0d5Hx7hdIVtBhGkfuH9kEOHXvg+GE1u791DH1yMcrMPskoRXEFMywU7yZxHTAYjpGQnvswaYj5xUGAjEewDQ6dv8URHgC4kOP/tg51oFT5yxBeFBBGkREkny8Iv2m3xSkFhH7wBqxc6Mve1WOxXmKOYsmENkDzl4jxVHhIJSbX3ihYTbfuvc49zP8iXPAg3LvgSoCfI5xctCv0JQGjGOOkRMo6gF/4JertkhufhBy4xzN/+hOSnIL6/A3rDOH7j0/1d8heuJiEnMRKaqxdD69qIS+mq5pkQTMyABy6PKS/b5i/19laVno9RKlKE4Zr7ce+ZKSZSpVJx6hvVTNv5cevK9E9aBOkC5skzreUfAqRbIEtJ6rwWHYpLvzWwacLPlfDxVVmzdHqTxK7WaHldwzKIKYukNcyRKthhOQVRgBRPkSLLHjZ16liwAm2ghMIG+Qek+SIbebtr39YSaj6jvUsn8J53/Tnh+tG58m6ygbN48hUdJ949Uzj3QekyDSPRjBl0i0yH7mBUheBeXQOb1w2ThBvoXndbCJCtjqHMz/sHjfC8WC5RFXpvCCG6A/ZZEfQ+e9xQZmDeylwRHbYcEIoquDZI5WlkgwkN5SOL3AYNq9vRKmzcsvlACc6xjGZBEMrdkXropYDva585TghvUlDsrbIOm/+pExh7I/qbbHM1bpBP56ROg2rkM5YZ5bcq/fEuqkxY4H2H88sgSD+9pfjE+DqpZwqfd9eCcHkTQF8DPh/hnbQb/5fu9fyaHisf4NtoWPnH/AFvrfznM4jzx3vuUA+pnzGLrxxHnwYVpoqEVYYsm5i9+yzf9btgV54xz/LgGgLNSjGOyo9DXuYCGmxwkR/PNaaFjSnNoYZ/zMC7IsNK4vAa16LGXIyntQH/YTbSfDSEtC9yOoi2x3D1CPgXP7OC2gILz1GIjzKnY0SrQjCHthufNPXeeJT4kxOe0+g8l4wirLSYpaFcZ6LwsV5kyWlvuCKLIHBgDzBLedAHQa1CB/q3DIylAoYhSehJ8r4EIRe7KQIoTGdaENpff/FAVbp4PSBuXHuw9Y/hTHm2PLAFvEpwDPBZPHQJqya4zsyFMl3TYNbRmfx00/gAYFfHy4ptHaLUWzaDUT3IZVrE3jdmdka6p+rhYWxVWXIYhlZWRFlCfCuHqX3lb1QVjXl8QVVw1tNKQNr0Nh/WhD3KzRqLNH1mGLc9lU7CbdmVYPSeMGbXrHnjYISeMGPU0d0I6u7U5bxZvCpsGTxLpihuWJBhCUqK6AcFCzzRHoBHdRHQyhhY+ULV8tJIhqDo0BrVkYrawOKZIAqIiycMSZS0Ku6sqOusFeCS6hzdou67eFr0wiDRMSZ2azuGqrtkYvpzjrh7FhhHPN7lPOA+/VRzwZnpSzd7fptTnFtpX1zSG+hJrjfIxrcwwzfJCYNsQXAGBFTXw/lc50qJhb1JQNQ0vpUzdsmtLE8Ob8bKNqZipT1cysMar6sJcPoT4arlGTAAtUGtAzKgtrb6obmxp87VWV3qaDqNkljWF7exOgdTi9BTYhQYRYVDHXN4PZ4t2E24cjzVY1ukM1XyckCKVmdu+rFsyO2eQW7Ba9ZYfp7UtSzwK/2k2oGCuDoYZLzVYh3ovtvJaUs85W1izW/QvKVbJVKSjVSPdIlTbs2MBnLnAGupcNQDUTXm+hTE29GY7LwBTwLv3XiP8CUEsDBBQAAgAIAH19Y0rO0v4p2igAAEFVAAAXAAAAdW5pdmVyc2FsL3VuaXZlcnNhbC5wbmftfHlUU1fbr/36VjugWEUZBCJ1FoRGRARCUksVLSp1wKCSREkVFYFGCCSYodbXgSnRqkRFSStSFCQpooYhJFohR42YSoVog0nNIUSIEE5iyJzcBOxrh/f741vf/e669y5Yi5V19tl7/569n+n35GSfgi/WxU983+/9cePGTVy96rMN48a9kzBu3Nu0d8e7WkJWbg12fbyVvSH+03Gch/59rot/pC1fu3zcuDrmB7Yd77iu3/tq1ZbsceMm3XH/vwVkXf5y3LhNXas/W76JhB14hisatG5RQIi5sE9gn9w+GXi9XI2I7V51+NTM2e+s/izkUfKT8Z9+mrFiyvIPFy34fO2tyfBjS9tmT5jbipK1yM7QD0T25XBUgpsKuzhCmtfVsmsXV5MnlA+ltnfT03a1U4LY3fXD1sxSmg2EKfiGrm2RWQJzbzjKdNtznPtv3Sye5MlyvCfmQFpISXBNzNvuxvNJLy8+ra97FY+yrCfHuVu+ri+ivnqabHE6FM7grJGRXy1KnUdl44QT3BcczMtLWutzT3oy9r1/3cQR3asfd+sGvBT5faSCou+l25jO9VhA3K4IcN8w+yawj9/OCKXnufupjTPxfWFOXZjzn1y6XaPK4D7d6JFJN+bR8/QA3QagbiuAInKhsLlfPdeBtCPeco1BlEzwTaD3V9H6exX2Zrpx3+MClNMgdEglodZ2ha1dNyztXzCe59PpAF3YWr/PUeZ7iUhrfVOsUe9Fz4PCsykMJqVnlkrllgDBnzAjgYlf51Hp1OEc4jxM7kD5/hBMWJHwA3xfETlM1EGKCbV6O5U4hCXbvVNDx/B7JsWaHVaF05GmrTIkVUVdFamiPJLw6fy9EbjbfkwWd3ssUo4W6E7nYYwaoUMjCWVaD/Mx0bSrTNVOl+xWHt36NGMDpUWpA6ko/VkJP1tIKjYgg7jW3kih+eVNMrl7aagYuDI4gwXYpcx0qqOBYo9p1yglgyAlJDG2VMRVAEan0M5zDj815mMF8rn+wirw9GUo3ItXZAVAf/rwp8hd/ACjRAyqgwPn0bt0hDgE1nahZ4BJR5mTzTTHmqOmMzprSOZUCds4kVBm08/PhME0EHJBZj1t7QZkInFdj7qcV8LdSCk2Q4AVuiGxtsnIMoPuONPX2C5WRoG5gLCGT6NyQGCKTptmJIjYBJktxpPs1vOQLXBfSMnyxU6AevfEPA4THiQ6xLdr7XJtrBVmhFA2/YApPKtsVmJK+dsJfJhkqlb94kfGRAKbFLPyHHHNMY2uUXlt76pjslYwIIy+OzGiVERqwE7H/eI/FdQY04XD6ZFOPd0hycuEaZ1ap13IbmlhnGY7bWqFwYdgt9Bcq7/A9E4txgBigwBQJ2fl8UMHWVKVzwxelDzTvgwm3sishKhNjAtkc34ZH0NLBL7wQ6WZw6eiDhG2EGWTmVOZ3rwi9T12o8kiIkLD+TIKCnWzAYeFsWpReWb63h4DROghT2apZX0mPY/2MEiOlM8LEM5dUD6PI2bOyjyp/ozfgkxzZE8gy/xj9JopWsCIPyYJl9SQzpNQrl3GEsiIXZMeQo788SLFeqQTwr9nNsO4MbTzUC5ljTkv0CjWuP1QbdyO73tEuF7waKYToB87GDS+ywRz7qDyG5COlAksn3/s33dM3PU8qNVKEBpyFyAZ/uE6MJnLNIJ4bNgBj0R4A7UvAZc/HJEcVmTMPlXMk+4Ib53saxR/uPjIL6a8daCEv7Y7jINT4I4+nMydWyJrPX4d682chnOSDgREg9qdAblSTVfdkgmPwOSt1PNM1QKgw79DZ+56/nEozsksMKTNPnLLH/qU0q5P+7h1QHczaBDGZNEjg2jTpYDYCuh7JHtS2BUYeVhmMy3ErL8AS7NhRAMgpFxq1p/rAt7XqP2VA3yJBTrSoM2XnZLUY28is5BpyNxJJZCJ8MyCMFO9eVuEoqDBGWwNpC/kru+mtWQgdhls5qhLVsp5whbKBakQNES7dus3c+yv3OdcJf0WcGYKnZP6SQFKa4EZoya1yshWUozLXLi8duAKJ4GMcfjCNvJbJk1h9rnChf90qbhrR7ic8aiqCRl/t1/6K9O4DRYukpKIez1Y8Nm10sP+n8Qh4/kBs9K6w5DyBqogfwmnyAgSUlMKxeBNAqZbaHVbFaMSihU6YO9CLeckAbx7t/fZA7FatjGmUKbKiOseNlFhUnXwSnDAtGw/4oHQSTnfgLFRgWTvLLWKUAYCZ/eHlJzIarGZCK07NeopWWq1n+S0sUgzaOGDN8llXlpApVEHwtIoKZ3EeNeAbJX9JwtZtd2fV8DdQemGGshWCoMi4OPkkaFa5MOGEEeKpMtlte6QjRDO803Az04G2JOdFSgRq7/JBLNGPWidPJkZMOtWPtVjgpl2NyhIVAAS4U1t+FZ7V1BQqIQZO6EAeOV1aBtlHURchi2tSLUV2iCLT4BeOwu4b0Ab4hArHRd6rNCZqFSOc+UeBhvKRazsXsrdxp7VesyLdZhETMey8HvuMmdxxDK5gYAsrfJLwA8Vas2mph4VYQvSCKVl2MsZ7BOGJCZE3CpUMBVOM1WIRNtCejOUDqiuVbHcdr43Q0dQNio7LwVl1iMdLmeBKFAKocx0vkvDQNFHbMiAhOpUUqUpYjWEyLswlSw04BkAkwdaQOmcTDbuqCk8zBM6YzZzYaBlGUTECI8QtqS4dh74VnrYZmtmutQPFKiZwkOmc1el7lwj0a4WdfhMSUXcOxHqKDaC9G4Yt8iI/+6eVeQcYhqlyyNCi9QPHn0EmyV/+OEc14qDB70rPmVMhnIZdUCdEo4Y/m06G198DIoCZAtEP/twUp8Ua1K3PyCEK5ganYNA9jgOff6I0k2KcTxQF3KzPM5Bywhs/1KlnXJjd8p0V/x5yJwz4RExZa1GD+ABsLWhTAoQzcs6AfOZ8r0hE831x/cvE8uuwuIpiepl0xUS+HmVYgUfVi07YhNIZD2S+xYb1A2FX5vE1oCtxKDybJdl1bWqIJoggDkjqwqUKCxRR0kxgzD6ERNqhRIJtXxlO3eJVN7AiZ6nHHb5HpwTh6esMxMLNGAuwUkptvmprGYzGoZP8Y7rs+R9mKUmmut6iEEo5zPAl86Z9TL/dfj/MqTEeZDmT2K4XdH5whP+2VWeliOGz3akZMHA5cdcycyAhL9s/fpDaRtbkzwFplk46O0KA048+eXtReNb/XMYqaQH3B0eJwiyyXH4SSworXspLEzAMN//2WcR/ot2TapHO5fsjvK8kuVLBmdIpjLZsLhCaKnjAfD5yHbJNNkiK6GsGfmQ4oQj2pL9FIfM6bIaE+p9XfoFRT0ZQwnQpZ+oSHGEtGVkb4+RL+2ZzLqDsb2slaqprtS8k9xs2vKAkNnCtyTrrGGZ2ZQIM6TOsp+P4wfwtqiy22SajI1563rAWnoVdN58hkCVh21ypq1NltQ0aC3QYf+z4FKCrCHx/GrI6I9jkxy2ZB0UR3OQMQaCSBrO2eZkSCVuKyPRPBeXIn/w9+0Sp15dxvhgqkvWrZjA/SlXOAdC4KVHQBVEWDMjpzw1hLoXMreS0BhW6uNtuA+j7j3O/g/3eC3/MX6PYHGIA4HNDLGvDpMln+MWx2ADuR4l6IrAMPpZjMy1+GAoezr3m/MW8oyEt9xpxdDBrOzkzgGObyz5Kqw5fFKmVFns4kcaWR51XVRpL/dE4hLDeTdHkseE2bnP2QV1Ob/TtrSQEZrXsPO/+GkQoJx6lPCtkYtc0YYRnrntf+Rz+3U3o4zM4kOi9jyh9VnaJiMIc5oucB/lCfQXyrJo+rJIOuRNX09bywa0tofabr6lvyYSZn8RzzY3sq2NZWgs+bAoHqk7kSfAQjesd1C2O7p08S/hpe49x7etqhYXvWW4IcUGC2/GwIeoL+JgC4FPyhVuOqugmMW4UGEXIgC/wNX54w38xRs8f+EJ7QO6dAoLZTqEGnq/I37yoT0GQ2+fz4g6TtCGDsH4sYa+oEKo0RINawv+fGIlU42mG9BibkzinWR3MVJ86egi2hwn0nlkjy2mrPMucKcAPbgZdyCQXefluu2z2lOhcAwoSnEar1nYiEHox9TjHIEDgRyV4ttAAU+eX2PbWmWaBu3tBp9ToSJciHMSKWV0xy6tttskTpss61k3RTmV3WAuE5rLeIoDZotFKsTSWkDhY2xJPoLhZsoJZuMtcPHIVsxa259GH07LQg4d9OTr1eLuGVn89bQWlPWppLQikHmH7uts2TFiACubLpFWqEeYsb/Vze/zMELLr1LB8HCtHIPF3cB6G5k8qfruoJVP3oKmMfKofOMVi2dsy136kwU0KsquDHOkksuGTrj4+9MMpaSZU8NhAg80SFdp42jdGe9KwpymUBVwVsuVsJTwQcsZbZON3FpDZtI9EaGjm9Chny50OH5B2X/R6sJR+nAUfGVg1kll0vdAlww9axeWN9154hKoMlLl/KuaX9iOV4ndWvIIL+dwiTbr2c4zvKmHQKPQaefBDOwi4Gomm+4NqaEmhdOuoOdicvhOi3/Uvlw8IcWbp7nPDBKrLSUKUwkvzFylvs8MdjyQ/VOKo7fwRwSTCif8rrs+8tYJ903GOPwXxXC4nO50FRjDtQ7y9WKxculzPMz65IKLz7kiJJ6Mmc6dWXJwmGSmso0kYXWDFqJJZG6rzqPWggrJVRH/gn+I0FCbFTtjovS2Pptt7W7OnMG9lRIj+Ci7Jau4gkz2uJYO1L1KwFk6YiQXUoeKAYkRXLre47wmQ0m4RopBiUgOUjlp557upYUoPf6++KJBp1YJC52viivdVdwqycbi4/CZgTi7LwsQBp27s5VRqvk5GTO9bcjVgO8BgZ3phC13GdzMdpcuAWtSbGuyX61r/Pee1Mv++tzUu8XrcwKQ+GUlDHwfzP4IFtuMcIYq7QaL/0y9w5yuIwv5tmWlvdYLDWu9jFFYVpsMgsd3fnyO1aZuEnQYVog6fnPNdv21NMZF43/08cT/3G1A4PfYCnNSAum97/plcdt2BhXSE5bIH+6ICGOW54WUaD6d9E26Z4QruCmdz2GOHVFKzEfYAl+u3LXlzoxHXiyVaj2/Bcuu+FLw/hKgy2c1CGeCuwUwXpF4M6BmiC8+Sz4n3CqUO5eVcrgbSrA5IVRDJ5quPMAG8K8tPCuv5EKSMWBRhaHzUt7Ea4Qtx1wMZthbMHQ4DxOoym5FfXg8SVLm4oO4AebtpfmX65bQp6FETXtbD2CjsKJ3LfcSaTqMVCV8+xx3brtQYUsyHa/4sjuyUNbDbQPsg34JNbqlfUj8npu0NTsCEvQEHTvgmEuOErSh14hgSkbDRI4iEO8uYnlxjm2XoNzp2qP+q7I92sX1fOSRh1fz5Xxcd2gr2IaadZwF1KBhe0NKlGgozD7NVkE6nFZ8wlwoJv74YEf4kbuuuvO0jb+WwSRQBdER9EXIQRbzBLNMi3ocnKDHF6oxzi0HiV4YZ8HXR/0S4mxlzZ2ScZ7/EkKnmF4C1yfbfqUUF8EXr+z8ZAvmpuPoBUaX8+eN2OncZSVqifqeuL5famque5XcPTeUuX4gCOjg0gw1KpLxI13Spag1vTVx2oVH7xFD2p/vt98wNYs6KMJsdp1LqdpmU5KVj0RxXHm1s84zqlQE5NkcasLreFpe5T9VCl98pA6sWZ793UtaABKQHucOrSGTHUfLdXZ+Rilrp5nQc8v7mcsw1PfpU2YCCtAeOqB1OrRiaFCQOr8Ynco5tFPgt+ToPUPSJYL1FK4INPkwTx9K95q1M4XNk6ijBYoC2WdmeO01V6mUqyfowUJldju6tlcFpSG7ikw6ljDF4T/04xuv2R61SnTMp8tYQSKmMRiaH8n+i/DHi91MskisbPLfCQ5MFi4UlrK4WXm6xhrNBsF+g2tHXtyBOb6Kkj+Ln3QE/pFIsXzSmfWO5koC5pSTaPXSxrsK3mT4BtHMs6oz+f7xUnX1ffV7xoCEOJpWlSGty7HzkmH5ISXaK+Ab5bzitwV/jP8kBWgznTZTpu0uriRQ7+JYzFSvIrEO9Z2XscAIKnxjp7PaiOYak5lkvt8ZEsbU4e+JGV3P9SRM4YmlqF5Tkq0hBCX3XoR9b2tJnvE0179defq7qIWiVb44hcmKkIe1qgjU7lAnpsM/Sd9EuUoqN1gozlCzf9DgVJZqqClajsyaoTz9g5lQKzwH0+lMLn66wZ2CFWa5GnqtyIcdg0nfNWtgzSbm9CQwIFFbhLOlmutv3YGPpp8LlSxqSAm2Bw2Rl3EFlr1/uNXXV02LvVBldIcd25bfnr+e8VWOik4oN2JtZdc7JW97/p5bqwbQNBX6PsSomuasq+lXHzz6Om11/JJr47bo5eYRfa4ZUr7WZ77FnXlKXTJp6tn2febw20XhvwNbJU4ziuW+VQGz7/7zLVfK28zIQ7SE0aAileSdMNFrAYw/eNJNd1Qk4Jd8V1gRsz/AFr/O698yqMZmRQvZbpBmOfq5jmpEZO5rIb7NQbu/32vH2dpwp9LigdG5Zq/GONVOG1v38sXrRc/egybm5vw+6HpNdEz0aNqfvfrXpAsBr5nKt7MHqh8yGL/D5ib9Ycbm6vqK12GuP19Ty8uUk8CSMlcys/dmOYezDp4sYA+YfJlsA6f/X6hNDofLoXoPKKzy9jKXnMNzvn24ybYPkJBsV/PeTP54GhdxMseRi9J0Pn30WnlE34RKzd2R+1/ViJMXYuJH5P16G0a0oS96lHt09y8u/Vx6YkTc3zaz6jY1MUZWOI7XVFzZIVa497OMS1EFRwrtMqGdobC2KJrN/WihZXjRsK9bxHGZxJa7yX5vP+QJDLUxVHWMgmwt/TZ0EY1Bs0tdK5vKNn3WJ3RIna4R1t/nxrqqG/SNtmP1gl8XtR3TI7j5J1+dbHMGfYjfbUOMfttCmz5rL79pCcdqU6Ocw5V5o5S5odPwEX6Px5LOVVNnrfNYxm0Z/lXGWtV0yWdVMzwnYCPY2Y35fZFhi0tFq6Y6Gcq6LAo4QyIqCxH90oDxQO0IWA82NexbhD3RNAll1kaIBrrQNaIMhhbITkjrczOWenQWlzs/drrCaCQTr7zeG2klfk9xZF7LuUUr211+Oz/TG59oa/oqJfDQOo9Pohyt7+bbIr1Bi38sCIEOgrCBjkjDspi+bQbIVW3OWrtIoNCnXdEgeeGv970pJyRWkJ+zaGUZygGiaMO5Hud2ZFBX7E3Jo6xIQWTylUuOdhk6L0Kfd1Be+idlfzGApc5b+2BEm0O3mkIDEsBpF+CbN7d95VuxyyGrhNRbi6PNhT+7wvKdNC8WDEc8pwreBhIYh6pzSpVWlEDS7Jw108kssqE+HLz/2ig0HXVLxkvA4JUV/nBQMafkebgc6Y5YhDJ+xnQwDemS4hXnrfkTLtpu0JzwBRfqTOS7Wn21iSxeTjSGb3+tEWJfsh+4RhCdkxHgSpIYsTi154roMen0buSg5f3H87Hf+7HaqKDOdgPsR5sr60/hd9O0aVC9lzN+eYq3MldjAH43i1DfhOyh4jr9k+jUlRqTLz7NI9pMY1Sa0y1wkmhATwCTKs01jqhTvfP9stRgK1cDgFfj1qfcpPmvR2Dl8wplQEYu9+5JuVhpXeLwPOi/IubZ9r2/S3kv2U/4H7BZ+Ij7rT5nndAP813ZOcMjCv5PjnRF1H+ouB2A1dwQtat38nWsdxYXPwDZTcsY3KUlwFZnxi8N1JS5a+fTBzdQ6IBzwWQU2hw+ZdBvTckbwee0INqc936c9AOUa9i7ZyQY3KoNxV9ZIvRfo/X7fNablpyA3x3nv+egWLrdUKalag9kCef1Fbf9NSIYurZlPbM9U9if1aMvvKX2QoFQvfy/HKi+vYR5E1FWd/whMv1vjYf/OUwu1cXkheYs54Dwma3K+YqdSXvuTXveq6YNqr9+rkyLov0ApsXQRH9a+q/p3Gd83f3gSJjp1oSvTxayIdMW7Rs5rmg2si2bojjj1FNQmj8AE8lJC1KO/rlrjV/S19n9f2rY9LeGn4QWtLPwZI1DHsX7Y/CuXj6n9cywp3PI8/xjNdLYqNNeyNb8eeg3da+6iyulV97s3yXO3i/eE3Vkh5diq/4ymU+CpD05/0LTHxJJ9fjT20NiI/F9xP6xiccmHpv430/M8/ZNQBmuJMZuxOS9ctORhVSHnh2W5fRS4p03cNYbaVl0yEWMCzSwBMpDrit4hAvNZcIt8t464h8iS9LEhbeT8zNZjEq4boVQHyPciKV72TvC7B3NrZ/4HtpDtFZNxu+keUSdQx52DsEcd2IkM7LQPPK+P0aZpEOff1xaLpuD72Pbn7Kf2Qw4p6EexU4LicVON2KADp9J2atKgrJbMHw6f1DhtNKdL5sm49P4Qvk8BValMieTyd1ODvqeCOwdkBLC2QdOS9sGdNcMBHDAABY/ikIxDPrVmgzYhj8EaEznd1OKK9W595LPHdoxKR/QBHcak7sjXWAThcYWbax1mqEBIXpCKZ+fyZKwjAUnoBtS7AG1jhRz9N58B+K+WI+Ecj2+hbo1X5WlnikBStDfiAbA3KiuleZlQYViPKlFAxaq7xKWZHq3ZSjt/fp7MuT1vytnYIWjvcPfUK1hVGvrGrImndJ855N63gPKvS74afF4sY8fflXKhIf+W/VIsnlhGA41TDq8D7EuolSU0cUMLs8LIOh1BrvtiU5naNwfUnI7Yvzz49IAFJufIXAe/zdKZ+0Mqd3K3ab1ZgFU/KoH6H8emQ+0zQ91FdNZQuRm2kv4vl6Dq9KMLxQP+oXo66qN4OlrBMVklV4Nqn6coVUTCeRJrZoMvf3o4zcpbQM64vI/8H2NLWvwfZDFS8UVHPX5BOwsh8/utcchsPzPl2hPuvAqSCt2n+KV3F6MfXTOufmFJblvWbJIlmevpgvYsHiDZFor2HbcT1LmQoHS3E9RiKPZP77jtZG5KvLeFw3yuUkKPEHmP1+Pmn66YrfHRfgukWw9MrP4qFl7JBDocPEsxvH1WJo02Y95ktlMC6nxCQPxYvr4mUA7aZBy9ZQWyNj/qljNUN+TzOEUGbP/0Q4U8bIbSnj66FFOMqvvjYuA00o1QrUv/ksPiiZjA5HcHRnf6jMNf+qBTje5jVsVD1/SG7xUb95Mfgbp/MPAAVN4eYz8ISHXnszQNVYQXz1A1/1AeemTUe9DBRv1Ug3o0HB/dRGruk0X+QNx/8azXZUAdeEzo3pL68dbMY5k9oG/2+yuEGrUVe7PGBX3BerfmFTGT8mWZGemOuLfJNa5xZUI/li0HJt4bOL/7sST8QvUhixHu3CB8y8kF0tWnd6/6a2Hc2hdf/yGw/K4Cpk0KfhWY6sk/49O7arZz6FZP937a8FyXcN1WrhZtD4W7Yr/lq+fKv/C6v+3liUdc+xGp0MRFbWn9s2WJBTCB2CO57BlVyTUwews59oE56Y3c7G+dG/tFcYbiXJWj2xgf/JYp7FO/492av4yxO5+TFnmfqjaYH5VhbI/kAqGb/C4jc1udkqN71bXs+0vZVJEBtvUOi/TAcGc0Nkqi49Sc1IyjS7KFj74+5Tumt25L8R+Hy3Q7TMVv5UjTXS+SkQ1Uy23JiCHXgoSMR4smPUJUE59YPQlw6p9VoNR+KvUpzX/ilp937oy/zAfv8fjAnwpp21yk4ZUFkZ5/oE25abg84i2GnQFadquSVfNhQ8oO9NtZ6UBYrGecJGfOP3tXUTF/COPQXwrG2CGB4YXSRaESYKWDtbL54YyNfWgWiAfbqn+g9MvdlHxIkdZJXwQo7vfQSGmnTq0g58aEcrkZZ8pFu9fVQzc/VCfRutNk5OJe+Xz7mt01xrojvcpCFwKTJVcZtxWJOvRi4KX68GUME+NerIWkJExiFzKJAKbv9YLls1oXZ/CgmksJO3ONyEL8+0o9yl5vlh0hzJtJ9rjn/B/HCHFjG8H7com//AK0ktKkkuSVEbpFsS6SccJdkv/g4YMBPoUE8b9ouSRjkN/f2ZmHkVOOZyewqp1cbwuayseMGgydGiIid/TPTca6TiQ9Gf18xJcdH+2NubUSs0nPqpbjQ6A0fX842j5PKB176ZiGUfKVYE9RGjvI59I0L43JBaZlUuRG+wmhO709+b+Rw3IrKlxeyktXXTazPuaiyAoRP9d8yXfL8HWNgq+3Y+O+ET0sc/bO3IpqMF6xhX4Eof72Xi9rHXmWVeBcBOCWvGtA9caMqk79/CbwnGn/bSKtJASSWS5ftkujlaNV0tny3HaqbA85EOLyVy3AgDo3Oq/m0fxQfiwiu6/QEXsNPm0UbtkgF36/cf3D8KLDsJhYSslPqvw75bIWkHV/HPcKSVKAkiL2iqqidULP4HxCtQP1MeMNUyjiU9gkzikl8QHxcA9IwjeQz/lwHDun3/KVMT1xVUQtFMDtrD+stoD8rolE+5UzBf9RLE+gYbhUzjccSWpj1PotagJHT7ecZPOwBeKVGSMzZfXrqzTI+GUXiJk0izz1QLbyfuocp9ocKm5sU3NbtsZ1Spia7JFgB+v3doG+Lv0GZyi15xQXtt7i3r/TdZrmu0uO+7Sf+tr6d9Jfqe3yIsdF1Eo2jlaOMz7atTrBZFtqKnHuUsxReJqMfvam9QYes9VVUwFOkwRZoPUYPjxL+spW1baT/iLB+4K6az7ywSiDQFjncY6/V/WaYFow0NNoqMnUe4oK3Vc+T/+NfUYzBjMGMwYzBjMGMwYzBjMGMwYzBjMGMwYzBjMGMwYzBjMGMwYzBjMGMwYzBjMGMz/ZzAK+2Ceojxudt+8ovCLbx6uCy01wibzIybt1XDIR6udKecnElZu+heQoZNLM/S6XwQk0x+b/QwRM1W57/LD4lEBx91a9D/0WWu0/zYB1fA/cogeu3DkwLzWMaiVU2wgTEhWnUavC0NKhrYJDdskSGN/+oYCmYiqc3Ti2Wsp5VALhMBVqUfPyf1WCZVkUcDekcOKpzCHPGlDhySC8Z3SXdN4BbLNTMJE5YEepKs78VFyE8fqCbXPYBLuLXwJupGXMbPoVpnntdo1xv4abimOndT9Q5M2okB72lR+RYBk5Q/WLUF+DaTUgnVa/WrLMveYh7OwHw/XMalXu+M56w0RW5OMjSuhWP3xsKWUwbpX4WzzGvPB2EskRn8jGjnJvUr9McWPtbkn0pOoJZs7qZwkinYTriIBYUy2nOFeXAP5d2ZzKf4jbziY7Bz+8kZBSn2/5nr1YHZtasyBy3Thq0ago//tfA9Xt2or4ohr2k5qYJyh2z3ilzbuF9a8z+kbDDfccuyCNKZOaR/ZNyGyWo11NdQoTCWK+Vl0WOfIa6TWqFGbNtUINtf0I6WDPJqGd5/bqSedqnt1km3raWc7zWwFZSAd10yaebX8QNIzNXyTpKV6cKPho7g9l8tnuI3zmvvnJKpJ39S92kC3VNG30loGNcuBDvcxQL65iycwDCNMiXaH1kkjyy6MiJo7aEm+2K/7ItZY3SSpSxCOr+lvdFvRD5ZhntA+27nozJVq7tPqJk/nKy1LZNxsiGhmTpiRAL7tPnaoKJ+QVd6Cabn2yn2evF6j1A1OuJg/mERkN7fqW4EpSVIFkXx5RNYn7tPxaXH7iTJr9ais1abIuTUTe5DKw3uA9j73Ow3YmEA6h0XvmQVbkMXW0fo47QtDmRoQYkgPG+Cb857RqiznaqutL3ukF/dLM7SWpgAtWzf8LFulWE9bG6zJjuV6m40JsH0h7fDF/cjvTQbbjTBqX4LqeHKssZ9kbW71Ronu72sJVUhQwSPq+hJq3AnBc8ChdaP6mtomXLRlAGac1jb9Bnb6gU053ZVd1N5lKaIiS7WSfSYly9soVkJdmg5MAOBahyDTpakYqK67E7r5TLqoO8nRkiM5TY/XlJP2UTkJKRYtC3k32S/4q1xp5JqmGjByv6G7xnAzHgPIaumbR0ygYP8KnHAplOiVEn1ms2SiO4i14xwqXKkM0B8bjCnlhF1sTl/V7q1TMbIpL4mbWjTvEB7lC20krKguxx7ds71RHpqD4x1XWc1PzBGXyzUvOGrafKhlM3Ug2nNxaW/NClCqaYZ/vNl8w3QR8L66tapGjQ3IEvbf19S83oSeL84pJ4QipV/1cUH0axHibFJtBfjdWbAn+qHKdNYZ8mWyNtureXMOBb69Oyz3AoUPDk+9WF9caTQ37TQ7xMtKRcathhsaxN3kc/ZHMPt6MnUrTjCjLXhRjezwiJ1tQGNx9i1X3LZQNWVWX+W/TPbcXiMJi9EsY4UNFX24BBeQb5tm9TIW1S4czyfeKeBVdLekLonN3GpOt4RZk8/NepEZ0iKRLhIbte5T7+nfSqj77NGCy/3pUvLPdde3FcalwHBPbLsKqv+OqxZUox/LK/Mz3V6/p/oZSF4B3yq6XKrsZK4f3Bi1XTTkrQWGWMYtsGCVHZQQfRCOatrgVs275+78Zvn0p/5cSYXl1xH7A67TaJDhmM5upT27RkEJx5ObKShBOeHpQmEplJvDpxm/eaBe71JBouV+hxdPXK1xBQSXrVwJ5nIdV0e8NhsGHZqu2A2gywIVia/dX//ck97QjSyP96r4NX/LpINRpRznwxd1zdhbpXE7Ts1Y+zIyScPtV2erso+yCCHt6GIObCMloILiFOB4IQpheghGODceUNN2v9H/vM126zunSVf2v8La/Rz5zQbJ5yOSxJjbp9Qe2mPz1cKyYNVq9ysMz/Tq2U5KIxXB3B1Z2hu8AsxdEHmFchvnccj8/v1T4O6XkeZ0DYCO781QJrEI7L3/pPgCHbYGqVip3xLW7NLJl2baIIZgNdiN+0NKtDfcKjlet0RIuDj4wWTlTsEWStxm3nsjJrdJNyN8G1ds1L+WxlhHa1fOiJBzBTs2vvZEqivRhBmZ1sL9pxIa32pjQ99cf0Eq84mseLJdaXeZiH9ctlexBrzZ+a6fjvcDXraVfig6cJbqhQ+TLM2aklfNlVU3JabZu7uY4cbLJCsSx2tYmwKrjdNj8H2E3ZOimkSyR5Dlq3vSfdMU+E5phnq5qOO4YtwjzKE9HpVm7+OKnM6BT0eEyysQnqfI+y3NoZ4jwndLo89wkni1o+Z7MVJOqnh2ODd1zTacyic1rUAMSnzg4IBB0bumblsbsc5bNbNpcGtUpohIaAaDE+Ns0fkp3vh0m2/zRhv51Nsqwr4WZr/mZvXgLwXVzxf3qOls7jZ5L6nZf71eO0fB7clQSvotQx/h99ietRmTDUQZ+UdX0jvoP7vCtOtYWOr9OcgawYuaEVuPNk/EYryTWEdHrsrjKRmMJF7N62grtImFIZHH9+zvruGI0WhBCH7Pyy86iY2JSdK1r6pc2UIlfYkM3Bcysa5anUpDwy/L1TMujcRyYDQ5UAMm9F5tyhjVz0n7oNaR2XhozRQuAyG4H6GqCQ4jn/7SYHDlub5W4ENuU60LRbVZulZ/VkL5wZb/THqIURmEve0bBmBwAv82K1SSLaVnvLz8J4juiFMrOwdqRu1xEA+zJjceTmnuT7/hcpgBpZBG7+MqqibAEmCjdsP8/vfRkW4SlKNwDPPYLSbOr3GcLaMpN1dhEkWOpFFX8l8gIINRrrBrHiUKQY6Se3unNu7qlO5xBYdz1Ocf4OYL10k0roRuanG6cvoqo5n3zuvcD3nNEM/ulO529dwa25M73I3vwwuXRAfGlFfkD55muv33txSkA2KyrHdvFNAP1FssV5VLO6nctRTJJhw7IdaY7Kc0OmFgWWSgnuzIeAvmfvvaLTJiuKjjB9IWmsy80+gTtpi/e4Q1fQ1MDvNv7r39SvD2bzc8xVAjSlTkMXowl78pUMMj4XLDxFkxwpeBel7daPs4XvF/8ik3usjXj3w32x3329bWdZaRN/7wp7y5hjlNgOr0SG/pR7kdxmfdvZ2Vo+/sLKQuyV9autLp/mW57shIl7RpzbuHHyb72V/Eo5rI+vZIccwI7zy/4uV3dUcd2ZGRTpjHP5avwYgqU93tq1es+4zz6fZv/hdQSwMEFAACAAgAfX1jSowhappNAAAAawAAABsAAAB1bml2ZXJzYWwvdW5pdmVyc2FsLnBuZy54bWyzsa/IzVEoSy0qzszPs1Uy1DNQsrfj5bIpKEoty0wtV6gAihnpGUCAkkKlrZIJErc8M6UkA6jCwNQYIZiRmpmeUWKrZG5pABfUB5oJAFBLAQIAABQAAgAIAHx9Y0qt4bhPtwUAAJUUAAAdAAAAAAAAAAEAAAAAAAAAAAB1bml2ZXJzYWwvY29tbW9uX21lc3NhZ2VzLmxuZ1BLAQIAABQAAgAIAHx9Y0puDIL8zQUAANkYAAAnAAAAAAAAAAEAAAAAAPIFAAB1bml2ZXJzYWwvZmxhc2hfcHVibGlzaGluZ19zZXR0aW5ncy54bWxQSwECAAAUAAIACAB8fWNKtmpfwbICAABRCgAAIQAAAAAAAAABAAAAAAAEDAAAdW5pdmVyc2FsL2ZsYXNoX3NraW5fc2V0dGluZ3MueG1sUEsBAgAAFAACAAgAfH1jSggCXaSeBQAA6hcAACYAAAAAAAAAAQAAAAAA9Q4AAHVuaXZlcnNhbC9odG1sX3B1Ymxpc2hpbmdfc2V0dGluZ3MueG1sUEsBAgAAFAACAAgAfH1jSmIPonCZAQAALQYAAB8AAAAAAAAAAQAAAAAA1xQAAHVuaXZlcnNhbC9odG1sX3NraW5fc2V0dGluZ3MuanNQSwECAAAUAAIACAB8fWNK0oSuZq8AAABAAQAAGgAAAAAAAAABAAAAAACtFgAAdW5pdmVyc2FsL2kxOG5fcHJlc2V0cy54bWxQSwECAAAUAAIACAB8fWNKYWXKr3wAAAB+AAAAHAAAAAAAAAABAAAAAACUFwAAdW5pdmVyc2FsL2xvY2FsX3NldHRpbmdzLnhtbFBLAQIAABQAAgAIADuTdETOggk37AIAAIgIAAAUAAAAAAAAAAEAAAAAAEoYAAB1bml2ZXJzYWwvcGxheWVyLnhtbFBLAQIAABQAAgAIAHx9Y0pgbD82PgkAADYhAAApAAAAAAAAAAEAAAAAAGgbAAB1bml2ZXJzYWwvc2tpbl9jdXN0b21pemF0aW9uX3NldHRpbmdzLnhtbFBLAQIAABQAAgAIAH19Y0rO0v4p2igAAEFVAAAXAAAAAAAAAAAAAAAAAO0kAAB1bml2ZXJzYWwvdW5pdmVyc2FsLnBuZ1BLAQIAABQAAgAIAH19Y0qMIWqaTQAAAGsAAAAbAAAAAAAAAAEAAAAAAPxNAAB1bml2ZXJzYWwvdW5pdmVyc2FsLnBuZy54bWxQSwUGAAAAAAsACwBJAwAAgk4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Lect-RSB-3(iuch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</TotalTime>
  <Words>1760</Words>
  <Application>Microsoft Office PowerPoint</Application>
  <PresentationFormat>Экран (4:3)</PresentationFormat>
  <Paragraphs>170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Чикагская товарно-сырьевая биржа, 2005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Lect-RSB-3(iuch)</dc:title>
  <dc:creator>S.V.Ryzhkov</dc:creator>
  <cp:lastModifiedBy>Корень Андрей</cp:lastModifiedBy>
  <cp:revision>216</cp:revision>
  <dcterms:created xsi:type="dcterms:W3CDTF">2007-04-22T06:20:01Z</dcterms:created>
  <dcterms:modified xsi:type="dcterms:W3CDTF">2017-03-22T00:45:02Z</dcterms:modified>
</cp:coreProperties>
</file>