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7" r:id="rId2"/>
    <p:sldId id="258" r:id="rId3"/>
    <p:sldId id="259" r:id="rId4"/>
    <p:sldId id="260" r:id="rId5"/>
    <p:sldId id="263" r:id="rId6"/>
    <p:sldId id="262" r:id="rId7"/>
    <p:sldId id="261" r:id="rId8"/>
    <p:sldId id="264" r:id="rId9"/>
    <p:sldId id="265" r:id="rId10"/>
    <p:sldId id="266" r:id="rId11"/>
    <p:sldId id="267" r:id="rId12"/>
    <p:sldId id="271" r:id="rId13"/>
    <p:sldId id="268" r:id="rId14"/>
    <p:sldId id="269" r:id="rId15"/>
    <p:sldId id="270" r:id="rId16"/>
    <p:sldId id="274" r:id="rId17"/>
    <p:sldId id="272" r:id="rId18"/>
    <p:sldId id="273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52840-3242-4E9B-B2CA-A59502B8395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4AE4-47F1-477F-8008-E3C9887FA9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52840-3242-4E9B-B2CA-A59502B8395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4AE4-47F1-477F-8008-E3C9887FA97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52840-3242-4E9B-B2CA-A59502B8395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4AE4-47F1-477F-8008-E3C9887FA9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52840-3242-4E9B-B2CA-A59502B8395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4AE4-47F1-477F-8008-E3C9887FA97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52840-3242-4E9B-B2CA-A59502B8395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4AE4-47F1-477F-8008-E3C9887FA9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52840-3242-4E9B-B2CA-A59502B8395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4AE4-47F1-477F-8008-E3C9887FA9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52840-3242-4E9B-B2CA-A59502B8395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4AE4-47F1-477F-8008-E3C9887FA9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52840-3242-4E9B-B2CA-A59502B8395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4AE4-47F1-477F-8008-E3C9887FA97A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52840-3242-4E9B-B2CA-A59502B8395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4AE4-47F1-477F-8008-E3C9887FA97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52840-3242-4E9B-B2CA-A59502B8395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4AE4-47F1-477F-8008-E3C9887FA9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52840-3242-4E9B-B2CA-A59502B8395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4AE4-47F1-477F-8008-E3C9887FA97A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5D52840-3242-4E9B-B2CA-A59502B8395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9F64AE4-47F1-477F-8008-E3C9887FA97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67544" y="260648"/>
            <a:ext cx="8352928" cy="244827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4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Экономика</a:t>
            </a:r>
            <a:endParaRPr lang="ru-RU" sz="49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2800" b="1" dirty="0" smtClean="0"/>
              <a:t>Лектор</a:t>
            </a:r>
            <a:r>
              <a:rPr lang="ru-RU" sz="2800" dirty="0" smtClean="0"/>
              <a:t>: </a:t>
            </a:r>
            <a:r>
              <a:rPr lang="ru-RU" sz="2800" dirty="0" err="1" smtClean="0"/>
              <a:t>Красова</a:t>
            </a:r>
            <a:r>
              <a:rPr lang="ru-RU" sz="2800" dirty="0" smtClean="0"/>
              <a:t> Елена Викторовна, доцент кафедры </a:t>
            </a:r>
          </a:p>
          <a:p>
            <a:r>
              <a:rPr lang="ru-RU" sz="2800" dirty="0" smtClean="0"/>
              <a:t>мировой экономики и международных отношений, ауд. 1506. </a:t>
            </a:r>
          </a:p>
          <a:p>
            <a:r>
              <a:rPr lang="ru-RU" sz="2800" dirty="0" smtClean="0"/>
              <a:t>Тел.: 240-41-93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3322727"/>
            <a:ext cx="8028384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3.</a:t>
            </a:r>
            <a:r>
              <a:rPr lang="ru-RU" sz="4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Производственные возможности общества</a:t>
            </a:r>
            <a:endParaRPr lang="ru-RU" sz="4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3" y="5579266"/>
            <a:ext cx="559545" cy="119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1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355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67544" y="260648"/>
            <a:ext cx="8352928" cy="1008112"/>
          </a:xfrm>
        </p:spPr>
        <p:txBody>
          <a:bodyPr>
            <a:normAutofit/>
          </a:bodyPr>
          <a:lstStyle/>
          <a:p>
            <a:pPr algn="ctr"/>
            <a:r>
              <a:rPr lang="ru-RU" sz="4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 темы 3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0307" y="1268760"/>
            <a:ext cx="852418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/>
              <a:t>Экономическая эффективность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/>
              <a:t>Производственные </a:t>
            </a:r>
            <a:r>
              <a:rPr lang="ru-RU" sz="2800" dirty="0"/>
              <a:t>возможности </a:t>
            </a:r>
            <a:r>
              <a:rPr lang="ru-RU" sz="2800" dirty="0" smtClean="0"/>
              <a:t>общества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/>
              <a:t>Кривая </a:t>
            </a:r>
            <a:r>
              <a:rPr lang="ru-RU" sz="2800" dirty="0"/>
              <a:t>производственных возможностей (кривая трансформации</a:t>
            </a:r>
            <a:r>
              <a:rPr lang="ru-RU" sz="2800" dirty="0" smtClean="0"/>
              <a:t>)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/>
              <a:t>Эффективное </a:t>
            </a:r>
            <a:r>
              <a:rPr lang="ru-RU" sz="2800" dirty="0"/>
              <a:t>использование </a:t>
            </a:r>
            <a:r>
              <a:rPr lang="ru-RU" sz="2800" dirty="0" smtClean="0"/>
              <a:t>ресурсов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/>
              <a:t>Альтернативная </a:t>
            </a:r>
            <a:r>
              <a:rPr lang="ru-RU" sz="2800" dirty="0"/>
              <a:t>стоимость, альтернативные </a:t>
            </a:r>
            <a:r>
              <a:rPr lang="ru-RU" sz="2800" dirty="0" smtClean="0"/>
              <a:t>издержки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/>
              <a:t>Эффективность Парето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/>
              <a:t>Экстенсивные и интенсивные факторы расширения производственных возможностей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/>
              <a:t>Абсолютные </a:t>
            </a:r>
            <a:r>
              <a:rPr lang="ru-RU" sz="2800" dirty="0"/>
              <a:t>и сравнительные </a:t>
            </a:r>
            <a:r>
              <a:rPr lang="ru-RU" sz="2800" dirty="0" smtClean="0"/>
              <a:t>преимущества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/>
              <a:t>Понятие конкурентоспособности</a:t>
            </a:r>
          </a:p>
          <a:p>
            <a:pPr marL="457200" indent="-457200">
              <a:buFont typeface="Wingdings" pitchFamily="2" charset="2"/>
              <a:buChar char="Ø"/>
            </a:pPr>
            <a:endParaRPr lang="ru-RU" sz="2800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3" y="5579266"/>
            <a:ext cx="559545" cy="119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550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3" y="5579266"/>
            <a:ext cx="559545" cy="119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611560" y="260648"/>
            <a:ext cx="8352928" cy="1512168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Ограниченность ресурсов приводит к: </a:t>
            </a:r>
            <a:endParaRPr lang="ru-RU" sz="4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6331" y="1775132"/>
            <a:ext cx="8524181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ru-RU" sz="2600" dirty="0" smtClean="0"/>
              <a:t>ограничению возможностей общественного производства;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ru-RU" sz="2600" dirty="0" smtClean="0"/>
              <a:t>необходимости наиболее рационального использования имеющихся ресурсов;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ru-RU" sz="2600" dirty="0" smtClean="0"/>
              <a:t>необходимости оценки рациональности (эффективности) использования ресурсов;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ru-RU" sz="2600" dirty="0" smtClean="0"/>
              <a:t>необходимости экономического выбора: что и как производить.</a:t>
            </a:r>
          </a:p>
          <a:p>
            <a:endParaRPr lang="ru-RU" sz="1200" dirty="0"/>
          </a:p>
          <a:p>
            <a:r>
              <a:rPr lang="ru-RU" sz="2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Ограниченность ресурсов </a:t>
            </a:r>
            <a:r>
              <a:rPr lang="ru-RU" sz="2600" dirty="0" smtClean="0"/>
              <a:t>свойственна всем эпохам развития общества, поэтому проблема эффективности и необходимости экономического выбора стояла всегда.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89142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3" y="5579266"/>
            <a:ext cx="559545" cy="119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467544" y="260648"/>
            <a:ext cx="8352928" cy="1008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Экономическая эффективность – 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0307" y="1196752"/>
            <a:ext cx="852418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– комплексная экономическая категория, определяющая, насколько рационально были использованы ограниченные ресурсы для получения конечного результата. </a:t>
            </a:r>
          </a:p>
          <a:p>
            <a:endParaRPr lang="ru-RU" sz="2800" dirty="0"/>
          </a:p>
          <a:p>
            <a:r>
              <a:rPr lang="ru-RU" sz="2800" dirty="0" smtClean="0"/>
              <a:t>Экономическая эффективность, как правило, измеряется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различными показателями </a:t>
            </a:r>
            <a:r>
              <a:rPr lang="ru-RU" sz="2800" dirty="0" smtClean="0"/>
              <a:t>(эффективность, рентабельность, производительность, прибыльность, выгодность и пр.), в числителе которых стоят результаты производства, а в знаменателе – затраты ресурсов.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20947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3" y="5579266"/>
            <a:ext cx="559545" cy="119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467544" y="260648"/>
            <a:ext cx="8352928" cy="100811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Экономическая эффективность 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0307" y="1196752"/>
            <a:ext cx="852418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тем выше, чем больше результатов получено при данных затратах либо чем меньше ресурсов затрачено для достижения заданных результатов производства. </a:t>
            </a:r>
          </a:p>
          <a:p>
            <a:endParaRPr lang="ru-RU" sz="2800" dirty="0"/>
          </a:p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Наивысшая эффективность </a:t>
            </a:r>
            <a:r>
              <a:rPr lang="ru-RU" sz="2800" dirty="0" smtClean="0"/>
              <a:t>достигается в случае получения максимальных результатов производства и, соответственно, максимального удовлетворения потребностей. </a:t>
            </a:r>
            <a:r>
              <a:rPr lang="ru-RU" sz="2800" dirty="0"/>
              <a:t>Основой достижения наивысшей эффективности </a:t>
            </a:r>
            <a:r>
              <a:rPr lang="ru-RU" sz="2800" dirty="0" smtClean="0"/>
              <a:t>является </a:t>
            </a:r>
            <a:r>
              <a:rPr lang="ru-RU" sz="2800" dirty="0"/>
              <a:t>оптимальное распределение имеющихся ресурсов.</a:t>
            </a:r>
          </a:p>
        </p:txBody>
      </p:sp>
    </p:spTree>
    <p:extLst>
      <p:ext uri="{BB962C8B-B14F-4D97-AF65-F5344CB8AC3E}">
        <p14:creationId xmlns:p14="http://schemas.microsoft.com/office/powerpoint/2010/main" val="2814625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3" y="5579266"/>
            <a:ext cx="559545" cy="119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467544" y="260648"/>
            <a:ext cx="8352928" cy="1008112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Экономический выбор </a:t>
            </a:r>
            <a:r>
              <a:rPr lang="ru-RU" sz="4900" b="1" dirty="0" smtClean="0">
                <a:solidFill>
                  <a:schemeClr val="tx1"/>
                </a:solidFill>
              </a:rPr>
              <a:t>– 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0307" y="1196752"/>
            <a:ext cx="852418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 smtClean="0"/>
              <a:t>– выбор наилучшего из альтернативных вариантов использования имеющихся ресурсов, при котором достигается максимальное удовлетворение потребностей. </a:t>
            </a:r>
          </a:p>
          <a:p>
            <a:endParaRPr lang="ru-RU" sz="1000" dirty="0" smtClean="0"/>
          </a:p>
          <a:p>
            <a:r>
              <a:rPr lang="ru-RU" sz="2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Экономический выбор</a:t>
            </a:r>
            <a:r>
              <a:rPr lang="ru-RU" sz="2300" dirty="0" smtClean="0"/>
              <a:t>: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200" dirty="0" smtClean="0"/>
              <a:t>стоит перед каждым хозяйствующим субъектом в любое время на любом уровне развития экономики;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200" dirty="0" smtClean="0"/>
              <a:t>предполагает возможность достижения максимального результата при данных затратах либо минимизации затрат для достижения заданного результата;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200" dirty="0" smtClean="0"/>
              <a:t>предполагает наличие нескольких альтернатив использования ресурсов, одна из которых является наилучшей;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200" dirty="0" smtClean="0"/>
              <a:t>предполагает существование альтернативных (вмененных) издержек, т.к. выбирая один вариант производства, приходится жертвовать другими;</a:t>
            </a:r>
          </a:p>
          <a:p>
            <a:pPr marL="457200" indent="-457200">
              <a:buBlip>
                <a:blip r:embed="rId3"/>
              </a:buBlip>
            </a:pPr>
            <a:r>
              <a:rPr lang="ru-RU" sz="2200" dirty="0" smtClean="0"/>
              <a:t>может быть просчитан с точки зрения эффективности.</a:t>
            </a:r>
          </a:p>
        </p:txBody>
      </p:sp>
    </p:spTree>
    <p:extLst>
      <p:ext uri="{BB962C8B-B14F-4D97-AF65-F5344CB8AC3E}">
        <p14:creationId xmlns:p14="http://schemas.microsoft.com/office/powerpoint/2010/main" val="834372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3" y="5579266"/>
            <a:ext cx="559545" cy="119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467544" y="332656"/>
            <a:ext cx="8352928" cy="792088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Проблема экономического выбора</a:t>
            </a:r>
            <a:r>
              <a:rPr lang="ru-RU" sz="4000" b="1" dirty="0" smtClean="0">
                <a:solidFill>
                  <a:schemeClr val="tx1"/>
                </a:solidFill>
              </a:rPr>
              <a:t>  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0307" y="1481003"/>
            <a:ext cx="8524181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может быть рассмотрена с помощью модели производственных возможностей общества. </a:t>
            </a:r>
          </a:p>
          <a:p>
            <a:endParaRPr lang="ru-RU" sz="2800" dirty="0"/>
          </a:p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Производственные возможности общества – </a:t>
            </a:r>
          </a:p>
          <a:p>
            <a:r>
              <a:rPr lang="ru-RU" sz="2800" dirty="0"/>
              <a:t>п</a:t>
            </a:r>
            <a:r>
              <a:rPr lang="ru-RU" sz="2800" dirty="0" smtClean="0"/>
              <a:t>отенциальный (максимальный) объем производства экономических благ в обществе при полном и наиболее эффективном использовании имеющихся ресурсов при данном уровне технологического развития. </a:t>
            </a:r>
          </a:p>
          <a:p>
            <a:endParaRPr lang="ru-RU" sz="2300" dirty="0" smtClean="0"/>
          </a:p>
        </p:txBody>
      </p:sp>
    </p:spTree>
    <p:extLst>
      <p:ext uri="{BB962C8B-B14F-4D97-AF65-F5344CB8AC3E}">
        <p14:creationId xmlns:p14="http://schemas.microsoft.com/office/powerpoint/2010/main" val="1931752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3" y="5579266"/>
            <a:ext cx="559545" cy="119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467544" y="260648"/>
            <a:ext cx="8352928" cy="79208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Допущения модели: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4323" y="1196752"/>
            <a:ext cx="8524181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600" dirty="0" smtClean="0"/>
              <a:t>в экономике производятся только два товара (две группы товаров);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600" dirty="0" smtClean="0"/>
              <a:t>количество имеющихся ресурсов и технологии их использования постоянны;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600" dirty="0" smtClean="0"/>
              <a:t>экономика использует все ресурсы.</a:t>
            </a:r>
          </a:p>
          <a:p>
            <a:endParaRPr lang="ru-RU" sz="1000" dirty="0"/>
          </a:p>
          <a:p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Кривая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производственных возможностей (КПВ) – </a:t>
            </a:r>
            <a:r>
              <a:rPr lang="ru-RU" sz="2800" dirty="0" smtClean="0"/>
              <a:t>графическая граница </a:t>
            </a:r>
            <a:r>
              <a:rPr lang="ru-RU" sz="2800" dirty="0"/>
              <a:t>области производственных возможностей, </a:t>
            </a:r>
            <a:r>
              <a:rPr lang="ru-RU" sz="2800" dirty="0" smtClean="0"/>
              <a:t>характеризующая потенциально возможный объем </a:t>
            </a:r>
            <a:r>
              <a:rPr lang="ru-RU" sz="2800" dirty="0"/>
              <a:t>выпуска </a:t>
            </a:r>
            <a:r>
              <a:rPr lang="ru-RU" sz="2800" dirty="0" smtClean="0"/>
              <a:t>продукции двух товаров.</a:t>
            </a:r>
          </a:p>
          <a:p>
            <a:endParaRPr lang="ru-RU" sz="1000" b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КПВ</a:t>
            </a:r>
            <a:r>
              <a:rPr lang="ru-RU" sz="2800" dirty="0" smtClean="0"/>
              <a:t> – это множество точек, показывающих комбинации товаров, произведенных в условиях полного использования ресурсов.</a:t>
            </a:r>
            <a:endParaRPr lang="ru-RU" sz="2300" dirty="0" smtClean="0"/>
          </a:p>
        </p:txBody>
      </p:sp>
    </p:spTree>
    <p:extLst>
      <p:ext uri="{BB962C8B-B14F-4D97-AF65-F5344CB8AC3E}">
        <p14:creationId xmlns:p14="http://schemas.microsoft.com/office/powerpoint/2010/main" val="3129534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7560840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3" y="5579266"/>
            <a:ext cx="559545" cy="119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467544" y="260648"/>
            <a:ext cx="8352928" cy="792088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800" dirty="0"/>
          </a:p>
        </p:txBody>
      </p:sp>
      <p:sp>
        <p:nvSpPr>
          <p:cNvPr id="7" name="Подзаголовок 4"/>
          <p:cNvSpPr txBox="1">
            <a:spLocks/>
          </p:cNvSpPr>
          <p:nvPr/>
        </p:nvSpPr>
        <p:spPr>
          <a:xfrm>
            <a:off x="323528" y="260648"/>
            <a:ext cx="8820472" cy="792088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Кривая производственных возможностей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46416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3" y="5579266"/>
            <a:ext cx="559545" cy="119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467544" y="260648"/>
            <a:ext cx="8352928" cy="79208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 модели: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4323" y="1196752"/>
            <a:ext cx="8524181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ru-RU" sz="2300" dirty="0" smtClean="0"/>
              <a:t>все множество точек фигуры ОАВ показывает комбинации товаров Х и </a:t>
            </a:r>
            <a:r>
              <a:rPr lang="en-US" sz="2300" dirty="0" smtClean="0"/>
              <a:t>Y</a:t>
            </a:r>
            <a:r>
              <a:rPr lang="ru-RU" sz="2300" dirty="0" smtClean="0"/>
              <a:t>, которые возможно произвести в данной экономике при имеющихся ресурсах;</a:t>
            </a:r>
          </a:p>
          <a:p>
            <a:pPr marL="457200" indent="-457200">
              <a:buAutoNum type="arabicParenR"/>
            </a:pPr>
            <a:r>
              <a:rPr lang="ru-RU" sz="2300" dirty="0" smtClean="0"/>
              <a:t>все </a:t>
            </a:r>
            <a:r>
              <a:rPr lang="ru-RU" sz="2300" dirty="0"/>
              <a:t>множество </a:t>
            </a:r>
            <a:r>
              <a:rPr lang="ru-RU" sz="2300" dirty="0" smtClean="0"/>
              <a:t>точек, лежащих на КПВ, показывает </a:t>
            </a:r>
            <a:r>
              <a:rPr lang="ru-RU" sz="2300" dirty="0"/>
              <a:t>комбинации товаров Х и </a:t>
            </a:r>
            <a:r>
              <a:rPr lang="en-US" sz="2300" dirty="0" smtClean="0"/>
              <a:t>Y</a:t>
            </a:r>
            <a:r>
              <a:rPr lang="ru-RU" sz="2300" dirty="0" smtClean="0"/>
              <a:t>, которые возможно произвести при полном использовании ресурсов;</a:t>
            </a:r>
          </a:p>
          <a:p>
            <a:pPr marL="457200" indent="-457200">
              <a:buFontTx/>
              <a:buAutoNum type="arabicParenR"/>
            </a:pPr>
            <a:r>
              <a:rPr lang="ru-RU" sz="2300" dirty="0"/>
              <a:t>все множество точек, лежащих </a:t>
            </a:r>
            <a:r>
              <a:rPr lang="ru-RU" sz="2300" dirty="0" smtClean="0"/>
              <a:t>выше и правее КПВ</a:t>
            </a:r>
            <a:r>
              <a:rPr lang="ru-RU" sz="2300" dirty="0"/>
              <a:t>, показывает комбинации товаров Х и </a:t>
            </a:r>
            <a:r>
              <a:rPr lang="en-US" sz="2300" dirty="0"/>
              <a:t>Y</a:t>
            </a:r>
            <a:r>
              <a:rPr lang="ru-RU" sz="2300" dirty="0"/>
              <a:t>, которые </a:t>
            </a:r>
            <a:r>
              <a:rPr lang="ru-RU" sz="2300" dirty="0" smtClean="0"/>
              <a:t>невозможно </a:t>
            </a:r>
            <a:r>
              <a:rPr lang="ru-RU" sz="2300" dirty="0"/>
              <a:t>произвести при </a:t>
            </a:r>
            <a:r>
              <a:rPr lang="ru-RU" sz="2300" dirty="0" smtClean="0"/>
              <a:t>имеющихся ресурсах;</a:t>
            </a:r>
            <a:endParaRPr lang="ru-RU" sz="2300" dirty="0"/>
          </a:p>
          <a:p>
            <a:pPr marL="457200" indent="-457200">
              <a:buAutoNum type="arabicParenR"/>
            </a:pPr>
            <a:r>
              <a:rPr lang="ru-RU" sz="2300" dirty="0" smtClean="0"/>
              <a:t>точка А показывает максимальное количество товара Х, которое может быть произведено в данной экономике, если все ресурсы направить только на производство товара Х;</a:t>
            </a:r>
          </a:p>
          <a:p>
            <a:pPr marL="457200" indent="-457200">
              <a:buFontTx/>
              <a:buAutoNum type="arabicParenR"/>
            </a:pPr>
            <a:r>
              <a:rPr lang="ru-RU" sz="2300" dirty="0"/>
              <a:t>точка </a:t>
            </a:r>
            <a:r>
              <a:rPr lang="ru-RU" sz="2300" dirty="0" smtClean="0"/>
              <a:t>В </a:t>
            </a:r>
            <a:r>
              <a:rPr lang="ru-RU" sz="2300" dirty="0"/>
              <a:t>показывает максимальное количество товара </a:t>
            </a:r>
            <a:r>
              <a:rPr lang="en-US" sz="2300" dirty="0"/>
              <a:t>Y</a:t>
            </a:r>
            <a:r>
              <a:rPr lang="ru-RU" sz="2300" dirty="0" smtClean="0"/>
              <a:t>, </a:t>
            </a:r>
            <a:r>
              <a:rPr lang="ru-RU" sz="2300" dirty="0"/>
              <a:t>которое может быть произведено в данной экономике, если все ресурсы направить только на производство товара </a:t>
            </a:r>
            <a:r>
              <a:rPr lang="en-US" sz="2300" dirty="0" smtClean="0"/>
              <a:t>Y</a:t>
            </a:r>
            <a:r>
              <a:rPr lang="ru-RU" sz="23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0401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3" y="5579266"/>
            <a:ext cx="559545" cy="119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467544" y="260648"/>
            <a:ext cx="8352928" cy="79208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Экономика эффективна,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4323" y="1196752"/>
            <a:ext cx="8524181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если используются все имеющиеся ресурсы, а объем производства товаров максимален (т.е. достиг своего потенциального уровня). Любая точка на КПВ отражает вариант эффективной экономики, которая полностью использует ресурсы. </a:t>
            </a:r>
          </a:p>
          <a:p>
            <a:endParaRPr lang="ru-RU" sz="1000" dirty="0" smtClean="0"/>
          </a:p>
          <a:p>
            <a:r>
              <a:rPr lang="ru-RU" sz="2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Полная занятость </a:t>
            </a:r>
            <a:r>
              <a:rPr lang="ru-RU" sz="2600" dirty="0" smtClean="0"/>
              <a:t>– эффективное состояние экономики, характеризующееся полным использованием ресурсов (отсутствует безработица, все производственные мощности заняты, земли обрабатываются, технологии современны и т.д.). </a:t>
            </a:r>
          </a:p>
          <a:p>
            <a:r>
              <a:rPr lang="ru-RU" sz="2600" dirty="0" smtClean="0"/>
              <a:t>Полная занятость подразумевает не 100%-но полное, а оптимально полное использование ресурсов, с учетом цикла их восстановления.</a:t>
            </a:r>
          </a:p>
        </p:txBody>
      </p:sp>
    </p:spTree>
    <p:extLst>
      <p:ext uri="{BB962C8B-B14F-4D97-AF65-F5344CB8AC3E}">
        <p14:creationId xmlns:p14="http://schemas.microsoft.com/office/powerpoint/2010/main" val="3561711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3" y="5579266"/>
            <a:ext cx="559545" cy="119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467544" y="260648"/>
            <a:ext cx="8352928" cy="79208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Наивысшая эффективность: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4323" y="1196752"/>
            <a:ext cx="8524181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ru-RU" sz="2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экономическая эффективность хозяйственной системы </a:t>
            </a:r>
            <a:r>
              <a:rPr lang="ru-RU" sz="2600" dirty="0" smtClean="0"/>
              <a:t>– состояние, при котором невозможно увеличить степень удовлетворения потребностей одного человека, не ухудшая при этом положение другого (Парето-эффективность хозяйственной системы). </a:t>
            </a:r>
          </a:p>
          <a:p>
            <a:pPr marL="171450" indent="-171450">
              <a:buBlip>
                <a:blip r:embed="rId3"/>
              </a:buBlip>
            </a:pPr>
            <a:endParaRPr lang="ru-RU" sz="1000" dirty="0" smtClean="0"/>
          </a:p>
          <a:p>
            <a:pPr marL="457200" indent="-457200">
              <a:buBlip>
                <a:blip r:embed="rId3"/>
              </a:buBlip>
            </a:pPr>
            <a:r>
              <a:rPr lang="ru-RU" sz="2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производственная эффективность </a:t>
            </a:r>
            <a:r>
              <a:rPr lang="ru-RU" sz="2600" dirty="0" smtClean="0"/>
              <a:t>– состояние, при котором невозможно произвести большее количество одного товара, не уменьшив при этом количество другого (Парето-эффективное распределение ресурсов).</a:t>
            </a:r>
          </a:p>
        </p:txBody>
      </p:sp>
    </p:spTree>
    <p:extLst>
      <p:ext uri="{BB962C8B-B14F-4D97-AF65-F5344CB8AC3E}">
        <p14:creationId xmlns:p14="http://schemas.microsoft.com/office/powerpoint/2010/main" val="766695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3" y="5579266"/>
            <a:ext cx="559545" cy="119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467544" y="260648"/>
            <a:ext cx="8352928" cy="79208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Экономика неэффективна,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4323" y="1340768"/>
            <a:ext cx="8524181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если имеющиеся ресурсы используются неполностью (существует безработица, недозагрузка производственных мощностей, наличие пустующих земель, отсталые технологии и т.д.), а объем производства товаров не достиг своего потенциального уровня. Любая точка ниже и левее КПВ отражает вариант неэффективной экономики, которая неполностью использует ресурсы. </a:t>
            </a:r>
          </a:p>
          <a:p>
            <a:endParaRPr lang="ru-RU" sz="2600" dirty="0"/>
          </a:p>
          <a:p>
            <a:r>
              <a:rPr lang="ru-RU" sz="2600" dirty="0" smtClean="0"/>
              <a:t>Производственные возможности общества ограничены и не могут в краткосрочном периоде переместиться за пределы КПВ. </a:t>
            </a:r>
          </a:p>
          <a:p>
            <a:endParaRPr lang="ru-RU" sz="1000" dirty="0" smtClean="0"/>
          </a:p>
        </p:txBody>
      </p:sp>
    </p:spTree>
    <p:extLst>
      <p:ext uri="{BB962C8B-B14F-4D97-AF65-F5344CB8AC3E}">
        <p14:creationId xmlns:p14="http://schemas.microsoft.com/office/powerpoint/2010/main" val="2070523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4" y="5877272"/>
            <a:ext cx="419488" cy="89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467544" y="260648"/>
            <a:ext cx="8352928" cy="79208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 КПВ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4323" y="1124744"/>
            <a:ext cx="8524181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I</a:t>
            </a:r>
            <a:r>
              <a:rPr lang="ru-RU" sz="2400" dirty="0" smtClean="0"/>
              <a:t>. Имеет отрицательный наклон, т.к. зависимость между количествами производимых товаров Х и </a:t>
            </a:r>
            <a:r>
              <a:rPr lang="en-US" sz="2400" dirty="0" smtClean="0"/>
              <a:t>Y</a:t>
            </a:r>
            <a:r>
              <a:rPr lang="ru-RU" sz="2400" dirty="0" smtClean="0"/>
              <a:t> обратная. Увеличение производства одного товара приводит к сокращению производства другого. </a:t>
            </a:r>
          </a:p>
          <a:p>
            <a:endParaRPr lang="ru-RU" sz="1200" dirty="0"/>
          </a:p>
          <a:p>
            <a:r>
              <a:rPr lang="ru-RU" sz="2400" dirty="0" smtClean="0"/>
              <a:t>Множественность вариантов использования ресурсов обусловливает </a:t>
            </a:r>
            <a:r>
              <a:rPr lang="ru-RU" sz="2400" dirty="0"/>
              <a:t>наличие </a:t>
            </a:r>
            <a:r>
              <a:rPr lang="ru-RU" sz="2400" dirty="0" smtClean="0"/>
              <a:t>альтернативных издержек.</a:t>
            </a:r>
          </a:p>
          <a:p>
            <a:endParaRPr lang="ru-RU" sz="1200" dirty="0" smtClean="0"/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Альтернативные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вмененные) издержки</a:t>
            </a:r>
            <a:r>
              <a:rPr lang="ru-RU" sz="2400" dirty="0" smtClean="0"/>
              <a:t> </a:t>
            </a:r>
            <a:r>
              <a:rPr lang="ru-RU" sz="2400" dirty="0"/>
              <a:t>товара </a:t>
            </a:r>
            <a:r>
              <a:rPr lang="ru-RU" sz="2400" dirty="0" smtClean="0"/>
              <a:t>Х – это количество товара </a:t>
            </a:r>
            <a:r>
              <a:rPr lang="en-US" sz="2400" dirty="0" smtClean="0"/>
              <a:t>Y</a:t>
            </a:r>
            <a:r>
              <a:rPr lang="ru-RU" sz="2400" dirty="0" smtClean="0"/>
              <a:t>, которым необходимо пожертвовать, чтобы получить дополнительную единицу товара Х.</a:t>
            </a:r>
          </a:p>
          <a:p>
            <a:endParaRPr lang="ru-RU" sz="1000" dirty="0" smtClean="0"/>
          </a:p>
          <a:p>
            <a:pPr algn="ctr"/>
            <a:r>
              <a:rPr lang="ru-RU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АИ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l-GR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el-GR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endParaRPr lang="ru-RU" sz="10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cs typeface="Times New Roman"/>
              </a:rPr>
              <a:t>где </a:t>
            </a:r>
            <a:r>
              <a:rPr lang="el-GR" sz="2400" dirty="0" smtClean="0">
                <a:cs typeface="Times New Roman"/>
              </a:rPr>
              <a:t>Δ</a:t>
            </a:r>
            <a:r>
              <a:rPr lang="en-US" sz="2400" dirty="0" smtClean="0">
                <a:cs typeface="Times New Roman"/>
              </a:rPr>
              <a:t>QY</a:t>
            </a:r>
            <a:r>
              <a:rPr lang="ru-RU" sz="2400" dirty="0" smtClean="0">
                <a:cs typeface="Times New Roman"/>
              </a:rPr>
              <a:t> – изменение (приращение) количества товара </a:t>
            </a:r>
            <a:r>
              <a:rPr lang="en-US" sz="2400" dirty="0" smtClean="0">
                <a:cs typeface="Times New Roman"/>
              </a:rPr>
              <a:t>Y</a:t>
            </a:r>
            <a:r>
              <a:rPr lang="ru-RU" sz="2400" dirty="0" smtClean="0">
                <a:cs typeface="Times New Roman"/>
              </a:rPr>
              <a:t>, а </a:t>
            </a:r>
            <a:r>
              <a:rPr lang="el-GR" sz="2400" dirty="0">
                <a:cs typeface="Times New Roman"/>
              </a:rPr>
              <a:t>Δ</a:t>
            </a:r>
            <a:r>
              <a:rPr lang="en-US" sz="2400" dirty="0" smtClean="0">
                <a:cs typeface="Times New Roman"/>
              </a:rPr>
              <a:t>QX</a:t>
            </a:r>
            <a:r>
              <a:rPr lang="ru-RU" sz="2400" dirty="0" smtClean="0">
                <a:cs typeface="Times New Roman"/>
              </a:rPr>
              <a:t> – изменение (приращение) количества товара Х.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2814107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4" y="5877272"/>
            <a:ext cx="419488" cy="89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467544" y="260648"/>
            <a:ext cx="8352928" cy="79208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 КПВ 2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026596"/>
            <a:ext cx="8668197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II</a:t>
            </a:r>
            <a:r>
              <a:rPr lang="ru-RU" sz="2400" dirty="0" smtClean="0"/>
              <a:t>. Имеет выпуклую форму (или вогнутую форму от начала координат), т.е. ускоряется падение функции. Это значит, что увеличение производства одного товара сопровождается все большим сокращением производства другого товара (ростом альтернативных издержек).</a:t>
            </a:r>
          </a:p>
          <a:p>
            <a:endParaRPr lang="ru-RU" sz="1000" dirty="0"/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 возрастания альтернативных издержек</a:t>
            </a:r>
            <a:r>
              <a:rPr lang="ru-RU" sz="2400" dirty="0" smtClean="0"/>
              <a:t>: чем больше производится товара, тем дороже обходится каждая последующая его единица. </a:t>
            </a:r>
          </a:p>
          <a:p>
            <a:endParaRPr lang="ru-RU" sz="1000" dirty="0"/>
          </a:p>
          <a:p>
            <a:r>
              <a:rPr lang="ru-RU" sz="2400" dirty="0" smtClean="0"/>
              <a:t>Отражает закон убывающей производительности фактора производства и объясняется </a:t>
            </a:r>
            <a:r>
              <a:rPr lang="ru-RU" sz="2400" dirty="0"/>
              <a:t>тем, что ресурсы </a:t>
            </a:r>
            <a:r>
              <a:rPr lang="ru-RU" sz="2400" dirty="0" smtClean="0"/>
              <a:t>различаются по качеству и не </a:t>
            </a:r>
            <a:r>
              <a:rPr lang="ru-RU" sz="2400" dirty="0"/>
              <a:t>обладают полной </a:t>
            </a:r>
            <a:r>
              <a:rPr lang="ru-RU" sz="2400" dirty="0" smtClean="0"/>
              <a:t>взаимозаменяемостью. Если бы все ресурсы были универсальными, т.е. пригодными для производства любого товара, то КПВ представляла бы собой прямую линию (с равными альтернативными издержками).</a:t>
            </a:r>
          </a:p>
        </p:txBody>
      </p:sp>
    </p:spTree>
    <p:extLst>
      <p:ext uri="{BB962C8B-B14F-4D97-AF65-F5344CB8AC3E}">
        <p14:creationId xmlns:p14="http://schemas.microsoft.com/office/powerpoint/2010/main" val="3353526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7632848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4" y="5877272"/>
            <a:ext cx="419488" cy="89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467544" y="116632"/>
            <a:ext cx="8352928" cy="864096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построения КПВ и расчета альтернативных издержек 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776220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4" y="5877272"/>
            <a:ext cx="419488" cy="89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467544" y="260648"/>
            <a:ext cx="8352928" cy="79208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долгосрочном периоде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3" y="1124744"/>
            <a:ext cx="83529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производственные возможности общества не остаются неизменными, т.к. меняется количество ресурсов и качество их использования.</a:t>
            </a:r>
          </a:p>
          <a:p>
            <a:endParaRPr lang="ru-RU" sz="1000" dirty="0"/>
          </a:p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 роста производственных возможностей</a:t>
            </a:r>
            <a:r>
              <a:rPr lang="ru-RU" sz="2400" dirty="0" smtClean="0"/>
              <a:t>:</a:t>
            </a:r>
          </a:p>
          <a:p>
            <a:endParaRPr lang="ru-RU" sz="1000" dirty="0" smtClean="0"/>
          </a:p>
          <a:p>
            <a:pPr marL="342900" indent="-342900">
              <a:buBlip>
                <a:blip r:embed="rId3"/>
              </a:buBlip>
            </a:pPr>
            <a:r>
              <a:rPr lang="ru-RU" sz="2400" dirty="0" smtClean="0"/>
              <a:t>Экстенсивные – за счет увеличения количества вовлекаемых в общественное производство ресурсов (рост численности трудоспособного населения, рост запасов сырья, т.д.);</a:t>
            </a:r>
          </a:p>
          <a:p>
            <a:pPr marL="342900" indent="-342900">
              <a:buBlip>
                <a:blip r:embed="rId3"/>
              </a:buBlip>
            </a:pPr>
            <a:r>
              <a:rPr lang="ru-RU" sz="2400" dirty="0" smtClean="0"/>
              <a:t>Интенсивные – за счет повышения качества использования ресурсов (рост производительности труда, совершенствование техники и технологий, улучшение системы управления и т.д.).</a:t>
            </a:r>
          </a:p>
        </p:txBody>
      </p:sp>
    </p:spTree>
    <p:extLst>
      <p:ext uri="{BB962C8B-B14F-4D97-AF65-F5344CB8AC3E}">
        <p14:creationId xmlns:p14="http://schemas.microsoft.com/office/powerpoint/2010/main" val="911436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4" y="5877272"/>
            <a:ext cx="419488" cy="89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467544" y="260648"/>
            <a:ext cx="8352928" cy="79208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Сдвиг КПВ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3" y="980728"/>
            <a:ext cx="83529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отражает изменение производственных возможностей.</a:t>
            </a:r>
          </a:p>
          <a:p>
            <a:endParaRPr lang="ru-RU" sz="1000" dirty="0"/>
          </a:p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Варианты сдвига (поворота) КПВ</a:t>
            </a:r>
            <a:r>
              <a:rPr lang="ru-RU" sz="2400" dirty="0" smtClean="0"/>
              <a:t>:</a:t>
            </a:r>
          </a:p>
          <a:p>
            <a:endParaRPr lang="ru-RU" sz="1000" dirty="0" smtClean="0"/>
          </a:p>
          <a:p>
            <a:pPr marL="342900" indent="-342900">
              <a:buBlip>
                <a:blip r:embed="rId3"/>
              </a:buBlip>
            </a:pPr>
            <a:r>
              <a:rPr lang="ru-RU" sz="2600" dirty="0" smtClean="0"/>
              <a:t>Односторонний, т.е. при изменении возможностей производства одного из товаров: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135744"/>
            <a:ext cx="5226807" cy="353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342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4" y="5877272"/>
            <a:ext cx="419488" cy="89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467544" y="260648"/>
            <a:ext cx="8352928" cy="79208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Сдвиг КПВ 2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3" y="1661899"/>
            <a:ext cx="835292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3"/>
              </a:buBlip>
            </a:pPr>
            <a:r>
              <a:rPr lang="ru-RU" sz="2600" dirty="0" smtClean="0"/>
              <a:t>Двусторонний (равномерный), т.е. при изменении возможностей производства всех товаров: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08920"/>
            <a:ext cx="5438902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434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4" y="5877272"/>
            <a:ext cx="419488" cy="89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234213" y="6381328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467544" y="260648"/>
            <a:ext cx="8352928" cy="792088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Производственные возможности 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3" y="1268760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разных экономик (хозяйств, стран) различны. Именно различная эффективность производства одних и тех же товаров является основой развития торговли. </a:t>
            </a:r>
          </a:p>
          <a:p>
            <a:endParaRPr lang="ru-RU" sz="2400" dirty="0"/>
          </a:p>
          <a:p>
            <a:r>
              <a:rPr lang="ru-RU" sz="2400" dirty="0" smtClean="0"/>
              <a:t>Теория абсолютных преимуществ во внешней торговле </a:t>
            </a:r>
            <a:r>
              <a:rPr lang="ru-RU" sz="2400" dirty="0" err="1" smtClean="0"/>
              <a:t>А.Смита</a:t>
            </a:r>
            <a:r>
              <a:rPr lang="ru-RU" sz="2400" dirty="0" smtClean="0"/>
              <a:t> (1776 г.), теория сравнительных преимуществ </a:t>
            </a:r>
            <a:r>
              <a:rPr lang="ru-RU" sz="2400" dirty="0" err="1" smtClean="0"/>
              <a:t>Д.Рикардо</a:t>
            </a:r>
            <a:r>
              <a:rPr lang="ru-RU" sz="2400" dirty="0" smtClean="0"/>
              <a:t> (1817 г.).</a:t>
            </a:r>
          </a:p>
          <a:p>
            <a:endParaRPr lang="ru-RU" sz="2400" dirty="0"/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Абсолютное преимущество </a:t>
            </a:r>
            <a:r>
              <a:rPr lang="ru-RU" sz="2400" dirty="0" smtClean="0"/>
              <a:t>– способность </a:t>
            </a:r>
            <a:r>
              <a:rPr lang="ru-RU" sz="2400" dirty="0"/>
              <a:t>производить </a:t>
            </a:r>
            <a:r>
              <a:rPr lang="ru-RU" sz="2400" dirty="0" smtClean="0"/>
              <a:t>единицу </a:t>
            </a:r>
            <a:r>
              <a:rPr lang="ru-RU" sz="2400" dirty="0"/>
              <a:t>продукта с меньшими затратами </a:t>
            </a:r>
            <a:r>
              <a:rPr lang="ru-RU" sz="2400" dirty="0" smtClean="0"/>
              <a:t>ресурсов.</a:t>
            </a:r>
          </a:p>
          <a:p>
            <a:endParaRPr lang="ru-RU" sz="2400" dirty="0" smtClean="0"/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Сравнительное преимущество </a:t>
            </a:r>
            <a:r>
              <a:rPr lang="ru-RU" sz="2400" dirty="0" smtClean="0"/>
              <a:t>– способность </a:t>
            </a:r>
            <a:r>
              <a:rPr lang="ru-RU" sz="2400" dirty="0"/>
              <a:t>производить </a:t>
            </a:r>
            <a:r>
              <a:rPr lang="ru-RU" sz="2400" dirty="0" smtClean="0"/>
              <a:t>единицу продукта с </a:t>
            </a:r>
            <a:r>
              <a:rPr lang="ru-RU" sz="2400" dirty="0"/>
              <a:t>меньшими альтернативными </a:t>
            </a:r>
            <a:r>
              <a:rPr lang="ru-RU" sz="2400" dirty="0" smtClean="0"/>
              <a:t>затратами.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33940723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Другая 1">
      <a:dk1>
        <a:sysClr val="windowText" lastClr="000000"/>
      </a:dk1>
      <a:lt1>
        <a:sysClr val="window" lastClr="FFFFFF"/>
      </a:lt1>
      <a:dk2>
        <a:srgbClr val="3E3D2D"/>
      </a:dk2>
      <a:lt2>
        <a:srgbClr val="E9F9C9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648</TotalTime>
  <Words>1196</Words>
  <Application>Microsoft Office PowerPoint</Application>
  <PresentationFormat>Экран (4:3)</PresentationFormat>
  <Paragraphs>135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</cp:lastModifiedBy>
  <cp:revision>52</cp:revision>
  <dcterms:created xsi:type="dcterms:W3CDTF">2013-09-16T10:10:48Z</dcterms:created>
  <dcterms:modified xsi:type="dcterms:W3CDTF">2015-02-05T22:57:04Z</dcterms:modified>
</cp:coreProperties>
</file>