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89" r:id="rId18"/>
    <p:sldId id="290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0F8E3-6AA6-410F-ABA4-C71BE3316683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AC623-27EB-4E6B-B25D-0D4A7C670D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264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AC623-27EB-4E6B-B25D-0D4A7C670D13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42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789FAE1-AE9F-491F-9D82-5075EA28BBE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516A756-B81F-4713-B0B9-CB77BAC86049}" type="datetimeFigureOut">
              <a:rPr lang="ru-RU" smtClean="0"/>
              <a:t>17.02.2015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gif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gif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gif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gif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gif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одзаголовок 4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7543800" cy="287034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9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Экономика</a:t>
            </a:r>
            <a:endParaRPr kumimoji="0" lang="ru-RU" sz="49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3E3D2D">
                  <a:lumMod val="50000"/>
                </a:srgb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Лектор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 Красова Елена Викторовна, доцент кафедры мировой экономики и международных отношений, ауд. 1506.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Тел.: 240-41-93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Подзаголовок 4"/>
          <p:cNvSpPr txBox="1">
            <a:spLocks noGrp="1"/>
          </p:cNvSpPr>
          <p:nvPr>
            <p:ph type="subTitle" idx="1"/>
          </p:nvPr>
        </p:nvSpPr>
        <p:spPr>
          <a:xfrm>
            <a:off x="323528" y="4005064"/>
            <a:ext cx="7846640" cy="2304256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4C600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3E3D2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Тема 4. 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rgbClr val="3E3D2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4C600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E3D2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Формы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3E3D2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общественного хозяйства и экономические системы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3E3D2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252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334373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5"/>
              </a:buBlip>
            </a:pPr>
            <a:r>
              <a:rPr lang="ru-RU" sz="2400" dirty="0"/>
              <a:t>Стадии развития производства в экономической </a:t>
            </a:r>
            <a:r>
              <a:rPr lang="ru-RU" sz="2400" dirty="0" smtClean="0"/>
              <a:t>истории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400" dirty="0" smtClean="0"/>
              <a:t>Неолитическая</a:t>
            </a:r>
            <a:r>
              <a:rPr lang="ru-RU" sz="2400" dirty="0"/>
              <a:t>, промышленная и научно-техническая революции, их </a:t>
            </a:r>
            <a:r>
              <a:rPr lang="ru-RU" sz="2400" dirty="0" smtClean="0"/>
              <a:t>предпосылки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400" dirty="0" smtClean="0"/>
              <a:t>Характеристика </a:t>
            </a:r>
            <a:r>
              <a:rPr lang="ru-RU" sz="2400" dirty="0"/>
              <a:t>доиндустриального, индустриального и постиндустриального производства. Особенности производственной структуры начала </a:t>
            </a:r>
            <a:r>
              <a:rPr lang="en-US" sz="2400" dirty="0"/>
              <a:t>XXI</a:t>
            </a:r>
            <a:r>
              <a:rPr lang="ru-RU" sz="2400" dirty="0"/>
              <a:t> </a:t>
            </a:r>
            <a:r>
              <a:rPr lang="ru-RU" sz="2400" dirty="0" smtClean="0"/>
              <a:t>века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400" dirty="0" smtClean="0"/>
              <a:t>Формационный </a:t>
            </a:r>
            <a:r>
              <a:rPr lang="ru-RU" sz="2400" dirty="0"/>
              <a:t>и цивилизационный подход к экономической истории</a:t>
            </a:r>
            <a:r>
              <a:rPr lang="ru-RU" sz="2400" dirty="0" smtClean="0"/>
              <a:t>.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400" dirty="0" smtClean="0"/>
              <a:t>Формы </a:t>
            </a:r>
            <a:r>
              <a:rPr lang="ru-RU" sz="2400" dirty="0"/>
              <a:t>общественного хозяйства: натуральное и товарное. Условия возникновения товарного </a:t>
            </a:r>
            <a:r>
              <a:rPr lang="ru-RU" sz="2400" dirty="0" smtClean="0"/>
              <a:t>производства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400" dirty="0" smtClean="0"/>
              <a:t>Экономические </a:t>
            </a:r>
            <a:r>
              <a:rPr lang="ru-RU" sz="2400" dirty="0"/>
              <a:t>системы и критерии их </a:t>
            </a:r>
            <a:r>
              <a:rPr lang="ru-RU" sz="2400" dirty="0" smtClean="0"/>
              <a:t>классификации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400" dirty="0" smtClean="0"/>
              <a:t>Тенденция </a:t>
            </a:r>
            <a:r>
              <a:rPr lang="ru-RU" sz="2400" dirty="0"/>
              <a:t>развития хозяйственных </a:t>
            </a:r>
            <a:r>
              <a:rPr lang="ru-RU" sz="2400" dirty="0" smtClean="0"/>
              <a:t>систем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400" dirty="0" smtClean="0"/>
              <a:t>Модели </a:t>
            </a:r>
            <a:r>
              <a:rPr lang="ru-RU" sz="2400" dirty="0"/>
              <a:t>современного рыночного </a:t>
            </a:r>
            <a:r>
              <a:rPr lang="ru-RU" sz="2400" dirty="0" smtClean="0"/>
              <a:t>хозяйства</a:t>
            </a:r>
          </a:p>
        </p:txBody>
      </p:sp>
      <p:sp>
        <p:nvSpPr>
          <p:cNvPr id="10" name="Подзаголовок 4"/>
          <p:cNvSpPr txBox="1">
            <a:spLocks/>
          </p:cNvSpPr>
          <p:nvPr/>
        </p:nvSpPr>
        <p:spPr>
          <a:xfrm>
            <a:off x="395536" y="188640"/>
            <a:ext cx="7200800" cy="64807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темы 4: 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433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069" y="116632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 развития производства в экономической истории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484784"/>
            <a:ext cx="850641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возникали на основе глобальных экономико-технических революций. 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Экономическая революция </a:t>
            </a:r>
            <a:r>
              <a:rPr lang="ru-RU" sz="2400" dirty="0" smtClean="0"/>
              <a:t>– резкое качественное историческое изменение форм и условий хозяйствования, объективно возникающее в силу  действия </a:t>
            </a:r>
            <a:r>
              <a:rPr lang="ru-RU" sz="2400" dirty="0" err="1" smtClean="0"/>
              <a:t>взаимополагающих</a:t>
            </a:r>
            <a:r>
              <a:rPr lang="ru-RU" sz="2400" dirty="0" smtClean="0"/>
              <a:t> и взаимоисключающих факторов, а именно: ограниченными производственными возможностями и качественно новым уровнем потребностей.</a:t>
            </a:r>
          </a:p>
          <a:p>
            <a:endParaRPr lang="ru-RU" sz="1000" dirty="0"/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Каждая революция означала: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dirty="0" smtClean="0"/>
              <a:t>переход к новым, более прогрессивным, средствам труда;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dirty="0" smtClean="0"/>
              <a:t>формирование новой сферы хозяйства;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dirty="0" smtClean="0"/>
              <a:t>переход на качественно новый уровень потребностей и способов их удовлетворения.</a:t>
            </a:r>
          </a:p>
        </p:txBody>
      </p:sp>
    </p:spTree>
    <p:extLst>
      <p:ext uri="{BB962C8B-B14F-4D97-AF65-F5344CB8AC3E}">
        <p14:creationId xmlns:p14="http://schemas.microsoft.com/office/powerpoint/2010/main" val="808606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8069" y="116632"/>
            <a:ext cx="77143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Революции в экономической истории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0037" y="1794296"/>
            <a:ext cx="850641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romanUcPeriod"/>
            </a:pPr>
            <a:r>
              <a:rPr lang="ru-RU" sz="2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Неолитическая</a:t>
            </a:r>
            <a:r>
              <a:rPr lang="ru-RU" sz="2600" dirty="0" smtClean="0"/>
              <a:t>, 10 тыс. лет назад, эпоха неолита. Основные черты:</a:t>
            </a:r>
          </a:p>
          <a:p>
            <a:endParaRPr lang="ru-RU" sz="26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600" dirty="0" smtClean="0"/>
              <a:t>появление примитивных орудий труда (кремниевые, костяные, каменные);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600" dirty="0" smtClean="0"/>
              <a:t>возникновение сельского хозяйства вместо собирательства (земледелия и скотоводства);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600" dirty="0" smtClean="0"/>
              <a:t>начало производства и экономических отношений;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600" dirty="0" smtClean="0"/>
              <a:t>формирование первой – доиндустриальной – стадии развития общественного производства.</a:t>
            </a:r>
          </a:p>
          <a:p>
            <a:r>
              <a:rPr lang="ru-RU" sz="2600" dirty="0" smtClean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705878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069" y="116632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Революции в экономической истории 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722288"/>
            <a:ext cx="850641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Промышленная</a:t>
            </a:r>
            <a:r>
              <a:rPr lang="ru-RU" sz="2400" dirty="0" smtClean="0"/>
              <a:t>, </a:t>
            </a:r>
            <a:r>
              <a:rPr lang="en-US" sz="2400" dirty="0" smtClean="0"/>
              <a:t>XVIII – XIX </a:t>
            </a:r>
            <a:r>
              <a:rPr lang="ru-RU" sz="2400" dirty="0" smtClean="0"/>
              <a:t>вв., Западная Европа. Основные черты:</a:t>
            </a:r>
          </a:p>
          <a:p>
            <a:endParaRPr lang="ru-RU" sz="24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замена ручного труда механизированным;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возникновение промышленности как ведущей отрасли народного хозяйства;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качественное преобразование других сфер экономики (сельского хозяйства, строительства, транспорта);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формирование второй – индустриальной – стадии развития общественного производства.</a:t>
            </a:r>
          </a:p>
          <a:p>
            <a:r>
              <a:rPr lang="ru-RU" sz="2400" dirty="0" smtClean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520371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8069" y="116632"/>
            <a:ext cx="77863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Революции в экономической истории 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640989"/>
            <a:ext cx="85064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Научно-техническая</a:t>
            </a:r>
            <a:r>
              <a:rPr lang="ru-RU" sz="2400" dirty="0" smtClean="0"/>
              <a:t>, середина </a:t>
            </a:r>
            <a:r>
              <a:rPr lang="en-US" sz="2400" dirty="0" smtClean="0"/>
              <a:t>XX </a:t>
            </a:r>
            <a:r>
              <a:rPr lang="ru-RU" sz="2400" dirty="0" smtClean="0"/>
              <a:t>в., США, Западная Европа, СССР. Основные черты:</a:t>
            </a:r>
          </a:p>
          <a:p>
            <a:endParaRPr lang="ru-RU" sz="24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усовершенствование механизированного труда, автоматизация производственных процессов;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создание новых, не имеющих аналогов в биосфере, продуктов (материалов и энергоносителей);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появление научной организации труда;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качественное преобразование социальной сферы;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формирование третьей – постиндустриальной – стадии развития общественного производства.</a:t>
            </a:r>
          </a:p>
          <a:p>
            <a:r>
              <a:rPr lang="ru-RU" sz="2400" dirty="0" smtClean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434554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6632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Революции в экономической истории 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785005"/>
            <a:ext cx="85064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Научно-техническая (второй этап), или информационная</a:t>
            </a:r>
            <a:r>
              <a:rPr lang="ru-RU" sz="2400" dirty="0" smtClean="0"/>
              <a:t>, конец </a:t>
            </a:r>
            <a:r>
              <a:rPr lang="en-US" sz="2400" dirty="0" smtClean="0"/>
              <a:t>XX </a:t>
            </a:r>
            <a:r>
              <a:rPr lang="ru-RU" sz="2400" dirty="0" smtClean="0"/>
              <a:t>– начало </a:t>
            </a:r>
            <a:r>
              <a:rPr lang="en-US" sz="2400" dirty="0" smtClean="0"/>
              <a:t>XXI</a:t>
            </a:r>
            <a:r>
              <a:rPr lang="ru-RU" sz="2400" dirty="0" smtClean="0"/>
              <a:t> вв. Основные черты:</a:t>
            </a:r>
          </a:p>
          <a:p>
            <a:endParaRPr lang="ru-RU" sz="24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информатизация социально-экономических, в том числе производственных процессов;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появление новых продуктов и услуг, связанных со связью  и информацией;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совершенствование автоматизации не только физического, но и умственного труда;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развитие третьей – постиндустриальной – стадии развития общественного производства.</a:t>
            </a:r>
          </a:p>
          <a:p>
            <a:r>
              <a:rPr lang="ru-RU" sz="2400" dirty="0" smtClean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329143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484784"/>
            <a:ext cx="850641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romanUcPeriod"/>
            </a:pPr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Собирательство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до 10 тыс. лет назад. </a:t>
            </a:r>
          </a:p>
          <a:p>
            <a:endParaRPr lang="ru-RU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endParaRPr lang="ru-RU" sz="30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Blip>
                <a:blip r:embed="rId5"/>
              </a:buBlip>
            </a:pPr>
            <a:r>
              <a:rPr lang="ru-RU" sz="3000" dirty="0" smtClean="0"/>
              <a:t>отсутствие производства, потребление «даров природы»;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3000" dirty="0" smtClean="0"/>
              <a:t>удовлетворение только самых первичных потребностей.</a:t>
            </a:r>
          </a:p>
          <a:p>
            <a:endParaRPr lang="ru-RU" sz="30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458069" y="116632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 развития 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2342254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484784"/>
            <a:ext cx="850641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Доиндустриальная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до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XVIII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 </a:t>
            </a:r>
          </a:p>
          <a:p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endParaRPr lang="ru-RU" sz="10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Blip>
                <a:blip r:embed="rId5"/>
              </a:buBlip>
            </a:pPr>
            <a:r>
              <a:rPr lang="ru-RU" sz="2600" dirty="0" smtClean="0"/>
              <a:t>преобладание сельского хозяйства в структуре общественного производства и сельскохозяйственных рабочих – в общей структуре занятых;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600" dirty="0" smtClean="0"/>
              <a:t>применение ручного и </a:t>
            </a:r>
            <a:r>
              <a:rPr lang="ru-RU" sz="2600" dirty="0" err="1" smtClean="0"/>
              <a:t>слабомеханизированного</a:t>
            </a:r>
            <a:r>
              <a:rPr lang="ru-RU" sz="2600" dirty="0" smtClean="0"/>
              <a:t> труда;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600" dirty="0" smtClean="0"/>
              <a:t>господство землевладельцев как ведущей социальной группы и земли – как ведущего фактора производства;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600" dirty="0" smtClean="0"/>
              <a:t>низкие темпы роста потребностей;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600" dirty="0" smtClean="0"/>
              <a:t>слабые стимулы для научно-технического развития;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600" dirty="0" smtClean="0"/>
              <a:t>умеренный рост численности населения.</a:t>
            </a:r>
          </a:p>
          <a:p>
            <a:endParaRPr lang="ru-RU" sz="24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458069" y="116632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 развития производства 2</a:t>
            </a:r>
          </a:p>
        </p:txBody>
      </p:sp>
    </p:spTree>
    <p:extLst>
      <p:ext uri="{BB962C8B-B14F-4D97-AF65-F5344CB8AC3E}">
        <p14:creationId xmlns:p14="http://schemas.microsoft.com/office/powerpoint/2010/main" val="2559577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908720"/>
            <a:ext cx="850641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Индустриальная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XVIII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 </a:t>
            </a:r>
          </a:p>
          <a:p>
            <a:endParaRPr lang="ru-RU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endParaRPr lang="ru-RU" sz="10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преобладание промышленных отраслей в структуре общественного производства и промышленных рабочих – в общей структуре занятых;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применение механизированного и машинизированного труда как в промышленности, так и в других отраслях;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господство капиталистов как ведущего класса общества и капитала – как главного фактора производства;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относительно высокие темпы роста количества и качества потребностей;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углубление ОРТ, предметная и функциональная специализация и кооперация, новые формы организации бизнеса;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наличие стимулов для научно-технического развития;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умеренно высокий рост численности населения, урбанизация населения (в 7 раз по сравнению с 1650 г.).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-15190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 развития производства 3</a:t>
            </a:r>
          </a:p>
        </p:txBody>
      </p:sp>
    </p:spTree>
    <p:extLst>
      <p:ext uri="{BB962C8B-B14F-4D97-AF65-F5344CB8AC3E}">
        <p14:creationId xmlns:p14="http://schemas.microsoft.com/office/powerpoint/2010/main" val="242492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908720"/>
            <a:ext cx="8506419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Постиндустриальная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со второй пол.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в. </a:t>
            </a:r>
          </a:p>
          <a:p>
            <a:endParaRPr lang="ru-RU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endParaRPr lang="ru-RU" sz="10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Blip>
                <a:blip r:embed="rId5"/>
              </a:buBlip>
            </a:pPr>
            <a:r>
              <a:rPr lang="ru-RU" sz="2100" dirty="0" smtClean="0"/>
              <a:t>преобладание сферы услуг в структуре общественного производства и работников сферы услуг – в общей структуре занятых;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100" dirty="0" smtClean="0"/>
              <a:t>применение высокомеханизированного и автоматизированного труда во всех отраслях, внедрение достижений информатики и ВТ;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100" dirty="0" smtClean="0"/>
              <a:t>формирование индустрии знаний как ведущего фактора производства, использующего самореализующуюся личность как инструмент прогрессивного развития всего общества;</a:t>
            </a:r>
            <a:endParaRPr lang="ru-RU" sz="2100" dirty="0"/>
          </a:p>
          <a:p>
            <a:pPr marL="342900" indent="-342900">
              <a:buBlip>
                <a:blip r:embed="rId5"/>
              </a:buBlip>
            </a:pPr>
            <a:r>
              <a:rPr lang="ru-RU" sz="2100" dirty="0" smtClean="0"/>
              <a:t>большие </a:t>
            </a:r>
            <a:r>
              <a:rPr lang="ru-RU" sz="2100" dirty="0"/>
              <a:t>стимулы для </a:t>
            </a:r>
            <a:r>
              <a:rPr lang="ru-RU" sz="2100" dirty="0" smtClean="0"/>
              <a:t>дальнейшего научно-технического </a:t>
            </a:r>
            <a:r>
              <a:rPr lang="ru-RU" sz="2100" dirty="0"/>
              <a:t>развития;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100" dirty="0" smtClean="0"/>
              <a:t>повышение роли высококвалифицированных специалистов и научных работников, а также социальной сферы в обществе;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100" dirty="0" smtClean="0"/>
              <a:t>наличие возможностей практически полного удовлетворения первичных потребностей, расширение возможностей удовлетворения потребностей высокого порядка;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100" dirty="0" smtClean="0"/>
              <a:t>быстрый рост численности населения (до 7 млрд. чел. на </a:t>
            </a:r>
            <a:r>
              <a:rPr lang="ru-RU" sz="2100" dirty="0" err="1" smtClean="0"/>
              <a:t>с.д</a:t>
            </a:r>
            <a:r>
              <a:rPr lang="ru-RU" sz="2100" dirty="0" smtClean="0"/>
              <a:t>.).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-15190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 развития производства 4</a:t>
            </a:r>
          </a:p>
        </p:txBody>
      </p:sp>
    </p:spTree>
    <p:extLst>
      <p:ext uri="{BB962C8B-B14F-4D97-AF65-F5344CB8AC3E}">
        <p14:creationId xmlns:p14="http://schemas.microsoft.com/office/powerpoint/2010/main" val="488038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268760"/>
            <a:ext cx="850641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200" dirty="0" smtClean="0"/>
              <a:t>Неравномерность экономического развития стран, т.е. </a:t>
            </a:r>
            <a:r>
              <a:rPr lang="ru-RU" sz="2200" dirty="0"/>
              <a:t>о</a:t>
            </a:r>
            <a:r>
              <a:rPr lang="ru-RU" sz="2200" dirty="0" smtClean="0"/>
              <a:t>дновременное сосуществование на планете всех трех стадий развития общественного производства.</a:t>
            </a:r>
          </a:p>
          <a:p>
            <a:pPr marL="457200" indent="-457200">
              <a:buAutoNum type="arabicPeriod"/>
            </a:pPr>
            <a:r>
              <a:rPr lang="ru-RU" sz="2200" dirty="0" smtClean="0"/>
              <a:t>Неоднородность производственной структуры страны: каждая страна производит продукт в соответствии со своими конкурентными преимуществами.</a:t>
            </a:r>
          </a:p>
          <a:p>
            <a:pPr marL="457200" indent="-457200">
              <a:buAutoNum type="arabicPeriod"/>
            </a:pPr>
            <a:r>
              <a:rPr lang="ru-RU" sz="2200" dirty="0" smtClean="0"/>
              <a:t>Глобализация мировой экономики, т.е. вовлечение отдельных стран в сферу интересов развитых стран и транснациональных корпораций.</a:t>
            </a:r>
          </a:p>
          <a:p>
            <a:pPr marL="457200" indent="-457200">
              <a:buAutoNum type="arabicPeriod"/>
            </a:pPr>
            <a:r>
              <a:rPr lang="ru-RU" sz="2200" dirty="0" smtClean="0"/>
              <a:t>Неполное использование возможностей НТП в части обеспечения продуктами питания и другими необходимыми товарами отстающие страны мира.</a:t>
            </a:r>
          </a:p>
          <a:p>
            <a:pPr marL="457200" indent="-457200">
              <a:buAutoNum type="arabicPeriod"/>
            </a:pPr>
            <a:r>
              <a:rPr lang="ru-RU" sz="2200" dirty="0" smtClean="0"/>
              <a:t>Ведущее положение науки и технологий как отраслей, обеспечивающих ускоренное экономическое развитие.</a:t>
            </a:r>
          </a:p>
          <a:p>
            <a:pPr marL="457200" indent="-457200">
              <a:buAutoNum type="arabicPeriod"/>
            </a:pPr>
            <a:r>
              <a:rPr lang="ru-RU" sz="2200" dirty="0" smtClean="0"/>
              <a:t>Наличие широких возможностей для удовлетворения нематериальных (духовных и культурных) потребностей.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-27384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современного этапа развития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3392569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124744"/>
            <a:ext cx="850641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наиболее известный в российской эк. науке подход к историческому анализу экономического развития, основанный на смене общественно-экономических формаций, отличающихся способом </a:t>
            </a:r>
            <a:r>
              <a:rPr lang="ru-RU" sz="2600" dirty="0"/>
              <a:t>производства материальных благ</a:t>
            </a:r>
            <a:r>
              <a:rPr lang="ru-RU" sz="2600" dirty="0" smtClean="0"/>
              <a:t>. </a:t>
            </a:r>
          </a:p>
          <a:p>
            <a:endParaRPr lang="ru-RU" sz="2600" dirty="0" smtClean="0"/>
          </a:p>
          <a:p>
            <a:r>
              <a:rPr lang="ru-RU" sz="2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производства</a:t>
            </a:r>
            <a:r>
              <a:rPr lang="ru-RU" sz="2600" dirty="0"/>
              <a:t> - это единство производительных сил и производственных отношений. Производительные силы </a:t>
            </a:r>
            <a:r>
              <a:rPr lang="ru-RU" sz="2600" dirty="0" smtClean="0"/>
              <a:t>- </a:t>
            </a:r>
            <a:r>
              <a:rPr lang="ru-RU" sz="2600" dirty="0"/>
              <a:t>это </a:t>
            </a:r>
            <a:r>
              <a:rPr lang="ru-RU" sz="2600" i="1" dirty="0"/>
              <a:t>содержание</a:t>
            </a:r>
            <a:r>
              <a:rPr lang="ru-RU" sz="2600" dirty="0"/>
              <a:t> способа производства, а производственные отношения - </a:t>
            </a:r>
            <a:r>
              <a:rPr lang="ru-RU" sz="2600" i="1" dirty="0"/>
              <a:t>форма</a:t>
            </a:r>
            <a:r>
              <a:rPr lang="ru-RU" sz="2600" dirty="0"/>
              <a:t>. С изменением содержания меняется и форма. Это происходит через революцию. </a:t>
            </a:r>
            <a:r>
              <a:rPr lang="ru-RU" sz="2600" dirty="0" smtClean="0"/>
              <a:t>Соответственно, </a:t>
            </a:r>
            <a:r>
              <a:rPr lang="ru-RU" sz="2600" dirty="0"/>
              <a:t>меняют друг друга различные социально - экономические формации.</a:t>
            </a:r>
            <a:r>
              <a:rPr lang="ru-RU" sz="2400" dirty="0"/>
              <a:t> </a:t>
            </a:r>
            <a:endParaRPr lang="ru-RU" sz="24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59604"/>
            <a:ext cx="806489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Формационный подход К. Маркса – </a:t>
            </a:r>
          </a:p>
        </p:txBody>
      </p:sp>
    </p:spTree>
    <p:extLst>
      <p:ext uri="{BB962C8B-B14F-4D97-AF65-F5344CB8AC3E}">
        <p14:creationId xmlns:p14="http://schemas.microsoft.com/office/powerpoint/2010/main" val="1703982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980728"/>
            <a:ext cx="850641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Выделил пять </a:t>
            </a:r>
            <a:r>
              <a:rPr lang="ru-RU" sz="2400" dirty="0"/>
              <a:t>формаций</a:t>
            </a:r>
            <a:r>
              <a:rPr lang="ru-RU" sz="2400" dirty="0" smtClean="0"/>
              <a:t>:</a:t>
            </a:r>
          </a:p>
          <a:p>
            <a:endParaRPr lang="ru-RU" sz="1000" dirty="0"/>
          </a:p>
          <a:p>
            <a:pPr marL="514350" indent="-514350">
              <a:buAutoNum type="romanUcPeriod"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Первобытнообщинный</a:t>
            </a:r>
            <a:r>
              <a:rPr lang="ru-RU" sz="2400" dirty="0"/>
              <a:t>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строй</a:t>
            </a:r>
            <a:r>
              <a:rPr lang="ru-RU" sz="2400" dirty="0"/>
              <a:t> (примитивные орудия труда; общинная собственность) </a:t>
            </a:r>
          </a:p>
          <a:p>
            <a:pPr marL="514350" indent="-514350">
              <a:buAutoNum type="romanUcPeriod"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Рабовладельческий строй </a:t>
            </a:r>
            <a:r>
              <a:rPr lang="ru-RU" sz="2400" dirty="0"/>
              <a:t>(использование в качестве орудий труда живых людей – рабов; личная собственность) </a:t>
            </a:r>
          </a:p>
          <a:p>
            <a:pPr marL="514350" indent="-514350">
              <a:buAutoNum type="romanUcPeriod"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Феодальный строй </a:t>
            </a:r>
            <a:r>
              <a:rPr lang="ru-RU" sz="2400" dirty="0"/>
              <a:t>(ручной и </a:t>
            </a:r>
            <a:r>
              <a:rPr lang="ru-RU" sz="2400" dirty="0" err="1"/>
              <a:t>слабомеханизированный</a:t>
            </a:r>
            <a:r>
              <a:rPr lang="ru-RU" sz="2400" dirty="0"/>
              <a:t> труд; частная собственность на землю; отношения аренды земли; натуральное хозяйство)</a:t>
            </a:r>
          </a:p>
          <a:p>
            <a:pPr marL="514350" indent="-514350">
              <a:buAutoNum type="romanUcPeriod"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Капиталистический строй </a:t>
            </a:r>
            <a:r>
              <a:rPr lang="ru-RU" sz="2400" dirty="0"/>
              <a:t>(механизированный и машинизированный труд; частная собственность на средства производства, рыночное хозяйство)</a:t>
            </a:r>
          </a:p>
          <a:p>
            <a:pPr marL="514350" indent="-514350">
              <a:buAutoNum type="romanUcPeriod"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Коммунистический строй </a:t>
            </a:r>
            <a:r>
              <a:rPr lang="ru-RU" sz="2400" dirty="0"/>
              <a:t>и его переходная стадия – социализм (общественная </a:t>
            </a:r>
            <a:r>
              <a:rPr lang="ru-RU" sz="2400" dirty="0" smtClean="0"/>
              <a:t>собственность; равенство в распределении продукта)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-15190"/>
            <a:ext cx="806489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Формационный подход К. Маркса 2</a:t>
            </a:r>
          </a:p>
        </p:txBody>
      </p:sp>
    </p:spTree>
    <p:extLst>
      <p:ext uri="{BB962C8B-B14F-4D97-AF65-F5344CB8AC3E}">
        <p14:creationId xmlns:p14="http://schemas.microsoft.com/office/powerpoint/2010/main" val="2709858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116027"/>
            <a:ext cx="8506419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подход к изучению общественно-экономической истории, основанный на постепенной смене цивилизаций</a:t>
            </a:r>
            <a:r>
              <a:rPr lang="ru-RU" sz="2400" dirty="0"/>
              <a:t>. </a:t>
            </a:r>
            <a:endParaRPr lang="ru-RU" sz="2400" dirty="0" smtClean="0"/>
          </a:p>
          <a:p>
            <a:endParaRPr lang="ru-RU" sz="1000" dirty="0" smtClean="0"/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Цивилизация</a:t>
            </a:r>
            <a:r>
              <a:rPr lang="ru-RU" sz="2400" dirty="0" smtClean="0"/>
              <a:t> – целостная общественная система, включающая </a:t>
            </a:r>
            <a:r>
              <a:rPr lang="ru-RU" sz="2400" dirty="0"/>
              <a:t>в себя различные </a:t>
            </a:r>
            <a:r>
              <a:rPr lang="ru-RU" sz="2400" dirty="0" smtClean="0"/>
              <a:t>материальные и нематериальные сферы общественной жизни (религию</a:t>
            </a:r>
            <a:r>
              <a:rPr lang="ru-RU" sz="2400" dirty="0"/>
              <a:t>, культуру, </a:t>
            </a:r>
            <a:r>
              <a:rPr lang="ru-RU" sz="2400" dirty="0" smtClean="0"/>
              <a:t>экономику, политику, социальную </a:t>
            </a:r>
            <a:r>
              <a:rPr lang="ru-RU" sz="2400" dirty="0"/>
              <a:t>организацию и т. д.), которые согласованы друг с другом и тесно взаимосвязаны. </a:t>
            </a:r>
            <a:r>
              <a:rPr lang="ru-RU" sz="2400" dirty="0" smtClean="0"/>
              <a:t>Каждый </a:t>
            </a:r>
            <a:r>
              <a:rPr lang="ru-RU" sz="2400" dirty="0"/>
              <a:t>элемент этой системы несет </a:t>
            </a:r>
            <a:r>
              <a:rPr lang="ru-RU" sz="2400" dirty="0" smtClean="0"/>
              <a:t>в </a:t>
            </a:r>
            <a:r>
              <a:rPr lang="ru-RU" sz="2400" dirty="0"/>
              <a:t>себе </a:t>
            </a:r>
            <a:r>
              <a:rPr lang="ru-RU" sz="2400" dirty="0" smtClean="0"/>
              <a:t>устойчивые своеобразные признаки «своей» цивилизации</a:t>
            </a:r>
            <a:r>
              <a:rPr lang="ru-RU" sz="2400" dirty="0"/>
              <a:t>. </a:t>
            </a:r>
            <a:r>
              <a:rPr lang="ru-RU" sz="2400" dirty="0" smtClean="0"/>
              <a:t>Так называемый «синтезированный» взгляд на историю.</a:t>
            </a:r>
          </a:p>
          <a:p>
            <a:endParaRPr lang="ru-RU" sz="1000" dirty="0" smtClean="0"/>
          </a:p>
          <a:p>
            <a:r>
              <a:rPr lang="ru-RU" sz="2400" dirty="0" smtClean="0"/>
              <a:t>Цивилизационный подход основан на взглядах русского </a:t>
            </a:r>
            <a:r>
              <a:rPr lang="ru-RU" sz="2400" dirty="0"/>
              <a:t>мыслителя Н.В. Данилевского, английского историка А. Тойнби, немецкого философа О. </a:t>
            </a:r>
            <a:r>
              <a:rPr lang="ru-RU" sz="2400" dirty="0" smtClean="0"/>
              <a:t>Шпенглера.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87596"/>
            <a:ext cx="806489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Цивилизационный подход – </a:t>
            </a:r>
          </a:p>
        </p:txBody>
      </p:sp>
    </p:spTree>
    <p:extLst>
      <p:ext uri="{BB962C8B-B14F-4D97-AF65-F5344CB8AC3E}">
        <p14:creationId xmlns:p14="http://schemas.microsoft.com/office/powerpoint/2010/main" val="3274153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456"/>
            <a:ext cx="77048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Периодизация экономической истории согласно современной теории смены цивилизаций</a:t>
            </a:r>
          </a:p>
        </p:txBody>
      </p:sp>
      <p:pic>
        <p:nvPicPr>
          <p:cNvPr id="1030" name="Picture 6" descr="Таблица 1 Циклическая периодизация истории экономик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87554"/>
            <a:ext cx="6984776" cy="51548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451211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Динамика численности населен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795002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3528" y="210706"/>
            <a:ext cx="77048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численности населения планеты </a:t>
            </a:r>
            <a:r>
              <a:rPr lang="ru-RU" sz="3000" dirty="0" smtClean="0"/>
              <a:t>(статистические оценки)</a:t>
            </a:r>
          </a:p>
        </p:txBody>
      </p:sp>
    </p:spTree>
    <p:extLst>
      <p:ext uri="{BB962C8B-B14F-4D97-AF65-F5344CB8AC3E}">
        <p14:creationId xmlns:p14="http://schemas.microsoft.com/office/powerpoint/2010/main" val="355707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10706"/>
            <a:ext cx="770485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численности населения планеты </a:t>
            </a:r>
            <a:r>
              <a:rPr lang="ru-RU" sz="3000" dirty="0" smtClean="0"/>
              <a:t>(</a:t>
            </a:r>
            <a:r>
              <a:rPr lang="ru-RU" sz="3200" dirty="0" smtClean="0"/>
              <a:t>по </a:t>
            </a:r>
            <a:r>
              <a:rPr lang="ru-RU" sz="3200" dirty="0" err="1"/>
              <a:t>Бирабену</a:t>
            </a:r>
            <a:r>
              <a:rPr lang="ru-RU" sz="3200" dirty="0"/>
              <a:t> до </a:t>
            </a:r>
            <a:r>
              <a:rPr lang="ru-RU" sz="3200" dirty="0" smtClean="0"/>
              <a:t>2000 г.)</a:t>
            </a:r>
            <a:endParaRPr lang="ru-RU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avmol51.narod.ru/images/Beraben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34481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391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456"/>
            <a:ext cx="770485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 общественного хозяйства –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908720"/>
            <a:ext cx="8506419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состояние производительных сил и производственных отношений с точки зрения ОРТ, форм и способов производства и содержания отношений собственности.</a:t>
            </a:r>
          </a:p>
          <a:p>
            <a:endParaRPr lang="ru-RU" sz="1000" dirty="0" smtClean="0"/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Натуральное хозяйство </a:t>
            </a:r>
            <a:r>
              <a:rPr lang="ru-RU" sz="2400" dirty="0" smtClean="0"/>
              <a:t>– форма хозяйствования, в которой производство экономических благ осуществляется для собственного потребления в рамках замкнутой хозяйственной единицы.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</a:t>
            </a:r>
            <a:r>
              <a:rPr lang="ru-RU" sz="2400" dirty="0" smtClean="0"/>
              <a:t>:</a:t>
            </a:r>
          </a:p>
          <a:p>
            <a:endParaRPr lang="ru-RU" sz="1000" dirty="0" smtClean="0"/>
          </a:p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низкая степень общественного разделения труда;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400" dirty="0"/>
              <a:t>непосредственная связь производителя и потребителя;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закрытый тип хозяйства;</a:t>
            </a:r>
            <a:endParaRPr lang="ru-RU" sz="2400" dirty="0"/>
          </a:p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слабая диверсификация видов продукции;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использование ручного и </a:t>
            </a:r>
            <a:r>
              <a:rPr lang="ru-RU" sz="2400" dirty="0" err="1" smtClean="0"/>
              <a:t>слабомеханизированного</a:t>
            </a:r>
            <a:r>
              <a:rPr lang="ru-RU" sz="2400" dirty="0" smtClean="0"/>
              <a:t> труда;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слабые стимулы для научно-технического прогресса;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устойчивость, консерватизм экономической системы.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26588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456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Товарное хозяйство –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908720"/>
            <a:ext cx="8506419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форма хозяйствования, в которой производство экономических благ осуществляется с целью обмена посредством рынка.</a:t>
            </a:r>
          </a:p>
          <a:p>
            <a:endParaRPr lang="ru-RU" sz="1000" dirty="0" smtClean="0"/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</a:t>
            </a:r>
            <a:r>
              <a:rPr lang="ru-RU" sz="2400" dirty="0" smtClean="0"/>
              <a:t>:</a:t>
            </a:r>
          </a:p>
          <a:p>
            <a:endParaRPr lang="ru-RU" sz="1000" dirty="0" smtClean="0"/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высокая степень общественного разделения труда;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опосредованная </a:t>
            </a:r>
            <a:r>
              <a:rPr lang="ru-RU" sz="2200" dirty="0"/>
              <a:t>связь производителя и </a:t>
            </a:r>
            <a:r>
              <a:rPr lang="ru-RU" sz="2200" dirty="0" smtClean="0"/>
              <a:t>потребителя, наличие инфраструктуры поддержки обмена ресурсами и продуктами труда;</a:t>
            </a:r>
            <a:endParaRPr lang="ru-RU" sz="2200" dirty="0"/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преимущественно открытый тип хозяйства;</a:t>
            </a:r>
            <a:endParaRPr lang="ru-RU" sz="2200" dirty="0"/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диверсификация видов продукции;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использование механизированного и автоматизированного труда;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сильные стимулы для научно-технического прогресса; 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динамизм, изменчивость экономической системы;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200" dirty="0" smtClean="0"/>
              <a:t>развитые отношения собственности, многообразие форм собственности.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451117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7456"/>
            <a:ext cx="77048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Условием возникновения товарного хозяйства является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5" y="980728"/>
            <a:ext cx="8208912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общественное разделение труда, которое обусловливает: </a:t>
            </a:r>
          </a:p>
          <a:p>
            <a:r>
              <a:rPr lang="ru-RU" sz="2400" dirty="0" smtClean="0"/>
              <a:t>1) продуктовую и функциональную специализацию производства; 2) экономическое обособление товаропроизводителей как различных собственников.</a:t>
            </a:r>
          </a:p>
          <a:p>
            <a:endParaRPr lang="ru-RU" sz="1000" dirty="0" smtClean="0"/>
          </a:p>
          <a:p>
            <a:endParaRPr lang="ru-RU" sz="1000" dirty="0" smtClean="0"/>
          </a:p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Условиями развития товарного </a:t>
            </a: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хозяйства 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являются:</a:t>
            </a:r>
          </a:p>
          <a:p>
            <a:endParaRPr lang="ru-RU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arenR"/>
            </a:pPr>
            <a:r>
              <a:rPr lang="ru-RU" sz="2300" dirty="0" smtClean="0"/>
              <a:t>дальнейшее развитие специализации производства;</a:t>
            </a:r>
          </a:p>
          <a:p>
            <a:pPr marL="457200" indent="-457200">
              <a:buAutoNum type="arabicParenR"/>
            </a:pPr>
            <a:r>
              <a:rPr lang="ru-RU" sz="2300" dirty="0" smtClean="0"/>
              <a:t>развитие отношений собственности;</a:t>
            </a:r>
          </a:p>
          <a:p>
            <a:pPr marL="457200" indent="-457200">
              <a:buAutoNum type="arabicParenR"/>
            </a:pPr>
            <a:r>
              <a:rPr lang="ru-RU" sz="2300" dirty="0" smtClean="0"/>
              <a:t>развитие инфраструктуры обмена продуктами производства;</a:t>
            </a:r>
          </a:p>
          <a:p>
            <a:pPr marL="457200" indent="-457200">
              <a:buAutoNum type="arabicParenR"/>
            </a:pPr>
            <a:r>
              <a:rPr lang="ru-RU" sz="2300" dirty="0" smtClean="0"/>
              <a:t>развитие производительных сил и усложнение производственных отношений.</a:t>
            </a:r>
          </a:p>
          <a:p>
            <a:endParaRPr lang="ru-RU" sz="1000" dirty="0" smtClean="0"/>
          </a:p>
        </p:txBody>
      </p:sp>
    </p:spTree>
    <p:extLst>
      <p:ext uri="{BB962C8B-B14F-4D97-AF65-F5344CB8AC3E}">
        <p14:creationId xmlns:p14="http://schemas.microsoft.com/office/powerpoint/2010/main" val="457944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456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Экономическая система –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963880"/>
            <a:ext cx="8506419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совокупность </a:t>
            </a:r>
            <a:r>
              <a:rPr lang="ru-RU" sz="2600" dirty="0"/>
              <a:t>объектов и субъектов экономических отношений</a:t>
            </a:r>
            <a:r>
              <a:rPr lang="ru-RU" sz="2600" dirty="0" smtClean="0"/>
              <a:t>, экономических процессов и явлений, происходящих в данном обществе в результате сложившихся </a:t>
            </a:r>
            <a:r>
              <a:rPr lang="ru-RU" sz="2600" dirty="0"/>
              <a:t>в нём </a:t>
            </a:r>
            <a:r>
              <a:rPr lang="ru-RU" sz="2600" dirty="0" smtClean="0"/>
              <a:t>отношений собственности и регулирующего экономику механизма.</a:t>
            </a:r>
          </a:p>
          <a:p>
            <a:endParaRPr lang="ru-RU" sz="1200" dirty="0" smtClean="0"/>
          </a:p>
          <a:p>
            <a:r>
              <a:rPr lang="ru-RU" sz="2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Главные критерии разделения экономических систем</a:t>
            </a: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arenR"/>
            </a:pPr>
            <a:r>
              <a:rPr lang="ru-RU" sz="2600" dirty="0" smtClean="0"/>
              <a:t>преобладающая форма собственности;</a:t>
            </a:r>
          </a:p>
          <a:p>
            <a:pPr marL="457200" indent="-457200">
              <a:buAutoNum type="arabicParenR"/>
            </a:pPr>
            <a:r>
              <a:rPr lang="ru-RU" sz="2600" dirty="0" smtClean="0"/>
              <a:t>способ </a:t>
            </a:r>
            <a:r>
              <a:rPr lang="ru-RU" sz="2600" dirty="0"/>
              <a:t>регулирования </a:t>
            </a:r>
            <a:r>
              <a:rPr lang="ru-RU" sz="2600" dirty="0" smtClean="0"/>
              <a:t>экономики;</a:t>
            </a:r>
          </a:p>
          <a:p>
            <a:pPr marL="457200" indent="-457200">
              <a:buFontTx/>
              <a:buAutoNum type="arabicParenR"/>
            </a:pPr>
            <a:r>
              <a:rPr lang="ru-RU" sz="2600" dirty="0"/>
              <a:t>характер и степень свободы экономической деятельности ;</a:t>
            </a:r>
          </a:p>
          <a:p>
            <a:pPr marL="457200" indent="-457200">
              <a:buAutoNum type="arabicParenR"/>
            </a:pPr>
            <a:r>
              <a:rPr lang="ru-RU" sz="2600" dirty="0" smtClean="0"/>
              <a:t>главный </a:t>
            </a:r>
            <a:r>
              <a:rPr lang="ru-RU" sz="2600" dirty="0"/>
              <a:t>мотив хозяйственной </a:t>
            </a:r>
            <a:r>
              <a:rPr lang="ru-RU" sz="2600" dirty="0" smtClean="0"/>
              <a:t>деятельности. </a:t>
            </a:r>
          </a:p>
          <a:p>
            <a:pPr marL="342900" indent="-342900">
              <a:buBlip>
                <a:blip r:embed="rId5"/>
              </a:buBlip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263541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-2738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система – 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20688"/>
            <a:ext cx="8506419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нерыночный тип экономической системы. Характерна для слаборазвитых стран Азии, Африки, </a:t>
            </a:r>
            <a:r>
              <a:rPr lang="ru-RU" sz="2200" dirty="0" err="1" smtClean="0"/>
              <a:t>Лат.Америки</a:t>
            </a:r>
            <a:r>
              <a:rPr lang="ru-RU" sz="2200" dirty="0" smtClean="0"/>
              <a:t>.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господство </a:t>
            </a:r>
            <a:r>
              <a:rPr lang="ru-RU" sz="2000" dirty="0"/>
              <a:t>традиций и обычаев в хозяйственной </a:t>
            </a:r>
            <a:r>
              <a:rPr lang="ru-RU" sz="2000" dirty="0" smtClean="0"/>
              <a:t>деятельности и экономических отношениях;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определение экономической роли субъектов наследственностью, кастовой принадлежностью;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четкая иерархия общества;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ограничение научно-технического </a:t>
            </a:r>
            <a:r>
              <a:rPr lang="ru-RU" sz="2000" dirty="0"/>
              <a:t>и </a:t>
            </a:r>
            <a:r>
              <a:rPr lang="ru-RU" sz="2000" dirty="0" smtClean="0"/>
              <a:t>социального развития, </a:t>
            </a:r>
            <a:r>
              <a:rPr lang="ru-RU" sz="2000" dirty="0"/>
              <a:t>т.к. оно вступает в противоречие с хозяйственным укладом, религиозными и культурными </a:t>
            </a:r>
            <a:r>
              <a:rPr lang="ru-RU" sz="2000" dirty="0" smtClean="0"/>
              <a:t>ценностями;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многоукладность экономики (от кустарного производства до монополистического);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активная регулирующая и распределяющая роль государства, большая роль силовых и религиозных структур;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превышение темпов роста населения над темпами промышленного производства;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удовлетворение, главным образом, первичных потребностей как основная мотивация хоз. деятельности.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69716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-2738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Рыночная система (чистый рынок) 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20688"/>
            <a:ext cx="8506419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сформировалась в </a:t>
            </a:r>
            <a:r>
              <a:rPr lang="en-US" sz="2200" dirty="0" smtClean="0"/>
              <a:t>XVIII</a:t>
            </a:r>
            <a:r>
              <a:rPr lang="ru-RU" sz="2200" dirty="0" smtClean="0"/>
              <a:t> в., существовала вплоть до ХХ в.</a:t>
            </a:r>
          </a:p>
          <a:p>
            <a:endParaRPr lang="ru-RU" sz="1000" dirty="0" smtClean="0"/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преобладание частной собственности на средства производства;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определение экономической роли субъектов имеющимися у него правами собственности;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рыночный механизм управления экономикой, ценообразование на основе спроса и предложения;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мобильность экономики, главным индикатором распределения в которой является динамика цен;  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наличие стимулов к научно-техническому развитию с целью максимально эффективного использования ресурсов и минимизации издержек производства;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личная заинтересованность предпринимателей в результатах производства;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свобода выбора видов и форм деятельности, способов производства;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ограничение регулирующей роли государства, большая роль правовых структур и защиты частной собственности;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отсутствие значительной экономической власти у отдельного субъекта;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возможности удовлетворения широкого спектра потребностей.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95855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-27384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Административно-командная система –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20688"/>
            <a:ext cx="850641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сформировалась в </a:t>
            </a:r>
            <a:r>
              <a:rPr lang="en-US" sz="2200" dirty="0" smtClean="0"/>
              <a:t>X</a:t>
            </a:r>
            <a:r>
              <a:rPr lang="ru-RU" sz="2200" dirty="0"/>
              <a:t>Х</a:t>
            </a:r>
            <a:r>
              <a:rPr lang="ru-RU" sz="2200" dirty="0" smtClean="0"/>
              <a:t> в., существовала в СССР, странах Восточной Европы, Кубе, Албании, КНДР.</a:t>
            </a:r>
          </a:p>
          <a:p>
            <a:endParaRPr lang="ru-RU" sz="1000" dirty="0" smtClean="0"/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господство государственной собственности на средства производства;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определение экономической роли субъектов карьерной ступенью (профессионально-должностной структурой);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отсутствие конкуренции, и, следовательно, монополизации экономики;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административный механизм управления экономикой, централизованное планирование всех параметров производства и экономического развития в целом;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устойчивость экономики, главным индикатором распределения в которой являются приоритеты государства (через план);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наличие возможностей научно-технического развития как одной из важнейших задач государства;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активное применение идеологических (нематериальных) стимулов  развития производства;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ограничение экономической свободы;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приоритетное решение задач государства и общества, а не отдельных хозяйствующих субъектов.</a:t>
            </a:r>
          </a:p>
        </p:txBody>
      </p:sp>
    </p:spTree>
    <p:extLst>
      <p:ext uri="{BB962C8B-B14F-4D97-AF65-F5344CB8AC3E}">
        <p14:creationId xmlns:p14="http://schemas.microsoft.com/office/powerpoint/2010/main" val="36358227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-27384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Смешанная система –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476672"/>
            <a:ext cx="850641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определенный компромисс чисто рыночной и командно-административной систем, т.к. в чистом виде ни одна из систем не существует. В различных странах могут сохраняться даже элементы традиционного хозяйства. 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сочетание различных видов собственности на равных основаниях;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определение экономической роли субъектов как на основе наличия прав собственности, так и профессионально-квалификационной и должностной структуры;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поддержка добросовестной конкуренции, но пресечение монополизации экономики;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сочетание административного и рыночного  механизмов управления экономикой, научное планирование деятельности в соответствии с реалиями рынка;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поддержка научно-технического развития как одного из важнейших факторов производства, с одной стороны, и поддержка малого предпринимательства как основы потребительского производства, с другой стороны;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поддержка и защита экономических прав и свобод; 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000" dirty="0" smtClean="0"/>
              <a:t>одновременное решение задач государства и общества и удовлетворение потребностей отдельных хозяйствующих субъектов.</a:t>
            </a:r>
          </a:p>
        </p:txBody>
      </p:sp>
    </p:spTree>
    <p:extLst>
      <p:ext uri="{BB962C8B-B14F-4D97-AF65-F5344CB8AC3E}">
        <p14:creationId xmlns:p14="http://schemas.microsoft.com/office/powerpoint/2010/main" val="1561485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16632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экономические задачи, решаемые смешанной экономикой: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700808"/>
            <a:ext cx="82089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Clr>
                <a:schemeClr val="bg2"/>
              </a:buClr>
              <a:buSzPct val="120000"/>
              <a:buBlip>
                <a:blip r:embed="rId5"/>
              </a:buBlip>
            </a:pPr>
            <a:r>
              <a:rPr lang="ru-RU" sz="2400" dirty="0" smtClean="0"/>
              <a:t>обеспечение (поддержка) занятости;</a:t>
            </a:r>
          </a:p>
          <a:p>
            <a:pPr marL="342900" indent="-342900">
              <a:lnSpc>
                <a:spcPct val="90000"/>
              </a:lnSpc>
              <a:buClr>
                <a:schemeClr val="bg2"/>
              </a:buClr>
              <a:buSzPct val="120000"/>
              <a:buBlip>
                <a:blip r:embed="rId5"/>
              </a:buBlip>
            </a:pPr>
            <a:r>
              <a:rPr lang="ru-RU" sz="2400" dirty="0" smtClean="0"/>
              <a:t>максимально полное </a:t>
            </a:r>
            <a:r>
              <a:rPr lang="ru-RU" sz="2400" dirty="0"/>
              <a:t>использование производственных </a:t>
            </a:r>
            <a:r>
              <a:rPr lang="ru-RU" sz="2400" dirty="0" smtClean="0"/>
              <a:t>мощностей и земель;</a:t>
            </a:r>
          </a:p>
          <a:p>
            <a:pPr marL="342900" indent="-342900">
              <a:lnSpc>
                <a:spcPct val="90000"/>
              </a:lnSpc>
              <a:buClr>
                <a:schemeClr val="bg2"/>
              </a:buClr>
              <a:buSzPct val="120000"/>
              <a:buBlip>
                <a:blip r:embed="rId5"/>
              </a:buBlip>
            </a:pPr>
            <a:r>
              <a:rPr lang="ru-RU" sz="2400" dirty="0" smtClean="0"/>
              <a:t>стабилизация уровня цен;</a:t>
            </a:r>
          </a:p>
          <a:p>
            <a:pPr marL="342900" indent="-342900">
              <a:lnSpc>
                <a:spcPct val="90000"/>
              </a:lnSpc>
              <a:buClr>
                <a:schemeClr val="bg2"/>
              </a:buClr>
              <a:buSzPct val="120000"/>
              <a:buBlip>
                <a:blip r:embed="rId5"/>
              </a:buBlip>
            </a:pPr>
            <a:r>
              <a:rPr lang="ru-RU" sz="2400" dirty="0" smtClean="0"/>
              <a:t>стабилизация экономического роста;</a:t>
            </a:r>
          </a:p>
          <a:p>
            <a:pPr marL="342900" indent="-342900">
              <a:lnSpc>
                <a:spcPct val="90000"/>
              </a:lnSpc>
              <a:buClr>
                <a:schemeClr val="bg2"/>
              </a:buClr>
              <a:buSzPct val="120000"/>
              <a:buBlip>
                <a:blip r:embed="rId5"/>
              </a:buBlip>
            </a:pPr>
            <a:r>
              <a:rPr lang="ru-RU" sz="2400" dirty="0" smtClean="0"/>
              <a:t>параллельный </a:t>
            </a:r>
            <a:r>
              <a:rPr lang="ru-RU" sz="2400" dirty="0"/>
              <a:t>рост заработной платы и производительности </a:t>
            </a:r>
            <a:r>
              <a:rPr lang="ru-RU" sz="2400" dirty="0" smtClean="0"/>
              <a:t>труда;</a:t>
            </a:r>
          </a:p>
          <a:p>
            <a:pPr marL="342900" indent="-342900">
              <a:lnSpc>
                <a:spcPct val="90000"/>
              </a:lnSpc>
              <a:buClr>
                <a:schemeClr val="bg2"/>
              </a:buClr>
              <a:buSzPct val="120000"/>
              <a:buBlip>
                <a:blip r:embed="rId5"/>
              </a:buBlip>
            </a:pPr>
            <a:r>
              <a:rPr lang="ru-RU" sz="2400" dirty="0" smtClean="0"/>
              <a:t>социальное обеспечение населения, справедливое распределение доходов;</a:t>
            </a:r>
          </a:p>
          <a:p>
            <a:pPr marL="342900" indent="-342900">
              <a:lnSpc>
                <a:spcPct val="90000"/>
              </a:lnSpc>
              <a:buClr>
                <a:schemeClr val="bg2"/>
              </a:buClr>
              <a:buSzPct val="120000"/>
              <a:buBlip>
                <a:blip r:embed="rId5"/>
              </a:buBlip>
            </a:pPr>
            <a:r>
              <a:rPr lang="ru-RU" sz="2400" dirty="0" smtClean="0"/>
              <a:t>равновесие </a:t>
            </a:r>
            <a:r>
              <a:rPr lang="ru-RU" sz="2400" dirty="0"/>
              <a:t>платежного баланса.</a:t>
            </a:r>
          </a:p>
        </p:txBody>
      </p:sp>
    </p:spTree>
    <p:extLst>
      <p:ext uri="{BB962C8B-B14F-4D97-AF65-F5344CB8AC3E}">
        <p14:creationId xmlns:p14="http://schemas.microsoft.com/office/powerpoint/2010/main" val="2741658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4624"/>
            <a:ext cx="529517" cy="112668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6381328"/>
            <a:ext cx="874291" cy="4320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04664"/>
            <a:ext cx="820891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В </a:t>
            </a:r>
            <a:r>
              <a:rPr lang="ru-RU" sz="2600" smtClean="0"/>
              <a:t>настоящее время для </a:t>
            </a:r>
            <a:r>
              <a:rPr lang="ru-RU" sz="2600" dirty="0" smtClean="0"/>
              <a:t>отнесения какой-либо страны к тому или иному типу экономической системы в качестве главного критерия берется степень </a:t>
            </a:r>
            <a:r>
              <a:rPr lang="ru-RU" sz="2600" dirty="0"/>
              <a:t>развития государственной собственности </a:t>
            </a:r>
            <a:r>
              <a:rPr lang="ru-RU" sz="2600" dirty="0" smtClean="0"/>
              <a:t>и доля </a:t>
            </a:r>
            <a:r>
              <a:rPr lang="ru-RU" sz="2600" dirty="0"/>
              <a:t>государственных расходов в валовом национальном продукте</a:t>
            </a:r>
            <a:r>
              <a:rPr lang="ru-RU" sz="2600" dirty="0" smtClean="0"/>
              <a:t>.</a:t>
            </a:r>
            <a:endParaRPr lang="ru-RU" sz="2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14" y="2924944"/>
            <a:ext cx="7516662" cy="2365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9714" y="5590401"/>
            <a:ext cx="751666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r>
              <a:rPr lang="ru-RU" b="1" dirty="0" smtClean="0"/>
              <a:t>     </a:t>
            </a:r>
            <a:r>
              <a:rPr lang="ru-RU" sz="2200" b="1" dirty="0" smtClean="0"/>
              <a:t>Командная 		     Смешанная 	                        Рыночная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8143466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1522</TotalTime>
  <Words>2007</Words>
  <Application>Microsoft Office PowerPoint</Application>
  <PresentationFormat>Экран (4:3)</PresentationFormat>
  <Paragraphs>258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Соседство</vt:lpstr>
      <vt:lpstr>Экономика  Лектор: Красова Елена Викторовна, доцент кафедры мировой экономики и международных отношений, ауд. 1506.  Тел.: 240-41-93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82</cp:revision>
  <dcterms:created xsi:type="dcterms:W3CDTF">2013-09-23T04:12:10Z</dcterms:created>
  <dcterms:modified xsi:type="dcterms:W3CDTF">2015-02-17T05:30:56Z</dcterms:modified>
</cp:coreProperties>
</file>