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3" r:id="rId2"/>
    <p:sldId id="348" r:id="rId3"/>
    <p:sldId id="350" r:id="rId4"/>
    <p:sldId id="312" r:id="rId5"/>
    <p:sldId id="351" r:id="rId6"/>
    <p:sldId id="352" r:id="rId7"/>
    <p:sldId id="315" r:id="rId8"/>
    <p:sldId id="353" r:id="rId9"/>
    <p:sldId id="356" r:id="rId10"/>
    <p:sldId id="301" r:id="rId11"/>
    <p:sldId id="277" r:id="rId12"/>
    <p:sldId id="306" r:id="rId13"/>
    <p:sldId id="283" r:id="rId14"/>
    <p:sldId id="340" r:id="rId15"/>
    <p:sldId id="342" r:id="rId16"/>
    <p:sldId id="341" r:id="rId17"/>
    <p:sldId id="282" r:id="rId18"/>
    <p:sldId id="284" r:id="rId19"/>
    <p:sldId id="304" r:id="rId20"/>
    <p:sldId id="285" r:id="rId21"/>
    <p:sldId id="286" r:id="rId22"/>
    <p:sldId id="357" r:id="rId23"/>
    <p:sldId id="358" r:id="rId24"/>
    <p:sldId id="359" r:id="rId25"/>
    <p:sldId id="360" r:id="rId26"/>
    <p:sldId id="361" r:id="rId27"/>
    <p:sldId id="362" r:id="rId28"/>
    <p:sldId id="373" r:id="rId29"/>
    <p:sldId id="344" r:id="rId30"/>
    <p:sldId id="345" r:id="rId31"/>
    <p:sldId id="346" r:id="rId32"/>
    <p:sldId id="347" r:id="rId33"/>
    <p:sldId id="374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07" r:id="rId44"/>
    <p:sldId id="372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1"/>
    <p:penClr>
      <a:srgbClr val="FF0000"/>
    </p:penClr>
  </p:showPr>
  <p:clrMru>
    <a:srgbClr val="000000"/>
    <a:srgbClr val="000066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9.xml"/><Relationship Id="rId3" Type="http://schemas.openxmlformats.org/officeDocument/2006/relationships/slide" Target="slides/slide10.xml"/><Relationship Id="rId7" Type="http://schemas.openxmlformats.org/officeDocument/2006/relationships/slide" Target="slides/slide21.xml"/><Relationship Id="rId12" Type="http://schemas.openxmlformats.org/officeDocument/2006/relationships/slide" Target="slides/slide44.xml"/><Relationship Id="rId2" Type="http://schemas.openxmlformats.org/officeDocument/2006/relationships/slide" Target="slides/slide9.xml"/><Relationship Id="rId1" Type="http://schemas.openxmlformats.org/officeDocument/2006/relationships/slide" Target="slides/slide1.xml"/><Relationship Id="rId6" Type="http://schemas.openxmlformats.org/officeDocument/2006/relationships/slide" Target="slides/slide20.xml"/><Relationship Id="rId11" Type="http://schemas.openxmlformats.org/officeDocument/2006/relationships/slide" Target="slides/slide32.xml"/><Relationship Id="rId5" Type="http://schemas.openxmlformats.org/officeDocument/2006/relationships/slide" Target="slides/slide19.xml"/><Relationship Id="rId10" Type="http://schemas.openxmlformats.org/officeDocument/2006/relationships/slide" Target="slides/slide31.xml"/><Relationship Id="rId4" Type="http://schemas.openxmlformats.org/officeDocument/2006/relationships/slide" Target="slides/slide18.xml"/><Relationship Id="rId9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744449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2643188"/>
            <a:ext cx="5848350" cy="579437"/>
          </a:xfr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E367F-F7C8-4A58-877D-79BD08EF4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1E9BE-D943-418E-B87E-6F3DF0FD0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7B984-4234-4B15-A93E-62D79AB3B9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8D3CE-E952-4EC8-AF58-84FB73C5C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50771-A4E3-4206-ACDA-50BD516D7B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8ED8E-4CB5-45AA-8C5F-9283EC924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3060A-01BA-43C4-B95D-BEA90D20A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5E1E9-EF97-43CD-8061-31F0C5CAD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65A40-D9AA-43FA-B537-96E8A6A5D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65F82-7AD5-4306-A16E-172AABB15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1C1AA-28BE-45F5-99C9-A440D9338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39156-752C-4F40-927D-2F6EACE98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752C9C32-6345-4725-B34F-038084E54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5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4600" y="2333625"/>
            <a:ext cx="5943600" cy="11652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Тема 7.</a:t>
            </a:r>
            <a:br>
              <a:rPr lang="ru-RU" smtClean="0"/>
            </a:br>
            <a:r>
              <a:rPr lang="ru-RU" smtClean="0"/>
              <a:t>Россия и мир в </a:t>
            </a:r>
            <a:r>
              <a:rPr lang="en-US" smtClean="0"/>
              <a:t>XIX</a:t>
            </a:r>
            <a:r>
              <a:rPr lang="ru-RU" smtClean="0"/>
              <a:t> в.</a:t>
            </a:r>
          </a:p>
        </p:txBody>
      </p:sp>
      <p:sp>
        <p:nvSpPr>
          <p:cNvPr id="54273" name="Rectangle 1025"/>
          <p:cNvSpPr>
            <a:spLocks noChangeArrowheads="1"/>
          </p:cNvSpPr>
          <p:nvPr/>
        </p:nvSpPr>
        <p:spPr bwMode="auto">
          <a:xfrm>
            <a:off x="3132138" y="990600"/>
            <a:ext cx="57610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  <p:sp>
        <p:nvSpPr>
          <p:cNvPr id="54274" name="Rectangle 102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584200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dirty="0" smtClean="0"/>
              <a:t>Революции </a:t>
            </a:r>
            <a:r>
              <a:rPr lang="en-US" dirty="0" smtClean="0"/>
              <a:t>XVIII – XIX</a:t>
            </a:r>
            <a:r>
              <a:rPr lang="ru-RU" dirty="0" smtClean="0"/>
              <a:t> вв. </a:t>
            </a:r>
          </a:p>
        </p:txBody>
      </p:sp>
      <p:sp>
        <p:nvSpPr>
          <p:cNvPr id="688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1725"/>
            <a:ext cx="8229600" cy="2301875"/>
          </a:xfrm>
        </p:spPr>
        <p:txBody>
          <a:bodyPr/>
          <a:lstStyle/>
          <a:p>
            <a:pPr algn="just" eaLnBrk="1" hangingPunct="1"/>
            <a:r>
              <a:rPr lang="ru-RU" sz="2200" smtClean="0"/>
              <a:t>Вызваны острым кризисом феодального строя.</a:t>
            </a:r>
          </a:p>
          <a:p>
            <a:pPr algn="just" eaLnBrk="1" hangingPunct="1"/>
            <a:r>
              <a:rPr lang="ru-RU" sz="2200" smtClean="0"/>
              <a:t>Положили начало процессу политической модернизации в Европе и Северной Америке, утверждению буржуазии в качестве господствующего класса.</a:t>
            </a:r>
          </a:p>
          <a:p>
            <a:pPr algn="just" eaLnBrk="1" hangingPunct="1"/>
            <a:r>
              <a:rPr lang="ru-RU" sz="2200" smtClean="0"/>
              <a:t>В XIX в. охватили также страны Латинской Америки. </a:t>
            </a:r>
          </a:p>
          <a:p>
            <a:pPr algn="just" eaLnBrk="1" hangingPunct="1"/>
            <a:r>
              <a:rPr lang="ru-RU" sz="2200" smtClean="0"/>
              <a:t>Лидером по числу революций была Франция.</a:t>
            </a:r>
          </a:p>
        </p:txBody>
      </p:sp>
      <p:sp>
        <p:nvSpPr>
          <p:cNvPr id="688131" name="Rectangle 3"/>
          <p:cNvSpPr txBox="1">
            <a:spLocks noChangeArrowheads="1"/>
          </p:cNvSpPr>
          <p:nvPr/>
        </p:nvSpPr>
        <p:spPr bwMode="auto">
          <a:xfrm>
            <a:off x="457200" y="3449638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В ходе революций были законодательно закреплены </a:t>
            </a:r>
            <a:r>
              <a:rPr lang="ru-RU" sz="2200" b="1" i="1"/>
              <a:t>принципы буржуазной демократии: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принцип разделения властей;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парламентарный строй;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права и свободы человека;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свободы слова, собраний, печати;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неприкосновенность личности и частной собственности;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веротерпимость.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584200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dirty="0" smtClean="0"/>
              <a:t>Революции </a:t>
            </a:r>
            <a:r>
              <a:rPr lang="en-US" dirty="0" smtClean="0"/>
              <a:t>XVIII – XIX</a:t>
            </a:r>
            <a:r>
              <a:rPr lang="ru-RU" dirty="0" smtClean="0"/>
              <a:t> вв. </a:t>
            </a:r>
          </a:p>
        </p:txBody>
      </p:sp>
      <p:sp>
        <p:nvSpPr>
          <p:cNvPr id="68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1725"/>
            <a:ext cx="8229600" cy="43275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mtClean="0"/>
              <a:t>В результате революций и войн в </a:t>
            </a:r>
            <a:r>
              <a:rPr lang="en-US" smtClean="0"/>
              <a:t>XIX</a:t>
            </a:r>
            <a:r>
              <a:rPr lang="ru-RU" smtClean="0"/>
              <a:t> в. произошли </a:t>
            </a:r>
            <a:r>
              <a:rPr lang="ru-RU" b="1" i="1" smtClean="0"/>
              <a:t>изменения в расстановке сил в Европе: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в 1870 – 1871 гг. завершилось объединение в Италии (путём национально-освободительной войны) и Гер-мании («железом и кровью»);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к концу века США (в мире) и Германия (в Европе) за-няли лидирующее положение по производству про-мышленной продукции;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страны «старого» капитализма – Великобритания и Франция – утратили лидирующие позиции.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Промышленный переворот </a:t>
            </a:r>
            <a:br>
              <a:rPr lang="ru-RU" smtClean="0"/>
            </a:br>
            <a:r>
              <a:rPr lang="ru-RU" smtClean="0"/>
              <a:t>и его последствия</a:t>
            </a:r>
          </a:p>
        </p:txBody>
      </p:sp>
      <p:sp>
        <p:nvSpPr>
          <p:cNvPr id="69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656138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b="1" i="1" smtClean="0"/>
              <a:t>Промышленный переворот</a:t>
            </a:r>
            <a:r>
              <a:rPr lang="ru-RU" smtClean="0"/>
              <a:t> </a:t>
            </a:r>
            <a:r>
              <a:rPr lang="ru-RU" i="1" smtClean="0"/>
              <a:t>(промышленная </a:t>
            </a:r>
            <a:r>
              <a:rPr lang="ru-RU" smtClean="0"/>
              <a:t>или </a:t>
            </a:r>
            <a:r>
              <a:rPr lang="ru-RU" i="1" smtClean="0"/>
              <a:t>индустриальная революция)</a:t>
            </a:r>
            <a:r>
              <a:rPr lang="ru-RU" smtClean="0"/>
              <a:t> – это переход от пре-имущественно аграрной экономики к индустриаль-ному производству, в результате которого происхо-дит трансформация аграрного общества в индустри-альное.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Происходил во второй половине </a:t>
            </a:r>
            <a:r>
              <a:rPr lang="en-US" smtClean="0"/>
              <a:t>XVIII – XIX</a:t>
            </a:r>
            <a:r>
              <a:rPr lang="ru-RU" smtClean="0"/>
              <a:t> вв.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Характерная черта – стремительный рост производи-тельных сил на базе крупной машинной индустрии и утверждение капитализма в качестве господствую-щей мировой системы хозяйства.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Промышленный переворот </a:t>
            </a:r>
            <a:br>
              <a:rPr lang="ru-RU" smtClean="0"/>
            </a:br>
            <a:r>
              <a:rPr lang="ru-RU" smtClean="0"/>
              <a:t>и его последствия</a:t>
            </a:r>
          </a:p>
        </p:txBody>
      </p:sp>
      <p:sp>
        <p:nvSpPr>
          <p:cNvPr id="6912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1260475"/>
          </a:xfrm>
        </p:spPr>
        <p:txBody>
          <a:bodyPr/>
          <a:lstStyle/>
          <a:p>
            <a:pPr eaLnBrk="1" hangingPunct="1"/>
            <a:r>
              <a:rPr lang="ru-RU" smtClean="0"/>
              <a:t>Родина промышленной революции – Англия.</a:t>
            </a:r>
          </a:p>
          <a:p>
            <a:pPr eaLnBrk="1" hangingPunct="1"/>
            <a:r>
              <a:rPr lang="ru-RU" b="1" i="1" smtClean="0"/>
              <a:t>Главные факторы промышленного переворота в Англии:</a:t>
            </a:r>
            <a:endParaRPr lang="ru-RU" smtClean="0"/>
          </a:p>
        </p:txBody>
      </p:sp>
      <p:sp>
        <p:nvSpPr>
          <p:cNvPr id="691203" name="Rectangle 4"/>
          <p:cNvSpPr>
            <a:spLocks noChangeArrowheads="1"/>
          </p:cNvSpPr>
          <p:nvPr/>
        </p:nvSpPr>
        <p:spPr bwMode="auto">
          <a:xfrm>
            <a:off x="446088" y="2852738"/>
            <a:ext cx="82296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формирование институтов, защищающих частную собственность и контрактные обязательства (незави-симой и эффективной судебной системы и др.);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высокий уровень развития торговли;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формирование рынка факторов производства, в первую очередь рынка земли;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широкое применение наёмного труда;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развитость финансовых рынков и низкий уровень ссудного процента;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Промышленный переворот </a:t>
            </a:r>
            <a:br>
              <a:rPr lang="ru-RU" smtClean="0"/>
            </a:br>
            <a:r>
              <a:rPr lang="ru-RU" smtClean="0"/>
              <a:t>и его последствия</a:t>
            </a:r>
          </a:p>
        </p:txBody>
      </p:sp>
      <p:sp>
        <p:nvSpPr>
          <p:cNvPr id="6922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1260475"/>
          </a:xfrm>
        </p:spPr>
        <p:txBody>
          <a:bodyPr/>
          <a:lstStyle/>
          <a:p>
            <a:pPr eaLnBrk="1" hangingPunct="1"/>
            <a:r>
              <a:rPr lang="ru-RU" smtClean="0"/>
              <a:t>Родина промышленной революции – Англия.</a:t>
            </a:r>
          </a:p>
          <a:p>
            <a:pPr eaLnBrk="1" hangingPunct="1"/>
            <a:r>
              <a:rPr lang="ru-RU" b="1" i="1" smtClean="0"/>
              <a:t>Главные факторы промышленного переворота в Англии:</a:t>
            </a:r>
            <a:endParaRPr lang="ru-RU" smtClean="0"/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446088" y="2852738"/>
            <a:ext cx="82296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развитие науки (вторая научная революция);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система протекционизма;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борьба с монополиями и обеспечение реальной свободы предпринимательства;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заключение негласного общественного договора, гарантировавшего уважение прав и бизнеса, и общества;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технические инновации, появившиеся к концу XVIII 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Промышленный переворот </a:t>
            </a:r>
            <a:br>
              <a:rPr lang="ru-RU" smtClean="0"/>
            </a:br>
            <a:r>
              <a:rPr lang="ru-RU" smtClean="0"/>
              <a:t>и его последствия</a:t>
            </a:r>
          </a:p>
        </p:txBody>
      </p:sp>
      <p:sp>
        <p:nvSpPr>
          <p:cNvPr id="69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875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mtClean="0"/>
              <a:t>Утверждение в XIX в. в Европе и Северной Америке </a:t>
            </a:r>
            <a:r>
              <a:rPr lang="ru-RU" b="1" i="1" smtClean="0"/>
              <a:t>техногенной</a:t>
            </a:r>
            <a:r>
              <a:rPr lang="ru-RU" smtClean="0"/>
              <a:t> </a:t>
            </a:r>
            <a:r>
              <a:rPr lang="ru-RU" b="1" i="1" smtClean="0"/>
              <a:t>цивилизации</a:t>
            </a:r>
            <a:r>
              <a:rPr lang="ru-RU" smtClean="0"/>
              <a:t> и формирование на её основе </a:t>
            </a:r>
            <a:r>
              <a:rPr lang="ru-RU" b="1" i="1" smtClean="0"/>
              <a:t>индустриальных обществ</a:t>
            </a:r>
            <a:r>
              <a:rPr lang="ru-RU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i="1" smtClean="0"/>
              <a:t>Черты индустриальных обществ: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быстрое изменение техники и технологии;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изменение взаимоотношений человека и природы, места человека в системе производства;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ускоряющееся обновление искусственно созданной человеком предметной среды;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распространение идеологии технократизма;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корпоративный коллективизм на производстве;</a:t>
            </a:r>
          </a:p>
          <a:p>
            <a:pPr algn="just"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формирование социально-группового и классового сознания.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554163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Формирование колониальной системы и трансформация цивилизаций Востока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69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60575"/>
            <a:ext cx="8229600" cy="4473575"/>
          </a:xfrm>
        </p:spPr>
        <p:txBody>
          <a:bodyPr/>
          <a:lstStyle/>
          <a:p>
            <a:pPr eaLnBrk="1" hangingPunct="1"/>
            <a:r>
              <a:rPr lang="en-US" smtClean="0"/>
              <a:t>XIX </a:t>
            </a:r>
            <a:r>
              <a:rPr lang="ru-RU" smtClean="0"/>
              <a:t>век – колониальная </a:t>
            </a:r>
            <a:r>
              <a:rPr lang="ru-RU" b="1" i="1" smtClean="0"/>
              <a:t>экспансия промышленного капитализма</a:t>
            </a:r>
            <a:r>
              <a:rPr lang="ru-RU" smtClean="0"/>
              <a:t> (продолжалась до середины XX в.):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превращение колоний и зависимых стран Востока в ценные рынки сбыта и источники сырья;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выкачивание средств (в том числе золота и серебра) в метрополию;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разорение традиционного восточного ремесла и упадок местной торговли;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крушение привычных норм бытия;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политические кризисы, ослабление государственной власти.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406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Общая характеристика</a:t>
            </a:r>
            <a:br>
              <a:rPr lang="ru-RU" smtClean="0"/>
            </a:br>
            <a:r>
              <a:rPr lang="ru-RU" smtClean="0"/>
              <a:t>социально-экономического развития</a:t>
            </a:r>
            <a:br>
              <a:rPr lang="ru-RU" smtClean="0"/>
            </a:br>
            <a:r>
              <a:rPr lang="ru-RU" smtClean="0"/>
              <a:t>России в предреформенный период</a:t>
            </a:r>
          </a:p>
        </p:txBody>
      </p:sp>
      <p:sp>
        <p:nvSpPr>
          <p:cNvPr id="69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16113"/>
            <a:ext cx="8229600" cy="4108450"/>
          </a:xfrm>
        </p:spPr>
        <p:txBody>
          <a:bodyPr/>
          <a:lstStyle/>
          <a:p>
            <a:pPr eaLnBrk="1" hangingPunct="1"/>
            <a:r>
              <a:rPr lang="ru-RU" smtClean="0"/>
              <a:t>Россия – аграрная страна с экстенсивно развиваю-щимся сельским хозяйством.</a:t>
            </a:r>
          </a:p>
          <a:p>
            <a:pPr eaLnBrk="1" hangingPunct="1"/>
            <a:r>
              <a:rPr lang="ru-RU" smtClean="0"/>
              <a:t>Наблюдаются капиталистические явления, свиде-тельствующие о кризисе крепостничества.</a:t>
            </a:r>
          </a:p>
          <a:p>
            <a:pPr eaLnBrk="1" hangingPunct="1"/>
            <a:r>
              <a:rPr lang="ru-RU" smtClean="0"/>
              <a:t>Рост городского населения.</a:t>
            </a:r>
          </a:p>
          <a:p>
            <a:pPr eaLnBrk="1" hangingPunct="1"/>
            <a:r>
              <a:rPr lang="ru-RU" smtClean="0"/>
              <a:t>Развитие транспорта.</a:t>
            </a:r>
          </a:p>
          <a:p>
            <a:pPr eaLnBrk="1" hangingPunct="1"/>
            <a:r>
              <a:rPr lang="ru-RU" smtClean="0"/>
              <a:t>Развитие внутреннего рынка и внешнеторговых связей.</a:t>
            </a:r>
          </a:p>
          <a:p>
            <a:pPr eaLnBrk="1" hangingPunct="1"/>
            <a:r>
              <a:rPr lang="ru-RU" smtClean="0"/>
              <a:t>Начало промышленного переворота </a:t>
            </a:r>
            <a:br>
              <a:rPr lang="ru-RU" smtClean="0"/>
            </a:br>
            <a:r>
              <a:rPr lang="ru-RU" smtClean="0"/>
              <a:t>(со второй трети </a:t>
            </a:r>
            <a:r>
              <a:rPr lang="en-US" smtClean="0"/>
              <a:t>XIX</a:t>
            </a:r>
            <a:r>
              <a:rPr lang="ru-RU" smtClean="0"/>
              <a:t> в.).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886200" y="3932238"/>
            <a:ext cx="4724400" cy="2665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Программа: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изучение состояния дел и выявление недостатков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административные реформы и установление Конституции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постепенная отмена </a:t>
            </a:r>
            <a:r>
              <a:rPr lang="ru-RU" sz="2200" dirty="0" err="1">
                <a:cs typeface="+mn-cs"/>
              </a:rPr>
              <a:t>крепост-ного</a:t>
            </a:r>
            <a:r>
              <a:rPr lang="ru-RU" sz="2200" dirty="0">
                <a:cs typeface="+mn-cs"/>
              </a:rPr>
              <a:t> права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490538"/>
            <a:ext cx="8353425" cy="5619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dirty="0" smtClean="0">
                <a:solidFill>
                  <a:srgbClr val="A50021"/>
                </a:solidFill>
              </a:rPr>
              <a:t>Правление Александра </a:t>
            </a:r>
            <a:r>
              <a:rPr lang="en-US" dirty="0" smtClean="0">
                <a:solidFill>
                  <a:srgbClr val="A50021"/>
                </a:solidFill>
              </a:rPr>
              <a:t>I</a:t>
            </a:r>
            <a:r>
              <a:rPr lang="ru-RU" dirty="0" smtClean="0">
                <a:solidFill>
                  <a:srgbClr val="A50021"/>
                </a:solidFill>
              </a:rPr>
              <a:t> (1801 – 1825)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86200" y="1101725"/>
            <a:ext cx="4724400" cy="808038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z="2200" smtClean="0"/>
              <a:t>В </a:t>
            </a:r>
            <a:r>
              <a:rPr lang="ru-RU" sz="2200" b="1" smtClean="0">
                <a:solidFill>
                  <a:srgbClr val="000066"/>
                </a:solidFill>
              </a:rPr>
              <a:t>1801</a:t>
            </a:r>
            <a:r>
              <a:rPr lang="ru-RU" sz="2200" smtClean="0"/>
              <a:t> году был образован </a:t>
            </a:r>
            <a:r>
              <a:rPr lang="ru-RU" sz="2200" b="1" i="1" smtClean="0"/>
              <a:t>Негласный комитет</a:t>
            </a: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533400" y="1254125"/>
          <a:ext cx="2994025" cy="4191000"/>
        </p:xfrm>
        <a:graphic>
          <a:graphicData uri="http://schemas.openxmlformats.org/presentationml/2006/ole">
            <p:oleObj spid="_x0000_s4098" name="Фотография Photo Editor" r:id="rId3" imgW="2381582" imgH="3333333" progId="">
              <p:embed/>
            </p:oleObj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886200" y="1974850"/>
            <a:ext cx="4724400" cy="1885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Состав: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П.А. Строганов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Н.Н. Новосильцев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В.П. Кочубей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dirty="0">
                <a:cs typeface="+mn-cs"/>
              </a:rPr>
              <a:t>А.А. Чарторыйский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>
                <a:solidFill>
                  <a:srgbClr val="A50021"/>
                </a:solidFill>
              </a:rPr>
              <a:t>Административные реформы</a:t>
            </a:r>
            <a:br>
              <a:rPr lang="ru-RU" smtClean="0">
                <a:solidFill>
                  <a:srgbClr val="A50021"/>
                </a:solidFill>
              </a:rPr>
            </a:br>
            <a:r>
              <a:rPr lang="ru-RU" smtClean="0">
                <a:solidFill>
                  <a:srgbClr val="A50021"/>
                </a:solidFill>
              </a:rPr>
              <a:t>начала </a:t>
            </a:r>
            <a:r>
              <a:rPr lang="en-US" smtClean="0">
                <a:solidFill>
                  <a:srgbClr val="A50021"/>
                </a:solidFill>
              </a:rPr>
              <a:t>XIX</a:t>
            </a:r>
            <a:r>
              <a:rPr lang="ru-RU" smtClean="0">
                <a:solidFill>
                  <a:srgbClr val="A50021"/>
                </a:solidFill>
              </a:rPr>
              <a:t> в.</a:t>
            </a:r>
          </a:p>
        </p:txBody>
      </p:sp>
      <p:sp>
        <p:nvSpPr>
          <p:cNvPr id="69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14500"/>
            <a:ext cx="8534400" cy="4381500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1801 г.</a:t>
            </a:r>
            <a:r>
              <a:rPr lang="ru-RU" smtClean="0">
                <a:solidFill>
                  <a:srgbClr val="000066"/>
                </a:solidFill>
              </a:rPr>
              <a:t> – учрежден </a:t>
            </a:r>
            <a:r>
              <a:rPr lang="ru-RU" b="1" i="1" smtClean="0">
                <a:solidFill>
                  <a:srgbClr val="000066"/>
                </a:solidFill>
              </a:rPr>
              <a:t>Непременный совет </a:t>
            </a:r>
            <a:r>
              <a:rPr lang="ru-RU" smtClean="0">
                <a:solidFill>
                  <a:srgbClr val="000066"/>
                </a:solidFill>
              </a:rPr>
              <a:t>(совещатель-ный орган при императоре).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1802 – 1811 гг.</a:t>
            </a:r>
            <a:r>
              <a:rPr lang="ru-RU" smtClean="0">
                <a:solidFill>
                  <a:srgbClr val="000066"/>
                </a:solidFill>
              </a:rPr>
              <a:t> – проведена </a:t>
            </a:r>
            <a:r>
              <a:rPr lang="ru-RU" b="1" i="1" smtClean="0">
                <a:solidFill>
                  <a:srgbClr val="000066"/>
                </a:solidFill>
              </a:rPr>
              <a:t>министерская</a:t>
            </a:r>
            <a:r>
              <a:rPr lang="ru-RU" smtClean="0">
                <a:solidFill>
                  <a:srgbClr val="000066"/>
                </a:solidFill>
              </a:rPr>
              <a:t> </a:t>
            </a:r>
            <a:r>
              <a:rPr lang="ru-RU" b="1" i="1" smtClean="0">
                <a:solidFill>
                  <a:srgbClr val="000066"/>
                </a:solidFill>
              </a:rPr>
              <a:t>реформа</a:t>
            </a:r>
            <a:r>
              <a:rPr lang="ru-RU" smtClean="0">
                <a:solidFill>
                  <a:srgbClr val="000066"/>
                </a:solidFill>
              </a:rPr>
              <a:t>.</a:t>
            </a:r>
          </a:p>
          <a:p>
            <a:pPr algn="just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000066"/>
                </a:solidFill>
              </a:rPr>
              <a:t>	В отличие от коллегий министерства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>
                <a:solidFill>
                  <a:srgbClr val="000066"/>
                </a:solidFill>
              </a:rPr>
              <a:t>строились на принципе единоначалия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>
                <a:solidFill>
                  <a:srgbClr val="000066"/>
                </a:solidFill>
              </a:rPr>
              <a:t>возглавляли систему местных ведомственных </a:t>
            </a:r>
            <a:br>
              <a:rPr lang="ru-RU" smtClean="0">
                <a:solidFill>
                  <a:srgbClr val="000066"/>
                </a:solidFill>
              </a:rPr>
            </a:br>
            <a:r>
              <a:rPr lang="ru-RU" smtClean="0">
                <a:solidFill>
                  <a:srgbClr val="000066"/>
                </a:solidFill>
              </a:rPr>
              <a:t>учреждений 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1811 г.</a:t>
            </a:r>
            <a:r>
              <a:rPr lang="ru-RU" smtClean="0">
                <a:solidFill>
                  <a:srgbClr val="000066"/>
                </a:solidFill>
              </a:rPr>
              <a:t> – Манифестом об «Общем учреждении мини-стерств» детализированы предметы ведения, управле-ние и состав.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03238"/>
            <a:ext cx="8534400" cy="4921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dirty="0" smtClean="0"/>
              <a:t>Проект реформ М. М. Сперанского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6238" y="1101725"/>
            <a:ext cx="5922962" cy="3816350"/>
          </a:xfrm>
        </p:spPr>
        <p:txBody>
          <a:bodyPr lIns="90000" tIns="46800" rIns="90000" bIns="46800"/>
          <a:lstStyle/>
          <a:p>
            <a:pPr algn="just" eaLnBrk="1" hangingPunct="1"/>
            <a:r>
              <a:rPr lang="ru-RU" b="1" smtClean="0"/>
              <a:t>1808 – 1809 гг. </a:t>
            </a:r>
            <a:r>
              <a:rPr lang="ru-RU" smtClean="0"/>
              <a:t>– разработка проекта.</a:t>
            </a:r>
          </a:p>
          <a:p>
            <a:pPr algn="just" eaLnBrk="1" hangingPunct="1"/>
            <a:r>
              <a:rPr lang="ru-RU" smtClean="0"/>
              <a:t>Проект предусматривал: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разделение властей;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разделение граждан по уровню прав;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независимость судебной власти;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ответственность исполнительной власти перед законодательной;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выборность распорядительных и исполнительных органов власти.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304800" y="1196975"/>
          <a:ext cx="2405063" cy="2663825"/>
        </p:xfrm>
        <a:graphic>
          <a:graphicData uri="http://schemas.openxmlformats.org/presentationml/2006/ole">
            <p:oleObj spid="_x0000_s5122" name="Фотография Photo Editor" r:id="rId3" imgW="2381582" imgH="2638095" progId="">
              <p:embed/>
            </p:oleObj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68313" y="3933825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sz="2400">
                <a:solidFill>
                  <a:srgbClr val="000066"/>
                </a:solidFill>
              </a:rPr>
              <a:t>(1772 – 1839)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5" y="4983163"/>
            <a:ext cx="8305800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kern="0">
                <a:solidFill>
                  <a:srgbClr val="000066"/>
                </a:solidFill>
                <a:latin typeface="+mn-lt"/>
                <a:cs typeface="+mn-cs"/>
              </a:rPr>
              <a:t>Проект М.М. Сперанского остался нереализованным.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400" kern="0">
                <a:solidFill>
                  <a:srgbClr val="000066"/>
                </a:solidFill>
                <a:latin typeface="+mn-lt"/>
                <a:cs typeface="+mn-cs"/>
              </a:rPr>
              <a:t>	Единственно, в </a:t>
            </a:r>
            <a:r>
              <a:rPr lang="ru-RU" sz="2400" b="1" kern="0">
                <a:solidFill>
                  <a:srgbClr val="000066"/>
                </a:solidFill>
                <a:latin typeface="+mn-lt"/>
                <a:cs typeface="+mn-cs"/>
              </a:rPr>
              <a:t>1810 г.</a:t>
            </a:r>
            <a:r>
              <a:rPr lang="ru-RU" sz="2400" kern="0">
                <a:solidFill>
                  <a:srgbClr val="000066"/>
                </a:solidFill>
                <a:latin typeface="+mn-lt"/>
                <a:cs typeface="+mn-cs"/>
              </a:rPr>
              <a:t> был учреждён Государственный совет, но как совещательный орган при императоре.</a:t>
            </a:r>
            <a:endParaRPr lang="ru-RU" sz="2400" kern="0" dirty="0">
              <a:solidFill>
                <a:srgbClr val="000066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7838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/>
              <a:t>Попытки решения крестьянского вопроса в правление Александра </a:t>
            </a:r>
            <a:r>
              <a:rPr lang="en-US" smtClean="0"/>
              <a:t>I</a:t>
            </a:r>
            <a:endParaRPr lang="ru-RU" smtClean="0"/>
          </a:p>
        </p:txBody>
      </p:sp>
      <p:sp>
        <p:nvSpPr>
          <p:cNvPr id="69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600200"/>
            <a:ext cx="7924800" cy="4637088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1801 г.</a:t>
            </a:r>
            <a:r>
              <a:rPr lang="ru-RU" smtClean="0">
                <a:solidFill>
                  <a:srgbClr val="000066"/>
                </a:solidFill>
              </a:rPr>
              <a:t> – указ, разрешавший покупать землю недво-рянам (купцам, мещанам, государственным крестья-нам).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1803 г.</a:t>
            </a:r>
            <a:r>
              <a:rPr lang="ru-RU" smtClean="0">
                <a:solidFill>
                  <a:srgbClr val="000066"/>
                </a:solidFill>
              </a:rPr>
              <a:t> – указ о вольных хлебопашцах, разрешав-ший помещикам освобождать крестьян с землей за выкуп.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solidFill>
                  <a:srgbClr val="000066"/>
                </a:solidFill>
              </a:rPr>
              <a:t>указы </a:t>
            </a:r>
            <a:r>
              <a:rPr lang="ru-RU" b="1" smtClean="0">
                <a:solidFill>
                  <a:srgbClr val="000066"/>
                </a:solidFill>
              </a:rPr>
              <a:t>1808 – 1809 гг.</a:t>
            </a:r>
            <a:r>
              <a:rPr lang="ru-RU" smtClean="0">
                <a:solidFill>
                  <a:srgbClr val="000066"/>
                </a:solidFill>
              </a:rPr>
              <a:t> запрещали продавать крес-тьян на ярмарках, давать объявления в газетах о продаже дворовых, ссылать крепостных в Сибирь.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>
                <a:solidFill>
                  <a:srgbClr val="000066"/>
                </a:solidFill>
              </a:rPr>
              <a:t>в</a:t>
            </a:r>
            <a:r>
              <a:rPr lang="ru-RU" b="1" smtClean="0">
                <a:solidFill>
                  <a:srgbClr val="000066"/>
                </a:solidFill>
              </a:rPr>
              <a:t> 1816 – 1819 гг.</a:t>
            </a:r>
            <a:r>
              <a:rPr lang="ru-RU" smtClean="0">
                <a:solidFill>
                  <a:srgbClr val="000066"/>
                </a:solidFill>
              </a:rPr>
              <a:t> прибалтийские крестьяне были освобождены за выкуп без земли.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Движение декабристов</a:t>
            </a:r>
          </a:p>
        </p:txBody>
      </p:sp>
      <p:sp>
        <p:nvSpPr>
          <p:cNvPr id="70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1223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mtClean="0"/>
              <a:t>«Союз спасения» (1816 – 1817).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mtClean="0"/>
              <a:t>«Союз благоденствия» (1818 – 1821).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mtClean="0"/>
              <a:t>Северное и Южное общества (1821 – 1825).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46088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Основные организации</a:t>
            </a: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446088" y="2997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Программные документы</a:t>
            </a:r>
          </a:p>
        </p:txBody>
      </p:sp>
      <p:sp>
        <p:nvSpPr>
          <p:cNvPr id="700421" name="Rectangle 6"/>
          <p:cNvSpPr>
            <a:spLocks noChangeArrowheads="1"/>
          </p:cNvSpPr>
          <p:nvPr/>
        </p:nvSpPr>
        <p:spPr bwMode="auto">
          <a:xfrm>
            <a:off x="446088" y="3573463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«Конституция» Н. Муравьёва (Северное общество).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«Русская правда» П. Пестеля (Южное общество).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446088" y="44370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Восстание</a:t>
            </a:r>
          </a:p>
        </p:txBody>
      </p:sp>
      <p:sp>
        <p:nvSpPr>
          <p:cNvPr id="700423" name="Rectangle 8"/>
          <p:cNvSpPr>
            <a:spLocks noChangeArrowheads="1"/>
          </p:cNvSpPr>
          <p:nvPr/>
        </p:nvSpPr>
        <p:spPr bwMode="auto">
          <a:xfrm>
            <a:off x="446088" y="4976813"/>
            <a:ext cx="8229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14 декабря 1825 г. – в Петербурге на Сенатской пло-щади (Северное общество).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29 декабря 1825 г. – Черниговский полк на Украине в районе Белой Церкви (Южное общество).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Движение декабристов</a:t>
            </a:r>
          </a:p>
        </p:txBody>
      </p:sp>
      <p:sp>
        <p:nvSpPr>
          <p:cNvPr id="70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802187"/>
          </a:xfrm>
        </p:spPr>
        <p:txBody>
          <a:bodyPr rIns="54000"/>
          <a:lstStyle/>
          <a:p>
            <a:pPr algn="just" eaLnBrk="1" hangingPunct="1"/>
            <a:r>
              <a:rPr lang="ru-RU" smtClean="0"/>
              <a:t>Установление конституционной монархии.</a:t>
            </a:r>
          </a:p>
          <a:p>
            <a:pPr algn="just" eaLnBrk="1" hangingPunct="1"/>
            <a:r>
              <a:rPr lang="ru-RU" smtClean="0"/>
              <a:t>Федеративное устройство государства.</a:t>
            </a:r>
          </a:p>
          <a:p>
            <a:pPr algn="just" eaLnBrk="1" hangingPunct="1"/>
            <a:r>
              <a:rPr lang="ru-RU" smtClean="0"/>
              <a:t>Отмена крепостного права (освобождение крестьян с землей, без выкупа).</a:t>
            </a:r>
          </a:p>
          <a:p>
            <a:pPr algn="just" eaLnBrk="1" hangingPunct="1"/>
            <a:r>
              <a:rPr lang="ru-RU" smtClean="0"/>
              <a:t>Сохранение помещичьего землевладения.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Введение бессословного и гласного суда.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Установление гражданского равенства.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Ликвидация сословий, дарование гражданских прав и свобод (ограничение избирательного права высоким имущественным цензом).</a:t>
            </a:r>
          </a:p>
          <a:p>
            <a:pPr algn="just" eaLnBrk="1" hangingPunct="1"/>
            <a:r>
              <a:rPr lang="ru-RU" smtClean="0"/>
              <a:t>Замена рекрутчины всеобщей воинской повинностью.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46088" y="11207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«Конституция» Н. Муравьёва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Движение декабристов</a:t>
            </a:r>
          </a:p>
        </p:txBody>
      </p:sp>
      <p:sp>
        <p:nvSpPr>
          <p:cNvPr id="70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619625"/>
          </a:xfrm>
        </p:spPr>
        <p:txBody>
          <a:bodyPr rIns="54000"/>
          <a:lstStyle/>
          <a:p>
            <a:pPr algn="just" eaLnBrk="1" hangingPunct="1"/>
            <a:r>
              <a:rPr lang="ru-RU" smtClean="0"/>
              <a:t>Установление диктатуры на переходный период.</a:t>
            </a:r>
          </a:p>
          <a:p>
            <a:pPr algn="just" eaLnBrk="1" hangingPunct="1"/>
            <a:r>
              <a:rPr lang="ru-RU" smtClean="0"/>
              <a:t>Установление республики.</a:t>
            </a:r>
          </a:p>
          <a:p>
            <a:pPr algn="just" eaLnBrk="1" hangingPunct="1"/>
            <a:r>
              <a:rPr lang="ru-RU" smtClean="0"/>
              <a:t>Унитарное устройство государства.</a:t>
            </a:r>
          </a:p>
          <a:p>
            <a:pPr algn="just" eaLnBrk="1" hangingPunct="1"/>
            <a:r>
              <a:rPr lang="ru-RU" smtClean="0"/>
              <a:t>Отмена крепостного права (освобождение крестьян с землей, без выкупа).</a:t>
            </a:r>
          </a:p>
          <a:p>
            <a:pPr algn="just" eaLnBrk="1" hangingPunct="1"/>
            <a:r>
              <a:rPr lang="ru-RU" smtClean="0"/>
              <a:t>Частичное отчуждение помещичьих земель. Разде-ление земель на общественные и частные.</a:t>
            </a:r>
          </a:p>
          <a:p>
            <a:pPr algn="just" eaLnBrk="1" hangingPunct="1"/>
            <a:r>
              <a:rPr lang="ru-RU" smtClean="0"/>
              <a:t>Введение бессословного и гласного суда.</a:t>
            </a:r>
          </a:p>
          <a:p>
            <a:pPr algn="just" eaLnBrk="1" hangingPunct="1"/>
            <a:r>
              <a:rPr lang="ru-RU" smtClean="0"/>
              <a:t>Установление гражданского равенства. Ликвидация сословий, дарование гражданских прав и свобод. </a:t>
            </a:r>
          </a:p>
          <a:p>
            <a:pPr algn="just" eaLnBrk="1" hangingPunct="1"/>
            <a:r>
              <a:rPr lang="ru-RU" smtClean="0"/>
              <a:t>Замена рекрутчины всеобщей воинской повинностью.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446088" y="11207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«Русская правда» П. Пестеля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2600"/>
            <a:ext cx="8118475" cy="4921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dirty="0" smtClean="0">
                <a:solidFill>
                  <a:srgbClr val="A50021"/>
                </a:solidFill>
              </a:rPr>
              <a:t>Правление Николая </a:t>
            </a:r>
            <a:r>
              <a:rPr lang="en-US" dirty="0" smtClean="0">
                <a:solidFill>
                  <a:srgbClr val="A50021"/>
                </a:solidFill>
              </a:rPr>
              <a:t>I</a:t>
            </a:r>
            <a:r>
              <a:rPr lang="ru-RU" dirty="0" smtClean="0">
                <a:solidFill>
                  <a:srgbClr val="A50021"/>
                </a:solidFill>
              </a:rPr>
              <a:t> (1825 – 1855)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101725"/>
            <a:ext cx="5029200" cy="3578225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smtClean="0"/>
              <a:t>Внутренняя политика основыва-лась на следующих принципах: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режим личной власти;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усиление бюрократического ап-парата;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милитаризация управления;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усиление полицейского надзора;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ужесточение цензуры.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457200" y="1196975"/>
          <a:ext cx="2908300" cy="4572000"/>
        </p:xfrm>
        <a:graphic>
          <a:graphicData uri="http://schemas.openxmlformats.org/presentationml/2006/ole">
            <p:oleObj spid="_x0000_s8194" name="Фотография Photo Editor" r:id="rId3" imgW="2381582" imgH="3742857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3" name="Rectangle 3"/>
          <p:cNvSpPr>
            <a:spLocks noChangeArrowheads="1"/>
          </p:cNvSpPr>
          <p:nvPr/>
        </p:nvSpPr>
        <p:spPr bwMode="auto">
          <a:xfrm>
            <a:off x="611188" y="2473325"/>
            <a:ext cx="7956550" cy="397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ru-RU" sz="2400" b="1">
                <a:solidFill>
                  <a:srgbClr val="000066"/>
                </a:solidFill>
              </a:rPr>
              <a:t>Основные направления: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устройство правильной и справедливой администра-ции;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устранение крестьянского малоземелья;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упорядочение податей;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создание продовольственного резерва на случай не-урожая;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организация медико-ветеринарной помощи и про-свещение.</a:t>
            </a:r>
          </a:p>
        </p:txBody>
      </p:sp>
      <p:sp>
        <p:nvSpPr>
          <p:cNvPr id="70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956550" cy="803275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1837 – 1841 гг.</a:t>
            </a:r>
            <a:r>
              <a:rPr lang="ru-RU" smtClean="0">
                <a:solidFill>
                  <a:srgbClr val="000066"/>
                </a:solidFill>
              </a:rPr>
              <a:t> – реформа государственной деревни, подготовленная под руководством П. Д. Киселёва.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77838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/>
              <a:t>Попытки решения крестьянского вопроса в правление Николая </a:t>
            </a:r>
            <a:r>
              <a:rPr lang="en-US" smtClean="0"/>
              <a:t>I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611188" y="2471738"/>
            <a:ext cx="7956550" cy="3979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ru-RU" sz="2400" b="1">
                <a:solidFill>
                  <a:srgbClr val="000066"/>
                </a:solidFill>
              </a:rPr>
              <a:t>Основные мероприятия: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создание Министерства государственных имуществ и развитие местного административного аппарата;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наделение крестьян землей и переселение их в малонаселённые губернии;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уравнение оброчных платежей и замена подати и оброка поземельно-промысловым налогом;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введение «общественной запашки»;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создание сельских школ и больниц.</a:t>
            </a:r>
          </a:p>
        </p:txBody>
      </p:sp>
      <p:sp>
        <p:nvSpPr>
          <p:cNvPr id="70553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956550" cy="803275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b="1" smtClean="0">
                <a:solidFill>
                  <a:srgbClr val="000066"/>
                </a:solidFill>
              </a:rPr>
              <a:t>1837 – 1841 гг.</a:t>
            </a:r>
            <a:r>
              <a:rPr lang="ru-RU" smtClean="0">
                <a:solidFill>
                  <a:srgbClr val="000066"/>
                </a:solidFill>
              </a:rPr>
              <a:t> – реформа государственной деревни, подготовленная под руководством П. Д. Киселёва.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77838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/>
              <a:t>Попытки решения крестьянского вопроса в правление Николая </a:t>
            </a:r>
            <a:r>
              <a:rPr lang="en-US" smtClean="0"/>
              <a:t>I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2938" y="1557338"/>
            <a:ext cx="7924800" cy="5138737"/>
          </a:xfrm>
        </p:spPr>
        <p:txBody>
          <a:bodyPr lIns="0" tIns="0" rIns="0" bIns="0"/>
          <a:lstStyle/>
          <a:p>
            <a:pPr algn="just" eaLnBrk="1" hangingPunct="1">
              <a:lnSpc>
                <a:spcPct val="110000"/>
              </a:lnSpc>
            </a:pPr>
            <a:r>
              <a:rPr lang="ru-RU" b="1" smtClean="0"/>
              <a:t>1842 г.</a:t>
            </a:r>
            <a:r>
              <a:rPr lang="ru-RU" smtClean="0"/>
              <a:t> – указ об обязанных крестьянах, разрешав-ший помещикам предоставлять крестьянину личную свободу и земельный надел в обмен на исполнение повинностей.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b="1" smtClean="0"/>
              <a:t>1847 г.</a:t>
            </a:r>
            <a:r>
              <a:rPr lang="ru-RU" smtClean="0"/>
              <a:t> – инвентарная реформа Д. Г. Бибикова (в юго-западных и западных губерниях):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регламентировалось исполнение крестьянских по-винностей;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запрещалось уменьшать крестьянские наделы и увеличивать крестьянские повинности;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помещики обязывались обеспечивать дворовых кре-стьян продовольствием и одеждой.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77838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/>
              <a:t>Попытки решения крестьянского вопроса в правление Николая </a:t>
            </a:r>
            <a:r>
              <a:rPr lang="en-US" smtClean="0"/>
              <a:t>I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2938" y="1557338"/>
            <a:ext cx="7924800" cy="4089400"/>
          </a:xfrm>
        </p:spPr>
        <p:txBody>
          <a:bodyPr lIns="0" tIns="0" rIns="0" bIns="0"/>
          <a:lstStyle/>
          <a:p>
            <a:pPr algn="just" eaLnBrk="1" hangingPunct="1">
              <a:lnSpc>
                <a:spcPct val="120000"/>
              </a:lnSpc>
            </a:pPr>
            <a:r>
              <a:rPr lang="ru-RU" b="1" smtClean="0"/>
              <a:t>8 ноября 1847 г.</a:t>
            </a:r>
            <a:r>
              <a:rPr lang="ru-RU" smtClean="0"/>
              <a:t> – указ, дозволявший крепостным выкупать самих себя, если имение выставлено на публичные торги за долги.</a:t>
            </a:r>
          </a:p>
          <a:p>
            <a:pPr algn="just" eaLnBrk="1" hangingPunct="1">
              <a:lnSpc>
                <a:spcPct val="120000"/>
              </a:lnSpc>
            </a:pPr>
            <a:r>
              <a:rPr lang="ru-RU" smtClean="0"/>
              <a:t>Однако указом </a:t>
            </a:r>
            <a:r>
              <a:rPr lang="ru-RU" b="1" smtClean="0"/>
              <a:t>19 июля 1849 г.</a:t>
            </a:r>
            <a:r>
              <a:rPr lang="ru-RU" smtClean="0"/>
              <a:t> это право было ограничено: выкуп на торгах дозволялся крепостным только с согласия их владельца.</a:t>
            </a:r>
          </a:p>
          <a:p>
            <a:pPr algn="just" eaLnBrk="1" hangingPunct="1">
              <a:lnSpc>
                <a:spcPct val="120000"/>
              </a:lnSpc>
            </a:pPr>
            <a:r>
              <a:rPr lang="ru-RU" smtClean="0"/>
              <a:t>Указ </a:t>
            </a:r>
            <a:r>
              <a:rPr lang="ru-RU" b="1" smtClean="0"/>
              <a:t>3 марта 1848 г.</a:t>
            </a:r>
            <a:r>
              <a:rPr lang="ru-RU" smtClean="0"/>
              <a:t> разрешал владельческим и удельным крестьянам приобретать недвижимость на своё имя (т.е. наделял правом собственности).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77838"/>
            <a:ext cx="7772400" cy="974725"/>
          </a:xfrm>
        </p:spPr>
        <p:txBody>
          <a:bodyPr lIns="0" tIns="0" rIns="0" bIns="0"/>
          <a:lstStyle/>
          <a:p>
            <a:pPr eaLnBrk="1" hangingPunct="1">
              <a:defRPr/>
            </a:pPr>
            <a:r>
              <a:rPr lang="ru-RU" smtClean="0"/>
              <a:t>Попытки решения крестьянского вопроса в правление Николая </a:t>
            </a:r>
            <a:r>
              <a:rPr lang="en-US" smtClean="0"/>
              <a:t>I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76250"/>
            <a:ext cx="8208963" cy="10779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Реформы и контрреформы в России </a:t>
            </a:r>
            <a:br>
              <a:rPr lang="ru-RU" dirty="0" smtClean="0"/>
            </a:br>
            <a:r>
              <a:rPr lang="ru-RU" dirty="0" smtClean="0"/>
              <a:t>во второй половине </a:t>
            </a:r>
            <a:r>
              <a:rPr lang="en-US" dirty="0" smtClean="0"/>
              <a:t>XIX</a:t>
            </a:r>
            <a:r>
              <a:rPr lang="ru-RU" dirty="0" smtClean="0"/>
              <a:t> в.</a:t>
            </a:r>
          </a:p>
        </p:txBody>
      </p:sp>
      <p:sp>
        <p:nvSpPr>
          <p:cNvPr id="70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81150"/>
            <a:ext cx="8229600" cy="1919288"/>
          </a:xfrm>
        </p:spPr>
        <p:txBody>
          <a:bodyPr/>
          <a:lstStyle/>
          <a:p>
            <a:pPr eaLnBrk="1" hangingPunct="1"/>
            <a:r>
              <a:rPr lang="ru-RU" sz="2200" b="1" i="1" smtClean="0"/>
              <a:t>Крестьянская реформа</a:t>
            </a:r>
            <a:r>
              <a:rPr lang="ru-RU" sz="2200" smtClean="0"/>
              <a:t> </a:t>
            </a:r>
            <a:r>
              <a:rPr lang="ru-RU" sz="2200" b="1" i="1" smtClean="0"/>
              <a:t>1861 г.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крепостные освобождались за выкуп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с обязательным наделением землей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вводилось крестьянское самоуправление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сохранялось общинное землевладение</a:t>
            </a:r>
            <a:endParaRPr lang="ru-RU" sz="2200" b="1" i="1" smtClean="0"/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446088" y="3594100"/>
            <a:ext cx="82296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 i="1">
                <a:solidFill>
                  <a:srgbClr val="000066"/>
                </a:solidFill>
              </a:rPr>
              <a:t>Продолжение – в царствование Александра </a:t>
            </a:r>
            <a:r>
              <a:rPr lang="en-US" sz="2200" b="1" i="1">
                <a:solidFill>
                  <a:srgbClr val="000066"/>
                </a:solidFill>
              </a:rPr>
              <a:t>III</a:t>
            </a:r>
            <a:endParaRPr lang="ru-RU" sz="2200" b="1" i="1">
              <a:solidFill>
                <a:srgbClr val="000066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Манифестом 1881 г. крестьяне переведены на обяза-тельный выкуп земли, прекращено временнообязанное положение бывших крепостных крестьян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указом 1882 г. учреждён Крестьянский земельный банк (ссуды на приобретение земли)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поощрялось переселение крестьян на свободные земли в Сибири и на Дальнем Востоке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76250"/>
            <a:ext cx="8208963" cy="10779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Реформы и контрреформы в России </a:t>
            </a:r>
            <a:br>
              <a:rPr lang="ru-RU" dirty="0" smtClean="0"/>
            </a:br>
            <a:r>
              <a:rPr lang="ru-RU" dirty="0" smtClean="0"/>
              <a:t>во второй половине </a:t>
            </a:r>
            <a:r>
              <a:rPr lang="en-US" dirty="0" smtClean="0"/>
              <a:t>XIX</a:t>
            </a:r>
            <a:r>
              <a:rPr lang="ru-RU" dirty="0" smtClean="0"/>
              <a:t> в.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581150"/>
            <a:ext cx="82296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 b="1" i="1" kern="0" dirty="0">
                <a:solidFill>
                  <a:srgbClr val="000066"/>
                </a:solidFill>
                <a:latin typeface="+mn-lt"/>
                <a:cs typeface="+mn-cs"/>
              </a:rPr>
              <a:t>Земская (1864 г.) и Городская реформы (1870 г.)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kern="0" dirty="0">
                <a:solidFill>
                  <a:srgbClr val="000066"/>
                </a:solidFill>
                <a:latin typeface="+mn-lt"/>
                <a:cs typeface="+mn-cs"/>
              </a:rPr>
              <a:t>на основе общественной теории самоуправления 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kern="0" dirty="0">
                <a:solidFill>
                  <a:srgbClr val="000066"/>
                </a:solidFill>
                <a:latin typeface="+mn-lt"/>
                <a:cs typeface="+mn-cs"/>
              </a:rPr>
              <a:t>передача в ведение органов самоуправления местного хозяйства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kern="0" dirty="0">
                <a:solidFill>
                  <a:srgbClr val="000066"/>
                </a:solidFill>
                <a:latin typeface="+mn-lt"/>
                <a:cs typeface="+mn-cs"/>
              </a:rPr>
              <a:t>выборность и </a:t>
            </a:r>
            <a:r>
              <a:rPr lang="ru-RU" sz="2200" kern="0" dirty="0" err="1">
                <a:solidFill>
                  <a:srgbClr val="000066"/>
                </a:solidFill>
                <a:latin typeface="+mn-lt"/>
                <a:cs typeface="+mn-cs"/>
              </a:rPr>
              <a:t>всесословность</a:t>
            </a:r>
            <a:r>
              <a:rPr lang="ru-RU" sz="2200" kern="0" dirty="0">
                <a:solidFill>
                  <a:srgbClr val="000066"/>
                </a:solidFill>
                <a:latin typeface="+mn-lt"/>
                <a:cs typeface="+mn-cs"/>
              </a:rPr>
              <a:t> органов самоуправления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 kern="0" dirty="0">
                <a:solidFill>
                  <a:srgbClr val="000066"/>
                </a:solidFill>
                <a:latin typeface="+mn-lt"/>
                <a:cs typeface="+mn-cs"/>
              </a:rPr>
              <a:t>административный надзор над самоуправлением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3952875"/>
            <a:ext cx="82296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 i="1">
                <a:solidFill>
                  <a:srgbClr val="000066"/>
                </a:solidFill>
              </a:rPr>
              <a:t>Земская (1890 г.) и Городская контрреформы (1892 г.)</a:t>
            </a:r>
            <a:r>
              <a:rPr lang="ru-RU" sz="2200">
                <a:solidFill>
                  <a:srgbClr val="000066"/>
                </a:solidFill>
              </a:rPr>
              <a:t> </a:t>
            </a:r>
            <a:endParaRPr lang="ru-RU" sz="2200" b="1" i="1">
              <a:solidFill>
                <a:srgbClr val="000066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на основе государственной теории самоуправления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ограничение финансово-хозяйственных полномочий мест-ного самоуправления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усиление сословности органов самоуправления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усиление административного надзора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76250"/>
            <a:ext cx="8208963" cy="10779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Реформы и контрреформы в России</a:t>
            </a:r>
            <a:br>
              <a:rPr lang="ru-RU" dirty="0" smtClean="0"/>
            </a:br>
            <a:r>
              <a:rPr lang="ru-RU" dirty="0" smtClean="0"/>
              <a:t>во второй половине </a:t>
            </a:r>
            <a:r>
              <a:rPr lang="en-US" dirty="0" smtClean="0"/>
              <a:t>XIX</a:t>
            </a:r>
            <a:r>
              <a:rPr lang="ru-RU" dirty="0" smtClean="0"/>
              <a:t> в.</a:t>
            </a:r>
          </a:p>
        </p:txBody>
      </p:sp>
      <p:sp>
        <p:nvSpPr>
          <p:cNvPr id="710658" name="Rectangle 4"/>
          <p:cNvSpPr>
            <a:spLocks noChangeArrowheads="1"/>
          </p:cNvSpPr>
          <p:nvPr/>
        </p:nvSpPr>
        <p:spPr bwMode="auto">
          <a:xfrm>
            <a:off x="457200" y="1581150"/>
            <a:ext cx="822960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 i="1">
                <a:solidFill>
                  <a:srgbClr val="000066"/>
                </a:solidFill>
              </a:rPr>
              <a:t>Судебная реформа 1864 г.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отделение суда от администрации, несменяемость судей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бессословность, гласность и выборность суда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справедливость суда (суд присяжных, состязательность)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право на квалифицированную защиту (адвокатура)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введение мирового суда 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3952875"/>
            <a:ext cx="8229600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 i="1">
                <a:solidFill>
                  <a:srgbClr val="000066"/>
                </a:solidFill>
              </a:rPr>
              <a:t>Судебная контрреформа (1885 – 1889)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усиление зависимости суда от администрации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усиление сословности и ограничение гласности суда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ограничение компетенции суда присяжных и прав адвокатуры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упразднение выборного мирового суда в уездах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76250"/>
            <a:ext cx="8208963" cy="10779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Реформы и контрреформы в России</a:t>
            </a:r>
            <a:br>
              <a:rPr lang="ru-RU" dirty="0" smtClean="0"/>
            </a:br>
            <a:r>
              <a:rPr lang="ru-RU" dirty="0" smtClean="0"/>
              <a:t>во второй половине </a:t>
            </a:r>
            <a:r>
              <a:rPr lang="en-US" dirty="0" smtClean="0"/>
              <a:t>XIX</a:t>
            </a:r>
            <a:r>
              <a:rPr lang="ru-RU" dirty="0" smtClean="0"/>
              <a:t> в.</a:t>
            </a:r>
          </a:p>
        </p:txBody>
      </p:sp>
      <p:sp>
        <p:nvSpPr>
          <p:cNvPr id="711682" name="Rectangle 3"/>
          <p:cNvSpPr txBox="1">
            <a:spLocks noChangeArrowheads="1"/>
          </p:cNvSpPr>
          <p:nvPr/>
        </p:nvSpPr>
        <p:spPr bwMode="auto">
          <a:xfrm>
            <a:off x="457200" y="1581150"/>
            <a:ext cx="82296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 i="1">
                <a:solidFill>
                  <a:srgbClr val="000066"/>
                </a:solidFill>
              </a:rPr>
              <a:t>Реформа в сфере образования (1863 – 1864)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бессословность системы образования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профилирование в образовании и преемственность образовательных программ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университетская автономия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развитие высшего женского образования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4076700"/>
            <a:ext cx="822960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 i="1">
                <a:solidFill>
                  <a:srgbClr val="000066"/>
                </a:solidFill>
              </a:rPr>
              <a:t>Контрреформа в сфере образования (1884 – 1887)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усиление сословности системы образования, ограни-чение приёма в гимназии выходцев из низших слоёв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усиление полицейского надзора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отмена университетской автономии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ограничение высшего женского образования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76250"/>
            <a:ext cx="8208963" cy="10779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Реформы и контрреформы в России</a:t>
            </a:r>
            <a:br>
              <a:rPr lang="ru-RU" dirty="0" smtClean="0"/>
            </a:br>
            <a:r>
              <a:rPr lang="ru-RU" dirty="0" smtClean="0"/>
              <a:t>во второй половине </a:t>
            </a:r>
            <a:r>
              <a:rPr lang="en-US" dirty="0" smtClean="0"/>
              <a:t>XIX</a:t>
            </a:r>
            <a:r>
              <a:rPr lang="ru-RU" dirty="0" smtClean="0"/>
              <a:t> в.</a:t>
            </a:r>
          </a:p>
        </p:txBody>
      </p:sp>
      <p:sp>
        <p:nvSpPr>
          <p:cNvPr id="712706" name="Rectangle 4"/>
          <p:cNvSpPr>
            <a:spLocks noChangeArrowheads="1"/>
          </p:cNvSpPr>
          <p:nvPr/>
        </p:nvSpPr>
        <p:spPr bwMode="auto">
          <a:xfrm>
            <a:off x="457200" y="1581150"/>
            <a:ext cx="82296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 i="1">
                <a:solidFill>
                  <a:srgbClr val="000066"/>
                </a:solidFill>
              </a:rPr>
              <a:t>Военная реформа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отмена рекрутской повинности и введение всеобщей воинской обязанности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сокращение сроков строевой службы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реформирование системы военного образования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учреждение военно-окружной системы управления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перевооружение армии и флота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18488" cy="142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Особенности </a:t>
            </a:r>
            <a:br>
              <a:rPr lang="ru-RU" dirty="0" smtClean="0"/>
            </a:br>
            <a:r>
              <a:rPr lang="ru-RU" dirty="0" smtClean="0"/>
              <a:t>развития капитализма в России </a:t>
            </a:r>
            <a:br>
              <a:rPr lang="ru-RU" dirty="0" smtClean="0"/>
            </a:br>
            <a:r>
              <a:rPr lang="ru-RU" dirty="0" smtClean="0"/>
              <a:t>в пореформенный период</a:t>
            </a:r>
          </a:p>
        </p:txBody>
      </p:sp>
      <p:sp>
        <p:nvSpPr>
          <p:cNvPr id="7137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14525"/>
            <a:ext cx="8229600" cy="2900363"/>
          </a:xfrm>
        </p:spPr>
        <p:txBody>
          <a:bodyPr/>
          <a:lstStyle/>
          <a:p>
            <a:pPr eaLnBrk="1" hangingPunct="1"/>
            <a:r>
              <a:rPr lang="ru-RU" smtClean="0"/>
              <a:t>Капиталистическая модернизация осуществлялась посредством «реформ сверху».</a:t>
            </a:r>
          </a:p>
          <a:p>
            <a:pPr eaLnBrk="1" hangingPunct="1"/>
            <a:r>
              <a:rPr lang="ru-RU" smtClean="0"/>
              <a:t>Промышленный переворот предшествовал аграрно-капиталистическому.</a:t>
            </a:r>
          </a:p>
          <a:p>
            <a:pPr eaLnBrk="1" hangingPunct="1"/>
            <a:r>
              <a:rPr lang="ru-RU" smtClean="0"/>
              <a:t>Капиталистическая модернизация осуществлялась ускоренными темпами.</a:t>
            </a:r>
          </a:p>
          <a:p>
            <a:pPr eaLnBrk="1" hangingPunct="1"/>
            <a:r>
              <a:rPr lang="ru-RU" smtClean="0"/>
              <a:t>Неравномерное развитие капитализма.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981200"/>
            <a:ext cx="8353425" cy="4175125"/>
          </a:xfrm>
          <a:noFill/>
        </p:spPr>
        <p:txBody>
          <a:bodyPr lIns="0" rIns="0"/>
          <a:lstStyle/>
          <a:p>
            <a:r>
              <a:rPr lang="ru-RU" sz="2200" b="1" smtClean="0"/>
              <a:t>Славянофильство</a:t>
            </a:r>
            <a:r>
              <a:rPr lang="ru-RU" sz="2200" smtClean="0"/>
              <a:t> (А. С. Хомяков, И. В. Киреевский и др.)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самобытность исторического пути развития России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обращение к своим историческим основам и идеалам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отмена крепостного права и другие реформы «сверху»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устройство России на основе теории о Земле и Государстве</a:t>
            </a:r>
          </a:p>
          <a:p>
            <a:pPr>
              <a:lnSpc>
                <a:spcPct val="140000"/>
              </a:lnSpc>
            </a:pPr>
            <a:r>
              <a:rPr lang="ru-RU" sz="2200" b="1" smtClean="0"/>
              <a:t>Западничество</a:t>
            </a:r>
            <a:r>
              <a:rPr lang="ru-RU" sz="2200" smtClean="0"/>
              <a:t> (С. М. Соловьёв, Б. Н. Чичерин и др.)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общность исторического пути России и Европы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отмена крепостного права и другие реформы «сверху» на основе западноевропейского опыта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установление конституционно-монархического строя</a:t>
            </a: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542925" y="455613"/>
            <a:ext cx="80565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buClr>
                <a:srgbClr val="000066"/>
              </a:buClr>
              <a:buSzPct val="90000"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Общественное движение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87338" y="1017588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000066"/>
              </a:buClr>
              <a:buSzPct val="90000"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Либеральное направление</a:t>
            </a:r>
            <a:b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 – 50-е годы 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XIX </a:t>
            </a: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5613"/>
            <a:ext cx="8077200" cy="579437"/>
          </a:xfrm>
        </p:spPr>
        <p:txBody>
          <a:bodyPr lIns="90000" tIns="46800" rIns="90000" bIns="46800"/>
          <a:lstStyle/>
          <a:p>
            <a:pPr>
              <a:buClr>
                <a:srgbClr val="000066"/>
              </a:buClr>
              <a:buSzPct val="90000"/>
              <a:defRPr/>
            </a:pPr>
            <a:r>
              <a:rPr lang="ru-RU" smtClean="0"/>
              <a:t>Общественное движение</a:t>
            </a:r>
          </a:p>
        </p:txBody>
      </p:sp>
      <p:sp>
        <p:nvSpPr>
          <p:cNvPr id="7147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451100"/>
            <a:ext cx="3992563" cy="1625600"/>
          </a:xfrm>
        </p:spPr>
        <p:txBody>
          <a:bodyPr lIns="90000" tIns="46800" rIns="90000" bIns="46800"/>
          <a:lstStyle/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петрашевцы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В.Г. Белинский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А.И. Герцен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Н.П. Огарёв</a:t>
            </a:r>
          </a:p>
        </p:txBody>
      </p:sp>
      <p:sp>
        <p:nvSpPr>
          <p:cNvPr id="7147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8363" y="2449513"/>
            <a:ext cx="3932237" cy="1223962"/>
          </a:xfrm>
        </p:spPr>
        <p:txBody>
          <a:bodyPr lIns="90000" tIns="46800" rIns="90000" bIns="46800"/>
          <a:lstStyle/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Д.И. Писарев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Н.Г. Чернышевский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400" smtClean="0"/>
              <a:t>А.А. Добролюбов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87338" y="1017588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000066"/>
              </a:buClr>
              <a:buSzPct val="90000"/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Революционно-демократическое направление</a:t>
            </a:r>
            <a:b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40 – 60-е годы 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XIX </a:t>
            </a: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в.</a:t>
            </a:r>
          </a:p>
        </p:txBody>
      </p:sp>
      <p:sp>
        <p:nvSpPr>
          <p:cNvPr id="714757" name="Rectangle 6"/>
          <p:cNvSpPr>
            <a:spLocks noChangeArrowheads="1"/>
          </p:cNvSpPr>
          <p:nvPr/>
        </p:nvSpPr>
        <p:spPr bwMode="auto">
          <a:xfrm>
            <a:off x="533400" y="2035175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 Представители:</a:t>
            </a:r>
          </a:p>
        </p:txBody>
      </p:sp>
      <p:sp>
        <p:nvSpPr>
          <p:cNvPr id="714758" name="Rectangle 7"/>
          <p:cNvSpPr>
            <a:spLocks noChangeArrowheads="1"/>
          </p:cNvSpPr>
          <p:nvPr/>
        </p:nvSpPr>
        <p:spPr bwMode="auto">
          <a:xfrm>
            <a:off x="533400" y="4124325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 Основные идеи:</a:t>
            </a:r>
          </a:p>
        </p:txBody>
      </p:sp>
      <p:sp>
        <p:nvSpPr>
          <p:cNvPr id="714759" name="Rectangle 8"/>
          <p:cNvSpPr>
            <a:spLocks noChangeArrowheads="1"/>
          </p:cNvSpPr>
          <p:nvPr/>
        </p:nvSpPr>
        <p:spPr bwMode="auto">
          <a:xfrm>
            <a:off x="533400" y="4533900"/>
            <a:ext cx="80772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осуществление социальной революции посредст-вом крестьянского бунта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построение социалистического общества в России, минуя капитализм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крестьянская община – «ячейка» социализма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77200" cy="579438"/>
          </a:xfrm>
        </p:spPr>
        <p:txBody>
          <a:bodyPr lIns="90000" tIns="46800" rIns="90000" bIns="46800"/>
          <a:lstStyle/>
          <a:p>
            <a:pPr>
              <a:buClr>
                <a:srgbClr val="000066"/>
              </a:buClr>
              <a:defRPr/>
            </a:pPr>
            <a:r>
              <a:rPr lang="ru-RU" smtClean="0"/>
              <a:t>Общественное движение</a:t>
            </a:r>
          </a:p>
        </p:txBody>
      </p:sp>
      <p:sp>
        <p:nvSpPr>
          <p:cNvPr id="7157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062163"/>
            <a:ext cx="8353425" cy="1114425"/>
          </a:xfrm>
        </p:spPr>
        <p:txBody>
          <a:bodyPr lIns="90000" tIns="46800" rIns="90000" bIns="46800"/>
          <a:lstStyle/>
          <a:p>
            <a:pPr>
              <a:lnSpc>
                <a:spcPct val="80000"/>
              </a:lnSpc>
              <a:buClr>
                <a:srgbClr val="000066"/>
              </a:buClr>
              <a:buSzTx/>
              <a:buFont typeface="Wingdings" pitchFamily="2" charset="2"/>
              <a:buChar char="Ø"/>
            </a:pPr>
            <a:r>
              <a:rPr lang="ru-RU" sz="2400" smtClean="0"/>
              <a:t>анархистское (М.А. Бакунин, П.А. Кропоткин)</a:t>
            </a:r>
          </a:p>
          <a:p>
            <a:pPr>
              <a:lnSpc>
                <a:spcPct val="80000"/>
              </a:lnSpc>
              <a:buClr>
                <a:srgbClr val="000066"/>
              </a:buClr>
              <a:buSzTx/>
              <a:buFont typeface="Wingdings" pitchFamily="2" charset="2"/>
              <a:buChar char="Ø"/>
            </a:pPr>
            <a:r>
              <a:rPr lang="ru-RU" sz="2400" smtClean="0"/>
              <a:t>пропагандистское (П.Л. Лавров)</a:t>
            </a:r>
          </a:p>
          <a:p>
            <a:pPr>
              <a:lnSpc>
                <a:spcPct val="80000"/>
              </a:lnSpc>
              <a:buClr>
                <a:srgbClr val="000066"/>
              </a:buClr>
              <a:buSzTx/>
              <a:buFont typeface="Wingdings" pitchFamily="2" charset="2"/>
              <a:buChar char="Ø"/>
            </a:pPr>
            <a:r>
              <a:rPr lang="ru-RU" sz="2400" smtClean="0"/>
              <a:t>заговорщическое (П.Н. Ткачёв, С.Г. Нечаев)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33400" y="1089025"/>
            <a:ext cx="807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buClr>
                <a:srgbClr val="000066"/>
              </a:buClr>
              <a:defRPr/>
            </a:pP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Народничество</a:t>
            </a:r>
          </a:p>
        </p:txBody>
      </p:sp>
      <p:sp>
        <p:nvSpPr>
          <p:cNvPr id="715780" name="Rectangle 5"/>
          <p:cNvSpPr>
            <a:spLocks noChangeArrowheads="1"/>
          </p:cNvSpPr>
          <p:nvPr/>
        </p:nvSpPr>
        <p:spPr bwMode="auto">
          <a:xfrm>
            <a:off x="395288" y="1600200"/>
            <a:ext cx="8353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 Направления:</a:t>
            </a:r>
          </a:p>
        </p:txBody>
      </p:sp>
      <p:sp>
        <p:nvSpPr>
          <p:cNvPr id="715781" name="Rectangle 6"/>
          <p:cNvSpPr>
            <a:spLocks noChangeArrowheads="1"/>
          </p:cNvSpPr>
          <p:nvPr/>
        </p:nvSpPr>
        <p:spPr bwMode="auto">
          <a:xfrm>
            <a:off x="395288" y="3352800"/>
            <a:ext cx="8353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 Основные организации:</a:t>
            </a: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95288" y="3883025"/>
            <a:ext cx="8353425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«Земля и воля»</a:t>
            </a:r>
            <a:r>
              <a:rPr lang="ru-RU" sz="2400">
                <a:solidFill>
                  <a:srgbClr val="000066"/>
                </a:solidFill>
                <a:cs typeface="+mn-cs"/>
              </a:rPr>
              <a:t> (</a:t>
            </a:r>
            <a:r>
              <a:rPr lang="ru-RU" sz="2400" b="1">
                <a:solidFill>
                  <a:srgbClr val="000066"/>
                </a:solidFill>
                <a:cs typeface="+mn-cs"/>
              </a:rPr>
              <a:t>1876</a:t>
            </a:r>
            <a:r>
              <a:rPr lang="ru-RU" sz="2400">
                <a:solidFill>
                  <a:srgbClr val="000066"/>
                </a:solidFill>
                <a:cs typeface="+mn-cs"/>
              </a:rPr>
              <a:t>) – возглавила народническое движение, пыталась усовершенствовать пропаган-дистскую тактику. В 1879 г. распалась.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«Чёрный передел»</a:t>
            </a:r>
            <a:r>
              <a:rPr lang="ru-RU" sz="2400">
                <a:solidFill>
                  <a:srgbClr val="000066"/>
                </a:solidFill>
                <a:cs typeface="+mn-cs"/>
              </a:rPr>
              <a:t> (</a:t>
            </a:r>
            <a:r>
              <a:rPr lang="ru-RU" sz="2400" b="1">
                <a:solidFill>
                  <a:srgbClr val="000066"/>
                </a:solidFill>
                <a:cs typeface="+mn-cs"/>
              </a:rPr>
              <a:t>1879</a:t>
            </a:r>
            <a:r>
              <a:rPr lang="ru-RU" sz="2400">
                <a:solidFill>
                  <a:srgbClr val="000066"/>
                </a:solidFill>
                <a:cs typeface="+mn-cs"/>
              </a:rPr>
              <a:t>) – пыталась продолжать пропаганду в деревне.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«Народная воля»</a:t>
            </a:r>
            <a:r>
              <a:rPr lang="ru-RU" sz="2400">
                <a:solidFill>
                  <a:srgbClr val="000066"/>
                </a:solidFill>
                <a:cs typeface="+mn-cs"/>
              </a:rPr>
              <a:t> (</a:t>
            </a:r>
            <a:r>
              <a:rPr lang="ru-RU" sz="2400" b="1">
                <a:solidFill>
                  <a:srgbClr val="000066"/>
                </a:solidFill>
                <a:cs typeface="+mn-cs"/>
              </a:rPr>
              <a:t>1879</a:t>
            </a:r>
            <a:r>
              <a:rPr lang="ru-RU" sz="2400">
                <a:solidFill>
                  <a:srgbClr val="000066"/>
                </a:solidFill>
                <a:cs typeface="+mn-cs"/>
              </a:rPr>
              <a:t>) – избрала террор в качестве основного средства борьбы.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1" name="Rectangle 2"/>
          <p:cNvSpPr>
            <a:spLocks noChangeArrowheads="1"/>
          </p:cNvSpPr>
          <p:nvPr/>
        </p:nvSpPr>
        <p:spPr bwMode="auto">
          <a:xfrm>
            <a:off x="395288" y="3402013"/>
            <a:ext cx="83534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42900" indent="-342900"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Первые русские марксисты признавали: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что Россия вслед за европейскими странами всту-пила на путь капитализма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что основной движущей силой революции должен стать рабочий класс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что социалистической революции должно предшест-вовать завершение буржуазно-демократических пре-образований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1066800"/>
            <a:ext cx="8353425" cy="860425"/>
          </a:xfrm>
        </p:spPr>
        <p:txBody>
          <a:bodyPr lIns="90000" tIns="46800" rIns="90000" bIns="46800"/>
          <a:lstStyle/>
          <a:p>
            <a:pPr>
              <a:lnSpc>
                <a:spcPct val="90000"/>
              </a:lnSpc>
              <a:buClr>
                <a:srgbClr val="000066"/>
              </a:buClr>
              <a:buSzPct val="90000"/>
              <a:defRPr/>
            </a:pPr>
            <a:r>
              <a:rPr lang="ru-RU" sz="2800" smtClean="0"/>
              <a:t>Зарождение социал-демократического движения и распространение марксизма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024063"/>
            <a:ext cx="8353425" cy="1296987"/>
          </a:xfrm>
        </p:spPr>
        <p:txBody>
          <a:bodyPr lIns="90000" tIns="46800" rIns="90000" bIns="46800"/>
          <a:lstStyle/>
          <a:p>
            <a:pPr>
              <a:lnSpc>
                <a:spcPct val="110000"/>
              </a:lnSpc>
              <a:defRPr/>
            </a:pPr>
            <a:r>
              <a:rPr lang="ru-RU" sz="2400" smtClean="0"/>
              <a:t>В </a:t>
            </a:r>
            <a:r>
              <a:rPr lang="ru-RU" sz="2400" b="1" smtClean="0"/>
              <a:t>1883 г.</a:t>
            </a:r>
            <a:r>
              <a:rPr lang="ru-RU" sz="2400" smtClean="0"/>
              <a:t> в Женеве была создана первая марксист-ская группа – </a:t>
            </a:r>
            <a:r>
              <a:rPr lang="ru-RU" sz="2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«Освобождение труда»</a:t>
            </a:r>
            <a:r>
              <a:rPr lang="ru-RU" sz="2400" smtClean="0"/>
              <a:t> (Г.В. Плеханов, В.И. Засулич, П.Б. Аксельрод и др.)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533400" y="455613"/>
            <a:ext cx="807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000066"/>
              </a:buClr>
              <a:buSzPct val="90000"/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Общественное движение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95288" y="2022475"/>
            <a:ext cx="835342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Попытки объединения марксистских кружков: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b="1">
                <a:cs typeface="+mn-cs"/>
              </a:rPr>
              <a:t>1895 г.</a:t>
            </a:r>
            <a:r>
              <a:rPr lang="ru-RU" sz="2400">
                <a:cs typeface="+mn-cs"/>
              </a:rPr>
              <a:t> – учреждение в Петербурге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«Союза борьбы за освобождение рабочего класса»</a:t>
            </a:r>
            <a:r>
              <a:rPr lang="ru-RU" sz="2400">
                <a:cs typeface="+mn-cs"/>
              </a:rPr>
              <a:t> (В.И. Ульянов)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b="1">
                <a:cs typeface="+mn-cs"/>
              </a:rPr>
              <a:t>1898 г.</a:t>
            </a:r>
            <a:r>
              <a:rPr lang="ru-RU" sz="2400">
                <a:cs typeface="+mn-cs"/>
              </a:rPr>
              <a:t> – первый съезд социал-демократических орга-низаций России (в Минске); создание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Российской социал-демократической рабочей партии</a:t>
            </a:r>
            <a:r>
              <a:rPr lang="ru-RU" sz="2400">
                <a:cs typeface="+mn-cs"/>
              </a:rPr>
              <a:t> (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РСДРП</a:t>
            </a:r>
            <a:r>
              <a:rPr lang="ru-RU" sz="2400">
                <a:cs typeface="+mn-cs"/>
              </a:rPr>
              <a:t>)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b="1">
                <a:cs typeface="+mn-cs"/>
              </a:rPr>
              <a:t>1903 г.</a:t>
            </a:r>
            <a:r>
              <a:rPr lang="ru-RU" sz="2400">
                <a:cs typeface="+mn-cs"/>
              </a:rPr>
              <a:t> – приняты Устав и Программа РСДРП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1066800"/>
            <a:ext cx="8353425" cy="860425"/>
          </a:xfrm>
        </p:spPr>
        <p:txBody>
          <a:bodyPr lIns="90000" tIns="46800" rIns="90000" bIns="46800"/>
          <a:lstStyle/>
          <a:p>
            <a:pPr>
              <a:lnSpc>
                <a:spcPct val="90000"/>
              </a:lnSpc>
              <a:buClr>
                <a:srgbClr val="000066"/>
              </a:buClr>
              <a:buSzPct val="90000"/>
              <a:defRPr/>
            </a:pPr>
            <a:r>
              <a:rPr lang="ru-RU" sz="2800" smtClean="0"/>
              <a:t>Зарождение социал-демократического движения и распространение марксизма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533400" y="455613"/>
            <a:ext cx="807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000066"/>
              </a:buClr>
              <a:buSzPct val="90000"/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Общественное движение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Официальный консерватизм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089025"/>
            <a:ext cx="8353425" cy="5581650"/>
          </a:xfrm>
        </p:spPr>
        <p:txBody>
          <a:bodyPr lIns="0" rIns="0"/>
          <a:lstStyle/>
          <a:p>
            <a:pPr algn="just" eaLnBrk="1" hangingPunct="1">
              <a:lnSpc>
                <a:spcPct val="110000"/>
              </a:lnSpc>
            </a:pPr>
            <a:r>
              <a:rPr lang="ru-RU" sz="2200" smtClean="0"/>
              <a:t>Реакция на революцию во Франции и западное влияние в XIX – начале XX вв.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2200" smtClean="0"/>
              <a:t>Представители: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b="1" i="1" smtClean="0"/>
              <a:t>Н. М. Карамзин</a:t>
            </a:r>
            <a:r>
              <a:rPr lang="ru-RU" sz="2200" smtClean="0"/>
              <a:t> (1766 – 1826) положил начало консерватив-ной идеологии в России, выделил две основы существова-ния России – самодержавие и православие.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b="1" i="1" smtClean="0"/>
              <a:t>С. С. Уваров</a:t>
            </a:r>
            <a:r>
              <a:rPr lang="ru-RU" sz="2200" smtClean="0"/>
              <a:t> (1786 – 1855) добавил к ним народность</a:t>
            </a:r>
            <a:r>
              <a:rPr lang="ru-RU" sz="2200" i="1" smtClean="0"/>
              <a:t>, </a:t>
            </a:r>
            <a:r>
              <a:rPr lang="ru-RU" sz="2200" smtClean="0"/>
              <a:t>под</a:t>
            </a:r>
            <a:r>
              <a:rPr lang="ru-RU" sz="2200" i="1" smtClean="0"/>
              <a:t> </a:t>
            </a:r>
            <a:r>
              <a:rPr lang="ru-RU" sz="2200" smtClean="0"/>
              <a:t>которой понимались особые отношения царя и народа.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b="1" i="1" smtClean="0"/>
              <a:t>М. Н. Катков</a:t>
            </a:r>
            <a:r>
              <a:rPr lang="ru-RU" sz="2200" smtClean="0"/>
              <a:t> (1818 – 1887) считал, что важнейшим звеном укрепления самодержавия должно стать земское само-управление с преобладанием дворянства.</a:t>
            </a:r>
          </a:p>
          <a:p>
            <a:pPr algn="just"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b="1" i="1" smtClean="0"/>
              <a:t>К. П. Победоносцев</a:t>
            </a:r>
            <a:r>
              <a:rPr lang="ru-RU" sz="2200" smtClean="0"/>
              <a:t> (1827 – 1907) конституционные учреж-дения наряду с земствами, судами и свободной печатью оценивал как угрозу устоям самодержавия.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9600" cy="3597275"/>
          </a:xfrm>
        </p:spPr>
        <p:txBody>
          <a:bodyPr lIns="0" rIns="0"/>
          <a:lstStyle/>
          <a:p>
            <a:pPr algn="just" eaLnBrk="1" hangingPunct="1"/>
            <a:r>
              <a:rPr lang="ru-RU" smtClean="0"/>
              <a:t>Конец </a:t>
            </a:r>
            <a:r>
              <a:rPr lang="en-US" smtClean="0"/>
              <a:t>XVIII – </a:t>
            </a:r>
            <a:r>
              <a:rPr lang="ru-RU" smtClean="0"/>
              <a:t>начало </a:t>
            </a:r>
            <a:r>
              <a:rPr lang="en-US" smtClean="0"/>
              <a:t>XIX</a:t>
            </a:r>
            <a:r>
              <a:rPr lang="ru-RU" smtClean="0"/>
              <a:t> в. прошли под знаком Ве-ликой французской революции и наполеоновских войн</a:t>
            </a:r>
          </a:p>
          <a:p>
            <a:pPr algn="just" eaLnBrk="1" hangingPunct="1"/>
            <a:r>
              <a:rPr lang="ru-RU" smtClean="0"/>
              <a:t>Венский конгресс (1814 – 1815) нормативно закрепил новую систему международных отношений.</a:t>
            </a:r>
          </a:p>
          <a:p>
            <a:pPr algn="just" eaLnBrk="1" hangingPunct="1"/>
            <a:r>
              <a:rPr lang="ru-RU" b="1" smtClean="0"/>
              <a:t>Венская система</a:t>
            </a:r>
            <a:r>
              <a:rPr lang="ru-RU" smtClean="0"/>
              <a:t> базировалась на принципе поддер-жания баланса сил и общем согласии великих держав – России, Австрии, Пруссии, Англии и Франции.</a:t>
            </a:r>
          </a:p>
          <a:p>
            <a:pPr algn="just" eaLnBrk="1" hangingPunct="1"/>
            <a:r>
              <a:rPr lang="ru-RU" smtClean="0"/>
              <a:t>Не были урегулированы восточный вопрос и вопрос о колониях.</a:t>
            </a:r>
          </a:p>
        </p:txBody>
      </p:sp>
      <p:sp>
        <p:nvSpPr>
          <p:cNvPr id="200707" name="Rectangle 3"/>
          <p:cNvSpPr>
            <a:spLocks noChangeArrowheads="1"/>
          </p:cNvSpPr>
          <p:nvPr/>
        </p:nvSpPr>
        <p:spPr bwMode="auto">
          <a:xfrm>
            <a:off x="455613" y="455613"/>
            <a:ext cx="82200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Международные отношения </a:t>
            </a:r>
            <a:br>
              <a:rPr lang="ru-RU" sz="32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 внешняя политика России в </a:t>
            </a:r>
            <a:r>
              <a:rPr lang="en-US" sz="32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XIX </a:t>
            </a:r>
            <a:r>
              <a:rPr lang="ru-RU" sz="32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4108450"/>
          </a:xfrm>
        </p:spPr>
        <p:txBody>
          <a:bodyPr/>
          <a:lstStyle/>
          <a:p>
            <a:pPr algn="just" eaLnBrk="1" hangingPunct="1"/>
            <a:r>
              <a:rPr lang="ru-RU" smtClean="0"/>
              <a:t>Со второй четверти </a:t>
            </a:r>
            <a:r>
              <a:rPr lang="en-US" smtClean="0"/>
              <a:t>XIX</a:t>
            </a:r>
            <a:r>
              <a:rPr lang="ru-RU" smtClean="0"/>
              <a:t> в. стал важнейшим вопросом российской внешней политики.</a:t>
            </a:r>
          </a:p>
          <a:p>
            <a:pPr algn="just" eaLnBrk="1" hangingPunct="1"/>
            <a:r>
              <a:rPr lang="ru-RU" b="1" smtClean="0"/>
              <a:t>Основные задачи России</a:t>
            </a:r>
            <a:r>
              <a:rPr lang="ru-RU" smtClean="0"/>
              <a:t>: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свобода плавания российских торговых и военных судов через черноморские проливы;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обеспечение безопасности своего черноморского побережья;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покровительство христианским народам Османской империи;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укрепление своих позиций на Балканах и Кавказе. 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Восточный вопрос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4302125"/>
          </a:xfrm>
        </p:spPr>
        <p:txBody>
          <a:bodyPr/>
          <a:lstStyle/>
          <a:p>
            <a:pPr algn="just" eaLnBrk="1" hangingPunct="1"/>
            <a:r>
              <a:rPr lang="ru-RU" smtClean="0"/>
              <a:t>По условиям </a:t>
            </a:r>
            <a:r>
              <a:rPr lang="ru-RU" b="1" smtClean="0"/>
              <a:t>Адрианопольского мира 1829 г.</a:t>
            </a:r>
            <a:r>
              <a:rPr lang="ru-RU" smtClean="0"/>
              <a:t> чер-номорские проливы были открыты для российских торговых судов. Греция обрела независимость.</a:t>
            </a:r>
          </a:p>
          <a:p>
            <a:pPr algn="just" eaLnBrk="1" hangingPunct="1"/>
            <a:r>
              <a:rPr lang="ru-RU" smtClean="0"/>
              <a:t>По </a:t>
            </a:r>
            <a:r>
              <a:rPr lang="ru-RU" b="1" smtClean="0"/>
              <a:t>Ункяр-Искелесийскому договору 1833 г.</a:t>
            </a:r>
            <a:r>
              <a:rPr lang="ru-RU" smtClean="0"/>
              <a:t> Турция закрыла проход через Дарданеллы для всех ино-странных военных судов (за исключением российских кораблей), что обеспечивало безопасность южных рубежей России.</a:t>
            </a:r>
          </a:p>
          <a:p>
            <a:pPr algn="just" eaLnBrk="1" hangingPunct="1"/>
            <a:r>
              <a:rPr lang="ru-RU" b="1" smtClean="0"/>
              <a:t>Лондонскими конвенциями 1840</a:t>
            </a:r>
            <a:r>
              <a:rPr lang="ru-RU" smtClean="0"/>
              <a:t>  и </a:t>
            </a:r>
            <a:r>
              <a:rPr lang="ru-RU" b="1" smtClean="0"/>
              <a:t>1841 гг.</a:t>
            </a:r>
            <a:r>
              <a:rPr lang="ru-RU" smtClean="0"/>
              <a:t> был установлен общеевропейский контроль над черно-морскими проливами.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Восточный вопрос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3451225"/>
          </a:xfrm>
        </p:spPr>
        <p:txBody>
          <a:bodyPr lIns="0" rIns="0"/>
          <a:lstStyle/>
          <a:p>
            <a:pPr algn="just" eaLnBrk="1" hangingPunct="1">
              <a:lnSpc>
                <a:spcPct val="110000"/>
              </a:lnSpc>
            </a:pPr>
            <a:r>
              <a:rPr lang="ru-RU" smtClean="0"/>
              <a:t>Поражение России в </a:t>
            </a:r>
            <a:r>
              <a:rPr lang="ru-RU" b="1" smtClean="0"/>
              <a:t>Крымской войне</a:t>
            </a:r>
            <a:r>
              <a:rPr lang="ru-RU" smtClean="0"/>
              <a:t> </a:t>
            </a:r>
            <a:r>
              <a:rPr lang="ru-RU" b="1" smtClean="0"/>
              <a:t>1853 – 1856 гг.</a:t>
            </a:r>
            <a:endParaRPr lang="ru-RU" smtClean="0"/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Самым тяжёлым условием </a:t>
            </a:r>
            <a:r>
              <a:rPr lang="ru-RU" b="1" smtClean="0"/>
              <a:t>Парижского мира 1856 г.</a:t>
            </a:r>
            <a:r>
              <a:rPr lang="ru-RU" smtClean="0"/>
              <a:t> была «нейтрализация» Чёрного моря: России и Тур-ции запрещалось иметь на Чёрном море военный флот, а на его побережье крепости и арсеналы; чер-номорские проливы в мирное время были закрыты для военных кораблей всех стран.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Кроме того, Россия потеряла Южную Бессарабию.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03780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Восточный вопрос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25749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mtClean="0"/>
              <a:t>Обострение в 70-е гг.</a:t>
            </a:r>
            <a:r>
              <a:rPr lang="en-US" smtClean="0"/>
              <a:t> XIX</a:t>
            </a:r>
            <a:r>
              <a:rPr lang="ru-RU" smtClean="0"/>
              <a:t> в. в связи с восстанием в Сербии, Черногории и Болгарии. Привело к </a:t>
            </a:r>
            <a:r>
              <a:rPr lang="ru-RU" b="1" smtClean="0"/>
              <a:t>русско-турецкой войне 1877 – 1878 гг.</a:t>
            </a:r>
            <a:endParaRPr lang="ru-RU" smtClean="0"/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Условия </a:t>
            </a:r>
            <a:r>
              <a:rPr lang="ru-RU" b="1" smtClean="0"/>
              <a:t>Сан-Стефанского мира</a:t>
            </a:r>
            <a:r>
              <a:rPr lang="ru-RU" smtClean="0"/>
              <a:t> по настоянию евро-пейских держав были пересмотрены на </a:t>
            </a:r>
            <a:r>
              <a:rPr lang="ru-RU" b="1" smtClean="0"/>
              <a:t>Берлинском конгрессе </a:t>
            </a:r>
            <a:r>
              <a:rPr lang="ru-RU" smtClean="0"/>
              <a:t>в</a:t>
            </a:r>
            <a:r>
              <a:rPr lang="ru-RU" b="1" smtClean="0"/>
              <a:t> 1878 г.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подробнее</a:t>
            </a:r>
            <a:r>
              <a:rPr lang="ru-RU" smtClean="0"/>
              <a:t>).</a:t>
            </a:r>
            <a:endParaRPr lang="ru-RU" b="1" smtClean="0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Восточный вопрос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6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28670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mtClean="0"/>
              <a:t>В </a:t>
            </a:r>
            <a:r>
              <a:rPr lang="ru-RU" b="1" smtClean="0"/>
              <a:t>1801 – 1813 гг.</a:t>
            </a:r>
            <a:r>
              <a:rPr lang="ru-RU" smtClean="0"/>
              <a:t> присоединены Грузия, Северный Азербайджан и отдельные районы черноморского побережья Кавказа.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mtClean="0"/>
              <a:t>В </a:t>
            </a:r>
            <a:r>
              <a:rPr lang="ru-RU" b="1" smtClean="0"/>
              <a:t>1813 – 1829 гг.</a:t>
            </a:r>
            <a:r>
              <a:rPr lang="ru-RU" smtClean="0"/>
              <a:t> присоединены Восточная Армения, а также б</a:t>
            </a:r>
            <a:r>
              <a:rPr lang="en-US" smtClean="0">
                <a:cs typeface="Arial" charset="0"/>
              </a:rPr>
              <a:t>ó</a:t>
            </a:r>
            <a:r>
              <a:rPr lang="ru-RU" smtClean="0"/>
              <a:t>льшая часть черноморского побережья Кавказа.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mtClean="0"/>
              <a:t>В </a:t>
            </a:r>
            <a:r>
              <a:rPr lang="ru-RU" b="1" smtClean="0"/>
              <a:t>1817 – 1864 гг. </a:t>
            </a:r>
            <a:r>
              <a:rPr lang="ru-RU" smtClean="0"/>
              <a:t>завоёваны основные территории Северного Кавказа.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Присоединение Кавказа к России </a:t>
            </a:r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671513" y="50339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Присоединение Средней Азии к России </a:t>
            </a:r>
          </a:p>
        </p:txBody>
      </p:sp>
      <p:sp>
        <p:nvSpPr>
          <p:cNvPr id="723973" name="Rectangle 6"/>
          <p:cNvSpPr>
            <a:spLocks noChangeArrowheads="1"/>
          </p:cNvSpPr>
          <p:nvPr/>
        </p:nvSpPr>
        <p:spPr bwMode="auto">
          <a:xfrm>
            <a:off x="457200" y="5554663"/>
            <a:ext cx="822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В последней трети </a:t>
            </a:r>
            <a:r>
              <a:rPr lang="en-US" sz="2400">
                <a:solidFill>
                  <a:srgbClr val="000066"/>
                </a:solidFill>
              </a:rPr>
              <a:t>XIX</a:t>
            </a:r>
            <a:r>
              <a:rPr lang="ru-RU" sz="2400">
                <a:solidFill>
                  <a:srgbClr val="000066"/>
                </a:solidFill>
              </a:rPr>
              <a:t> в. Россия, противодействуя английской экспансии, присоединила Среднюю Азию, прибегнув к военной силе.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105025"/>
            <a:ext cx="8353425" cy="4254500"/>
          </a:xfrm>
        </p:spPr>
        <p:txBody>
          <a:bodyPr lIns="0" rIns="0"/>
          <a:lstStyle/>
          <a:p>
            <a:pPr algn="just" eaLnBrk="1" hangingPunct="1"/>
            <a:r>
              <a:rPr lang="ru-RU" smtClean="0"/>
              <a:t>По условиям </a:t>
            </a:r>
            <a:r>
              <a:rPr lang="ru-RU" b="1" smtClean="0"/>
              <a:t>Симодского договора 1855 г.</a:t>
            </a:r>
            <a:r>
              <a:rPr lang="ru-RU" smtClean="0"/>
              <a:t> Россия 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установила дипломатические и консульские отношения с Японией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получила право вести торговлю в ряде японских портов 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закрепила за собой Курильские острова до о. Итуруп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Сахалин остался не разделённым между Россией и Японией.</a:t>
            </a:r>
          </a:p>
          <a:p>
            <a:pPr algn="just" eaLnBrk="1" hangingPunct="1"/>
            <a:r>
              <a:rPr lang="ru-RU" smtClean="0"/>
              <a:t>По условиям </a:t>
            </a:r>
            <a:r>
              <a:rPr lang="ru-RU" b="1" smtClean="0"/>
              <a:t>Петербургского договора 1875 г.</a:t>
            </a:r>
            <a:r>
              <a:rPr lang="ru-RU" smtClean="0"/>
              <a:t> Россия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получила во владение остров Сахалин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обмен передала Японии все Курильские острова.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Российско-японские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11414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200" smtClean="0"/>
              <a:t>По условиям </a:t>
            </a:r>
            <a:r>
              <a:rPr lang="ru-RU" sz="2200" b="1" smtClean="0"/>
              <a:t>Айгуньского договора 1858 г.</a:t>
            </a:r>
            <a:r>
              <a:rPr lang="ru-RU" sz="2200" smtClean="0"/>
              <a:t> Россия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возвратила себе левобережье Амура;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получила право судоходства по Амуру, Сунгари и Уссури.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09924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Российско-китайские отношения</a:t>
            </a:r>
          </a:p>
        </p:txBody>
      </p:sp>
      <p:sp>
        <p:nvSpPr>
          <p:cNvPr id="726020" name="Rectangle 2"/>
          <p:cNvSpPr>
            <a:spLocks noChangeArrowheads="1"/>
          </p:cNvSpPr>
          <p:nvPr/>
        </p:nvSpPr>
        <p:spPr bwMode="auto">
          <a:xfrm>
            <a:off x="457200" y="3309938"/>
            <a:ext cx="82296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18000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>
                <a:solidFill>
                  <a:srgbClr val="000066"/>
                </a:solidFill>
              </a:rPr>
              <a:t>Тяньцзиньский трактат 1858 г.</a:t>
            </a:r>
            <a:endParaRPr lang="ru-RU" sz="2200">
              <a:solidFill>
                <a:srgbClr val="000066"/>
              </a:solidFill>
            </a:endParaRPr>
          </a:p>
          <a:p>
            <a:pPr marL="342900" indent="-342900" algn="just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подтверждал право России направлять посланников в Пекин и содержать в Пекине духовную миссию;</a:t>
            </a:r>
          </a:p>
          <a:p>
            <a:pPr marL="342900" indent="-342900" algn="just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открыл ряд китайских портов для русских судов;</a:t>
            </a:r>
          </a:p>
          <a:p>
            <a:pPr marL="342900" indent="-342900" algn="just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Россия получила право иметь консулов в открытых портах;</a:t>
            </a:r>
          </a:p>
          <a:p>
            <a:pPr marL="342900" indent="-342900" algn="just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отменил ограничения сухопутной торговли.</a:t>
            </a:r>
          </a:p>
        </p:txBody>
      </p:sp>
      <p:sp>
        <p:nvSpPr>
          <p:cNvPr id="726021" name="Rectangle 5"/>
          <p:cNvSpPr>
            <a:spLocks noChangeArrowheads="1"/>
          </p:cNvSpPr>
          <p:nvPr/>
        </p:nvSpPr>
        <p:spPr bwMode="auto">
          <a:xfrm>
            <a:off x="455613" y="5734050"/>
            <a:ext cx="822007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0" rIns="90000" b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>
                <a:solidFill>
                  <a:srgbClr val="000066"/>
                </a:solidFill>
              </a:rPr>
              <a:t>По условиям</a:t>
            </a:r>
            <a:r>
              <a:rPr lang="ru-RU" sz="22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ru-RU" sz="2200" b="1">
                <a:solidFill>
                  <a:srgbClr val="000066"/>
                </a:solidFill>
              </a:rPr>
              <a:t>Пекинского</a:t>
            </a:r>
            <a:r>
              <a:rPr lang="ru-RU" sz="2200" b="1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ru-RU" sz="2200" b="1">
                <a:solidFill>
                  <a:srgbClr val="000066"/>
                </a:solidFill>
              </a:rPr>
              <a:t>договора</a:t>
            </a:r>
            <a:r>
              <a:rPr lang="ru-RU" sz="2200" b="1">
                <a:solidFill>
                  <a:srgbClr val="000066"/>
                </a:solidFill>
                <a:cs typeface="Times New Roman" pitchFamily="18" charset="0"/>
              </a:rPr>
              <a:t> 1860 </a:t>
            </a:r>
            <a:r>
              <a:rPr lang="ru-RU" sz="2200" b="1">
                <a:solidFill>
                  <a:srgbClr val="000066"/>
                </a:solidFill>
              </a:rPr>
              <a:t>г.</a:t>
            </a:r>
            <a:r>
              <a:rPr lang="ru-RU" sz="22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ru-RU" sz="2200">
                <a:solidFill>
                  <a:srgbClr val="000066"/>
                </a:solidFill>
              </a:rPr>
              <a:t>Россия</a:t>
            </a:r>
            <a:r>
              <a:rPr lang="ru-RU" sz="220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ru-RU" sz="2200">
                <a:solidFill>
                  <a:srgbClr val="000066"/>
                </a:solidFill>
              </a:rPr>
              <a:t>закрепила за собой Уссурийский край.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05025"/>
            <a:ext cx="8229600" cy="36004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mtClean="0"/>
              <a:t>Россия оказала поддержку Северу в период Граж-данской войны 1861 – 1865 гг.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mtClean="0"/>
              <a:t>Оформлена граница России с США:</a:t>
            </a:r>
          </a:p>
          <a:p>
            <a:pPr algn="just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</a:t>
            </a:r>
            <a:r>
              <a:rPr lang="ru-RU" b="1" smtClean="0"/>
              <a:t>1824 г.</a:t>
            </a:r>
            <a:r>
              <a:rPr lang="ru-RU" smtClean="0"/>
              <a:t> была подписана Русско-американская кон-венция, зафиксировавшая южную границу россий-ских владений в Аляске на широте 54°40’;</a:t>
            </a: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</a:t>
            </a:r>
            <a:r>
              <a:rPr lang="ru-RU" b="1" smtClean="0"/>
              <a:t>1867 г.</a:t>
            </a:r>
            <a:r>
              <a:rPr lang="ru-RU" smtClean="0"/>
              <a:t> Россия продала США за 7,2 млн. долларов Аляску и Алеутские острова.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455613"/>
            <a:ext cx="8220075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Международные отношения </a:t>
            </a:r>
            <a:br>
              <a:rPr lang="ru-RU" smtClean="0"/>
            </a:br>
            <a:r>
              <a:rPr lang="ru-RU" smtClean="0"/>
              <a:t>и внешняя политика России в </a:t>
            </a:r>
            <a:r>
              <a:rPr lang="en-US" smtClean="0"/>
              <a:t>XIX </a:t>
            </a:r>
            <a:r>
              <a:rPr lang="ru-RU" smtClean="0"/>
              <a:t>в.</a:t>
            </a: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455613" y="1541463"/>
            <a:ext cx="822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Российско-американские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5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476250"/>
            <a:ext cx="4114800" cy="6159500"/>
          </a:xfrm>
        </p:spPr>
        <p:txBody>
          <a:bodyPr lIns="0" tIns="0" rIns="0" bIns="0"/>
          <a:lstStyle/>
          <a:p>
            <a:pPr algn="ctr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z="2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Сан-Стефано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Болгарии, Боснии и Герцего-вине предоставлялась авто-номия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Сербия, Черногория и Ру-мыния получали независи-мость от Турции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к России отходили Южная Бессарабия и крепости на Кавказе (Ардаган, Карс, Ба-тум и Баязет)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Турция обязалась провести реформы в Турецкой Арме-нии, Фракии, Македонии и Албании, уравняв в правах христиан и мусульман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476250"/>
            <a:ext cx="4191000" cy="5791200"/>
          </a:xfrm>
        </p:spPr>
        <p:txBody>
          <a:bodyPr lIns="0" tIns="0" rIns="0" bIns="0"/>
          <a:lstStyle/>
          <a:p>
            <a:pPr algn="ctr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z="22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Берлин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Северная часть Болгарии стала вассальным княже-ством, южная оставалась в составе Османской империи как автономная провинция (Восточная Румелия) 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Сербия, Черногория и Ру-мыния получали независи-мость от Турции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к России отходили устье Дуная и крепости Ардаган, Карс и Батум с округами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2200" smtClean="0"/>
              <a:t>Австро-Венгрия оккупирова-ла Боснию и Герцеговину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1597</TotalTime>
  <Words>2545</Words>
  <Application>Microsoft Office PowerPoint</Application>
  <PresentationFormat>Экран (4:3)</PresentationFormat>
  <Paragraphs>351</Paragraphs>
  <Slides>44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3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7. Россия и мир в XIX в.</vt:lpstr>
      <vt:lpstr>Революции XVIII – XIX вв. </vt:lpstr>
      <vt:lpstr>Революции XVIII – XIX вв. </vt:lpstr>
      <vt:lpstr>Промышленный переворот  и его последствия</vt:lpstr>
      <vt:lpstr>Промышленный переворот  и его последствия</vt:lpstr>
      <vt:lpstr>Промышленный переворот  и его последствия</vt:lpstr>
      <vt:lpstr>Промышленный переворот  и его последствия</vt:lpstr>
      <vt:lpstr>Формирование колониальной системы и трансформация цивилизаций Востока в XIX в.</vt:lpstr>
      <vt:lpstr>Общая характеристика социально-экономического развития России в предреформенный период</vt:lpstr>
      <vt:lpstr>Правление Александра I (1801 – 1825)</vt:lpstr>
      <vt:lpstr>Административные реформы начала XIX в.</vt:lpstr>
      <vt:lpstr>Проект реформ М. М. Сперанского</vt:lpstr>
      <vt:lpstr>Попытки решения крестьянского вопроса в правление Александра I</vt:lpstr>
      <vt:lpstr>Движение декабристов</vt:lpstr>
      <vt:lpstr>Движение декабристов</vt:lpstr>
      <vt:lpstr>Движение декабристов</vt:lpstr>
      <vt:lpstr>Правление Николая I (1825 – 1855)</vt:lpstr>
      <vt:lpstr>Попытки решения крестьянского вопроса в правление Николая I</vt:lpstr>
      <vt:lpstr>Попытки решения крестьянского вопроса в правление Николая I</vt:lpstr>
      <vt:lpstr>Попытки решения крестьянского вопроса в правление Николая I</vt:lpstr>
      <vt:lpstr>Попытки решения крестьянского вопроса в правление Николая I</vt:lpstr>
      <vt:lpstr>Реформы и контрреформы в России  во второй половине XIX в.</vt:lpstr>
      <vt:lpstr>Реформы и контрреформы в России  во второй половине XIX в.</vt:lpstr>
      <vt:lpstr>Реформы и контрреформы в России во второй половине XIX в.</vt:lpstr>
      <vt:lpstr>Реформы и контрреформы в России во второй половине XIX в.</vt:lpstr>
      <vt:lpstr>Реформы и контрреформы в России во второй половине XIX в.</vt:lpstr>
      <vt:lpstr>Особенности  развития капитализма в России  в пореформенный период</vt:lpstr>
      <vt:lpstr>Слайд 28</vt:lpstr>
      <vt:lpstr>Общественное движение</vt:lpstr>
      <vt:lpstr>Общественное движение</vt:lpstr>
      <vt:lpstr>Зарождение социал-демократического движения и распространение марксизма</vt:lpstr>
      <vt:lpstr>Зарождение социал-демократического движения и распространение марксизма</vt:lpstr>
      <vt:lpstr>Официальный консерватизм</vt:lpstr>
      <vt:lpstr>Слайд 34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Международные отношения  и внешняя политика России в XIX в.</vt:lpstr>
      <vt:lpstr>Слайд 43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86</cp:revision>
  <dcterms:created xsi:type="dcterms:W3CDTF">2007-01-04T06:45:40Z</dcterms:created>
  <dcterms:modified xsi:type="dcterms:W3CDTF">2021-06-19T03:26:18Z</dcterms:modified>
</cp:coreProperties>
</file>