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sldIdLst>
    <p:sldId id="256" r:id="rId3"/>
    <p:sldId id="257" r:id="rId4"/>
    <p:sldId id="279" r:id="rId5"/>
    <p:sldId id="272" r:id="rId6"/>
    <p:sldId id="276" r:id="rId7"/>
    <p:sldId id="280" r:id="rId8"/>
    <p:sldId id="278" r:id="rId9"/>
    <p:sldId id="260" r:id="rId10"/>
    <p:sldId id="264" r:id="rId11"/>
    <p:sldId id="258" r:id="rId12"/>
    <p:sldId id="265" r:id="rId13"/>
    <p:sldId id="266" r:id="rId14"/>
    <p:sldId id="269" r:id="rId15"/>
    <p:sldId id="268" r:id="rId16"/>
    <p:sldId id="267" r:id="rId17"/>
    <p:sldId id="261" r:id="rId18"/>
    <p:sldId id="271" r:id="rId19"/>
  </p:sldIdLst>
  <p:sldSz cx="12192000" cy="6858000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8FD"/>
    <a:srgbClr val="E7F98F"/>
    <a:srgbClr val="AA85DB"/>
    <a:srgbClr val="BE9CEC"/>
    <a:srgbClr val="C2ABFB"/>
    <a:srgbClr val="D5FDAD"/>
    <a:srgbClr val="C4FC8C"/>
    <a:srgbClr val="DCD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313006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Arial Narrow" panose="020B0606020202030204" pitchFamily="34" charset="0"/>
              </a:rPr>
              <a:t>Принятие управленческих решений: процесс</a:t>
            </a:r>
            <a:r>
              <a:rPr lang="ru-RU" sz="5400" dirty="0">
                <a:latin typeface="Arial Narrow" panose="020B0606020202030204" pitchFamily="34" charset="0"/>
              </a:rPr>
              <a:t>, принципы и реализация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ВГУЭС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старший преподаватель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Алгоритм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Подходы к принятию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Факторы, влияющие на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Эффективность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Принятие управленческих решений в условиях неопределённости</a:t>
            </a: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Arial Narrow" panose="020B0606020202030204" pitchFamily="34" charset="0"/>
              </a:rPr>
              <a:t>Кейс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6656811" y="211878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4949391" y="32724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746665" y="1575321"/>
            <a:ext cx="11215992" cy="5017760"/>
          </a:xfrm>
        </p:spPr>
        <p:txBody>
          <a:bodyPr>
            <a:noAutofit/>
          </a:bodyPr>
          <a:lstStyle/>
          <a:p>
            <a:pPr marL="534988" indent="0">
              <a:spcBef>
                <a:spcPts val="0"/>
              </a:spcBef>
              <a:buNone/>
            </a:pPr>
            <a:r>
              <a:rPr lang="ru-RU" dirty="0">
                <a:latin typeface="Arial Narrow" panose="020B0606020202030204" pitchFamily="34" charset="0"/>
              </a:rPr>
              <a:t>Предприниматель владеет тремя продуктовыми магазинами типа </a:t>
            </a:r>
            <a:r>
              <a:rPr lang="ru-RU" dirty="0" smtClean="0">
                <a:latin typeface="Arial Narrow" panose="020B0606020202030204" pitchFamily="34" charset="0"/>
              </a:rPr>
              <a:t>ЯППИ.</a:t>
            </a:r>
          </a:p>
          <a:p>
            <a:pPr marL="534988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>
                <a:latin typeface="Arial Narrow" panose="020B0606020202030204" pitchFamily="34" charset="0"/>
              </a:rPr>
              <a:t>В </a:t>
            </a:r>
            <a:r>
              <a:rPr lang="ru-RU" dirty="0">
                <a:latin typeface="Arial Narrow" panose="020B0606020202030204" pitchFamily="34" charset="0"/>
              </a:rPr>
              <a:t>город «зашла» федеральная сеть «Азбука вкуса». 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538163" indent="4445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Конкурентные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latin typeface="Arial Narrow" panose="020B0606020202030204" pitchFamily="34" charset="0"/>
              </a:rPr>
              <a:t>преимущества</a:t>
            </a:r>
            <a:r>
              <a:rPr lang="ru-RU" sz="2400" b="1" dirty="0">
                <a:latin typeface="Arial Narrow" panose="020B0606020202030204" pitchFamily="34" charset="0"/>
              </a:rPr>
              <a:t>:</a:t>
            </a:r>
          </a:p>
          <a:p>
            <a:pPr marL="538163" indent="44450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Arial Narrow" panose="020B0606020202030204" pitchFamily="34" charset="0"/>
              </a:rPr>
              <a:t>Цены на продукцию ниже </a:t>
            </a:r>
          </a:p>
          <a:p>
            <a:pPr marL="538163" indent="44450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Arial Narrow" panose="020B0606020202030204" pitchFamily="34" charset="0"/>
              </a:rPr>
              <a:t>Сервис выше </a:t>
            </a:r>
          </a:p>
          <a:p>
            <a:pPr marL="538163" indent="44450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Arial Narrow" panose="020B0606020202030204" pitchFamily="34" charset="0"/>
              </a:rPr>
              <a:t>Выбор шире</a:t>
            </a:r>
          </a:p>
          <a:p>
            <a:pPr marL="538163" indent="44450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Arial Narrow" panose="020B0606020202030204" pitchFamily="34" charset="0"/>
              </a:rPr>
              <a:t>Сервисов больше</a:t>
            </a:r>
          </a:p>
          <a:p>
            <a:pPr marL="0" indent="0"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 marL="623888" indent="358775">
              <a:spcBef>
                <a:spcPts val="0"/>
              </a:spcBef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Ваши действия:</a:t>
            </a:r>
          </a:p>
          <a:p>
            <a:pPr marL="623888" indent="358775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Демпинг</a:t>
            </a:r>
            <a:endParaRPr lang="ru-RU" sz="2400" dirty="0">
              <a:latin typeface="Arial Narrow" panose="020B0606020202030204" pitchFamily="34" charset="0"/>
            </a:endParaRPr>
          </a:p>
          <a:p>
            <a:pPr marL="623888" indent="358775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Продать </a:t>
            </a:r>
            <a:r>
              <a:rPr lang="ru-RU" sz="2400" dirty="0">
                <a:latin typeface="Arial Narrow" panose="020B0606020202030204" pitchFamily="34" charset="0"/>
              </a:rPr>
              <a:t>магазины</a:t>
            </a:r>
          </a:p>
          <a:p>
            <a:pPr marL="623888" indent="358775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Искать </a:t>
            </a:r>
            <a:r>
              <a:rPr lang="ru-RU" sz="2400" dirty="0">
                <a:latin typeface="Arial Narrow" panose="020B0606020202030204" pitchFamily="34" charset="0"/>
              </a:rPr>
              <a:t>дополнительные возможности для продолжения бизнеса</a:t>
            </a: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2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Место решения в процессе управления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1932724" y="254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608383" y="254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61482" y="1666667"/>
            <a:ext cx="2059374" cy="1006262"/>
            <a:chOff x="3725002" y="0"/>
            <a:chExt cx="2395893" cy="100626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Ц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ель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146975" y="1666667"/>
            <a:ext cx="2381562" cy="1006262"/>
            <a:chOff x="3725002" y="0"/>
            <a:chExt cx="2395893" cy="100626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С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итуация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65921" y="1666668"/>
            <a:ext cx="2714569" cy="1006262"/>
            <a:chOff x="3725002" y="0"/>
            <a:chExt cx="2395893" cy="100626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П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роблема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8968836" y="1666668"/>
            <a:ext cx="2850270" cy="10062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Оптимальные решения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 rot="16200000">
            <a:off x="5636868" y="1953878"/>
            <a:ext cx="237318" cy="45397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2864375" y="1928419"/>
            <a:ext cx="237318" cy="524351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10800000" flipH="1" flipV="1">
            <a:off x="661482" y="3183936"/>
            <a:ext cx="11157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/>
            <a:r>
              <a:rPr lang="ru-RU" sz="2400" b="1" dirty="0" smtClean="0">
                <a:latin typeface="Arial Narrow" panose="020B0606020202030204" pitchFamily="34" charset="0"/>
              </a:rPr>
              <a:t>Исходным моментом управленческого процесса являются:</a:t>
            </a:r>
            <a:r>
              <a:rPr lang="ru-RU" sz="2400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ЦЕЛЬ</a:t>
            </a:r>
            <a:r>
              <a:rPr lang="ru-RU" sz="2400" dirty="0" smtClean="0">
                <a:latin typeface="Arial Narrow" panose="020B0606020202030204" pitchFamily="34" charset="0"/>
              </a:rPr>
              <a:t> и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ПРОБЛЕМА.</a:t>
            </a:r>
            <a:endParaRPr lang="en-US" sz="24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indent="447675"/>
            <a:r>
              <a:rPr lang="ru-RU" sz="2400" b="1" dirty="0" smtClean="0">
                <a:latin typeface="Arial Narrow" panose="020B0606020202030204" pitchFamily="34" charset="0"/>
              </a:rPr>
              <a:t>Основной задачей управления </a:t>
            </a:r>
            <a:r>
              <a:rPr lang="ru-RU" sz="2400" dirty="0" smtClean="0">
                <a:latin typeface="Arial Narrow" panose="020B0606020202030204" pitchFamily="34" charset="0"/>
              </a:rPr>
              <a:t>является </a:t>
            </a:r>
            <a:r>
              <a:rPr lang="ru-RU" sz="2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устранение этого отклонения</a:t>
            </a:r>
            <a:r>
              <a:rPr lang="ru-RU" sz="2400" i="1" dirty="0" smtClean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через принятия управленческого решения. 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indent="447675"/>
            <a:r>
              <a:rPr lang="ru-RU" sz="2400" dirty="0" smtClean="0">
                <a:latin typeface="Arial Narrow" panose="020B0606020202030204" pitchFamily="34" charset="0"/>
              </a:rPr>
              <a:t>То есть, </a:t>
            </a:r>
            <a:r>
              <a:rPr lang="ru-RU" sz="2400" b="1" dirty="0" smtClean="0">
                <a:latin typeface="Arial Narrow" panose="020B0606020202030204" pitchFamily="34" charset="0"/>
              </a:rPr>
              <a:t>нахождение связей </a:t>
            </a:r>
            <a:r>
              <a:rPr lang="ru-RU" sz="2400" dirty="0" smtClean="0">
                <a:latin typeface="Arial Narrow" panose="020B0606020202030204" pitchFamily="34" charset="0"/>
              </a:rPr>
              <a:t>между </a:t>
            </a:r>
            <a:r>
              <a:rPr lang="ru-RU" sz="2400" b="1" dirty="0" smtClean="0">
                <a:latin typeface="Arial Narrow" panose="020B0606020202030204" pitchFamily="34" charset="0"/>
              </a:rPr>
              <a:t>существующим состоянием </a:t>
            </a:r>
            <a:r>
              <a:rPr lang="ru-RU" sz="2400" dirty="0" smtClean="0">
                <a:latin typeface="Arial Narrow" panose="020B0606020202030204" pitchFamily="34" charset="0"/>
              </a:rPr>
              <a:t>объекта управления  (ситуацией) </a:t>
            </a:r>
            <a:r>
              <a:rPr lang="ru-RU" sz="2400" b="1" dirty="0" smtClean="0">
                <a:latin typeface="Arial Narrow" panose="020B0606020202030204" pitchFamily="34" charset="0"/>
              </a:rPr>
              <a:t>и желаемым </a:t>
            </a:r>
            <a:r>
              <a:rPr lang="ru-RU" sz="2400" dirty="0" smtClean="0">
                <a:latin typeface="Arial Narrow" panose="020B0606020202030204" pitchFamily="34" charset="0"/>
              </a:rPr>
              <a:t>(целью).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indent="447675"/>
            <a:r>
              <a:rPr lang="ru-RU" sz="2400" dirty="0" smtClean="0">
                <a:latin typeface="Arial Narrow" panose="020B0606020202030204" pitchFamily="34" charset="0"/>
              </a:rPr>
              <a:t>То есть, задачей управления является ликвидация противоречия, возникающего между фактическим состоянием и желаемым состоянием.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16200000">
            <a:off x="8706557" y="1936140"/>
            <a:ext cx="237318" cy="48944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Алгоритм принятия управленческого решения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 Narrow" panose="020B0606020202030204" pitchFamily="34" charset="0"/>
              </a:rPr>
              <a:t>ПЕРВЫЙ ЭТАП. </a:t>
            </a:r>
            <a:r>
              <a:rPr lang="ru-RU" b="1" dirty="0" smtClean="0">
                <a:latin typeface="Arial Narrow" panose="020B0606020202030204" pitchFamily="34" charset="0"/>
              </a:rPr>
              <a:t>Подготовка к разработке управленческого решения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Элементы: </a:t>
            </a:r>
            <a:r>
              <a:rPr lang="ru-RU" sz="2000" dirty="0" smtClean="0">
                <a:latin typeface="Arial Narrow" panose="020B0606020202030204" pitchFamily="34" charset="0"/>
              </a:rPr>
              <a:t>Получение информации о проблеме, определение цели, разработка оценочной системы, анализ управленческой ситуации, диагностика ситуации, диагностика развития ситуации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Первый шаг: </a:t>
            </a:r>
            <a:r>
              <a:rPr lang="ru-RU" sz="2000" dirty="0" smtClean="0">
                <a:latin typeface="Arial Narrow" panose="020B0606020202030204" pitchFamily="34" charset="0"/>
              </a:rPr>
              <a:t>Диагностика проблемы (полная и </a:t>
            </a:r>
            <a:r>
              <a:rPr lang="ru-RU" sz="2000" dirty="0" smtClean="0">
                <a:latin typeface="Arial Narrow" panose="020B0606020202030204" pitchFamily="34" charset="0"/>
              </a:rPr>
              <a:t>правильная)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Определить симптомы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Определить причины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Посторожить взаимосвязь с другими проблемами 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Классифицировать проблемы (уникальна или типична, по степени важности и срочности))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Откорректировать проблему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Задача диагностики: </a:t>
            </a:r>
            <a:r>
              <a:rPr lang="ru-RU" sz="2000" dirty="0" smtClean="0">
                <a:latin typeface="Arial Narrow" panose="020B0606020202030204" pitchFamily="34" charset="0"/>
              </a:rPr>
              <a:t>выявление ключевых проблем и характера их влияния 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Алгоритм принятия управленческого решения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ВТОРОЙ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>
                <a:latin typeface="Arial Narrow" panose="020B0606020202030204" pitchFamily="34" charset="0"/>
              </a:rPr>
              <a:t>Разработка управленческого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Генерирование альтернативных вариантов, отбор альтернативных вариантов управляющих воздействий, разработке сценариев развития ситуации, экспертной оценки основных вариантов управляющих воздействий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ТРЕТИЙ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>
                <a:latin typeface="Arial Narrow" panose="020B0606020202030204" pitchFamily="34" charset="0"/>
              </a:rPr>
              <a:t>Принятие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коллективной экспертной оценки, приятие решения ЛПР, разработка плана действий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 Narrow" panose="020B0606020202030204" pitchFamily="34" charset="0"/>
              </a:rPr>
              <a:t>ЧЕТВЕРТЫЙ ЭТАП.   </a:t>
            </a:r>
            <a:r>
              <a:rPr lang="ru-RU" b="1" dirty="0">
                <a:latin typeface="Arial Narrow" panose="020B0606020202030204" pitchFamily="34" charset="0"/>
              </a:rPr>
              <a:t>Реализация управленческого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доведение решения до исполнителей, наделение исполнителей ресурсами, делегирование полномочий, координацию деятельности исполнителей на всех </a:t>
            </a:r>
            <a:r>
              <a:rPr lang="ru-RU" sz="2000" dirty="0" smtClean="0">
                <a:latin typeface="Arial Narrow" panose="020B0606020202030204" pitchFamily="34" charset="0"/>
              </a:rPr>
              <a:t>уровнях</a:t>
            </a:r>
            <a:endParaRPr lang="ru-RU" sz="2000" dirty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ПЯТЫЙ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 smtClean="0">
                <a:latin typeface="Arial Narrow" panose="020B0606020202030204" pitchFamily="34" charset="0"/>
              </a:rPr>
              <a:t>Контроль </a:t>
            </a:r>
            <a:r>
              <a:rPr lang="ru-RU" b="1" dirty="0">
                <a:latin typeface="Arial Narrow" panose="020B0606020202030204" pitchFamily="34" charset="0"/>
              </a:rPr>
              <a:t>реализации и анализ результатов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288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Подходы к принятию управленческих решений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9842" y="1337949"/>
            <a:ext cx="3041821" cy="8015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ТРАДИЦИОННЫЙ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9196" y="1337950"/>
            <a:ext cx="3044911" cy="8015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СИСТЕМНЫЙ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17512" y="1337950"/>
            <a:ext cx="3427970" cy="8015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СИТУАЦИОННЫЙ</a:t>
            </a: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80970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319584" y="709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033326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702162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9722817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79841" y="2447676"/>
            <a:ext cx="3041821" cy="44103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7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Сравнение проблемы с проблемой, имевшей место ранее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Анализ применявшихся ранее способов решения 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Вывод об аналогичности проблемы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59196" y="2447676"/>
            <a:ext cx="3044911" cy="44103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</a:t>
            </a: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  <a:endParaRPr lang="ru-RU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  <a:endParaRPr lang="ru-RU" dirty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Генерирование альтернативных вариантов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Выбор варианта по критерию максимума эффективности системы в целом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17512" y="2447676"/>
            <a:ext cx="3427970" cy="441032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</a:t>
            </a: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проблемы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  <a:endParaRPr lang="ru-RU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  <a:endParaRPr lang="ru-RU" dirty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Генерирование альтернативных вариантов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Выбор варианта с оценкой последствий для ситуации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5" y="3630014"/>
            <a:ext cx="2433637" cy="3116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Подходы к принятию  управленческих решений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0" y="1489912"/>
            <a:ext cx="11172826" cy="498312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Авторитарный</a:t>
            </a:r>
            <a:r>
              <a:rPr lang="ru-RU" dirty="0" smtClean="0">
                <a:latin typeface="Arial Narrow" panose="020B0606020202030204" pitchFamily="34" charset="0"/>
              </a:rPr>
              <a:t>. Решение принимается на «самом верху». Решение нужно приять срочно. Решение имеет низкий риск и несерьезные последствия. 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Совместное участие </a:t>
            </a:r>
            <a:r>
              <a:rPr lang="ru-RU" dirty="0" smtClean="0">
                <a:latin typeface="Arial Narrow" panose="020B0606020202030204" pitchFamily="34" charset="0"/>
              </a:rPr>
              <a:t>с учетом вклада людей, вовлеченных в процесс. Решение носит высокий риск. Но при этом нет большой срочности. Имеет большое влияние на результаты экономической деятельности организации. 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Демократический. </a:t>
            </a:r>
            <a:r>
              <a:rPr lang="ru-RU" dirty="0" smtClean="0">
                <a:latin typeface="Arial Narrow" panose="020B0606020202030204" pitchFamily="34" charset="0"/>
              </a:rPr>
              <a:t>Несерьезные решения. Средней степени срочности.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Консенсус. </a:t>
            </a:r>
            <a:r>
              <a:rPr lang="ru-RU" dirty="0" smtClean="0">
                <a:latin typeface="Arial Narrow" panose="020B0606020202030204" pitchFamily="34" charset="0"/>
              </a:rPr>
              <a:t>Решение стратегически важное. </a:t>
            </a:r>
          </a:p>
          <a:p>
            <a:pPr marL="26670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Ограниченность во времени. Согласования решения со всеми заинтересованными службами.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408485" y="10316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63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107" y="27437"/>
            <a:ext cx="1149658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Факторы, влияющие на эффективность и качество принимаемых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1332" y="1336520"/>
            <a:ext cx="3178206" cy="374030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Объективные факторы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Экономические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Демографические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Природные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аучно-технические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Ю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ридические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Субъективные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ультурные традиции страны, эпохи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Влияние рефератных групп (конкуренты, государство, акционеры)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56686" y="1336520"/>
            <a:ext cx="3333750" cy="3740299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Факторы, связанные с особенностями решаемой управленческой задачи</a:t>
            </a:r>
          </a:p>
          <a:p>
            <a:pPr algn="ctr"/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Сложность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Временной горизонт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Количество участников их цели и интересы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Значимость затрат и результатов для участников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Рискованность и новизна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Наличие альтернатив</a:t>
            </a:r>
          </a:p>
          <a:p>
            <a:pPr algn="ctr"/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97689" y="1336523"/>
            <a:ext cx="3307622" cy="3740298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Факторы, связанные с особенностью предприятия и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руководителя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Цели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и стратегии предприятия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Размер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предприятия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Квалификация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персонала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Корпоративная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культура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Стиль управления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Сложность и новизна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Квалификация и мотивация руководства и т.д.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1333" y="5395784"/>
            <a:ext cx="10973978" cy="43660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Выбор модели приятия управленческого решения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333" y="6151351"/>
            <a:ext cx="10973978" cy="50482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Выбор критериев принятия управленческого решения</a:t>
            </a:r>
          </a:p>
        </p:txBody>
      </p:sp>
      <p:cxnSp>
        <p:nvCxnSpPr>
          <p:cNvPr id="10" name="Соединительная линия уступом 9"/>
          <p:cNvCxnSpPr>
            <a:stCxn id="4" idx="2"/>
            <a:endCxn id="7" idx="0"/>
          </p:cNvCxnSpPr>
          <p:nvPr/>
        </p:nvCxnSpPr>
        <p:spPr>
          <a:xfrm rot="16200000" flipH="1">
            <a:off x="4009897" y="3287358"/>
            <a:ext cx="318963" cy="38978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6" idx="2"/>
            <a:endCxn id="7" idx="0"/>
          </p:cNvCxnSpPr>
          <p:nvPr/>
        </p:nvCxnSpPr>
        <p:spPr>
          <a:xfrm rot="5400000">
            <a:off x="7875430" y="3319713"/>
            <a:ext cx="318963" cy="38331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7" idx="0"/>
          </p:cNvCxnSpPr>
          <p:nvPr/>
        </p:nvCxnSpPr>
        <p:spPr>
          <a:xfrm flipH="1">
            <a:off x="6118322" y="5076819"/>
            <a:ext cx="5239" cy="318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2"/>
            <a:endCxn id="8" idx="0"/>
          </p:cNvCxnSpPr>
          <p:nvPr/>
        </p:nvCxnSpPr>
        <p:spPr>
          <a:xfrm>
            <a:off x="6118322" y="5832389"/>
            <a:ext cx="0" cy="318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оловина рамки 18"/>
          <p:cNvSpPr/>
          <p:nvPr/>
        </p:nvSpPr>
        <p:spPr>
          <a:xfrm rot="5400000">
            <a:off x="11027025" y="-24971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Половина рамки 19"/>
          <p:cNvSpPr/>
          <p:nvPr/>
        </p:nvSpPr>
        <p:spPr>
          <a:xfrm rot="16200000">
            <a:off x="874613" y="13301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650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8606"/>
            <a:ext cx="10515600" cy="7419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Постановка цели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40" y="1423883"/>
            <a:ext cx="11308235" cy="27099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</a:t>
            </a:r>
            <a:r>
              <a:rPr lang="ru-RU" dirty="0" smtClean="0">
                <a:latin typeface="Arial Narrow" panose="020B0606020202030204" pitchFamily="34" charset="0"/>
              </a:rPr>
              <a:t>   –   это конкретный результат, к которому вы стремитесь</a:t>
            </a:r>
          </a:p>
          <a:p>
            <a:pPr marL="0" indent="0"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</a:t>
            </a:r>
            <a:r>
              <a:rPr lang="ru-RU" dirty="0" smtClean="0">
                <a:latin typeface="Arial Narrow" panose="020B0606020202030204" pitchFamily="34" charset="0"/>
              </a:rPr>
              <a:t>   =   желание   +   осознанное решение действовать</a:t>
            </a:r>
          </a:p>
          <a:p>
            <a:pPr marL="0" indent="0"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ЧТО </a:t>
            </a:r>
            <a:r>
              <a:rPr lang="ru-RU" dirty="0" smtClean="0">
                <a:latin typeface="Arial Narrow" panose="020B0606020202030204" pitchFamily="34" charset="0"/>
              </a:rPr>
              <a:t>нужно сделать  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                                       </a:t>
            </a:r>
            <a:r>
              <a:rPr lang="ru-RU" b="1" dirty="0" smtClean="0">
                <a:latin typeface="Arial Narrow" panose="020B0606020202030204" pitchFamily="34" charset="0"/>
              </a:rPr>
              <a:t>Задачи: </a:t>
            </a: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КАК </a:t>
            </a:r>
            <a:r>
              <a:rPr lang="ru-RU" dirty="0" smtClean="0">
                <a:latin typeface="Arial Narrow" panose="020B0606020202030204" pitchFamily="34" charset="0"/>
              </a:rPr>
              <a:t>добиться нужного результата?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03090" y="4463210"/>
            <a:ext cx="6343135" cy="45308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Требования, которым должна удовлетворять ЦЕЛЬ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5661" y="5430763"/>
            <a:ext cx="1425147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Конкретна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98519" y="5430763"/>
            <a:ext cx="1865871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Измерима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88697" y="5369372"/>
            <a:ext cx="1579606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Достижима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61263" y="5369372"/>
            <a:ext cx="1690817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Актуальна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202032" y="5267286"/>
            <a:ext cx="2458994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Ограничена во времени</a:t>
            </a:r>
          </a:p>
        </p:txBody>
      </p:sp>
      <p:sp>
        <p:nvSpPr>
          <p:cNvPr id="11" name="Половина рамки 10"/>
          <p:cNvSpPr/>
          <p:nvPr/>
        </p:nvSpPr>
        <p:spPr>
          <a:xfrm rot="16200000">
            <a:off x="3989698" y="1100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5400000">
            <a:off x="7709734" y="-7366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4" name="Соединительная линия уступом 13"/>
          <p:cNvCxnSpPr>
            <a:stCxn id="4" idx="2"/>
            <a:endCxn id="10" idx="0"/>
          </p:cNvCxnSpPr>
          <p:nvPr/>
        </p:nvCxnSpPr>
        <p:spPr>
          <a:xfrm rot="16200000" flipH="1">
            <a:off x="8177596" y="3013352"/>
            <a:ext cx="350995" cy="4156871"/>
          </a:xfrm>
          <a:prstGeom prst="bentConnector3">
            <a:avLst>
              <a:gd name="adj1" fmla="val 72172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4" idx="2"/>
            <a:endCxn id="9" idx="0"/>
          </p:cNvCxnSpPr>
          <p:nvPr/>
        </p:nvCxnSpPr>
        <p:spPr>
          <a:xfrm rot="16200000" flipH="1">
            <a:off x="6814125" y="4376824"/>
            <a:ext cx="453081" cy="1532014"/>
          </a:xfrm>
          <a:prstGeom prst="bentConnector3">
            <a:avLst>
              <a:gd name="adj1" fmla="val 56441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2"/>
            <a:endCxn id="8" idx="0"/>
          </p:cNvCxnSpPr>
          <p:nvPr/>
        </p:nvCxnSpPr>
        <p:spPr>
          <a:xfrm rot="5400000">
            <a:off x="5750039" y="4844752"/>
            <a:ext cx="453081" cy="596158"/>
          </a:xfrm>
          <a:prstGeom prst="bentConnector3">
            <a:avLst>
              <a:gd name="adj1" fmla="val 58588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4" idx="2"/>
          </p:cNvCxnSpPr>
          <p:nvPr/>
        </p:nvCxnSpPr>
        <p:spPr>
          <a:xfrm rot="5400000">
            <a:off x="4352479" y="3508584"/>
            <a:ext cx="514472" cy="33298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4" idx="2"/>
            <a:endCxn id="5" idx="0"/>
          </p:cNvCxnSpPr>
          <p:nvPr/>
        </p:nvCxnSpPr>
        <p:spPr>
          <a:xfrm rot="5400000">
            <a:off x="3529211" y="2685316"/>
            <a:ext cx="514472" cy="49764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7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180975"/>
            <a:ext cx="10515600" cy="63989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Классификация целей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215313"/>
              </p:ext>
            </p:extLst>
          </p:nvPr>
        </p:nvGraphicFramePr>
        <p:xfrm>
          <a:off x="1238250" y="1156749"/>
          <a:ext cx="10106025" cy="57062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5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86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Классификационное основание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Вид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уровням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Низший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Высший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источникам формирования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Внутренние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Внешние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точки зрения комплексности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Простые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Сложные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44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степени важности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Стратегические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Тактические  :</a:t>
                      </a:r>
                      <a:r>
                        <a:rPr lang="ru-RU" sz="1600" baseline="0" dirty="0" smtClean="0"/>
                        <a:t> оперативные (цели годового плана)</a:t>
                      </a:r>
                    </a:p>
                    <a:p>
                      <a:r>
                        <a:rPr lang="ru-RU" sz="1600" baseline="0" dirty="0" smtClean="0"/>
                        <a:t>                                 операционные (цели текущего дня)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844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учетом времени необходимого для реализации 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Долгосрочные (свыше 5 лет)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Среднесрочные (от года до</a:t>
                      </a:r>
                      <a:r>
                        <a:rPr lang="ru-RU" sz="1600" baseline="0" dirty="0" smtClean="0"/>
                        <a:t> 5 лет)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/>
                        <a:t>Краткосрочные (до 1 года)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502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содержанию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Личные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Институциональные:</a:t>
                      </a:r>
                      <a:r>
                        <a:rPr lang="ru-RU" sz="1600" baseline="0" dirty="0" smtClean="0"/>
                        <a:t> технологические, экономические, производственные, административные, маркетинговые, научно-технические, социальные                                         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9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точки зрения приоритетности 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Необходимые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Желательные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Возможные 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оловина рамки 3"/>
          <p:cNvSpPr/>
          <p:nvPr/>
        </p:nvSpPr>
        <p:spPr>
          <a:xfrm rot="5400000">
            <a:off x="7957385" y="-21335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3770623" y="-13238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001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204" y="171475"/>
            <a:ext cx="10789596" cy="843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«Дерево» целей</a:t>
            </a:r>
          </a:p>
        </p:txBody>
      </p:sp>
      <p:sp>
        <p:nvSpPr>
          <p:cNvPr id="4" name="Овал 3"/>
          <p:cNvSpPr/>
          <p:nvPr/>
        </p:nvSpPr>
        <p:spPr>
          <a:xfrm>
            <a:off x="3886844" y="1277047"/>
            <a:ext cx="3930279" cy="85453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Миссия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86844" y="2456432"/>
            <a:ext cx="3930279" cy="584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Генеральная цель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204" y="3382864"/>
            <a:ext cx="2111975" cy="628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1 цель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94517" y="3382864"/>
            <a:ext cx="2168612" cy="628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2 цель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1468" y="3381340"/>
            <a:ext cx="2199503" cy="630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3 цель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00343" y="4481640"/>
            <a:ext cx="1913237" cy="4603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11782" y="4481641"/>
            <a:ext cx="1991498" cy="489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501482" y="4468815"/>
            <a:ext cx="2071816" cy="489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99832" y="5734050"/>
            <a:ext cx="2096530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4.3.1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57633" y="5734050"/>
            <a:ext cx="1911178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4.3.2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30082" y="5734050"/>
            <a:ext cx="2018271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4.3.3</a:t>
            </a:r>
          </a:p>
        </p:txBody>
      </p:sp>
      <p:sp>
        <p:nvSpPr>
          <p:cNvPr id="15" name="Половина рамки 14"/>
          <p:cNvSpPr/>
          <p:nvPr/>
        </p:nvSpPr>
        <p:spPr>
          <a:xfrm rot="16200000">
            <a:off x="3939239" y="75881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5400000">
            <a:off x="7483569" y="-24260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97662" y="3377978"/>
            <a:ext cx="2199503" cy="630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4 цель</a:t>
            </a:r>
          </a:p>
        </p:txBody>
      </p:sp>
      <p:cxnSp>
        <p:nvCxnSpPr>
          <p:cNvPr id="22" name="Прямая со стрелкой 21"/>
          <p:cNvCxnSpPr>
            <a:stCxn id="4" idx="4"/>
            <a:endCxn id="5" idx="0"/>
          </p:cNvCxnSpPr>
          <p:nvPr/>
        </p:nvCxnSpPr>
        <p:spPr>
          <a:xfrm>
            <a:off x="5851984" y="2131578"/>
            <a:ext cx="0" cy="3248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5" idx="2"/>
            <a:endCxn id="6" idx="0"/>
          </p:cNvCxnSpPr>
          <p:nvPr/>
        </p:nvCxnSpPr>
        <p:spPr>
          <a:xfrm rot="5400000">
            <a:off x="3564991" y="1095871"/>
            <a:ext cx="342194" cy="423179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5" idx="2"/>
            <a:endCxn id="7" idx="0"/>
          </p:cNvCxnSpPr>
          <p:nvPr/>
        </p:nvCxnSpPr>
        <p:spPr>
          <a:xfrm rot="5400000">
            <a:off x="4994307" y="2525187"/>
            <a:ext cx="342194" cy="1373161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5" idx="2"/>
            <a:endCxn id="8" idx="0"/>
          </p:cNvCxnSpPr>
          <p:nvPr/>
        </p:nvCxnSpPr>
        <p:spPr>
          <a:xfrm rot="16200000" flipH="1">
            <a:off x="6446267" y="2446387"/>
            <a:ext cx="340670" cy="15292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5" idx="2"/>
            <a:endCxn id="17" idx="0"/>
          </p:cNvCxnSpPr>
          <p:nvPr/>
        </p:nvCxnSpPr>
        <p:spPr>
          <a:xfrm rot="16200000" flipH="1">
            <a:off x="7906045" y="986609"/>
            <a:ext cx="337308" cy="444543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17" idx="2"/>
            <a:endCxn id="9" idx="0"/>
          </p:cNvCxnSpPr>
          <p:nvPr/>
        </p:nvCxnSpPr>
        <p:spPr>
          <a:xfrm rot="5400000">
            <a:off x="7690403" y="1874629"/>
            <a:ext cx="473570" cy="474045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17" idx="2"/>
            <a:endCxn id="10" idx="0"/>
          </p:cNvCxnSpPr>
          <p:nvPr/>
        </p:nvCxnSpPr>
        <p:spPr>
          <a:xfrm rot="5400000">
            <a:off x="8915688" y="3099914"/>
            <a:ext cx="473571" cy="2289883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stCxn id="17" idx="2"/>
            <a:endCxn id="11" idx="0"/>
          </p:cNvCxnSpPr>
          <p:nvPr/>
        </p:nvCxnSpPr>
        <p:spPr>
          <a:xfrm rot="16200000" flipH="1">
            <a:off x="10187030" y="4118454"/>
            <a:ext cx="460745" cy="23997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stCxn id="11" idx="2"/>
            <a:endCxn id="12" idx="0"/>
          </p:cNvCxnSpPr>
          <p:nvPr/>
        </p:nvCxnSpPr>
        <p:spPr>
          <a:xfrm rot="5400000">
            <a:off x="7954849" y="3151508"/>
            <a:ext cx="775791" cy="4389293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stCxn id="11" idx="2"/>
            <a:endCxn id="13" idx="0"/>
          </p:cNvCxnSpPr>
          <p:nvPr/>
        </p:nvCxnSpPr>
        <p:spPr>
          <a:xfrm rot="5400000">
            <a:off x="9187411" y="4384070"/>
            <a:ext cx="775791" cy="1924168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>
            <a:stCxn id="11" idx="2"/>
            <a:endCxn id="14" idx="0"/>
          </p:cNvCxnSpPr>
          <p:nvPr/>
        </p:nvCxnSpPr>
        <p:spPr>
          <a:xfrm rot="16200000" flipH="1">
            <a:off x="10400409" y="5095240"/>
            <a:ext cx="775791" cy="501828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3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0025" y="2532202"/>
            <a:ext cx="4231165" cy="11920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1. Обеспечить максимальную вовлеченность студентов в реализацию индивидуальной траектории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54535" y="2527333"/>
            <a:ext cx="3739978" cy="1196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2. Модернизация ресурсного обеспечения образовательного процесса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65457" y="2532201"/>
            <a:ext cx="3015049" cy="11920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 Развитие портфеля образовательных программ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5825" y="4140649"/>
            <a:ext cx="3151743" cy="8099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 Развитие педагогического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2339" y="4140650"/>
            <a:ext cx="2973860" cy="8237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3.2 Развитие инженерного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80970" y="4140649"/>
            <a:ext cx="2973860" cy="8237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3.3 Развитие модели проектного обучения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2076" y="5380809"/>
            <a:ext cx="3179799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3.1.1 Получить лицензию на реализацию </a:t>
            </a:r>
            <a:r>
              <a:rPr lang="ru-RU" sz="2000" dirty="0" err="1">
                <a:latin typeface="Arial Narrow" panose="020B0606020202030204" pitchFamily="34" charset="0"/>
              </a:rPr>
              <a:t>пед</a:t>
            </a:r>
            <a:r>
              <a:rPr lang="ru-RU" sz="2000" dirty="0">
                <a:latin typeface="Arial Narrow" panose="020B0606020202030204" pitchFamily="34" charset="0"/>
              </a:rPr>
              <a:t>. образования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3552" y="5380809"/>
            <a:ext cx="3265009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3.1.2 Привлечь в штат  остепенённых молодых преподавателей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60238" y="5380809"/>
            <a:ext cx="3417411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3.1.2 Получить контрольные цифры приема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24125" y="1399123"/>
            <a:ext cx="7343775" cy="862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Цель: </a:t>
            </a:r>
            <a:r>
              <a:rPr lang="ru-RU" sz="2400" dirty="0">
                <a:latin typeface="Arial Narrow" panose="020B0606020202030204" pitchFamily="34" charset="0"/>
              </a:rPr>
              <a:t>войти в ТОП 20 университетов по качеству реализации образовательных услуг</a:t>
            </a:r>
            <a:endParaRPr lang="ru-RU" sz="24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65328" y="218695"/>
            <a:ext cx="10789596" cy="843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«Дерево» целей</a:t>
            </a:r>
          </a:p>
        </p:txBody>
      </p:sp>
      <p:sp>
        <p:nvSpPr>
          <p:cNvPr id="16" name="Половина рамки 15"/>
          <p:cNvSpPr/>
          <p:nvPr/>
        </p:nvSpPr>
        <p:spPr>
          <a:xfrm rot="16200000">
            <a:off x="4097636" y="2991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оловина рамки 16"/>
          <p:cNvSpPr/>
          <p:nvPr/>
        </p:nvSpPr>
        <p:spPr>
          <a:xfrm rot="5400000">
            <a:off x="7346755" y="-17683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8" name="Соединительная линия уступом 17"/>
          <p:cNvCxnSpPr>
            <a:stCxn id="14" idx="2"/>
            <a:endCxn id="5" idx="0"/>
          </p:cNvCxnSpPr>
          <p:nvPr/>
        </p:nvCxnSpPr>
        <p:spPr>
          <a:xfrm rot="5400000">
            <a:off x="4120275" y="456464"/>
            <a:ext cx="271072" cy="3880405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14" idx="2"/>
            <a:endCxn id="6" idx="0"/>
          </p:cNvCxnSpPr>
          <p:nvPr/>
        </p:nvCxnSpPr>
        <p:spPr>
          <a:xfrm rot="16200000" flipH="1">
            <a:off x="6327167" y="2129975"/>
            <a:ext cx="266203" cy="528511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14" idx="2"/>
            <a:endCxn id="7" idx="0"/>
          </p:cNvCxnSpPr>
          <p:nvPr/>
        </p:nvCxnSpPr>
        <p:spPr>
          <a:xfrm rot="16200000" flipH="1">
            <a:off x="8148962" y="308180"/>
            <a:ext cx="271071" cy="4176969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7" idx="2"/>
            <a:endCxn id="8" idx="0"/>
          </p:cNvCxnSpPr>
          <p:nvPr/>
        </p:nvCxnSpPr>
        <p:spPr>
          <a:xfrm rot="5400000">
            <a:off x="6209153" y="-23180"/>
            <a:ext cx="416374" cy="7911285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7" idx="2"/>
            <a:endCxn id="9" idx="0"/>
          </p:cNvCxnSpPr>
          <p:nvPr/>
        </p:nvCxnSpPr>
        <p:spPr>
          <a:xfrm rot="5400000">
            <a:off x="8082939" y="1850606"/>
            <a:ext cx="416375" cy="4163713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7" idx="2"/>
            <a:endCxn id="10" idx="0"/>
          </p:cNvCxnSpPr>
          <p:nvPr/>
        </p:nvCxnSpPr>
        <p:spPr>
          <a:xfrm rot="5400000">
            <a:off x="9912254" y="3679921"/>
            <a:ext cx="416374" cy="505082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8" idx="2"/>
            <a:endCxn id="11" idx="0"/>
          </p:cNvCxnSpPr>
          <p:nvPr/>
        </p:nvCxnSpPr>
        <p:spPr>
          <a:xfrm rot="5400000">
            <a:off x="2006742" y="4925853"/>
            <a:ext cx="430191" cy="479721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8" idx="2"/>
            <a:endCxn id="13" idx="0"/>
          </p:cNvCxnSpPr>
          <p:nvPr/>
        </p:nvCxnSpPr>
        <p:spPr>
          <a:xfrm rot="16200000" flipH="1">
            <a:off x="6000225" y="1412089"/>
            <a:ext cx="430191" cy="7507247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8" idx="2"/>
            <a:endCxn id="12" idx="0"/>
          </p:cNvCxnSpPr>
          <p:nvPr/>
        </p:nvCxnSpPr>
        <p:spPr>
          <a:xfrm rot="16200000" flipH="1">
            <a:off x="3973782" y="3438533"/>
            <a:ext cx="430191" cy="3454360"/>
          </a:xfrm>
          <a:prstGeom prst="bentConnector3">
            <a:avLst>
              <a:gd name="adj1" fmla="val 5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3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Виды эффективности  управленческих решений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458013"/>
              </p:ext>
            </p:extLst>
          </p:nvPr>
        </p:nvGraphicFramePr>
        <p:xfrm>
          <a:off x="266698" y="1570038"/>
          <a:ext cx="11668126" cy="471074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62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Вид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Характеристика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Организационная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Цель достигается с наименьшими ресурсами </a:t>
                      </a:r>
                    </a:p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(время, люди, деньги и т.д.)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Экономическая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Уровень рентабельности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Социальная эффективность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Достижение социальных целей меньшим количеством ресурсов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026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Технологическая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Достижение мирового, национального, отраслевого, технического и технологического уровня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Правовая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Степень достижения правовых целей организаций и персонала за более короткий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период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Экологическая эффективность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Результат достижения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экологических целей </a:t>
                      </a:r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2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Оценка эффективности принятия управленческих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F30552C-4AB3-4323-A667-3DDB91AD5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676" r="1745" b="1588"/>
          <a:stretch/>
        </p:blipFill>
        <p:spPr>
          <a:xfrm>
            <a:off x="337406" y="2226896"/>
            <a:ext cx="5341805" cy="38310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EE7F1A-6B97-4B8B-B469-EF5B0FFB89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43" r="3495"/>
          <a:stretch/>
        </p:blipFill>
        <p:spPr>
          <a:xfrm>
            <a:off x="6100661" y="2226896"/>
            <a:ext cx="5816400" cy="38310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Половина рамки 5"/>
          <p:cNvSpPr/>
          <p:nvPr/>
        </p:nvSpPr>
        <p:spPr>
          <a:xfrm rot="16200000">
            <a:off x="2545059" y="63482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127932" y="-11848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3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Принятие </a:t>
            </a:r>
            <a:r>
              <a:rPr lang="ru-RU" sz="4000" b="1" dirty="0">
                <a:latin typeface="Arial Narrow" panose="020B0606020202030204" pitchFamily="34" charset="0"/>
              </a:rPr>
              <a:t>управленческих решения в условиях неопределенности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356694"/>
              </p:ext>
            </p:extLst>
          </p:nvPr>
        </p:nvGraphicFramePr>
        <p:xfrm>
          <a:off x="476251" y="1990726"/>
          <a:ext cx="11525250" cy="45148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4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494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Уровни состояния неопределённости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49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Полная определённость 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 понятен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и однозначен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Дополнительная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информация не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нужна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Определенность в количестве результатов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Результаты понятны, но не однозначны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Разрабатываются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отдельные решения по каждому результату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Спектр результатов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Результаты не понятны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Необходима дополнительная информация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Результат абсолютно не предсказуем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Высока степень неопределенности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Выбирается поэтапная модель принятия решения или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пилотный проект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оловина рамки 4"/>
          <p:cNvSpPr/>
          <p:nvPr/>
        </p:nvSpPr>
        <p:spPr>
          <a:xfrm rot="16200000">
            <a:off x="1194483" y="645648"/>
            <a:ext cx="688757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319586" y="-19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78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7f85c1fc6c962199e52dd79b7e1773ba2c78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968</Words>
  <Application>Microsoft Office PowerPoint</Application>
  <PresentationFormat>Широкоэкранный</PresentationFormat>
  <Paragraphs>227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Wingdings</vt:lpstr>
      <vt:lpstr>Тема Office</vt:lpstr>
      <vt:lpstr>Diseño predeterminado</vt:lpstr>
      <vt:lpstr>Презентация PowerPoint</vt:lpstr>
      <vt:lpstr>План лекции</vt:lpstr>
      <vt:lpstr>Кейс</vt:lpstr>
      <vt:lpstr>Место решения в процессе управления</vt:lpstr>
      <vt:lpstr>Алгоритм принятия управленческого решения</vt:lpstr>
      <vt:lpstr>Алгоритм принятия управленческого решения</vt:lpstr>
      <vt:lpstr>Подходы к принятию управленческих решений</vt:lpstr>
      <vt:lpstr>Подходы к принятию  управленческих решений</vt:lpstr>
      <vt:lpstr>Факторы, влияющие на эффективность и качество принимаемых решений</vt:lpstr>
      <vt:lpstr>Постановка цели</vt:lpstr>
      <vt:lpstr>Классификация целей </vt:lpstr>
      <vt:lpstr>«Дерево» целей</vt:lpstr>
      <vt:lpstr>«Дерево» целей</vt:lpstr>
      <vt:lpstr>Виды эффективности  управленческих решений</vt:lpstr>
      <vt:lpstr>Оценка эффективности принятия управленческих решений</vt:lpstr>
      <vt:lpstr>Принятие управленческих решения в условиях неопределенности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Алексей Пашук</cp:lastModifiedBy>
  <cp:revision>72</cp:revision>
  <dcterms:created xsi:type="dcterms:W3CDTF">2021-08-16T09:27:53Z</dcterms:created>
  <dcterms:modified xsi:type="dcterms:W3CDTF">2021-10-28T08:38:39Z</dcterms:modified>
</cp:coreProperties>
</file>