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</p:sldMasterIdLst>
  <p:notesMasterIdLst>
    <p:notesMasterId r:id="rId15"/>
  </p:notesMasterIdLst>
  <p:sldIdLst>
    <p:sldId id="265" r:id="rId3"/>
    <p:sldId id="266" r:id="rId4"/>
    <p:sldId id="297" r:id="rId5"/>
    <p:sldId id="290" r:id="rId6"/>
    <p:sldId id="292" r:id="rId7"/>
    <p:sldId id="293" r:id="rId8"/>
    <p:sldId id="307" r:id="rId9"/>
    <p:sldId id="294" r:id="rId10"/>
    <p:sldId id="298" r:id="rId11"/>
    <p:sldId id="296" r:id="rId12"/>
    <p:sldId id="300" r:id="rId13"/>
    <p:sldId id="29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CC99"/>
    <a:srgbClr val="66FF99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369" autoAdjust="0"/>
  </p:normalViewPr>
  <p:slideViewPr>
    <p:cSldViewPr>
      <p:cViewPr varScale="1">
        <p:scale>
          <a:sx n="61" d="100"/>
          <a:sy n="61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C0B527B-E298-4874-8F52-C0A0EA3A5665}" type="datetimeFigureOut">
              <a:rPr lang="ru-RU"/>
              <a:pPr>
                <a:defRPr/>
              </a:pPr>
              <a:t>23.04.2013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51A5ADC-326F-4691-835F-3EE789798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BE0B6-3240-4791-8AFE-D5E8CA628B66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16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116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80AE4F0-8A35-4119-A08A-D53A1D167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A3A02-D44E-4FC7-8BCC-EC05AAA2F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F4C9C-311C-4C7E-9F7C-4F479E24A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B723B-B2B4-4383-BFBC-9E54FFDD0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9D884-019C-4BF9-B87D-01D4023606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70F8D-205A-44C2-BF2E-98F88FFE6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FF2EF-583D-43E5-B71F-CBEC8144D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EAA2-AB81-43E7-B748-16876E08A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8B2AA-B53C-45A1-B023-7384DC134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8EF54-FFAA-4E57-8716-791B1B8DF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3AE63-B66F-4AED-BA6E-BF0C1D43B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6D3A9-EFE8-412C-B352-8893EE3D2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5C83A-5476-408A-AEC1-6F3B4D61A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72AFF-CA5B-4001-A36D-38FFD0D2D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C95F-E083-4295-BB5F-B9103F1BB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FD545-D46C-4E3B-9D4C-876681871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951E2-437D-4745-83D7-843647E1D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4575C-F1EA-4930-A175-CBD1BF049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BB1F-2F82-4413-903A-ACAA1D3C8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09B6-B3F6-4172-A07D-DB595C160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687AD-B952-45AF-B29B-F6416CE7D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442DA-0383-4449-9A89-500B421E3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A06E3-59EE-463F-9F41-0B65401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CDBFE-8596-496A-B16B-4B11DF24E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06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B054B8E6-E311-4533-9186-0D5DD4E59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23823D4-F17A-4529-B24F-1B63E8804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446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Эконометрика финансовых рынков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187950"/>
          </a:xfrm>
        </p:spPr>
        <p:txBody>
          <a:bodyPr/>
          <a:lstStyle/>
          <a:p>
            <a:pPr eaLnBrk="1" hangingPunct="1"/>
            <a:endParaRPr lang="ru-RU" smtClean="0">
              <a:solidFill>
                <a:schemeClr val="bg2"/>
              </a:solidFill>
            </a:endParaRPr>
          </a:p>
          <a:p>
            <a:pPr eaLnBrk="1" hangingPunct="1"/>
            <a:endParaRPr lang="ru-RU" smtClean="0">
              <a:solidFill>
                <a:schemeClr val="bg2"/>
              </a:solidFill>
            </a:endParaRPr>
          </a:p>
          <a:p>
            <a:pPr eaLnBrk="1" hangingPunct="1"/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Объект 3"/>
          <p:cNvGraphicFramePr>
            <a:graphicFrameLocks noChangeAspect="1"/>
          </p:cNvGraphicFramePr>
          <p:nvPr/>
        </p:nvGraphicFramePr>
        <p:xfrm>
          <a:off x="1187450" y="1196975"/>
          <a:ext cx="2257425" cy="792163"/>
        </p:xfrm>
        <a:graphic>
          <a:graphicData uri="http://schemas.openxmlformats.org/presentationml/2006/ole">
            <p:oleObj spid="_x0000_s1026" name="Формула" r:id="rId4" imgW="787320" imgH="279360" progId="Equation.3">
              <p:embed/>
            </p:oleObj>
          </a:graphicData>
        </a:graphic>
      </p:graphicFrame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Объект 5"/>
          <p:cNvGraphicFramePr>
            <a:graphicFrameLocks noChangeAspect="1"/>
          </p:cNvGraphicFramePr>
          <p:nvPr/>
        </p:nvGraphicFramePr>
        <p:xfrm>
          <a:off x="4448175" y="1179513"/>
          <a:ext cx="2149475" cy="682625"/>
        </p:xfrm>
        <a:graphic>
          <a:graphicData uri="http://schemas.openxmlformats.org/presentationml/2006/ole">
            <p:oleObj spid="_x0000_s1027" name="Формула" r:id="rId5" imgW="749160" imgH="241200" progId="Equation.3">
              <p:embed/>
            </p:oleObj>
          </a:graphicData>
        </a:graphic>
      </p:graphicFrame>
      <p:sp>
        <p:nvSpPr>
          <p:cNvPr id="103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Объект 9"/>
          <p:cNvGraphicFramePr>
            <a:graphicFrameLocks noChangeAspect="1"/>
          </p:cNvGraphicFramePr>
          <p:nvPr/>
        </p:nvGraphicFramePr>
        <p:xfrm>
          <a:off x="4140200" y="2276475"/>
          <a:ext cx="3165475" cy="852488"/>
        </p:xfrm>
        <a:graphic>
          <a:graphicData uri="http://schemas.openxmlformats.org/presentationml/2006/ole">
            <p:oleObj spid="_x0000_s1028" name="Формула" r:id="rId6" imgW="1028520" imgH="279360" progId="Equation.3">
              <p:embed/>
            </p:oleObj>
          </a:graphicData>
        </a:graphic>
      </p:graphicFrame>
      <p:sp>
        <p:nvSpPr>
          <p:cNvPr id="10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Объект 11"/>
          <p:cNvGraphicFramePr>
            <a:graphicFrameLocks noChangeAspect="1"/>
          </p:cNvGraphicFramePr>
          <p:nvPr/>
        </p:nvGraphicFramePr>
        <p:xfrm>
          <a:off x="468313" y="2530475"/>
          <a:ext cx="3206750" cy="779463"/>
        </p:xfrm>
        <a:graphic>
          <a:graphicData uri="http://schemas.openxmlformats.org/presentationml/2006/ole">
            <p:oleObj spid="_x0000_s1029" name="Формула" r:id="rId7" imgW="1130040" imgH="279360" progId="Equation.3">
              <p:embed/>
            </p:oleObj>
          </a:graphicData>
        </a:graphic>
      </p:graphicFrame>
      <p:sp>
        <p:nvSpPr>
          <p:cNvPr id="103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0" name="Объект 13"/>
          <p:cNvGraphicFramePr>
            <a:graphicFrameLocks noChangeAspect="1"/>
          </p:cNvGraphicFramePr>
          <p:nvPr/>
        </p:nvGraphicFramePr>
        <p:xfrm>
          <a:off x="3059113" y="5013325"/>
          <a:ext cx="2595562" cy="1096963"/>
        </p:xfrm>
        <a:graphic>
          <a:graphicData uri="http://schemas.openxmlformats.org/presentationml/2006/ole">
            <p:oleObj spid="_x0000_s1030" name="Формула" r:id="rId8" imgW="901440" imgH="380880" progId="Equation.3">
              <p:embed/>
            </p:oleObj>
          </a:graphicData>
        </a:graphic>
      </p:graphicFrame>
      <p:sp>
        <p:nvSpPr>
          <p:cNvPr id="104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1" name="Объект 15"/>
          <p:cNvGraphicFramePr>
            <a:graphicFrameLocks noChangeAspect="1"/>
          </p:cNvGraphicFramePr>
          <p:nvPr/>
        </p:nvGraphicFramePr>
        <p:xfrm>
          <a:off x="611188" y="3644900"/>
          <a:ext cx="3016250" cy="806450"/>
        </p:xfrm>
        <a:graphic>
          <a:graphicData uri="http://schemas.openxmlformats.org/presentationml/2006/ole">
            <p:oleObj spid="_x0000_s1031" name="Формула" r:id="rId9" imgW="10411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1"/>
          <p:cNvGraphicFramePr>
            <a:graphicFrameLocks noChangeAspect="1"/>
          </p:cNvGraphicFramePr>
          <p:nvPr/>
        </p:nvGraphicFramePr>
        <p:xfrm>
          <a:off x="1258888" y="765175"/>
          <a:ext cx="2338387" cy="628650"/>
        </p:xfrm>
        <a:graphic>
          <a:graphicData uri="http://schemas.openxmlformats.org/presentationml/2006/ole">
            <p:oleObj spid="_x0000_s2050" name="Формула" r:id="rId3" imgW="888840" imgH="241200" progId="Equation.3">
              <p:embed/>
            </p:oleObj>
          </a:graphicData>
        </a:graphic>
      </p:graphicFrame>
      <p:graphicFrame>
        <p:nvGraphicFramePr>
          <p:cNvPr id="2051" name="Объект 2"/>
          <p:cNvGraphicFramePr>
            <a:graphicFrameLocks noChangeAspect="1"/>
          </p:cNvGraphicFramePr>
          <p:nvPr/>
        </p:nvGraphicFramePr>
        <p:xfrm>
          <a:off x="4551363" y="692150"/>
          <a:ext cx="2584450" cy="685800"/>
        </p:xfrm>
        <a:graphic>
          <a:graphicData uri="http://schemas.openxmlformats.org/presentationml/2006/ole">
            <p:oleObj spid="_x0000_s2051" name="Формула" r:id="rId4" imgW="901440" imgH="241200" progId="Equation.3">
              <p:embed/>
            </p:oleObj>
          </a:graphicData>
        </a:graphic>
      </p:graphicFrame>
      <p:graphicFrame>
        <p:nvGraphicFramePr>
          <p:cNvPr id="2052" name="Объект 5"/>
          <p:cNvGraphicFramePr>
            <a:graphicFrameLocks noChangeAspect="1"/>
          </p:cNvGraphicFramePr>
          <p:nvPr/>
        </p:nvGraphicFramePr>
        <p:xfrm>
          <a:off x="1116013" y="2349500"/>
          <a:ext cx="2654300" cy="715963"/>
        </p:xfrm>
        <a:graphic>
          <a:graphicData uri="http://schemas.openxmlformats.org/presentationml/2006/ole">
            <p:oleObj spid="_x0000_s2052" name="Формула" r:id="rId5" imgW="888840" imgH="241200" progId="Equation.3">
              <p:embed/>
            </p:oleObj>
          </a:graphicData>
        </a:graphic>
      </p:graphicFrame>
      <p:graphicFrame>
        <p:nvGraphicFramePr>
          <p:cNvPr id="2053" name="Объект 6"/>
          <p:cNvGraphicFramePr>
            <a:graphicFrameLocks noChangeAspect="1"/>
          </p:cNvGraphicFramePr>
          <p:nvPr/>
        </p:nvGraphicFramePr>
        <p:xfrm>
          <a:off x="4427538" y="2276475"/>
          <a:ext cx="2740025" cy="719138"/>
        </p:xfrm>
        <a:graphic>
          <a:graphicData uri="http://schemas.openxmlformats.org/presentationml/2006/ole">
            <p:oleObj spid="_x0000_s2053" name="Формула" r:id="rId6" imgW="914400" imgH="241200" progId="Equation.3">
              <p:embed/>
            </p:oleObj>
          </a:graphicData>
        </a:graphic>
      </p:graphicFrame>
      <p:sp>
        <p:nvSpPr>
          <p:cNvPr id="205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4" name="Объект 11"/>
          <p:cNvGraphicFramePr>
            <a:graphicFrameLocks noChangeAspect="1"/>
          </p:cNvGraphicFramePr>
          <p:nvPr/>
        </p:nvGraphicFramePr>
        <p:xfrm>
          <a:off x="1187450" y="3716338"/>
          <a:ext cx="6230938" cy="762000"/>
        </p:xfrm>
        <a:graphic>
          <a:graphicData uri="http://schemas.openxmlformats.org/presentationml/2006/ole">
            <p:oleObj spid="_x0000_s2054" name="Формула" r:id="rId7" imgW="2108200" imgH="254000" progId="Equation.3">
              <p:embed/>
            </p:oleObj>
          </a:graphicData>
        </a:graphic>
      </p:graphicFrame>
      <p:sp>
        <p:nvSpPr>
          <p:cNvPr id="206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5" name="Объект 13"/>
          <p:cNvGraphicFramePr>
            <a:graphicFrameLocks noChangeAspect="1"/>
          </p:cNvGraphicFramePr>
          <p:nvPr/>
        </p:nvGraphicFramePr>
        <p:xfrm>
          <a:off x="2627313" y="4797425"/>
          <a:ext cx="3141662" cy="649288"/>
        </p:xfrm>
        <a:graphic>
          <a:graphicData uri="http://schemas.openxmlformats.org/presentationml/2006/ole">
            <p:oleObj spid="_x0000_s2055" name="Формула" r:id="rId8" imgW="914400" imgH="190440" progId="Equation.3">
              <p:embed/>
            </p:oleObj>
          </a:graphicData>
        </a:graphic>
      </p:graphicFrame>
      <p:graphicFrame>
        <p:nvGraphicFramePr>
          <p:cNvPr id="2056" name="Объект 15"/>
          <p:cNvGraphicFramePr>
            <a:graphicFrameLocks noChangeAspect="1"/>
          </p:cNvGraphicFramePr>
          <p:nvPr/>
        </p:nvGraphicFramePr>
        <p:xfrm>
          <a:off x="6084888" y="5661025"/>
          <a:ext cx="2355850" cy="950913"/>
        </p:xfrm>
        <a:graphic>
          <a:graphicData uri="http://schemas.openxmlformats.org/presentationml/2006/ole">
            <p:oleObj spid="_x0000_s2056" name="Формула" r:id="rId9" imgW="685800" imgH="279360" progId="Equation.3">
              <p:embed/>
            </p:oleObj>
          </a:graphicData>
        </a:graphic>
      </p:graphicFrame>
      <p:graphicFrame>
        <p:nvGraphicFramePr>
          <p:cNvPr id="2057" name="Объект 16"/>
          <p:cNvGraphicFramePr>
            <a:graphicFrameLocks noChangeAspect="1"/>
          </p:cNvGraphicFramePr>
          <p:nvPr/>
        </p:nvGraphicFramePr>
        <p:xfrm>
          <a:off x="323850" y="5805488"/>
          <a:ext cx="2312988" cy="820737"/>
        </p:xfrm>
        <a:graphic>
          <a:graphicData uri="http://schemas.openxmlformats.org/presentationml/2006/ole">
            <p:oleObj spid="_x0000_s2057" name="Формула" r:id="rId10" imgW="672808" imgH="241195" progId="Equation.3">
              <p:embed/>
            </p:oleObj>
          </a:graphicData>
        </a:graphic>
      </p:graphicFrame>
      <p:graphicFrame>
        <p:nvGraphicFramePr>
          <p:cNvPr id="2058" name="Объект 17"/>
          <p:cNvGraphicFramePr>
            <a:graphicFrameLocks noChangeAspect="1"/>
          </p:cNvGraphicFramePr>
          <p:nvPr/>
        </p:nvGraphicFramePr>
        <p:xfrm>
          <a:off x="3146425" y="5667375"/>
          <a:ext cx="2357438" cy="950913"/>
        </p:xfrm>
        <a:graphic>
          <a:graphicData uri="http://schemas.openxmlformats.org/presentationml/2006/ole">
            <p:oleObj spid="_x0000_s2058" name="Формула" r:id="rId11" imgW="68580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 algn="ctr" eaLnBrk="1" hangingPunct="1"/>
            <a:r>
              <a:rPr lang="ru-RU" smtClean="0"/>
              <a:t>у</a:t>
            </a:r>
            <a:r>
              <a:rPr lang="ru-RU" baseline="-25000" smtClean="0"/>
              <a:t>х2</a:t>
            </a:r>
            <a:r>
              <a:rPr lang="ru-RU" smtClean="0"/>
              <a:t>=0.687+0,0354</a:t>
            </a:r>
            <a:r>
              <a:rPr lang="en-US" smtClean="0"/>
              <a:t>x</a:t>
            </a:r>
            <a:r>
              <a:rPr lang="ru-RU" baseline="-25000" smtClean="0"/>
              <a:t>2</a:t>
            </a:r>
          </a:p>
          <a:p>
            <a:pPr eaLnBrk="1" hangingPunct="1"/>
            <a:endParaRPr lang="ru-RU" smtClean="0">
              <a:solidFill>
                <a:schemeClr val="bg2"/>
              </a:solidFill>
            </a:endParaRPr>
          </a:p>
          <a:p>
            <a:pPr eaLnBrk="1" hangingPunct="1"/>
            <a:r>
              <a:rPr lang="en-US" u="sng" smtClean="0"/>
              <a:t>R</a:t>
            </a:r>
            <a:r>
              <a:rPr lang="ru-RU" u="sng" smtClean="0"/>
              <a:t>=0.996</a:t>
            </a:r>
          </a:p>
          <a:p>
            <a:pPr eaLnBrk="1" hangingPunct="1"/>
            <a:endParaRPr lang="ru-RU" u="sng" smtClean="0"/>
          </a:p>
          <a:p>
            <a:pPr eaLnBrk="1" hangingPunct="1"/>
            <a:r>
              <a:rPr lang="en-US" u="sng" smtClean="0"/>
              <a:t>R</a:t>
            </a:r>
            <a:r>
              <a:rPr lang="ru-RU" u="sng" baseline="30000" smtClean="0"/>
              <a:t>2</a:t>
            </a:r>
            <a:r>
              <a:rPr lang="ru-RU" u="sng" smtClean="0"/>
              <a:t>=0.991</a:t>
            </a:r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229600" cy="63373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1. Сильная форма эффективности рынка</a:t>
            </a:r>
          </a:p>
          <a:p>
            <a:pPr eaLnBrk="1" hangingPunct="1">
              <a:defRPr/>
            </a:pPr>
            <a:r>
              <a:rPr lang="ru-RU" i="1" dirty="0" smtClean="0"/>
              <a:t>текущая цена инструмента отражает всю доступную информацию</a:t>
            </a:r>
            <a:r>
              <a:rPr lang="ru-RU" dirty="0" smtClean="0"/>
              <a:t> без исключения. </a:t>
            </a:r>
          </a:p>
          <a:p>
            <a:pPr eaLnBrk="1" hangingPunct="1">
              <a:defRPr/>
            </a:pPr>
            <a:r>
              <a:rPr lang="ru-RU" dirty="0" smtClean="0"/>
              <a:t>При этом, не имеет значения, доступна ли эта информация народу или только совету директоров компании: </a:t>
            </a:r>
            <a:r>
              <a:rPr lang="ru-RU" b="1" dirty="0" smtClean="0"/>
              <a:t>если информация есть, то она отражается на цене</a:t>
            </a:r>
            <a:r>
              <a:rPr lang="ru-RU" dirty="0" smtClean="0"/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 smtClean="0">
                <a:cs typeface="Times New Roman" pitchFamily="18" charset="0"/>
              </a:rPr>
              <a:t/>
            </a:r>
            <a:br>
              <a:rPr lang="ru-RU" dirty="0" smtClean="0">
                <a:cs typeface="Times New Roman" pitchFamily="18" charset="0"/>
              </a:rPr>
            </a:br>
            <a:endParaRPr lang="ru-RU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24863" cy="5545138"/>
          </a:xfrm>
        </p:spPr>
        <p:txBody>
          <a:bodyPr/>
          <a:lstStyle/>
          <a:p>
            <a:pPr eaLnBrk="1" hangingPunct="1"/>
            <a:r>
              <a:rPr lang="ru-RU" b="1" smtClean="0"/>
              <a:t>Относительная форма эффективности рынка</a:t>
            </a:r>
            <a:r>
              <a:rPr lang="ru-RU" smtClean="0"/>
              <a:t> 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текущая цена отражает </a:t>
            </a:r>
            <a:r>
              <a:rPr lang="ru-RU" i="1" smtClean="0"/>
              <a:t>всю легкодоступную информацию</a:t>
            </a:r>
            <a:r>
              <a:rPr lang="ru-RU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" y="260350"/>
            <a:ext cx="8748713" cy="3746500"/>
          </a:xfrm>
        </p:spPr>
        <p:txBody>
          <a:bodyPr/>
          <a:lstStyle/>
          <a:p>
            <a:pPr eaLnBrk="1" hangingPunct="1"/>
            <a:r>
              <a:rPr lang="ru-RU" b="1" smtClean="0"/>
              <a:t>3. Слабая форма эффективности рынка</a:t>
            </a:r>
          </a:p>
          <a:p>
            <a:pPr eaLnBrk="1" hangingPunct="1"/>
            <a:r>
              <a:rPr lang="ru-RU" i="1" smtClean="0"/>
              <a:t>текущая цена не отражает справедливую стоимость и лишь является отражением прошлых цен</a:t>
            </a:r>
            <a:r>
              <a:rPr lang="ru-RU" smtClean="0"/>
              <a:t>. 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78813" cy="48990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/>
              <a:t>Концепция эффективности рынков: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компромисс между риском и доходностью.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7772400" cy="554513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2"/>
                </a:solidFill>
              </a:rPr>
              <a:t>3. </a:t>
            </a:r>
            <a:r>
              <a:rPr lang="ru-RU" smtClean="0"/>
              <a:t>ПРИМЕР:  пусть ожидаемая доходность по акциям фирмы AT&amp;T 14%, а облигации этой же фирмы приносят всего 9%.</a:t>
            </a:r>
          </a:p>
          <a:p>
            <a:pPr eaLnBrk="1" hangingPunct="1"/>
            <a:r>
              <a:rPr lang="ru-RU" smtClean="0"/>
              <a:t> Означает ли это, что все инвесторы должны покупать акции AT&amp;T, а не ее облигации или что фирма должна финансироваться за счет заемного, а не акционерного капитала? 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415338" cy="4575175"/>
          </a:xfrm>
        </p:spPr>
        <p:txBody>
          <a:bodyPr/>
          <a:lstStyle/>
          <a:p>
            <a:pPr eaLnBrk="1" hangingPunct="1"/>
            <a:r>
              <a:rPr lang="ru-RU" smtClean="0"/>
              <a:t>нет — более высокая ожидаемая доходность акций попросту отражает их большую рисковость. Те инвесторы, которые не могут или не хотят идти на большой риск, выберут облигации AT&amp;T, а более склонные к риску инвесторы купят акции этой же фирмы</a:t>
            </a:r>
            <a:endParaRPr lang="ru-RU" smtClean="0">
              <a:solidFill>
                <a:schemeClr val="bg2"/>
              </a:solidFill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0350"/>
            <a:ext cx="8642350" cy="5799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800" dirty="0" smtClean="0">
              <a:solidFill>
                <a:schemeClr val="bg2"/>
              </a:solidFill>
            </a:endParaRPr>
          </a:p>
          <a:p>
            <a:pPr algn="ctr" eaLnBrk="1" hangingPunct="1">
              <a:defRPr/>
            </a:pPr>
            <a:r>
              <a:rPr lang="ru-RU" sz="2400" dirty="0" smtClean="0"/>
              <a:t>любая оптимальная стратегия капиталовложений включает в себя:</a:t>
            </a:r>
          </a:p>
          <a:p>
            <a:pPr algn="ctr"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1) определение приемлемого уровня риска, 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2) формирование диверсифицированного портфеля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инвестиций, имеющих приемлемую степень риска,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r>
              <a:rPr lang="ru-RU" sz="2400" dirty="0" smtClean="0"/>
              <a:t>3) минимизацию </a:t>
            </a:r>
            <a:r>
              <a:rPr lang="ru-RU" sz="2400" dirty="0" err="1" smtClean="0"/>
              <a:t>трансакционных</a:t>
            </a:r>
            <a:r>
              <a:rPr lang="ru-RU" sz="2400" dirty="0" smtClean="0"/>
              <a:t> затрат с помощью стратегии «купил и держи».</a:t>
            </a:r>
            <a:endParaRPr lang="ru-RU" sz="2400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692150"/>
            <a:ext cx="8713788" cy="5403850"/>
          </a:xfrm>
        </p:spPr>
        <p:txBody>
          <a:bodyPr/>
          <a:lstStyle/>
          <a:p>
            <a:pPr eaLnBrk="1" hangingPunct="1">
              <a:lnSpc>
                <a:spcPct val="135000"/>
              </a:lnSpc>
            </a:pPr>
            <a:r>
              <a:rPr lang="ru-RU" sz="2800" smtClean="0"/>
              <a:t>Пример: Дать общую качественную оценку влияния факторных показателей на эффективность деятельности предприятия.</a:t>
            </a:r>
          </a:p>
          <a:p>
            <a:pPr eaLnBrk="1" hangingPunct="1">
              <a:lnSpc>
                <a:spcPct val="135000"/>
              </a:lnSpc>
            </a:pPr>
            <a:endParaRPr lang="ru-RU" sz="2800" smtClean="0">
              <a:solidFill>
                <a:schemeClr val="bg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2781300"/>
          <a:ext cx="7848600" cy="30686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2511"/>
                <a:gridCol w="2333560"/>
                <a:gridCol w="2860280"/>
                <a:gridCol w="1972522"/>
              </a:tblGrid>
              <a:tr h="637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предпр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среднемесячного товарооборота на душу населения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х1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удельного веса продовольственных товаров в товарообороте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х2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рентабельность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74,2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3,62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290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73,5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3,80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280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2,77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84,3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2,12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350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67,3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4,33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330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70,1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4,01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83,1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2,01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290</Words>
  <Application>Microsoft Office PowerPoint</Application>
  <PresentationFormat>Экран (4:3)</PresentationFormat>
  <Paragraphs>67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Times New Roman</vt:lpstr>
      <vt:lpstr>Arial</vt:lpstr>
      <vt:lpstr>Tahoma</vt:lpstr>
      <vt:lpstr>Wingdings</vt:lpstr>
      <vt:lpstr>Calibri</vt:lpstr>
      <vt:lpstr>Палитра</vt:lpstr>
      <vt:lpstr>Оформление по умолчанию</vt:lpstr>
      <vt:lpstr>Microsoft Equation 3.0</vt:lpstr>
      <vt:lpstr>Эконометрика финансовых рынков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№14 МОДЕЛИРОВАНИЕ СЕЗОННЫХ И ЦИКЛИЧЕСКИХ КОЛЕБАНИЙ</dc:title>
  <dc:creator>Kiselevskie</dc:creator>
  <cp:lastModifiedBy>DIS</cp:lastModifiedBy>
  <cp:revision>79</cp:revision>
  <dcterms:created xsi:type="dcterms:W3CDTF">2003-12-16T04:07:58Z</dcterms:created>
  <dcterms:modified xsi:type="dcterms:W3CDTF">2013-04-23T09:51:39Z</dcterms:modified>
</cp:coreProperties>
</file>