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58" r:id="rId2"/>
    <p:sldId id="260" r:id="rId3"/>
    <p:sldId id="272" r:id="rId4"/>
    <p:sldId id="369" r:id="rId5"/>
    <p:sldId id="373" r:id="rId6"/>
    <p:sldId id="368" r:id="rId7"/>
    <p:sldId id="261" r:id="rId8"/>
    <p:sldId id="371" r:id="rId9"/>
    <p:sldId id="372" r:id="rId10"/>
    <p:sldId id="363" r:id="rId11"/>
    <p:sldId id="350" r:id="rId12"/>
    <p:sldId id="278" r:id="rId13"/>
    <p:sldId id="374" r:id="rId14"/>
    <p:sldId id="353" r:id="rId15"/>
    <p:sldId id="354" r:id="rId16"/>
    <p:sldId id="375" r:id="rId17"/>
    <p:sldId id="276" r:id="rId18"/>
    <p:sldId id="384" r:id="rId19"/>
    <p:sldId id="385" r:id="rId20"/>
    <p:sldId id="386" r:id="rId21"/>
    <p:sldId id="395" r:id="rId22"/>
    <p:sldId id="396" r:id="rId23"/>
    <p:sldId id="397" r:id="rId24"/>
    <p:sldId id="277" r:id="rId25"/>
    <p:sldId id="351" r:id="rId26"/>
    <p:sldId id="352" r:id="rId27"/>
    <p:sldId id="382" r:id="rId28"/>
    <p:sldId id="383" r:id="rId29"/>
    <p:sldId id="381" r:id="rId30"/>
    <p:sldId id="358" r:id="rId31"/>
    <p:sldId id="357" r:id="rId32"/>
    <p:sldId id="359" r:id="rId33"/>
    <p:sldId id="365" r:id="rId34"/>
    <p:sldId id="366" r:id="rId35"/>
    <p:sldId id="267" r:id="rId36"/>
    <p:sldId id="275" r:id="rId37"/>
    <p:sldId id="268" r:id="rId38"/>
    <p:sldId id="360" r:id="rId39"/>
    <p:sldId id="361" r:id="rId40"/>
    <p:sldId id="390" r:id="rId41"/>
    <p:sldId id="269" r:id="rId42"/>
    <p:sldId id="391" r:id="rId43"/>
    <p:sldId id="392" r:id="rId44"/>
    <p:sldId id="393" r:id="rId45"/>
    <p:sldId id="394" r:id="rId46"/>
    <p:sldId id="376" r:id="rId47"/>
  </p:sldIdLst>
  <p:sldSz cx="9144000" cy="6858000" type="screen4x3"/>
  <p:notesSz cx="6669088" cy="9928225"/>
  <p:custDataLst>
    <p:tags r:id="rId50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890">
          <p15:clr>
            <a:srgbClr val="A4A3A4"/>
          </p15:clr>
        </p15:guide>
        <p15:guide id="4" orient="horz" pos="709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204">
          <p15:clr>
            <a:srgbClr val="A4A3A4"/>
          </p15:clr>
        </p15:guide>
        <p15:guide id="8" pos="5556">
          <p15:clr>
            <a:srgbClr val="A4A3A4"/>
          </p15:clr>
        </p15:guide>
        <p15:guide id="9" pos="2880">
          <p15:clr>
            <a:srgbClr val="A4A3A4"/>
          </p15:clr>
        </p15:guide>
        <p15:guide id="10" pos="2744">
          <p15:clr>
            <a:srgbClr val="A4A3A4"/>
          </p15:clr>
        </p15:guide>
        <p15:guide id="11" pos="301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0F2BEC"/>
    <a:srgbClr val="1120AA"/>
    <a:srgbClr val="CCECFF"/>
    <a:srgbClr val="CCFFCC"/>
    <a:srgbClr val="99FFCC"/>
    <a:srgbClr val="FFFFCC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46" autoAdjust="0"/>
    <p:restoredTop sz="74951" autoAdjust="0"/>
  </p:normalViewPr>
  <p:slideViewPr>
    <p:cSldViewPr snapToObjects="1">
      <p:cViewPr varScale="1">
        <p:scale>
          <a:sx n="48" d="100"/>
          <a:sy n="48" d="100"/>
        </p:scale>
        <p:origin x="1483" y="48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39" d="100"/>
          <a:sy n="39" d="100"/>
        </p:scale>
        <p:origin x="2424" y="53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fld id="{5C89AE9D-93C8-4084-923A-342F40F8AED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6463"/>
            <a:ext cx="533558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fld id="{D5928479-6760-4924-BF76-BF1E6C2E393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В</a:t>
            </a:r>
            <a:r>
              <a:rPr lang="en-US" altLang="ru-RU" dirty="0"/>
              <a:t> </a:t>
            </a:r>
            <a:r>
              <a:rPr lang="ru-RU" altLang="ru-RU" dirty="0"/>
              <a:t>настоящее</a:t>
            </a:r>
            <a:r>
              <a:rPr lang="en-US" altLang="ru-RU" dirty="0"/>
              <a:t> </a:t>
            </a:r>
            <a:r>
              <a:rPr lang="ru-RU" altLang="ru-RU" dirty="0"/>
              <a:t>время</a:t>
            </a:r>
            <a:r>
              <a:rPr lang="en-US" altLang="ru-RU" dirty="0"/>
              <a:t> </a:t>
            </a:r>
            <a:r>
              <a:rPr lang="ru-RU" altLang="ru-RU" dirty="0"/>
              <a:t>в</a:t>
            </a:r>
            <a:r>
              <a:rPr lang="en-US" altLang="ru-RU" dirty="0"/>
              <a:t> </a:t>
            </a:r>
            <a:r>
              <a:rPr lang="ru-RU" altLang="ru-RU" dirty="0"/>
              <a:t>России</a:t>
            </a:r>
            <a:r>
              <a:rPr lang="en-US" altLang="ru-RU" dirty="0"/>
              <a:t> </a:t>
            </a:r>
            <a:r>
              <a:rPr lang="ru-RU" altLang="ru-RU" dirty="0"/>
              <a:t>в</a:t>
            </a:r>
            <a:r>
              <a:rPr lang="en-US" altLang="ru-RU" dirty="0"/>
              <a:t> </a:t>
            </a:r>
            <a:r>
              <a:rPr lang="ru-RU" altLang="ru-RU" dirty="0"/>
              <a:t>соответствии</a:t>
            </a:r>
            <a:r>
              <a:rPr lang="en-US" altLang="ru-RU" dirty="0"/>
              <a:t> </a:t>
            </a:r>
            <a:r>
              <a:rPr lang="ru-RU" altLang="ru-RU" dirty="0"/>
              <a:t>с</a:t>
            </a:r>
            <a:r>
              <a:rPr lang="en-US" altLang="ru-RU" dirty="0"/>
              <a:t> </a:t>
            </a:r>
            <a:r>
              <a:rPr lang="ru-RU" altLang="ru-RU" dirty="0"/>
              <a:t>трудовым</a:t>
            </a:r>
            <a:r>
              <a:rPr lang="en-US" altLang="ru-RU" dirty="0"/>
              <a:t> </a:t>
            </a:r>
            <a:r>
              <a:rPr lang="ru-RU" altLang="ru-RU" dirty="0"/>
              <a:t>законодательством</a:t>
            </a:r>
            <a:r>
              <a:rPr lang="en-US" altLang="ru-RU" dirty="0"/>
              <a:t> </a:t>
            </a:r>
            <a:r>
              <a:rPr lang="ru-RU" altLang="ru-RU" dirty="0"/>
              <a:t>нижней</a:t>
            </a:r>
            <a:r>
              <a:rPr lang="en-US" altLang="ru-RU" dirty="0"/>
              <a:t> </a:t>
            </a:r>
            <a:r>
              <a:rPr lang="ru-RU" altLang="ru-RU" dirty="0"/>
              <a:t>границей</a:t>
            </a:r>
            <a:r>
              <a:rPr lang="en-US" altLang="ru-RU" dirty="0"/>
              <a:t> </a:t>
            </a:r>
            <a:r>
              <a:rPr lang="ru-RU" altLang="ru-RU" dirty="0"/>
              <a:t>трудоспособного</a:t>
            </a:r>
            <a:r>
              <a:rPr lang="en-US" altLang="ru-RU" dirty="0"/>
              <a:t> </a:t>
            </a:r>
            <a:r>
              <a:rPr lang="ru-RU" altLang="ru-RU" dirty="0"/>
              <a:t>возраста</a:t>
            </a:r>
            <a:r>
              <a:rPr lang="en-US" altLang="ru-RU" dirty="0"/>
              <a:t> </a:t>
            </a:r>
            <a:r>
              <a:rPr lang="ru-RU" altLang="ru-RU" dirty="0"/>
              <a:t>считаются</a:t>
            </a:r>
            <a:r>
              <a:rPr lang="en-US" altLang="ru-RU" dirty="0"/>
              <a:t> </a:t>
            </a:r>
            <a:r>
              <a:rPr lang="ru-RU" altLang="ru-RU" dirty="0"/>
              <a:t>16</a:t>
            </a:r>
            <a:r>
              <a:rPr lang="en-US" altLang="ru-RU" dirty="0"/>
              <a:t> </a:t>
            </a:r>
            <a:r>
              <a:rPr lang="ru-RU" altLang="ru-RU" dirty="0"/>
              <a:t>лет,</a:t>
            </a:r>
            <a:r>
              <a:rPr lang="en-US" altLang="ru-RU" dirty="0"/>
              <a:t> </a:t>
            </a:r>
            <a:r>
              <a:rPr lang="ru-RU" altLang="ru-RU" dirty="0"/>
              <a:t>а</a:t>
            </a:r>
            <a:r>
              <a:rPr lang="en-US" altLang="ru-RU" dirty="0"/>
              <a:t> </a:t>
            </a:r>
            <a:r>
              <a:rPr lang="ru-RU" altLang="ru-RU" dirty="0"/>
              <a:t>верхней,</a:t>
            </a:r>
            <a:r>
              <a:rPr lang="en-US" altLang="ru-RU" dirty="0"/>
              <a:t> </a:t>
            </a:r>
            <a:r>
              <a:rPr lang="ru-RU" altLang="ru-RU" dirty="0"/>
              <a:t>определяемой</a:t>
            </a:r>
            <a:r>
              <a:rPr lang="en-US" altLang="ru-RU" dirty="0"/>
              <a:t> </a:t>
            </a:r>
            <a:r>
              <a:rPr lang="ru-RU" altLang="ru-RU" dirty="0"/>
              <a:t>правом</a:t>
            </a:r>
            <a:r>
              <a:rPr lang="en-US" altLang="ru-RU" dirty="0"/>
              <a:t> </a:t>
            </a:r>
            <a:r>
              <a:rPr lang="ru-RU" altLang="ru-RU" dirty="0"/>
              <a:t>на</a:t>
            </a:r>
            <a:r>
              <a:rPr lang="en-US" altLang="ru-RU" dirty="0"/>
              <a:t> </a:t>
            </a:r>
            <a:r>
              <a:rPr lang="ru-RU" altLang="ru-RU" dirty="0"/>
              <a:t>получение</a:t>
            </a:r>
            <a:r>
              <a:rPr lang="en-US" altLang="ru-RU" dirty="0"/>
              <a:t> </a:t>
            </a:r>
            <a:r>
              <a:rPr lang="ru-RU" altLang="ru-RU" dirty="0"/>
              <a:t>пенсии,</a:t>
            </a:r>
            <a:r>
              <a:rPr lang="en-US" altLang="ru-RU" dirty="0"/>
              <a:t> </a:t>
            </a:r>
            <a:r>
              <a:rPr lang="ru-RU" altLang="ru-RU" dirty="0"/>
              <a:t>—</a:t>
            </a:r>
            <a:r>
              <a:rPr lang="en-US" altLang="ru-RU" dirty="0"/>
              <a:t> </a:t>
            </a:r>
            <a:r>
              <a:rPr lang="ru-RU" altLang="ru-RU" dirty="0"/>
              <a:t>54</a:t>
            </a:r>
            <a:r>
              <a:rPr lang="en-US" altLang="ru-RU" dirty="0"/>
              <a:t> </a:t>
            </a:r>
            <a:r>
              <a:rPr lang="ru-RU" altLang="ru-RU" dirty="0"/>
              <a:t>года</a:t>
            </a:r>
            <a:r>
              <a:rPr lang="en-US" altLang="ru-RU" dirty="0"/>
              <a:t> </a:t>
            </a:r>
            <a:r>
              <a:rPr lang="ru-RU" altLang="ru-RU" dirty="0"/>
              <a:t>для</a:t>
            </a:r>
            <a:r>
              <a:rPr lang="en-US" altLang="ru-RU" dirty="0"/>
              <a:t> </a:t>
            </a:r>
            <a:r>
              <a:rPr lang="ru-RU" altLang="ru-RU" dirty="0"/>
              <a:t>женщин</a:t>
            </a:r>
            <a:r>
              <a:rPr lang="en-US" altLang="ru-RU" dirty="0"/>
              <a:t> </a:t>
            </a:r>
            <a:r>
              <a:rPr lang="ru-RU" altLang="ru-RU" dirty="0"/>
              <a:t>и</a:t>
            </a:r>
            <a:r>
              <a:rPr lang="en-US" altLang="ru-RU" dirty="0"/>
              <a:t> </a:t>
            </a:r>
            <a:r>
              <a:rPr lang="ru-RU" altLang="ru-RU" dirty="0"/>
              <a:t>59</a:t>
            </a:r>
            <a:r>
              <a:rPr lang="en-US" altLang="ru-RU" dirty="0"/>
              <a:t> </a:t>
            </a:r>
            <a:r>
              <a:rPr lang="ru-RU" altLang="ru-RU" dirty="0"/>
              <a:t>лет</a:t>
            </a:r>
            <a:r>
              <a:rPr lang="en-US" altLang="ru-RU" dirty="0"/>
              <a:t> </a:t>
            </a:r>
            <a:r>
              <a:rPr lang="ru-RU" altLang="ru-RU" dirty="0"/>
              <a:t>для</a:t>
            </a:r>
            <a:r>
              <a:rPr lang="en-US" altLang="ru-RU" dirty="0"/>
              <a:t> </a:t>
            </a:r>
            <a:r>
              <a:rPr lang="ru-RU" altLang="ru-RU" dirty="0"/>
              <a:t>мужчин.</a:t>
            </a:r>
            <a:r>
              <a:rPr lang="en-US" altLang="ru-RU" dirty="0"/>
              <a:t> </a:t>
            </a:r>
            <a:r>
              <a:rPr lang="ru-RU" altLang="ru-RU" dirty="0"/>
              <a:t>Для</a:t>
            </a:r>
            <a:r>
              <a:rPr lang="en-US" altLang="ru-RU" dirty="0"/>
              <a:t> </a:t>
            </a:r>
            <a:r>
              <a:rPr lang="ru-RU" altLang="ru-RU" dirty="0"/>
              <a:t>некоторых</a:t>
            </a:r>
            <a:r>
              <a:rPr lang="en-US" altLang="ru-RU" dirty="0"/>
              <a:t> </a:t>
            </a:r>
            <a:r>
              <a:rPr lang="ru-RU" altLang="ru-RU" dirty="0"/>
              <a:t>видов</a:t>
            </a:r>
            <a:r>
              <a:rPr lang="en-US" altLang="ru-RU" dirty="0"/>
              <a:t> </a:t>
            </a:r>
            <a:r>
              <a:rPr lang="ru-RU" altLang="ru-RU" dirty="0"/>
              <a:t>профессиональной</a:t>
            </a:r>
            <a:r>
              <a:rPr lang="en-US" altLang="ru-RU" dirty="0"/>
              <a:t> </a:t>
            </a:r>
            <a:r>
              <a:rPr lang="ru-RU" altLang="ru-RU" dirty="0"/>
              <a:t>деятельности,</a:t>
            </a:r>
            <a:r>
              <a:rPr lang="en-US" altLang="ru-RU" dirty="0"/>
              <a:t> </a:t>
            </a:r>
            <a:r>
              <a:rPr lang="ru-RU" altLang="ru-RU" dirty="0"/>
              <a:t>связанных</a:t>
            </a:r>
            <a:r>
              <a:rPr lang="en-US" altLang="ru-RU" dirty="0"/>
              <a:t> </a:t>
            </a:r>
            <a:r>
              <a:rPr lang="ru-RU" altLang="ru-RU" dirty="0"/>
              <a:t>с</a:t>
            </a:r>
            <a:r>
              <a:rPr lang="en-US" altLang="ru-RU" dirty="0"/>
              <a:t> </a:t>
            </a:r>
            <a:r>
              <a:rPr lang="ru-RU" altLang="ru-RU" dirty="0"/>
              <a:t>высокими</a:t>
            </a:r>
            <a:r>
              <a:rPr lang="en-US" altLang="ru-RU" dirty="0"/>
              <a:t> </a:t>
            </a:r>
            <a:r>
              <a:rPr lang="ru-RU" altLang="ru-RU" dirty="0"/>
              <a:t>психофизиологическими</a:t>
            </a:r>
            <a:r>
              <a:rPr lang="en-US" altLang="ru-RU" dirty="0"/>
              <a:t> </a:t>
            </a:r>
            <a:r>
              <a:rPr lang="ru-RU" altLang="ru-RU" dirty="0"/>
              <a:t>нагрузками</a:t>
            </a:r>
            <a:r>
              <a:rPr lang="en-US" altLang="ru-RU" dirty="0"/>
              <a:t> </a:t>
            </a:r>
            <a:r>
              <a:rPr lang="ru-RU" altLang="ru-RU" dirty="0"/>
              <a:t>на</a:t>
            </a:r>
            <a:r>
              <a:rPr lang="en-US" altLang="ru-RU" dirty="0"/>
              <a:t> </a:t>
            </a:r>
            <a:r>
              <a:rPr lang="ru-RU" altLang="ru-RU" dirty="0"/>
              <a:t>организм</a:t>
            </a:r>
            <a:r>
              <a:rPr lang="en-US" altLang="ru-RU" dirty="0"/>
              <a:t> </a:t>
            </a:r>
            <a:r>
              <a:rPr lang="ru-RU" altLang="ru-RU" dirty="0"/>
              <a:t>человека,</a:t>
            </a:r>
            <a:r>
              <a:rPr lang="en-US" altLang="ru-RU" dirty="0"/>
              <a:t> </a:t>
            </a:r>
            <a:r>
              <a:rPr lang="ru-RU" altLang="ru-RU" dirty="0"/>
              <a:t>пенсионная</a:t>
            </a:r>
            <a:r>
              <a:rPr lang="en-US" altLang="ru-RU" dirty="0"/>
              <a:t> </a:t>
            </a:r>
            <a:r>
              <a:rPr lang="ru-RU" altLang="ru-RU" dirty="0"/>
              <a:t>граница</a:t>
            </a:r>
            <a:r>
              <a:rPr lang="en-US" altLang="ru-RU" dirty="0"/>
              <a:t> </a:t>
            </a:r>
            <a:r>
              <a:rPr lang="ru-RU" altLang="ru-RU" dirty="0"/>
              <a:t>ниже</a:t>
            </a:r>
            <a:r>
              <a:rPr lang="en-US" altLang="ru-RU" dirty="0"/>
              <a:t> </a:t>
            </a:r>
            <a:r>
              <a:rPr lang="ru-RU" altLang="ru-RU" dirty="0"/>
              <a:t>на</a:t>
            </a:r>
            <a:r>
              <a:rPr lang="en-US" altLang="ru-RU" dirty="0"/>
              <a:t> </a:t>
            </a:r>
            <a:r>
              <a:rPr lang="ru-RU" altLang="ru-RU" dirty="0"/>
              <a:t>5—10</a:t>
            </a:r>
            <a:r>
              <a:rPr lang="en-US" altLang="ru-RU" dirty="0"/>
              <a:t> </a:t>
            </a:r>
            <a:r>
              <a:rPr lang="ru-RU" altLang="ru-RU" dirty="0"/>
              <a:t>лет.</a:t>
            </a:r>
            <a:r>
              <a:rPr lang="en-US" altLang="ru-RU" dirty="0"/>
              <a:t> </a:t>
            </a:r>
            <a:r>
              <a:rPr lang="ru-RU" altLang="ru-RU" dirty="0"/>
              <a:t>Это</a:t>
            </a:r>
            <a:r>
              <a:rPr lang="en-US" altLang="ru-RU" dirty="0"/>
              <a:t> </a:t>
            </a:r>
            <a:r>
              <a:rPr lang="ru-RU" altLang="ru-RU" dirty="0"/>
              <a:t>касается</a:t>
            </a:r>
            <a:r>
              <a:rPr lang="en-US" altLang="ru-RU" dirty="0"/>
              <a:t> </a:t>
            </a:r>
            <a:r>
              <a:rPr lang="ru-RU" altLang="ru-RU" dirty="0"/>
              <a:t>производств</a:t>
            </a:r>
            <a:r>
              <a:rPr lang="en-US" altLang="ru-RU" dirty="0"/>
              <a:t> </a:t>
            </a:r>
            <a:r>
              <a:rPr lang="ru-RU" altLang="ru-RU" dirty="0"/>
              <a:t>с</a:t>
            </a:r>
            <a:r>
              <a:rPr lang="en-US" altLang="ru-RU" dirty="0"/>
              <a:t> </a:t>
            </a:r>
            <a:r>
              <a:rPr lang="ru-RU" altLang="ru-RU" dirty="0"/>
              <a:t>неблагоприятными,</a:t>
            </a:r>
            <a:r>
              <a:rPr lang="en-US" altLang="ru-RU" dirty="0"/>
              <a:t> </a:t>
            </a:r>
            <a:r>
              <a:rPr lang="ru-RU" altLang="ru-RU" dirty="0"/>
              <a:t>тяжелыми</a:t>
            </a:r>
            <a:r>
              <a:rPr lang="en-US" altLang="ru-RU" dirty="0"/>
              <a:t> </a:t>
            </a:r>
            <a:r>
              <a:rPr lang="ru-RU" altLang="ru-RU" dirty="0"/>
              <a:t>и</a:t>
            </a:r>
            <a:r>
              <a:rPr lang="en-US" altLang="ru-RU" dirty="0"/>
              <a:t> </a:t>
            </a:r>
            <a:r>
              <a:rPr lang="ru-RU" altLang="ru-RU" dirty="0"/>
              <a:t>вредными</a:t>
            </a:r>
            <a:r>
              <a:rPr lang="en-US" altLang="ru-RU" dirty="0"/>
              <a:t> </a:t>
            </a:r>
            <a:r>
              <a:rPr lang="ru-RU" altLang="ru-RU" dirty="0"/>
              <a:t>условиями</a:t>
            </a:r>
            <a:r>
              <a:rPr lang="en-US" altLang="ru-RU" dirty="0"/>
              <a:t> </a:t>
            </a:r>
            <a:r>
              <a:rPr lang="ru-RU" altLang="ru-RU" dirty="0"/>
              <a:t>труда</a:t>
            </a:r>
            <a:r>
              <a:rPr lang="en-US" altLang="ru-RU" dirty="0"/>
              <a:t> </a:t>
            </a:r>
            <a:r>
              <a:rPr lang="ru-RU" altLang="ru-RU" dirty="0"/>
              <a:t>(например,</a:t>
            </a:r>
            <a:r>
              <a:rPr lang="en-US" altLang="ru-RU" dirty="0"/>
              <a:t> </a:t>
            </a:r>
            <a:r>
              <a:rPr lang="ru-RU" altLang="ru-RU" dirty="0"/>
              <a:t>добычей</a:t>
            </a:r>
            <a:r>
              <a:rPr lang="en-US" altLang="ru-RU" dirty="0"/>
              <a:t> </a:t>
            </a:r>
            <a:r>
              <a:rPr lang="ru-RU" altLang="ru-RU" dirty="0"/>
              <a:t>угля,</a:t>
            </a:r>
            <a:r>
              <a:rPr lang="en-US" altLang="ru-RU" dirty="0"/>
              <a:t> </a:t>
            </a:r>
            <a:r>
              <a:rPr lang="ru-RU" altLang="ru-RU" dirty="0"/>
              <a:t>выплавкой</a:t>
            </a:r>
            <a:r>
              <a:rPr lang="en-US" altLang="ru-RU" dirty="0"/>
              <a:t> </a:t>
            </a:r>
            <a:r>
              <a:rPr lang="ru-RU" altLang="ru-RU" dirty="0"/>
              <a:t>металла</a:t>
            </a:r>
            <a:r>
              <a:rPr lang="en-US" altLang="ru-RU" dirty="0"/>
              <a:t> </a:t>
            </a:r>
            <a:r>
              <a:rPr lang="ru-RU" altLang="ru-RU" dirty="0"/>
              <a:t>и</a:t>
            </a:r>
            <a:r>
              <a:rPr lang="en-US" altLang="ru-RU" dirty="0"/>
              <a:t> </a:t>
            </a:r>
            <a:r>
              <a:rPr lang="ru-RU" altLang="ru-RU" dirty="0"/>
              <a:t>др.).</a:t>
            </a:r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01C7149-C344-48C8-AE4A-E1F3F597323D}" type="slidenum">
              <a:rPr lang="ru-RU" altLang="ru-RU" sz="1200" smtClean="0"/>
              <a:pPr/>
              <a:t>3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Понятие «трудовые ресурсы» используется для характеристики трудоспособного населения в масштабах страны, региона, отрасли экономики или предприятия. В рамках отдельного предприятия наиболее употребляемое понятие — персонал.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Основными признаками персонала являются: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наличие его трудовых взаимоотношений с работодателем, которые оформляются трудовым договором. Однако на практике в отдельных случаях отсутствует формальное юридическое оформление найма, что приводит персонал к лишению гарантий соблюдения по отношению к нему норм трудового законодательства;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обладание определенными качественными характеристиками (профессией, специальностью, квалификацией, компетентностью и др.), наличие которых определяет деятельность работника на конкретной должности или рабочем месте, а следовательно, отнесение его к одной из категорий персонала: руководителей, специалистов, других служащих, рабочих;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целевая направленность деятельности персонала, т.е. обеспечение достижения целей организации путем установления адекватных им целей отдельного работника и создания условий для их эффективной реализации.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928479-6760-4924-BF76-BF1E6C2E393F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5574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/>
              <a:t>Трудовые ресурсы предприятия характеризуют его потенциальную рабочую силу и выражаются численностью трудоспособных работников, обладающих совокупностью физических, умственных и духовных способностей, которые вне трудового процесса создания материальных благ не реализуются.</a:t>
            </a:r>
          </a:p>
          <a:p>
            <a:r>
              <a:rPr lang="ru-RU" altLang="ru-RU"/>
              <a:t>Отличие понятия «трудовой потенциал» от понятий «рабочая сила» и «трудовые ресурсы» заключается в том, что трудовой потенциал – это персонифицированная рабочая сила, обладающая своими индивидуальными качественными характеристиками. Он не является постоянной величиной и в настоящее время может быть отождествлен с понятием «человеческий капитал».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DD7E19A-972A-4D48-A76D-02FBB35AA04D}" type="slidenum">
              <a:rPr lang="ru-RU" altLang="ru-RU" sz="1200" smtClean="0"/>
              <a:pPr/>
              <a:t>5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Экономически активное население — это часть населения, которая обеспечивает предложение рабочей силы для производства товаров и услуг.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К занятым в составе экономически активного населения относятся лица обоего пола в возрасте 16 лет и старше, а также лица младших возрастов, которые в рассматриваемый период: (а) выполняли работу по найму за вознаграждение (на условиях полного либо неполного рабочего времени), а также иную приносящую доход работу (самостоятельно или у отдельных граждан); (б) временно отсутствовали на работе из-за болезни, травмы, отпуска, выходных дней, забастовки или других подобных причин; (в) выполняли работу без оплаты на семейном предприятии.</a:t>
            </a:r>
            <a:endParaRPr lang="ru-RU" altLang="ru-RU" dirty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DB74EF9-9A54-4B74-8E3B-E6615EA789CA}" type="slidenum">
              <a:rPr lang="ru-RU" altLang="ru-RU" sz="1200" smtClean="0"/>
              <a:pPr/>
              <a:t>6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Граждане считаются занятыми: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работающие по найму на условиях полного и неполного рабочего времени, включая сезонные и временные работы;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занимающиеся предпринимательской деятельностью;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самостоятельно обеспечивающие себя работой;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занятые в подсобных промыслах и реализующие продукцию по договорам;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выполняющие работу по гражданско-правовым договорам, а также члены производственных кооперативов.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928479-6760-4924-BF76-BF1E6C2E393F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79688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К безработным относятся также лица, обучающиеся по направлению служб занятости или выполняющие оплачиваемые общественные работы, получаемые через службы занятости. Учащиеся, студенты, пенсионеры и инвалиды учитываются в качестве безработных, если они занимались поиском работы и были готовы приступить к ней. 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928479-6760-4924-BF76-BF1E6C2E393F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01858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2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)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характер участия в производственном процессе, особенности трудовой деятельности, отраслевая принадлежность, личностные характеристики и др.</a:t>
            </a:r>
          </a:p>
          <a:p>
            <a:r>
              <a:rPr lang="ru-RU" altLang="ru-RU" dirty="0"/>
              <a:t>Статистическая:</a:t>
            </a:r>
            <a:r>
              <a:rPr lang="ru-RU" altLang="ru-RU" baseline="0" dirty="0"/>
              <a:t>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отражает распределение персонала и его движение в разрезе занятости по видам деятельности, а также категорий и групп должностей. Так, выделяется персонал основных видов деятельности (лица, работающие в основных и вспомогательных, научно-исследовательских и опытно-конструкторских подразделениях, аппарате управления, занятые производством продукции, услуг или осуществляющих обслуживание этих процессов) и неосновных видов деятельности (работники жилищно-коммунального хозяйства, социальной сферы). В свою очередь, все они подразделяются на категории: руководители, специалисты, другие служащие, рабочие.</a:t>
            </a:r>
          </a:p>
          <a:p>
            <a:r>
              <a:rPr lang="ru-RU" alt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Аналитическая:</a:t>
            </a:r>
            <a:r>
              <a:rPr lang="ru-RU" altLang="ru-RU" sz="1200" b="0" i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 подразделяется на общую и частную. В разрезе общей структуры персонал рассматривается по таким признакам, как профессия, квалификация, образование, пол, возраст, стаж работы. Частная структура отражает соотношение отдельных групп работников, например «занятые тяжелым трудом с помощью простейших приспособлений и без них», «занятые на обрабатывающих центрах» и т.д.</a:t>
            </a:r>
            <a:endParaRPr lang="ru-RU" altLang="ru-RU" dirty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D5A8790-06E9-42E8-A083-DD011163C522}" type="slidenum">
              <a:rPr lang="ru-RU" altLang="ru-RU" sz="1200" smtClean="0"/>
              <a:pPr/>
              <a:t>10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Не включаются в списочный состав лица, работающие по договору подряда и другим</a:t>
            </a:r>
            <a:r>
              <a:rPr lang="ru-RU" baseline="0" dirty="0"/>
              <a:t> договорам гражданско-правового характера.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928479-6760-4924-BF76-BF1E6C2E393F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309030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/>
              <a:t>Разница между списочным и явочным составом представляет собой величину целодневных простоев и неявок (отпуска, болезни, командировки).</a:t>
            </a:r>
          </a:p>
          <a:p>
            <a:r>
              <a:rPr lang="ru-RU" altLang="ru-RU"/>
              <a:t>Среднесписочная численность используется для расчета ряда показателей: производительности труда, средней заработной платы, коэффициентов оборота, текучести кадров и ряда других показателей.</a:t>
            </a:r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B05752-E560-4C1B-A351-FD5BA64953A4}" type="slidenum">
              <a:rPr lang="ru-RU" altLang="ru-RU" sz="1200" smtClean="0"/>
              <a:pPr/>
              <a:t>12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К 1 относятся все работники основных, вспомогательных</a:t>
            </a:r>
            <a:r>
              <a:rPr lang="ru-RU" altLang="ru-RU" baseline="0" dirty="0"/>
              <a:t> подсобных и обслуживающих цехов; организаций и лабораторий, находящихся на балансе предприятия; заводоуправлений и служб, занятых капитальным и текущим ремонтом оборудования.</a:t>
            </a:r>
          </a:p>
          <a:p>
            <a:r>
              <a:rPr lang="ru-RU" altLang="ru-RU" baseline="0" dirty="0"/>
              <a:t>2 – работники торговли и общественного питания, жилищного хозяйства, медицинских и оздоровительных учреждений и т.д., состоящих на балансе предприятия.</a:t>
            </a:r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629AEFA-1F90-4582-82D1-50724C899B48}" type="slidenum">
              <a:rPr lang="ru-RU" altLang="ru-RU" sz="1200" smtClean="0"/>
              <a:pPr/>
              <a:t>13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Рабочие — это работники, непосредственно занятые созданием материальных ценностей или оказанием производственных и транспортных услуг. Подразделяются на основных, непосредственно занятых в процессе производства продукции, и вспомогательных, связанных с процессом обслуживания производства.</a:t>
            </a:r>
          </a:p>
          <a:p>
            <a:r>
              <a:rPr lang="ru-RU" altLang="ru-RU" dirty="0"/>
              <a:t>Руководители, осуществляющие функции управления предприятием. Руководителей условно можно подразделить на высший уровень (предприятия в целом — директор, генеральный директор, управляющий и их заместители); средний – руководители основных структурных подразделений — цехов, отделов, управлений, а также главные специалисты) и низовой (работающие с исполнителями —руководители бюро, секторов, мастера).</a:t>
            </a:r>
          </a:p>
          <a:p>
            <a:r>
              <a:rPr lang="ru-RU" altLang="ru-RU" dirty="0"/>
              <a:t>Специалисты — работники, осуществляющие экономические, инженерно-технические, юридические, административные и другие функции. К ним относятся: экономисты, инженеры, технологи, юристы, инспекторы по кадрам, бухгалтеры и др.</a:t>
            </a:r>
          </a:p>
          <a:p>
            <a:r>
              <a:rPr lang="ru-RU" altLang="ru-RU" dirty="0"/>
              <a:t>Служащие - работники, осуществляющие финансово-расчетные функции, подготовку и оформление документов, хозяйственное обслуживание и другие функции. К ним относятся секретари, табельщики, кассиры, экспедиторы и др.</a:t>
            </a:r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DF9EE32-76F5-4F99-8F8B-5C3C42A8C4BD}" type="slidenum">
              <a:rPr lang="ru-RU" altLang="ru-RU" sz="1200" smtClean="0"/>
              <a:pPr/>
              <a:t>14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Квалификация рабочих определяется разрядом или классом, а специалистов – категорией, разрядом или классом.</a:t>
            </a:r>
          </a:p>
          <a:p>
            <a:pPr>
              <a:defRPr/>
            </a:pPr>
            <a:r>
              <a:rPr lang="ru-RU" dirty="0"/>
              <a:t>Тарифно-квалификационные характеристики по каждой должности включают 3 раздела:</a:t>
            </a:r>
          </a:p>
          <a:p>
            <a:pPr marL="171450" indent="-171450">
              <a:buFontTx/>
              <a:buChar char="-"/>
              <a:defRPr/>
            </a:pPr>
            <a:r>
              <a:rPr lang="ru-RU" dirty="0"/>
              <a:t>должностные обязанности – основные функции, выполняемые работником;</a:t>
            </a:r>
          </a:p>
          <a:p>
            <a:pPr marL="171450" indent="-171450">
              <a:buFontTx/>
              <a:buChar char="-"/>
              <a:defRPr/>
            </a:pPr>
            <a:r>
              <a:rPr lang="ru-RU" dirty="0"/>
              <a:t>должен знать – основные требования, предъявляемые служащему в отношении специальных знаний;</a:t>
            </a:r>
          </a:p>
          <a:p>
            <a:pPr marL="171450" indent="-171450">
              <a:buFontTx/>
              <a:buChar char="-"/>
              <a:defRPr/>
            </a:pPr>
            <a:r>
              <a:rPr lang="ru-RU" dirty="0"/>
              <a:t>требования к квалификации – определяет требуемый уровень профессиональной подготовки и стаж работы.</a:t>
            </a:r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4DAE944-D90E-478D-9341-C669B3B41F48}" type="slidenum">
              <a:rPr lang="ru-RU" altLang="ru-RU" sz="1200" smtClean="0"/>
              <a:pPr/>
              <a:t>16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Например, экономисты подразделяются на плановиков, маркетологов, экономистов по труду, экономистов-бухгалтеров; профессия токарь подразделяется по специальностям: токарь-карусельщик, токарь-расточник и др.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Рабочих можно разделить на 4 группы: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неквалифицированные рабочие – не имеющие специальной подготовки и занятые на работах, где не требуется специальная подготовка;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низкоквалифицированные – подготовка обеспечивается в течение нескольких недель;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квалифицированные – подготовка требует длительного периода времени (2-2,5 года);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высококвалифицированные – обладают знаниями и умениями, которые требуют многих лет обучения и работы на производстве.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По степени квалификации различаются и специалисты: экономист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I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категории, экономист высшей категории, ведущий экономист и др.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928479-6760-4924-BF76-BF1E6C2E393F}" type="slidenum">
              <a:rPr lang="ru-RU" altLang="ru-RU" smtClean="0"/>
              <a:pPr>
                <a:defRPr/>
              </a:pPr>
              <a:t>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354905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dirty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B387952-6E42-4F14-9C0E-9D0932AEAE94}" type="slidenum">
              <a:rPr lang="ru-RU" altLang="ru-RU" sz="1200" smtClean="0"/>
              <a:pPr/>
              <a:t>19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Методы 2</a:t>
            </a:r>
            <a:r>
              <a:rPr lang="ru-RU" altLang="ru-RU" baseline="0" dirty="0"/>
              <a:t> являются наиболее точными и достоверными, т.к. учитывают нормы труда. Более всего применимы для действующих предприятий с плановым изменением производственной программы. Менее всего подходят для предприятий со значительными колебаниями производственной программы и изменением номенклатуры продукции, а также для вновь создаваемых предприятий.</a:t>
            </a:r>
            <a:endParaRPr lang="ru-RU" alt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D0551BA-3DB1-40A1-B9D9-355A107FCCD9}" type="slidenum">
              <a:rPr lang="ru-RU" altLang="ru-RU" sz="1200" smtClean="0"/>
              <a:pPr/>
              <a:t>20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928479-6760-4924-BF76-BF1E6C2E393F}" type="slidenum">
              <a:rPr lang="ru-RU" altLang="ru-RU" smtClean="0"/>
              <a:pPr>
                <a:defRPr/>
              </a:pPr>
              <a:t>21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88545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928479-6760-4924-BF76-BF1E6C2E393F}" type="slidenum">
              <a:rPr lang="ru-RU" altLang="ru-RU" smtClean="0"/>
              <a:pPr>
                <a:defRPr/>
              </a:pPr>
              <a:t>22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76428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3 применяется для укрупненных расчетов, обычно для вновь создаваемых предприятий и предприятий с изменяющейся производственной программой.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928479-6760-4924-BF76-BF1E6C2E393F}" type="slidenum">
              <a:rPr lang="ru-RU" altLang="ru-RU" smtClean="0"/>
              <a:pPr>
                <a:defRPr/>
              </a:pPr>
              <a:t>23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642713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соответствие профессиональных и нравственных качеств кандидата требованиям замещаемых должностей;</a:t>
            </a:r>
          </a:p>
          <a:p>
            <a:r>
              <a:rPr lang="ru-RU" altLang="ru-RU" dirty="0"/>
              <a:t>2 основывается на учете:</a:t>
            </a:r>
          </a:p>
          <a:p>
            <a:r>
              <a:rPr lang="ru-RU" altLang="ru-RU" dirty="0"/>
              <a:t>• установления возрастного ценза для различных категорий должностей;</a:t>
            </a:r>
          </a:p>
          <a:p>
            <a:r>
              <a:rPr lang="ru-RU" altLang="ru-RU" dirty="0"/>
              <a:t>• определения продолжительности периода работы в одной должности и на одном рабочем месте;</a:t>
            </a:r>
          </a:p>
          <a:p>
            <a:r>
              <a:rPr lang="ru-RU" altLang="ru-RU" dirty="0"/>
              <a:t>•организации периодического повышения квалификации.</a:t>
            </a:r>
          </a:p>
          <a:p>
            <a:r>
              <a:rPr lang="ru-RU" altLang="ru-RU" dirty="0"/>
              <a:t>3 заключается в том, что лучшему использованию персонала должны способствовать внутриорганизационные трудовые перемещения.</a:t>
            </a:r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AAEC15D-21B2-416C-B4A2-AC5D89E74B94}" type="slidenum">
              <a:rPr lang="ru-RU" altLang="ru-RU" sz="1200" smtClean="0"/>
              <a:pPr/>
              <a:t>24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/>
              <a:t>Коэффициенты показывают, какая часть соотв-го фонда времени была фактически использована.</a:t>
            </a:r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7DD0BFA-5BDA-496B-B445-4CD68747EA81}" type="slidenum">
              <a:rPr lang="ru-RU" altLang="ru-RU" sz="1200" smtClean="0"/>
              <a:pPr/>
              <a:t>28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При анализе коэффициентов следует сопоставить коэффициент оборота по приему работников с коэффициентов оборота по их выбытию. При равенстве следует проанализировать качественный состав поступивших на работу и уволенных работников. Более тщательно необходимо изучить ситуацию, когда коэффициент оборота по выбытию больше коэффициента оборота по приему. 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В этом случае определяется причина такого положения: внедрение автоматизации производственных процессов, передовых форм обслуживания покупателей и др. Если коэффициент оборота по приему работников больше коэффициента оборота по выбытию, то это может быть следствием открытия дополнительных магазинов и других структурных подразделений, плохой организации труда, снижения автоматизации и т.д.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928479-6760-4924-BF76-BF1E6C2E393F}" type="slidenum">
              <a:rPr lang="ru-RU" altLang="ru-RU" smtClean="0"/>
              <a:pPr>
                <a:defRPr/>
              </a:pPr>
              <a:t>30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410519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Оборот рабочей силы делят на излишний и нормальный. Нормальный – это оборот, который не зависит от организации, обусловлен такими причинами, как призыв в армию, уход на пенсию и на учебу, переход на выборные должности и др. Увольнение по собственному желанию, за прогулы относят к излишнему обороту рабочей силы.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Рекомендуется после расчета вышеперечисленных коэффициентов проанализировать причины их резких колебаний в динамике, что даст возможность разработать конкретные мероприятия по ликвидации их негативных последствий.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928479-6760-4924-BF76-BF1E6C2E393F}" type="slidenum">
              <a:rPr lang="ru-RU" altLang="ru-RU" smtClean="0"/>
              <a:pPr>
                <a:defRPr/>
              </a:pPr>
              <a:t>34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964042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/>
              <a:t>Различают производительность живого труда и производительность общественного (совокупного) труда.</a:t>
            </a:r>
          </a:p>
          <a:p>
            <a:r>
              <a:rPr lang="ru-RU" altLang="ru-RU"/>
              <a:t>Производительность живого труда определяется затратами рабочего времени в каждом отдельном производстве, а производительность общественного (совокупного) труда – затратами живого и овеществленного (прошлого) труда, определяется применительно ко всему народному хозяйству, рассчитывается как сумма национального дохода на одного занятого в отраслях материального производства.</a:t>
            </a:r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188788D-9285-4043-B8DF-2BE46E68CF6F}" type="slidenum">
              <a:rPr lang="ru-RU" altLang="ru-RU" sz="1200" smtClean="0"/>
              <a:pPr/>
              <a:t>35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</a:t>
            </a:r>
            <a:r>
              <a:rPr lang="ru-RU" baseline="0" dirty="0"/>
              <a:t> предприятиях производительность труда определяется как эффективность затрат только живого труда и рассчитывается через показатели выработки и трудоемкости продукции, между которыми имеется обратно пропорциональная зависимость.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928479-6760-4924-BF76-BF1E6C2E393F}" type="slidenum">
              <a:rPr lang="ru-RU" altLang="ru-RU" smtClean="0"/>
              <a:pPr>
                <a:defRPr/>
              </a:pPr>
              <a:t>36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382898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При определении производительности труда через показатель</a:t>
            </a:r>
            <a:r>
              <a:rPr lang="ru-RU" baseline="0" dirty="0"/>
              <a:t> выработки числитель и знаменатель формулы могут быть выражены в разных единицах измерения. В связи с этим в зависимости от применяемого знаменателя формулы различают среднечасовую, среднедневную, среднемесячную, среднеквартальную и среднегодовую выработку продукции.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928479-6760-4924-BF76-BF1E6C2E393F}" type="slidenum">
              <a:rPr lang="ru-RU" altLang="ru-RU" smtClean="0"/>
              <a:pPr>
                <a:defRPr/>
              </a:pPr>
              <a:t>37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60809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наиболее достоверный и точный и в наибольшей степени  соответствует сущности понятия производительность труда, однако область его применения ограничена.</a:t>
            </a:r>
          </a:p>
          <a:p>
            <a:r>
              <a:rPr lang="ru-RU" altLang="ru-RU" dirty="0"/>
              <a:t>2 является универсальным, однако учитывает не только изменение затрат живого труда, но и в значительной степени влияние структурных сдвигов в производственной программе.</a:t>
            </a:r>
          </a:p>
          <a:p>
            <a:r>
              <a:rPr lang="ru-RU" altLang="ru-RU" dirty="0"/>
              <a:t>3 предполагает использование показателя трудоемкости в качестве измерителя продукции. На практике имеет ограниченную сферу применения: на отдельных рабочих местах, в бригадах, на участках и в цехах, производящих разнородную и незавершенную продукцию, которую невозможно измерить ни в натуральных, ни в стоимостных единицах.</a:t>
            </a:r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4E1B81B-2EC6-42D6-93FF-E182EE0EF209}" type="slidenum">
              <a:rPr lang="ru-RU" altLang="ru-RU" sz="1200" smtClean="0"/>
              <a:pPr/>
              <a:t>39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Трудоемкость имеет преимущество перед показателем выработки:</a:t>
            </a:r>
            <a:r>
              <a:rPr lang="ru-RU" baseline="0" dirty="0"/>
              <a:t> он устанавливает прямую зависимость между объемом производства и трудовыми затратами.</a:t>
            </a:r>
          </a:p>
          <a:p>
            <a:r>
              <a:rPr lang="ru-RU" baseline="0" dirty="0"/>
              <a:t>Показатель выработки является прямым показателем производительности труда, т.к. чем больше величина этого показателя, тем выше производительность труда. Показатель трудоемкости – обратный показатель.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928479-6760-4924-BF76-BF1E6C2E393F}" type="slidenum">
              <a:rPr lang="ru-RU" altLang="ru-RU" smtClean="0"/>
              <a:pPr>
                <a:defRPr/>
              </a:pPr>
              <a:t>40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223572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/>
              <a:t>Пок</a:t>
            </a:r>
            <a:r>
              <a:rPr lang="ru-RU" dirty="0"/>
              <a:t>-ль</a:t>
            </a:r>
            <a:r>
              <a:rPr lang="ru-RU" baseline="0" dirty="0"/>
              <a:t> технологической трудоемкости</a:t>
            </a:r>
            <a:r>
              <a:rPr lang="ru-RU" dirty="0"/>
              <a:t> наиболее распространен, т.к. нормирование труда в большей степени касается рабочих,</a:t>
            </a:r>
            <a:r>
              <a:rPr lang="ru-RU" baseline="0" dirty="0"/>
              <a:t> чем служащих.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928479-6760-4924-BF76-BF1E6C2E393F}" type="slidenum">
              <a:rPr lang="ru-RU" altLang="ru-RU" smtClean="0"/>
              <a:pPr>
                <a:defRPr/>
              </a:pPr>
              <a:t>41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8346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/>
              <a:t>Применяется при планировании производительности труда по участкам, цехам, рабочим местам.</a:t>
            </a:r>
          </a:p>
        </p:txBody>
      </p:sp>
      <p:sp>
        <p:nvSpPr>
          <p:cNvPr id="645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878FCFE-791D-4AF5-9F98-DA797C4FDF84}" type="slidenum">
              <a:rPr lang="ru-RU" altLang="ru-RU" sz="1200" smtClean="0"/>
              <a:pPr/>
              <a:t>42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Применяется в целом по предприятию. </a:t>
            </a:r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BDE1884-5F36-4169-9C83-684C3A226B14}" type="slidenum">
              <a:rPr lang="ru-RU" altLang="ru-RU" sz="1200" smtClean="0"/>
              <a:pPr/>
              <a:t>43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Применяется в целом по предприятию.</a:t>
            </a:r>
          </a:p>
          <a:p>
            <a:r>
              <a:rPr lang="ru-RU" altLang="ru-RU" dirty="0"/>
              <a:t>Уровень</a:t>
            </a:r>
            <a:r>
              <a:rPr lang="ru-RU" altLang="ru-RU" baseline="0" dirty="0"/>
              <a:t> производительности труда и возможности ее повышения определяются рядом факторов и резервов ее роста. Под факторами роста производительности труда понимаются причины, обусловливающие изменение ее роста, под резервами – неиспользуемые реальные возможности экономии трудовых ресурсов.</a:t>
            </a:r>
            <a:endParaRPr lang="ru-RU" altLang="ru-RU" dirty="0"/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5C080C-A353-4E62-BA2C-07022CDA301F}" type="slidenum">
              <a:rPr lang="ru-RU" altLang="ru-RU" sz="1200" smtClean="0"/>
              <a:pPr/>
              <a:t>44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dirty="0"/>
          </a:p>
        </p:txBody>
      </p:sp>
      <p:sp>
        <p:nvSpPr>
          <p:cNvPr id="706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6259C5D-0239-4496-B72A-E64305A9EBCB}" type="slidenum">
              <a:rPr lang="ru-RU" altLang="ru-RU" sz="1200" smtClean="0"/>
              <a:pPr/>
              <a:t>45</a:t>
            </a:fld>
            <a:endParaRPr lang="ru-RU" alt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48955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34660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55535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035230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68746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330168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4237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29601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83022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9900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433783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763" y="6381750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1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088" y="6489700"/>
            <a:ext cx="7191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5"/>
          <p:cNvSpPr>
            <a:spLocks noChangeShapeType="1"/>
          </p:cNvSpPr>
          <p:nvPr/>
        </p:nvSpPr>
        <p:spPr bwMode="auto">
          <a:xfrm>
            <a:off x="323850" y="303371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" name="Line 6"/>
          <p:cNvSpPr>
            <a:spLocks noChangeShapeType="1"/>
          </p:cNvSpPr>
          <p:nvPr/>
        </p:nvSpPr>
        <p:spPr bwMode="auto">
          <a:xfrm>
            <a:off x="431800" y="5300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0" name="Text Box 7"/>
          <p:cNvSpPr txBox="1">
            <a:spLocks noChangeArrowheads="1"/>
          </p:cNvSpPr>
          <p:nvPr/>
        </p:nvSpPr>
        <p:spPr bwMode="auto">
          <a:xfrm>
            <a:off x="323850" y="3159125"/>
            <a:ext cx="8496300" cy="701675"/>
          </a:xfrm>
          <a:prstGeom prst="rect">
            <a:avLst/>
          </a:prstGeom>
          <a:solidFill>
            <a:srgbClr val="BBE0E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>
                <a:solidFill>
                  <a:srgbClr val="333399"/>
                </a:solidFill>
              </a:rPr>
              <a:t>Трудовые ресурсы предприятия</a:t>
            </a:r>
          </a:p>
        </p:txBody>
      </p:sp>
      <p:sp>
        <p:nvSpPr>
          <p:cNvPr id="4101" name="Text Box 13"/>
          <p:cNvSpPr txBox="1">
            <a:spLocks noChangeArrowheads="1"/>
          </p:cNvSpPr>
          <p:nvPr/>
        </p:nvSpPr>
        <p:spPr bwMode="auto">
          <a:xfrm>
            <a:off x="323850" y="4221163"/>
            <a:ext cx="8496300" cy="208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>
                <a:solidFill>
                  <a:srgbClr val="333399"/>
                </a:solidFill>
              </a:rPr>
              <a:t>План лекции</a:t>
            </a:r>
          </a:p>
          <a:p>
            <a:pPr eaLnBrk="1" hangingPunct="1">
              <a:spcBef>
                <a:spcPct val="10000"/>
              </a:spcBef>
            </a:pPr>
            <a:endParaRPr lang="ru-RU" altLang="ru-RU" sz="2400" b="1">
              <a:solidFill>
                <a:srgbClr val="0F2BEC"/>
              </a:solidFill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7127790-4556-4AAC-AD46-9E9901BB916A}" type="slidenum">
              <a:rPr lang="ru-RU" altLang="ru-RU" sz="1800"/>
              <a:pPr eaLnBrk="1" hangingPunct="1"/>
              <a:t>2</a:t>
            </a:fld>
            <a:endParaRPr lang="ru-RU" altLang="ru-RU" sz="1800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191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747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63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/>
              <a:t>Понятие и сущность трудовых ресурсов, персонала, кадров предприятия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/>
              <a:t>Классификация трудовых ресурсов предприятия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/>
              <a:t>Показатели движения трудовых ресурсов предприятия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/>
              <a:t>Показатели эффективности использования трудовых ресурсов предприятия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endParaRPr lang="ru-RU" altLang="ru-RU"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Понятие и сущность трудовых ресурсов предприятия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D8CBFAF-5CAA-4804-91B5-6DCA28750F33}" type="slidenum">
              <a:rPr lang="ru-RU" altLang="ru-RU" sz="1800"/>
              <a:pPr eaLnBrk="1" hangingPunct="1"/>
              <a:t>3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just">
              <a:spcBef>
                <a:spcPct val="1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01675" indent="-254000" algn="just">
              <a:spcBef>
                <a:spcPct val="1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4113" indent="-273050" algn="just">
              <a:spcBef>
                <a:spcPct val="1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just">
              <a:spcBef>
                <a:spcPct val="1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just">
              <a:spcBef>
                <a:spcPct val="1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just" eaLnBrk="0" fontAlgn="base" hangingPunct="0">
              <a:spcBef>
                <a:spcPct val="1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just" eaLnBrk="0" fontAlgn="base" hangingPunct="0">
              <a:spcBef>
                <a:spcPct val="1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just" eaLnBrk="0" fontAlgn="base" hangingPunct="0">
              <a:spcBef>
                <a:spcPct val="1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just" eaLnBrk="0" fontAlgn="base" hangingPunct="0">
              <a:spcBef>
                <a:spcPct val="1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1800" dirty="0"/>
              <a:t>	</a:t>
            </a:r>
            <a:r>
              <a:rPr lang="ru-RU" altLang="ru-RU" sz="2400" i="1" dirty="0">
                <a:solidFill>
                  <a:srgbClr val="000000"/>
                </a:solidFill>
              </a:rPr>
              <a:t>Трудовые ресурсы </a:t>
            </a:r>
            <a:r>
              <a:rPr lang="ru-RU" altLang="ru-RU" sz="2400" dirty="0">
                <a:solidFill>
                  <a:srgbClr val="000000"/>
                </a:solidFill>
              </a:rPr>
              <a:t>– это часть населения страны, обладающая необходимым физическим развитием, знаниями и практическим опытом для работы в народном хозяйстве.</a:t>
            </a:r>
          </a:p>
          <a:p>
            <a:pPr eaLnBrk="1" hangingPunct="1">
              <a:defRPr/>
            </a:pPr>
            <a:r>
              <a:rPr lang="ru-RU" altLang="ru-RU" sz="2400" dirty="0">
                <a:solidFill>
                  <a:srgbClr val="000000"/>
                </a:solidFill>
              </a:rPr>
              <a:t>	В состав трудовых ресурсов включают как занятых, так и потенциально способных трудиться работников. </a:t>
            </a:r>
          </a:p>
          <a:p>
            <a:pPr eaLnBrk="1" hangingPunct="1">
              <a:defRPr/>
            </a:pPr>
            <a:r>
              <a:rPr lang="ru-RU" altLang="ru-RU" sz="2400" i="1" dirty="0"/>
              <a:t>	Трудовые ресурсы предприятия</a:t>
            </a:r>
            <a:r>
              <a:rPr lang="ru-RU" altLang="ru-RU" sz="2400" dirty="0"/>
              <a:t> - это потенциальная рабочая сила предприятия, которая выражается в численности трудоспособных работников, обладающих совокупностью физических, умственных и духовных способностей, которые вне трудового процесса создания материальных благ не реализуются.</a:t>
            </a:r>
            <a:endParaRPr lang="en-US" altLang="ru-RU" sz="2400" dirty="0"/>
          </a:p>
          <a:p>
            <a:pPr indent="457200" eaLnBrk="1" hangingPunct="1">
              <a:defRPr/>
            </a:pPr>
            <a:endParaRPr lang="ru-RU" altLang="ru-RU" sz="2400" dirty="0"/>
          </a:p>
          <a:p>
            <a:pPr eaLnBrk="1" hangingPunct="1">
              <a:defRPr/>
            </a:pPr>
            <a:endParaRPr lang="ru-RU" altLang="ru-RU" sz="2400" dirty="0"/>
          </a:p>
          <a:p>
            <a:pPr eaLnBrk="1" hangingPunct="1">
              <a:defRPr/>
            </a:pPr>
            <a:r>
              <a:rPr lang="ru-RU" altLang="ru-RU" sz="1800" dirty="0"/>
              <a:t>		</a:t>
            </a:r>
            <a:endParaRPr lang="ru-RU" alt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Понятие и сущность трудовых ресурсов предприятия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ABEF3D9-82AD-4D48-ACCF-D743A0494420}" type="slidenum">
              <a:rPr lang="ru-RU" altLang="ru-RU" sz="1800"/>
              <a:pPr eaLnBrk="1" hangingPunct="1"/>
              <a:t>4</a:t>
            </a:fld>
            <a:endParaRPr lang="ru-RU" altLang="ru-RU" sz="1800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63341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327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849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371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8940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512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8084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656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228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endParaRPr lang="ru-RU" altLang="ru-RU" sz="2400">
              <a:solidFill>
                <a:srgbClr val="333399"/>
              </a:solidFill>
            </a:endParaRPr>
          </a:p>
          <a:p>
            <a:pPr algn="ctr" eaLnBrk="1" hangingPunct="1">
              <a:spcBef>
                <a:spcPct val="10000"/>
              </a:spcBef>
            </a:pPr>
            <a:endParaRPr lang="ru-RU" altLang="ru-RU" sz="2400">
              <a:solidFill>
                <a:srgbClr val="333399"/>
              </a:solidFill>
            </a:endParaRP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i="1"/>
              <a:t>Персонал предприятия</a:t>
            </a:r>
            <a:r>
              <a:rPr lang="ru-RU" altLang="ru-RU" sz="2400"/>
              <a:t> – это весь личный состав работающих на предприятии (работники списочного состава; лица, принятые на работу по совместительству; лица, выполняющие работы по договорам гражданско-правового характера).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	</a:t>
            </a:r>
            <a:r>
              <a:rPr lang="ru-RU" altLang="ru-RU" sz="2400" i="1"/>
              <a:t>Кадры предприятия – </a:t>
            </a:r>
            <a:r>
              <a:rPr lang="ru-RU" altLang="ru-RU" sz="2400"/>
              <a:t>это основной (штатный, постоянный), как правило, квалифицированный состав работников предприятия.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		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Понятие и сущность трудовых ресурсов предприятия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B1A5A93-62A3-4B80-BFF6-29C81C379F63}" type="slidenum">
              <a:rPr lang="ru-RU" altLang="ru-RU" sz="1800"/>
              <a:pPr eaLnBrk="1" hangingPunct="1"/>
              <a:t>5</a:t>
            </a:fld>
            <a:endParaRPr lang="ru-RU" altLang="ru-RU" sz="1800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63341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327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849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371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8940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512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8084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656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228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endParaRPr lang="ru-RU" altLang="ru-RU" sz="2400">
              <a:solidFill>
                <a:srgbClr val="333399"/>
              </a:solidFill>
            </a:endParaRPr>
          </a:p>
          <a:p>
            <a:pPr algn="ctr" eaLnBrk="1" hangingPunct="1">
              <a:spcBef>
                <a:spcPct val="10000"/>
              </a:spcBef>
            </a:pPr>
            <a:endParaRPr lang="ru-RU" altLang="ru-RU" sz="2400">
              <a:solidFill>
                <a:srgbClr val="333399"/>
              </a:solidFill>
            </a:endParaRP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i="1"/>
              <a:t>Рабочая сила</a:t>
            </a:r>
            <a:r>
              <a:rPr lang="ru-RU" altLang="ru-RU" sz="2400"/>
              <a:t> – это совокупность физических и умственных способностей человека, которые он использует в процессе трудовой деятельности для производства материальных благ и услуг.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	</a:t>
            </a:r>
            <a:r>
              <a:rPr lang="ru-RU" altLang="ru-RU" sz="2400" i="1"/>
              <a:t>Трудовой потенциал – </a:t>
            </a:r>
            <a:r>
              <a:rPr lang="ru-RU" altLang="ru-RU" sz="2400"/>
              <a:t>это конкретные работники, эффективность использования которых в трудовом процессе известна.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		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Понятие и сущность трудовых ресурсов предприятия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FC2774B-B751-4F27-89A7-49EDF6CECED4}" type="slidenum">
              <a:rPr lang="ru-RU" altLang="ru-RU" sz="1800"/>
              <a:pPr eaLnBrk="1" hangingPunct="1"/>
              <a:t>6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just">
              <a:spcBef>
                <a:spcPct val="1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01675" indent="-254000" algn="just">
              <a:spcBef>
                <a:spcPct val="1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4113" indent="-273050" algn="just">
              <a:spcBef>
                <a:spcPct val="1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just">
              <a:spcBef>
                <a:spcPct val="1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just">
              <a:spcBef>
                <a:spcPct val="1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just" eaLnBrk="0" fontAlgn="base" hangingPunct="0">
              <a:spcBef>
                <a:spcPct val="1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just" eaLnBrk="0" fontAlgn="base" hangingPunct="0">
              <a:spcBef>
                <a:spcPct val="1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just" eaLnBrk="0" fontAlgn="base" hangingPunct="0">
              <a:spcBef>
                <a:spcPct val="1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just" eaLnBrk="0" fontAlgn="base" hangingPunct="0">
              <a:spcBef>
                <a:spcPct val="1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1800" dirty="0"/>
              <a:t>	</a:t>
            </a:r>
            <a:endParaRPr lang="en-US" altLang="ru-RU" sz="2400" dirty="0"/>
          </a:p>
          <a:p>
            <a:pPr indent="457200" eaLnBrk="1" hangingPunct="1">
              <a:defRPr/>
            </a:pPr>
            <a:endParaRPr lang="ru-RU" altLang="ru-RU" sz="2400" dirty="0"/>
          </a:p>
          <a:p>
            <a:pPr eaLnBrk="1" hangingPunct="1">
              <a:defRPr/>
            </a:pPr>
            <a:endParaRPr lang="ru-RU" altLang="ru-RU" sz="2400" dirty="0"/>
          </a:p>
          <a:p>
            <a:pPr eaLnBrk="1" hangingPunct="1">
              <a:defRPr/>
            </a:pPr>
            <a:r>
              <a:rPr lang="ru-RU" altLang="ru-RU" sz="1800" dirty="0"/>
              <a:t>		</a:t>
            </a:r>
            <a:endParaRPr lang="ru-RU" altLang="ru-RU" dirty="0"/>
          </a:p>
        </p:txBody>
      </p:sp>
      <p:sp>
        <p:nvSpPr>
          <p:cNvPr id="11270" name="TextBox 2"/>
          <p:cNvSpPr txBox="1">
            <a:spLocks noChangeArrowheads="1"/>
          </p:cNvSpPr>
          <p:nvPr/>
        </p:nvSpPr>
        <p:spPr bwMode="auto">
          <a:xfrm>
            <a:off x="2735263" y="1412875"/>
            <a:ext cx="37084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/>
              <a:t>Трудовые ресурсы</a:t>
            </a:r>
          </a:p>
        </p:txBody>
      </p:sp>
      <p:sp>
        <p:nvSpPr>
          <p:cNvPr id="11271" name="TextBox 7"/>
          <p:cNvSpPr txBox="1">
            <a:spLocks noChangeArrowheads="1"/>
          </p:cNvSpPr>
          <p:nvPr/>
        </p:nvSpPr>
        <p:spPr bwMode="auto">
          <a:xfrm>
            <a:off x="330200" y="2749550"/>
            <a:ext cx="2765425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/>
              <a:t>Экономически активное</a:t>
            </a:r>
          </a:p>
          <a:p>
            <a:pPr algn="ctr"/>
            <a:r>
              <a:rPr lang="ru-RU" altLang="ru-RU"/>
              <a:t>население</a:t>
            </a:r>
          </a:p>
        </p:txBody>
      </p:sp>
      <p:sp>
        <p:nvSpPr>
          <p:cNvPr id="11272" name="TextBox 8"/>
          <p:cNvSpPr txBox="1">
            <a:spLocks noChangeArrowheads="1"/>
          </p:cNvSpPr>
          <p:nvPr/>
        </p:nvSpPr>
        <p:spPr bwMode="auto">
          <a:xfrm>
            <a:off x="5407025" y="2773363"/>
            <a:ext cx="2765425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/>
              <a:t>Экономически неактивное</a:t>
            </a:r>
          </a:p>
          <a:p>
            <a:pPr algn="ctr"/>
            <a:r>
              <a:rPr lang="ru-RU" altLang="ru-RU"/>
              <a:t>население</a:t>
            </a:r>
          </a:p>
        </p:txBody>
      </p:sp>
      <p:sp>
        <p:nvSpPr>
          <p:cNvPr id="11273" name="TextBox 9"/>
          <p:cNvSpPr txBox="1">
            <a:spLocks noChangeArrowheads="1"/>
          </p:cNvSpPr>
          <p:nvPr/>
        </p:nvSpPr>
        <p:spPr bwMode="auto">
          <a:xfrm>
            <a:off x="323850" y="4386263"/>
            <a:ext cx="140335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/>
              <a:t>Занятые</a:t>
            </a:r>
          </a:p>
        </p:txBody>
      </p:sp>
      <p:sp>
        <p:nvSpPr>
          <p:cNvPr id="11274" name="TextBox 10"/>
          <p:cNvSpPr txBox="1">
            <a:spLocks noChangeArrowheads="1"/>
          </p:cNvSpPr>
          <p:nvPr/>
        </p:nvSpPr>
        <p:spPr bwMode="auto">
          <a:xfrm>
            <a:off x="2376488" y="4394200"/>
            <a:ext cx="1800225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/>
              <a:t>Безработные</a:t>
            </a:r>
          </a:p>
        </p:txBody>
      </p:sp>
      <p:sp>
        <p:nvSpPr>
          <p:cNvPr id="11275" name="TextBox 11"/>
          <p:cNvSpPr txBox="1">
            <a:spLocks noChangeArrowheads="1"/>
          </p:cNvSpPr>
          <p:nvPr/>
        </p:nvSpPr>
        <p:spPr bwMode="auto">
          <a:xfrm>
            <a:off x="5688013" y="4429125"/>
            <a:ext cx="21971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/>
              <a:t>Неработающие</a:t>
            </a:r>
          </a:p>
          <a:p>
            <a:pPr algn="ctr"/>
            <a:r>
              <a:rPr lang="ru-RU" altLang="ru-RU"/>
              <a:t>пенсионеры и</a:t>
            </a:r>
          </a:p>
          <a:p>
            <a:pPr algn="ctr"/>
            <a:r>
              <a:rPr lang="ru-RU" altLang="ru-RU"/>
              <a:t>инвалиды</a:t>
            </a:r>
          </a:p>
        </p:txBody>
      </p:sp>
      <p:cxnSp>
        <p:nvCxnSpPr>
          <p:cNvPr id="11276" name="Прямая со стрелкой 4"/>
          <p:cNvCxnSpPr>
            <a:cxnSpLocks noChangeShapeType="1"/>
            <a:endCxn id="11273" idx="0"/>
          </p:cNvCxnSpPr>
          <p:nvPr/>
        </p:nvCxnSpPr>
        <p:spPr bwMode="auto">
          <a:xfrm flipH="1">
            <a:off x="1025525" y="3789363"/>
            <a:ext cx="701675" cy="596900"/>
          </a:xfrm>
          <a:prstGeom prst="straightConnector1">
            <a:avLst/>
          </a:prstGeom>
          <a:noFill/>
          <a:ln w="317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77" name="Прямая со стрелкой 14"/>
          <p:cNvCxnSpPr>
            <a:cxnSpLocks noChangeShapeType="1"/>
          </p:cNvCxnSpPr>
          <p:nvPr/>
        </p:nvCxnSpPr>
        <p:spPr bwMode="auto">
          <a:xfrm>
            <a:off x="1727200" y="3789363"/>
            <a:ext cx="1368425" cy="596900"/>
          </a:xfrm>
          <a:prstGeom prst="straightConnector1">
            <a:avLst/>
          </a:prstGeom>
          <a:noFill/>
          <a:ln w="317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78" name="Прямая со стрелкой 17"/>
          <p:cNvCxnSpPr>
            <a:cxnSpLocks noChangeShapeType="1"/>
            <a:stCxn id="11270" idx="2"/>
            <a:endCxn id="11271" idx="0"/>
          </p:cNvCxnSpPr>
          <p:nvPr/>
        </p:nvCxnSpPr>
        <p:spPr bwMode="auto">
          <a:xfrm flipH="1">
            <a:off x="1712913" y="1812925"/>
            <a:ext cx="2876550" cy="936625"/>
          </a:xfrm>
          <a:prstGeom prst="straightConnector1">
            <a:avLst/>
          </a:prstGeom>
          <a:noFill/>
          <a:ln w="317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79" name="Прямая со стрелкой 20"/>
          <p:cNvCxnSpPr>
            <a:cxnSpLocks noChangeShapeType="1"/>
            <a:stCxn id="11270" idx="2"/>
          </p:cNvCxnSpPr>
          <p:nvPr/>
        </p:nvCxnSpPr>
        <p:spPr bwMode="auto">
          <a:xfrm>
            <a:off x="4589463" y="1812925"/>
            <a:ext cx="2106612" cy="960438"/>
          </a:xfrm>
          <a:prstGeom prst="straightConnector1">
            <a:avLst/>
          </a:prstGeom>
          <a:noFill/>
          <a:ln w="317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80" name="Прямая со стрелкой 24"/>
          <p:cNvCxnSpPr>
            <a:cxnSpLocks noChangeShapeType="1"/>
            <a:stCxn id="11272" idx="2"/>
            <a:endCxn id="11275" idx="0"/>
          </p:cNvCxnSpPr>
          <p:nvPr/>
        </p:nvCxnSpPr>
        <p:spPr bwMode="auto">
          <a:xfrm flipH="1">
            <a:off x="6786563" y="3789363"/>
            <a:ext cx="3175" cy="639762"/>
          </a:xfrm>
          <a:prstGeom prst="straightConnector1">
            <a:avLst/>
          </a:prstGeom>
          <a:noFill/>
          <a:ln w="317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Понятие и сущность трудовых ресурсов предприятия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89F7D3A-234B-40C9-9B3B-658DAE0D5D8B}" type="slidenum">
              <a:rPr lang="ru-RU" altLang="ru-RU" sz="1800"/>
              <a:pPr eaLnBrk="1" hangingPunct="1"/>
              <a:t>7</a:t>
            </a:fld>
            <a:endParaRPr lang="ru-RU" altLang="ru-RU" sz="1800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63341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327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849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371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8940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512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8084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656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228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Занятые распределяются на две группы:</a:t>
            </a:r>
          </a:p>
          <a:p>
            <a:pPr algn="just" eaLnBrk="1" hangingPunct="1">
              <a:spcBef>
                <a:spcPct val="10000"/>
              </a:spcBef>
            </a:pPr>
            <a:r>
              <a:rPr lang="en-US" altLang="ru-RU" sz="2400"/>
              <a:t>I</a:t>
            </a:r>
            <a:r>
              <a:rPr lang="ru-RU" altLang="ru-RU" sz="2400"/>
              <a:t> группа — работающие по найму (наемные работники). В эту группу входят лица, которые заключили трудовой договор, обеспечивающий выплату заработной платы в соответствии с условиями договора;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en-US" altLang="ru-RU" sz="2400"/>
              <a:t>II</a:t>
            </a:r>
            <a:r>
              <a:rPr lang="ru-RU" altLang="ru-RU" sz="2400"/>
              <a:t> группа — работающие не по найму. В эту группу входят: работодатели; лица, работающие на индивидуальной основе. Оплата труда этой группы работников зависит от прибыли, получаемой от производства товаров и услуг.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Понятие и сущность трудовых ресурсов предприятия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A7CBBEA-F4BE-4E38-AE10-3AE55AE12E1A}" type="slidenum">
              <a:rPr lang="ru-RU" altLang="ru-RU" sz="1800"/>
              <a:pPr eaLnBrk="1" hangingPunct="1"/>
              <a:t>8</a:t>
            </a:fld>
            <a:endParaRPr lang="ru-RU" altLang="ru-RU" sz="1800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63341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327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849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371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8940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512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8084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656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228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К безработным в соответствии со ст. 3 Закона «О занятости населения в РФ» относятся лица, которые: а) трудоспособны; б) не имеют работы и заработка (при этом в качестве заработка не учитываются выплаты выходного пособия и сохраняемого среднего заработка гражданам, уволенным из организаций в связи с их ликвидацией, сокращением численности или штата); в) зарегистрированы в органах занятости в целях поиска подходящей работы; г) ищут работу д) готовы приступить к ней.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Line 2"/>
          <p:cNvSpPr>
            <a:spLocks noChangeShapeType="1"/>
          </p:cNvSpPr>
          <p:nvPr/>
        </p:nvSpPr>
        <p:spPr bwMode="auto">
          <a:xfrm>
            <a:off x="323850" y="94472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Понятие и сущность трудовых ресурсов предприятия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7F9AA24-1BAD-40EF-BC27-6EF9BD0E396C}" type="slidenum">
              <a:rPr lang="ru-RU" altLang="ru-RU" sz="1800"/>
              <a:pPr eaLnBrk="1" hangingPunct="1"/>
              <a:t>9</a:t>
            </a:fld>
            <a:endParaRPr lang="ru-RU" altLang="ru-RU" sz="1800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23850" y="1197446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63341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327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849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371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8940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512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8084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656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228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100" dirty="0"/>
              <a:t>Экономически неактивное население включает следующие категории: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100" dirty="0"/>
              <a:t>- </a:t>
            </a:r>
            <a:r>
              <a:rPr lang="ru-RU" sz="2100" dirty="0"/>
              <a:t>учащиеся и студенты, слушатели и курсанты, обучающиеся в дневных учебных заведениях и не занятые никакой деятельностью, кроме учебы;</a:t>
            </a:r>
            <a:endParaRPr lang="ru-RU" altLang="ru-RU" sz="2100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100" dirty="0"/>
              <a:t>- лица, получающие пенсии по старости и на льготных условиях, а также получающие пенсии по случаю потери кормильца при достижении ими пенсионного возраста;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100" dirty="0"/>
              <a:t>- лица, получающие пенсии по инвалидности (I, II, III группы);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100" dirty="0"/>
              <a:t>- лица, занятые ведением домашнего хозяйства, уходом за детьми, больными родственниками и т.п.;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100" dirty="0"/>
              <a:t>- лица, отчаявшиеся найти работу, т.е. прекратившие ее поиск;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100" dirty="0"/>
              <a:t>- лица, у которых нет необходимости работать, независимо от источника дохода.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Понятие и сущность трудовых ресурсов предприятия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6E49598-20BF-461A-AB0F-D7956FCB4C38}" type="slidenum">
              <a:rPr lang="ru-RU" altLang="ru-RU" sz="1800"/>
              <a:pPr eaLnBrk="1" hangingPunct="1"/>
              <a:t>10</a:t>
            </a:fld>
            <a:endParaRPr lang="ru-RU" altLang="ru-RU" sz="1800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63341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327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849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371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8940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512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8084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656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228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 i="1" dirty="0">
                <a:solidFill>
                  <a:srgbClr val="000000"/>
                </a:solidFill>
              </a:rPr>
              <a:t>Основные характеристики персонала: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>
                <a:solidFill>
                  <a:srgbClr val="000000"/>
                </a:solidFill>
              </a:rPr>
              <a:t>1 Количественные: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>
                <a:solidFill>
                  <a:srgbClr val="000000"/>
                </a:solidFill>
              </a:rPr>
              <a:t>1) численность персонала;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>
                <a:solidFill>
                  <a:srgbClr val="000000"/>
                </a:solidFill>
              </a:rPr>
              <a:t>2) структура персонала: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>
                <a:solidFill>
                  <a:srgbClr val="000000"/>
                </a:solidFill>
              </a:rPr>
              <a:t>- статистическая;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>
                <a:solidFill>
                  <a:srgbClr val="000000"/>
                </a:solidFill>
              </a:rPr>
              <a:t>- аналитическая.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>
                <a:solidFill>
                  <a:srgbClr val="000000"/>
                </a:solidFill>
              </a:rPr>
              <a:t>2 Качественные – определяются степенью профессиональной и квалификационной пригодности работников для достижения целей предприятия.</a:t>
            </a:r>
            <a:r>
              <a:rPr lang="ru-RU" altLang="ru-RU" sz="2400" dirty="0"/>
              <a:t>		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Показатели движения трудовых ресурсов предприятия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72B0EF5-17D6-4928-B4E3-C1F8003C5290}" type="slidenum">
              <a:rPr lang="ru-RU" altLang="ru-RU" sz="1800"/>
              <a:pPr eaLnBrk="1" hangingPunct="1"/>
              <a:t>11</a:t>
            </a:fld>
            <a:endParaRPr lang="ru-RU" altLang="ru-RU" sz="1800"/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01675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4113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	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i="1" dirty="0"/>
              <a:t>	Списочный состав</a:t>
            </a:r>
            <a:r>
              <a:rPr lang="ru-RU" altLang="ru-RU" sz="2400" dirty="0"/>
              <a:t> работников предприятия – это работники, принятые на постоянную и временную работу, связанную с основной и не основной деятельностью, на срок один день и более. Списочный состав включает: фактически работающих, находящихся в простое и отсутствующих по каким-либо причинам, в отпусках, выполняющих государственные и общественные обязанности, не явившихся по болезни, находящихся в декретном отпуске.</a:t>
            </a:r>
            <a:endParaRPr lang="ru-RU" altLang="ru-RU" sz="2400" i="1" dirty="0"/>
          </a:p>
          <a:p>
            <a:pPr algn="ctr" eaLnBrk="1" hangingPunct="1"/>
            <a:endParaRPr lang="ru-RU" altLang="ru-RU" sz="2400" dirty="0"/>
          </a:p>
          <a:p>
            <a:pPr algn="ctr" eaLnBrk="1" hangingPunct="1"/>
            <a:endParaRPr lang="ru-RU" altLang="ru-RU" sz="2400" dirty="0"/>
          </a:p>
          <a:p>
            <a:pPr algn="ctr" eaLnBrk="1" hangingPunct="1"/>
            <a:endParaRPr lang="ru-RU" altLang="ru-RU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800">
                <a:solidFill>
                  <a:schemeClr val="tx2"/>
                </a:solidFill>
              </a:rPr>
              <a:t>Показатели движения трудовых ресурсов предприятия</a:t>
            </a:r>
          </a:p>
          <a:p>
            <a:pPr eaLnBrk="1" hangingPunct="1"/>
            <a:endParaRPr lang="ru-RU" altLang="ru-RU" sz="2800">
              <a:solidFill>
                <a:schemeClr val="tx2"/>
              </a:solidFill>
            </a:endParaRP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E52E9F7-724B-4BDF-95D3-CE2E7C856757}" type="slidenum">
              <a:rPr lang="ru-RU" altLang="ru-RU" sz="1800"/>
              <a:pPr eaLnBrk="1" hangingPunct="1"/>
              <a:t>12</a:t>
            </a:fld>
            <a:endParaRPr lang="ru-RU" altLang="ru-RU" sz="1800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45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731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954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0177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4000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9972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4544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116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3688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 i="1"/>
              <a:t>Списочная численность работников предприятия</a:t>
            </a:r>
            <a:r>
              <a:rPr lang="ru-RU" altLang="ru-RU" sz="2400"/>
              <a:t> - это численность работников списочного состава на определенное число или дату с учетом принятых и выбывших за этот период работников. 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i="1"/>
              <a:t>Явочная численность</a:t>
            </a:r>
            <a:r>
              <a:rPr lang="ru-RU" altLang="ru-RU" sz="2400"/>
              <a:t> - это количество работников списочного состава, явившихся на работу.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i="1"/>
              <a:t>Среднесписочная численность</a:t>
            </a:r>
            <a:r>
              <a:rPr lang="ru-RU" altLang="ru-RU" sz="2400"/>
              <a:t> - отношение суммы численности за каждый календарный день месяца, включая выходные и праздничные дни, и количества календарных дней месяца.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Понятие и сущность трудовых ресурсов предприятия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293B0FD-586F-4E48-A552-3E27E1B2B2A7}" type="slidenum">
              <a:rPr lang="ru-RU" altLang="ru-RU" sz="1800"/>
              <a:pPr eaLnBrk="1" hangingPunct="1"/>
              <a:t>13</a:t>
            </a:fld>
            <a:endParaRPr lang="ru-RU" altLang="ru-RU" sz="1800"/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63341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327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849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371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8940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512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8084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656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228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 i="1"/>
              <a:t>Структура кадров предприятия – </a:t>
            </a:r>
            <a:r>
              <a:rPr lang="ru-RU" altLang="ru-RU" sz="2400"/>
              <a:t>это удельный вес каждой категории персонала в общей численности работающих на предприятии.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Включает в себя: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 промышленно-производственный персонал – работники, непосредственно связанные с производством;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2 непромышленный персонал - работники, непосредственно не связанные с производством и его обслуживанием, работники социальной инфраструктуры предприятия.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		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Классификация</a:t>
            </a: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 трудовых ресурсов предприятия</a:t>
            </a:r>
          </a:p>
          <a:p>
            <a:pPr eaLnBrk="1" hangingPunct="1">
              <a:spcBef>
                <a:spcPct val="10000"/>
              </a:spcBef>
            </a:pPr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20B5562-DCC8-4CBA-8C39-2C25A6D79282}" type="slidenum">
              <a:rPr lang="ru-RU" altLang="ru-RU" sz="1800"/>
              <a:pPr eaLnBrk="1" hangingPunct="1"/>
              <a:t>14</a:t>
            </a:fld>
            <a:endParaRPr lang="ru-RU" altLang="ru-RU" sz="1800"/>
          </a:p>
        </p:txBody>
      </p:sp>
      <p:sp>
        <p:nvSpPr>
          <p:cNvPr id="23557" name="Rectangle 6"/>
          <p:cNvSpPr>
            <a:spLocks noChangeArrowheads="1"/>
          </p:cNvSpPr>
          <p:nvPr/>
        </p:nvSpPr>
        <p:spPr bwMode="auto">
          <a:xfrm>
            <a:off x="1655763" y="1412875"/>
            <a:ext cx="6048375" cy="468313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marL="274638"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Кадры (персонал) предприятия</a:t>
            </a:r>
          </a:p>
        </p:txBody>
      </p:sp>
      <p:sp>
        <p:nvSpPr>
          <p:cNvPr id="23558" name="Rectangle 7"/>
          <p:cNvSpPr>
            <a:spLocks noChangeArrowheads="1"/>
          </p:cNvSpPr>
          <p:nvPr/>
        </p:nvSpPr>
        <p:spPr bwMode="auto">
          <a:xfrm>
            <a:off x="450850" y="2276475"/>
            <a:ext cx="3941763" cy="576263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Промышленно-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производственный персонал</a:t>
            </a:r>
          </a:p>
        </p:txBody>
      </p:sp>
      <p:sp>
        <p:nvSpPr>
          <p:cNvPr id="23559" name="Rectangle 8"/>
          <p:cNvSpPr>
            <a:spLocks noChangeArrowheads="1"/>
          </p:cNvSpPr>
          <p:nvPr/>
        </p:nvSpPr>
        <p:spPr bwMode="auto">
          <a:xfrm>
            <a:off x="4643438" y="2276475"/>
            <a:ext cx="4176712" cy="576263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marL="274638"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Персонал непромышленных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/>
              <a:t> подразделений</a:t>
            </a: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50850" y="3033713"/>
            <a:ext cx="1960563" cy="539750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/>
              <a:t>Рабочие</a:t>
            </a:r>
          </a:p>
        </p:txBody>
      </p:sp>
      <p:sp>
        <p:nvSpPr>
          <p:cNvPr id="23561" name="Rectangle 10"/>
          <p:cNvSpPr>
            <a:spLocks noChangeArrowheads="1"/>
          </p:cNvSpPr>
          <p:nvPr/>
        </p:nvSpPr>
        <p:spPr bwMode="auto">
          <a:xfrm>
            <a:off x="2555875" y="3033713"/>
            <a:ext cx="1836738" cy="539750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dirty="0"/>
              <a:t>Служащие</a:t>
            </a:r>
          </a:p>
        </p:txBody>
      </p:sp>
      <p:sp>
        <p:nvSpPr>
          <p:cNvPr id="23562" name="Line 12"/>
          <p:cNvSpPr>
            <a:spLocks noChangeShapeType="1"/>
          </p:cNvSpPr>
          <p:nvPr/>
        </p:nvSpPr>
        <p:spPr bwMode="auto">
          <a:xfrm>
            <a:off x="450850" y="3897313"/>
            <a:ext cx="233363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3563" name="Text Box 13"/>
          <p:cNvSpPr txBox="1">
            <a:spLocks noChangeArrowheads="1"/>
          </p:cNvSpPr>
          <p:nvPr/>
        </p:nvSpPr>
        <p:spPr bwMode="auto">
          <a:xfrm>
            <a:off x="684213" y="3649663"/>
            <a:ext cx="11477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основные</a:t>
            </a:r>
          </a:p>
        </p:txBody>
      </p:sp>
      <p:sp>
        <p:nvSpPr>
          <p:cNvPr id="23564" name="Line 14"/>
          <p:cNvSpPr>
            <a:spLocks noChangeShapeType="1"/>
          </p:cNvSpPr>
          <p:nvPr/>
        </p:nvSpPr>
        <p:spPr bwMode="auto">
          <a:xfrm>
            <a:off x="450850" y="4545013"/>
            <a:ext cx="233363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3565" name="Text Box 15"/>
          <p:cNvSpPr txBox="1">
            <a:spLocks noChangeArrowheads="1"/>
          </p:cNvSpPr>
          <p:nvPr/>
        </p:nvSpPr>
        <p:spPr bwMode="auto">
          <a:xfrm>
            <a:off x="684213" y="4297363"/>
            <a:ext cx="20907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вспомогательные</a:t>
            </a:r>
          </a:p>
        </p:txBody>
      </p:sp>
      <p:sp>
        <p:nvSpPr>
          <p:cNvPr id="23566" name="Line 16"/>
          <p:cNvSpPr>
            <a:spLocks noChangeShapeType="1"/>
          </p:cNvSpPr>
          <p:nvPr/>
        </p:nvSpPr>
        <p:spPr bwMode="auto">
          <a:xfrm>
            <a:off x="450850" y="3573463"/>
            <a:ext cx="0" cy="97155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3567" name="Text Box 18"/>
          <p:cNvSpPr txBox="1">
            <a:spLocks noChangeArrowheads="1"/>
          </p:cNvSpPr>
          <p:nvPr/>
        </p:nvSpPr>
        <p:spPr bwMode="auto">
          <a:xfrm>
            <a:off x="2774950" y="3649663"/>
            <a:ext cx="18986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indent="2667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руководители</a:t>
            </a:r>
          </a:p>
        </p:txBody>
      </p:sp>
      <p:sp>
        <p:nvSpPr>
          <p:cNvPr id="23568" name="Text Box 21"/>
          <p:cNvSpPr txBox="1">
            <a:spLocks noChangeArrowheads="1"/>
          </p:cNvSpPr>
          <p:nvPr/>
        </p:nvSpPr>
        <p:spPr bwMode="auto">
          <a:xfrm>
            <a:off x="3059113" y="4765675"/>
            <a:ext cx="12049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служащие</a:t>
            </a:r>
          </a:p>
        </p:txBody>
      </p:sp>
      <p:sp>
        <p:nvSpPr>
          <p:cNvPr id="23569" name="Text Box 22"/>
          <p:cNvSpPr txBox="1">
            <a:spLocks noChangeArrowheads="1"/>
          </p:cNvSpPr>
          <p:nvPr/>
        </p:nvSpPr>
        <p:spPr bwMode="auto">
          <a:xfrm>
            <a:off x="3059113" y="4202113"/>
            <a:ext cx="1549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специалисты</a:t>
            </a:r>
          </a:p>
        </p:txBody>
      </p:sp>
      <p:sp>
        <p:nvSpPr>
          <p:cNvPr id="23570" name="Line 23"/>
          <p:cNvSpPr>
            <a:spLocks noChangeShapeType="1"/>
          </p:cNvSpPr>
          <p:nvPr/>
        </p:nvSpPr>
        <p:spPr bwMode="auto">
          <a:xfrm>
            <a:off x="2774950" y="3897313"/>
            <a:ext cx="284163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3571" name="Line 24"/>
          <p:cNvSpPr>
            <a:spLocks noChangeShapeType="1"/>
          </p:cNvSpPr>
          <p:nvPr/>
        </p:nvSpPr>
        <p:spPr bwMode="auto">
          <a:xfrm>
            <a:off x="2774950" y="4506913"/>
            <a:ext cx="284163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3572" name="Line 25"/>
          <p:cNvSpPr>
            <a:spLocks noChangeShapeType="1"/>
          </p:cNvSpPr>
          <p:nvPr/>
        </p:nvSpPr>
        <p:spPr bwMode="auto">
          <a:xfrm>
            <a:off x="2774950" y="5070475"/>
            <a:ext cx="284163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3573" name="Line 26"/>
          <p:cNvSpPr>
            <a:spLocks noChangeShapeType="1"/>
          </p:cNvSpPr>
          <p:nvPr/>
        </p:nvSpPr>
        <p:spPr bwMode="auto">
          <a:xfrm>
            <a:off x="2774950" y="3573463"/>
            <a:ext cx="0" cy="1497012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3574" name="Line 28"/>
          <p:cNvSpPr>
            <a:spLocks noChangeShapeType="1"/>
          </p:cNvSpPr>
          <p:nvPr/>
        </p:nvSpPr>
        <p:spPr bwMode="auto">
          <a:xfrm>
            <a:off x="3059113" y="1881188"/>
            <a:ext cx="0" cy="395287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3575" name="Line 29"/>
          <p:cNvSpPr>
            <a:spLocks noChangeShapeType="1"/>
          </p:cNvSpPr>
          <p:nvPr/>
        </p:nvSpPr>
        <p:spPr bwMode="auto">
          <a:xfrm>
            <a:off x="5795963" y="1881188"/>
            <a:ext cx="0" cy="395287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3576" name="Line 30"/>
          <p:cNvSpPr>
            <a:spLocks noChangeShapeType="1"/>
          </p:cNvSpPr>
          <p:nvPr/>
        </p:nvSpPr>
        <p:spPr bwMode="auto">
          <a:xfrm>
            <a:off x="1439863" y="2852738"/>
            <a:ext cx="0" cy="180975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3577" name="Line 31"/>
          <p:cNvSpPr>
            <a:spLocks noChangeShapeType="1"/>
          </p:cNvSpPr>
          <p:nvPr/>
        </p:nvSpPr>
        <p:spPr bwMode="auto">
          <a:xfrm>
            <a:off x="3455988" y="2852738"/>
            <a:ext cx="0" cy="180975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3578" name="Rectangle 32"/>
          <p:cNvSpPr>
            <a:spLocks noChangeArrowheads="1"/>
          </p:cNvSpPr>
          <p:nvPr/>
        </p:nvSpPr>
        <p:spPr bwMode="auto">
          <a:xfrm>
            <a:off x="4824413" y="3033713"/>
            <a:ext cx="3995737" cy="2447925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/>
              <a:t>Работники торговли, 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общественного питания, 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жилищного хозяйства, 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медицинских и 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оздоровительных учреждений,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/>
              <a:t>стоящих на балансе предприятия</a:t>
            </a:r>
          </a:p>
        </p:txBody>
      </p:sp>
      <p:sp>
        <p:nvSpPr>
          <p:cNvPr id="23579" name="Line 33"/>
          <p:cNvSpPr>
            <a:spLocks noChangeShapeType="1"/>
          </p:cNvSpPr>
          <p:nvPr/>
        </p:nvSpPr>
        <p:spPr bwMode="auto">
          <a:xfrm>
            <a:off x="6840538" y="2852738"/>
            <a:ext cx="0" cy="180975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Классификация </a:t>
            </a: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трудовых ресурсов предприятия</a:t>
            </a:r>
          </a:p>
          <a:p>
            <a:pPr eaLnBrk="1" hangingPunct="1">
              <a:spcBef>
                <a:spcPct val="10000"/>
              </a:spcBef>
            </a:pPr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B4946FF-B21D-4D4B-A029-D4DF256A17F1}" type="slidenum">
              <a:rPr lang="ru-RU" altLang="ru-RU" sz="1800"/>
              <a:pPr eaLnBrk="1" hangingPunct="1"/>
              <a:t>15</a:t>
            </a:fld>
            <a:endParaRPr lang="ru-RU" altLang="ru-RU" sz="1800"/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63341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327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849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371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8940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512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8084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656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228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		</a:t>
            </a:r>
          </a:p>
        </p:txBody>
      </p:sp>
      <p:graphicFrame>
        <p:nvGraphicFramePr>
          <p:cNvPr id="119869" name="Group 61"/>
          <p:cNvGraphicFramePr>
            <a:graphicFrameLocks noGrp="1"/>
          </p:cNvGraphicFramePr>
          <p:nvPr/>
        </p:nvGraphicFramePr>
        <p:xfrm>
          <a:off x="449263" y="1397000"/>
          <a:ext cx="8245475" cy="5426075"/>
        </p:xfrm>
        <a:graphic>
          <a:graphicData uri="http://schemas.openxmlformats.org/drawingml/2006/table">
            <a:tbl>
              <a:tblPr/>
              <a:tblGrid>
                <a:gridCol w="1601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8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5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83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Категории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Руководители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Специалисты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Служащие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7061">
                <a:tc>
                  <a:txBody>
                    <a:bodyPr/>
                    <a:lstStyle>
                      <a:lvl1pPr indent="88900"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Должности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директор;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управляющий;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заместители директора;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начальники структурных подразделений;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заместители начальников структурных подразделений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бухгалтер;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инженер по организации труда;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экономист;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менеджер по персоналу;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инженер по качеству;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-энергетик и др.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8900"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889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агент по снабжению;</a:t>
                      </a:r>
                    </a:p>
                    <a:p>
                      <a:pPr marL="889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секретарь-референт;</a:t>
                      </a:r>
                    </a:p>
                    <a:p>
                      <a:pPr marL="889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экспедитор;</a:t>
                      </a:r>
                    </a:p>
                    <a:p>
                      <a:pPr marL="889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кассир;</a:t>
                      </a:r>
                    </a:p>
                    <a:p>
                      <a:pPr marL="889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оператор диспетчерской службы и др.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178">
                <a:tc>
                  <a:txBody>
                    <a:bodyPr/>
                    <a:lstStyle>
                      <a:lvl1pPr indent="88900"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Общие требования к должности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Высшее образование, стаж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работы 3-5 лет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Высшее и среднее специальное образование 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Общее среднее образование и специальной краткосрочной подготовки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Классификация </a:t>
            </a: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трудовых ресурсов предприятия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DBC73A4-190E-4E69-9E87-BEECE227EACD}" type="slidenum">
              <a:rPr lang="ru-RU" altLang="ru-RU" sz="1800"/>
              <a:pPr eaLnBrk="1" hangingPunct="1"/>
              <a:t>16</a:t>
            </a:fld>
            <a:endParaRPr lang="ru-RU" altLang="ru-RU" sz="1800"/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Основной нормативный документ, регламентирующий разделение персонала предприятия на категории – Постановление от 21 августа 1998 г. N 37 «Об утверждении квалификационного справочника должностей руководителей, специалистов и других служащих» с дополнениями к нему.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Выделение категорий персонала: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1 по уровню образования - высшее, незаконченное высшее, среднее специальное и среднее общее образование;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2 по стажу – по общему трудовому стажу и стажу работы на данном предприятии;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3 профессиональная структура – это соотношение представителей различных профессий или специальностей;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4 квалификационная структура – это соотношение работников различного уровня квалификации.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800">
                <a:solidFill>
                  <a:srgbClr val="333399"/>
                </a:solidFill>
              </a:rPr>
              <a:t>Классификация 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 sz="2800">
                <a:solidFill>
                  <a:srgbClr val="333399"/>
                </a:solidFill>
              </a:rPr>
              <a:t>трудовых ресурсов предприятия</a:t>
            </a:r>
          </a:p>
          <a:p>
            <a:pPr eaLnBrk="1" hangingPunct="1"/>
            <a:endParaRPr lang="ru-RU" altLang="ru-RU" sz="2800">
              <a:solidFill>
                <a:srgbClr val="333399"/>
              </a:solidFill>
            </a:endParaRPr>
          </a:p>
          <a:p>
            <a:pPr eaLnBrk="1" hangingPunct="1">
              <a:spcBef>
                <a:spcPct val="10000"/>
              </a:spcBef>
            </a:pPr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09DE3AB-B7AB-4D3F-9483-AECE8E19D0C3}" type="slidenum">
              <a:rPr lang="ru-RU" altLang="ru-RU" sz="1800"/>
              <a:pPr eaLnBrk="1" hangingPunct="1"/>
              <a:t>17</a:t>
            </a:fld>
            <a:endParaRPr lang="ru-RU" altLang="ru-RU" sz="1800"/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	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/>
              <a:t>	</a:t>
            </a:r>
            <a:r>
              <a:rPr lang="ru-RU" altLang="ru-RU" i="1"/>
              <a:t>Профессия</a:t>
            </a:r>
            <a:r>
              <a:rPr lang="ru-RU" altLang="ru-RU"/>
              <a:t> - особый вид трудовой деятельности, требующий определенных теоретических знаний и практических навыков. 		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	</a:t>
            </a:r>
            <a:r>
              <a:rPr lang="ru-RU" altLang="ru-RU" i="1"/>
              <a:t>Специальность</a:t>
            </a:r>
            <a:r>
              <a:rPr lang="ru-RU" altLang="ru-RU"/>
              <a:t> - вид деятельности в пределах профессии, который имеет специфические особенности и требует от работников дополнительных специальных знаний и навыков. 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Работники каждой профессии и специальности различаются </a:t>
            </a:r>
            <a:r>
              <a:rPr lang="ru-RU" altLang="ru-RU" i="1"/>
              <a:t>уровнем квалификации</a:t>
            </a:r>
            <a:r>
              <a:rPr lang="ru-RU" altLang="ru-RU"/>
              <a:t>, т. е. степенью овладения работниками той или иной профессией или специальностью, которая отражается в квалификационных (тарифных) разрядах и категориях.</a:t>
            </a:r>
            <a:endParaRPr lang="ru-RU" altLang="ru-RU" sz="1800"/>
          </a:p>
          <a:p>
            <a:pPr algn="ctr" eaLnBrk="1" hangingPunct="1">
              <a:spcBef>
                <a:spcPct val="10000"/>
              </a:spcBef>
            </a:pPr>
            <a:r>
              <a:rPr lang="ru-RU" altLang="ru-RU" sz="2400"/>
              <a:t>		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	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800">
                <a:solidFill>
                  <a:schemeClr val="tx2"/>
                </a:solidFill>
              </a:rPr>
              <a:t>Показатели движения трудовых ресурсов предприятия</a:t>
            </a:r>
          </a:p>
          <a:p>
            <a:pPr eaLnBrk="1" hangingPunct="1"/>
            <a:endParaRPr lang="ru-RU" altLang="ru-RU" sz="2800">
              <a:solidFill>
                <a:schemeClr val="tx2"/>
              </a:solidFill>
            </a:endParaRP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CCBEEAA-B0C3-4346-AC67-FD0D522D1152}" type="slidenum">
              <a:rPr lang="ru-RU" altLang="ru-RU" sz="1800"/>
              <a:pPr eaLnBrk="1" hangingPunct="1"/>
              <a:t>18</a:t>
            </a:fld>
            <a:endParaRPr lang="ru-RU" altLang="ru-RU" sz="1800"/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45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731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954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0177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4000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9972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4544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116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3688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 i="1"/>
              <a:t>Плановая среднесписочная численность работников предприятия: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 i="1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 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i="1"/>
              <a:t>Явочная численность:</a:t>
            </a:r>
            <a:endParaRPr lang="ru-RU" altLang="ru-RU" sz="2400"/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или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eaLnBrk="1" hangingPunct="1"/>
            <a:r>
              <a:rPr lang="ru-RU" altLang="ru-RU" sz="2400"/>
              <a:t>Чяв = Чс х (100-</a:t>
            </a:r>
            <a:r>
              <a:rPr lang="en-US" altLang="ru-RU" sz="2400"/>
              <a:t>n</a:t>
            </a:r>
            <a:r>
              <a:rPr lang="ru-RU" altLang="ru-RU" sz="2400"/>
              <a:t>) / 100,				</a:t>
            </a:r>
          </a:p>
          <a:p>
            <a:pPr eaLnBrk="1" hangingPunct="1"/>
            <a:r>
              <a:rPr lang="ru-RU" altLang="ru-RU" sz="2400"/>
              <a:t>где n - процент потерь рабочего времени, %.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28650" y="2403475"/>
          <a:ext cx="7886700" cy="52228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91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95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1144">
                <a:tc row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Чс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 =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Общая трудоемкость работ, ч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1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Действительный фонд рабочего времени, ч/чел в год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28650" y="3716338"/>
          <a:ext cx="7886700" cy="52228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3150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716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1144">
                <a:tc row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Чяв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 =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Чс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sym typeface="Symbol" panose="05050102010706020507" pitchFamily="18" charset="2"/>
                        </a:rPr>
                        <a:t>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Действительный фонд рабочего времени,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дн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1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Номинальный фонд рабочего времени,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дн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Планирование потребности в трудовых ресурсах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1D8AF5-D637-4E90-A64C-D49D31E914CD}" type="slidenum">
              <a:rPr lang="ru-RU" altLang="ru-RU" sz="1800"/>
              <a:pPr eaLnBrk="1" hangingPunct="1"/>
              <a:t>19</a:t>
            </a:fld>
            <a:endParaRPr lang="ru-RU" altLang="ru-RU" sz="1800"/>
          </a:p>
        </p:txBody>
      </p:sp>
      <p:sp>
        <p:nvSpPr>
          <p:cNvPr id="31749" name="Text Box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323850" y="1340768"/>
            <a:ext cx="8496300" cy="2376000"/>
          </a:xfrm>
          <a:prstGeom prst="rect">
            <a:avLst/>
          </a:prstGeom>
          <a:blipFill rotWithShape="0">
            <a:blip r:embed="rId3"/>
            <a:srcRect/>
            <a:stretch>
              <a:fillRect l="-1793" t="-3080" r="-1865" b="-112235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потребности в трудовых ресурсах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4FF0B94-FE24-4861-85C4-E4375823EA6D}" type="slidenum">
              <a:rPr lang="ru-RU" altLang="ru-RU" sz="1800"/>
              <a:pPr eaLnBrk="1" hangingPunct="1"/>
              <a:t>20</a:t>
            </a:fld>
            <a:endParaRPr lang="ru-RU" altLang="ru-RU" sz="1800"/>
          </a:p>
        </p:txBody>
      </p:sp>
      <p:sp>
        <p:nvSpPr>
          <p:cNvPr id="31749" name="Text Box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323850" y="1340768"/>
            <a:ext cx="8496300" cy="5042602"/>
          </a:xfrm>
          <a:prstGeom prst="rect">
            <a:avLst/>
          </a:prstGeom>
          <a:blipFill rotWithShape="0">
            <a:blip r:embed="rId3"/>
            <a:stretch>
              <a:fillRect l="-1793" t="-1451" r="-1865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потребности в трудовых ресурсах</a:t>
            </a:r>
          </a:p>
          <a:p>
            <a:pPr eaLnBrk="1" hangingPunct="1">
              <a:spcBef>
                <a:spcPct val="10000"/>
              </a:spcBef>
            </a:pPr>
            <a:endParaRPr lang="ru-RU" altLang="ru-RU" sz="2800" dirty="0">
              <a:solidFill>
                <a:srgbClr val="333399"/>
              </a:solidFill>
            </a:endParaRP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09DE3AB-B7AB-4D3F-9483-AECE8E19D0C3}" type="slidenum">
              <a:rPr lang="ru-RU" altLang="ru-RU" sz="1800"/>
              <a:pPr eaLnBrk="1" hangingPunct="1"/>
              <a:t>21</a:t>
            </a:fld>
            <a:endParaRPr lang="ru-RU" altLang="ru-RU" sz="1800"/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	Методы расчета численности персонала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2 на основе трудоемкости выполнения производственной программы: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	 б) расчет численности по категориям работающих: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												  +											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где </a:t>
            </a:r>
            <a:r>
              <a:rPr lang="en-US" altLang="ru-RU" sz="2200" dirty="0"/>
              <a:t>t</a:t>
            </a:r>
            <a:r>
              <a:rPr lang="ru-RU" altLang="ru-RU" sz="2200" dirty="0"/>
              <a:t>б </a:t>
            </a:r>
            <a:r>
              <a:rPr lang="ru-RU" altLang="ru-RU" sz="2200" dirty="0" err="1"/>
              <a:t>техн</a:t>
            </a:r>
            <a:r>
              <a:rPr lang="ru-RU" altLang="ru-RU" sz="2200" dirty="0"/>
              <a:t> – технологическая трудоемкость производственной программы, рассчитанная на основе базовой трудоемкости;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en-US" altLang="ru-RU" sz="2200" dirty="0"/>
              <a:t>t</a:t>
            </a:r>
            <a:r>
              <a:rPr lang="ru-RU" altLang="ru-RU" sz="2200" dirty="0"/>
              <a:t>б </a:t>
            </a:r>
            <a:r>
              <a:rPr lang="ru-RU" altLang="ru-RU" sz="2200" dirty="0" err="1"/>
              <a:t>обсл</a:t>
            </a:r>
            <a:r>
              <a:rPr lang="ru-RU" altLang="ru-RU" sz="2200" dirty="0"/>
              <a:t> – трудоемкость обслуживания производства в базовом периоде;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 err="1"/>
              <a:t>Чб</a:t>
            </a:r>
            <a:r>
              <a:rPr lang="ru-RU" altLang="ru-RU" sz="2200" dirty="0"/>
              <a:t> </a:t>
            </a:r>
            <a:r>
              <a:rPr lang="ru-RU" altLang="ru-RU" sz="2200" dirty="0" err="1"/>
              <a:t>сл</a:t>
            </a:r>
            <a:r>
              <a:rPr lang="ru-RU" altLang="ru-RU" sz="2200" dirty="0"/>
              <a:t> – численность служащих в базовом периоде;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Кб.в.н. </a:t>
            </a:r>
            <a:r>
              <a:rPr lang="ru-RU" altLang="ru-RU" sz="2200" dirty="0"/>
              <a:t>– коэффициент выполнения норм выработки в базовом периоде.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26912" t="25062" r="51527" b="62847"/>
          <a:stretch/>
        </p:blipFill>
        <p:spPr>
          <a:xfrm>
            <a:off x="1881726" y="2990848"/>
            <a:ext cx="1966374" cy="6541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48294" t="25062" r="21308" b="62847"/>
          <a:stretch/>
        </p:blipFill>
        <p:spPr>
          <a:xfrm>
            <a:off x="4175956" y="2990848"/>
            <a:ext cx="2772308" cy="65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543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0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потребности в трудовых ресурсах</a:t>
            </a:r>
          </a:p>
          <a:p>
            <a:pPr eaLnBrk="1" hangingPunct="1">
              <a:spcBef>
                <a:spcPct val="10000"/>
              </a:spcBef>
            </a:pPr>
            <a:endParaRPr lang="ru-RU" altLang="ru-RU" sz="2800" dirty="0">
              <a:solidFill>
                <a:srgbClr val="333399"/>
              </a:solidFill>
            </a:endParaRP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09DE3AB-B7AB-4D3F-9483-AECE8E19D0C3}" type="slidenum">
              <a:rPr lang="ru-RU" altLang="ru-RU" sz="1800"/>
              <a:pPr eaLnBrk="1" hangingPunct="1"/>
              <a:t>22</a:t>
            </a:fld>
            <a:endParaRPr lang="ru-RU" altLang="ru-RU" sz="1800"/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323850" y="836712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	Методы расчета численности персонала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2 на основе трудоемкости выполнения производственной программы: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	в) на основе трудоемкости в плановом периоде: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	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											  									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где </a:t>
            </a:r>
            <a:r>
              <a:rPr lang="en-US" altLang="ru-RU" sz="2200" dirty="0"/>
              <a:t>t</a:t>
            </a:r>
            <a:r>
              <a:rPr lang="ru-RU" altLang="ru-RU" sz="2200" dirty="0"/>
              <a:t>п </a:t>
            </a:r>
            <a:r>
              <a:rPr lang="ru-RU" altLang="ru-RU" sz="2200" dirty="0" err="1"/>
              <a:t>техн</a:t>
            </a:r>
            <a:r>
              <a:rPr lang="ru-RU" altLang="ru-RU" sz="2200" dirty="0"/>
              <a:t> – технологическая трудоемкость производственной программы планового периода;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en-US" altLang="ru-RU" sz="2200" dirty="0"/>
              <a:t>t</a:t>
            </a:r>
            <a:r>
              <a:rPr lang="ru-RU" altLang="ru-RU" sz="2200" dirty="0"/>
              <a:t>п </a:t>
            </a:r>
            <a:r>
              <a:rPr lang="ru-RU" altLang="ru-RU" sz="2200" dirty="0" err="1"/>
              <a:t>обсл</a:t>
            </a:r>
            <a:r>
              <a:rPr lang="ru-RU" altLang="ru-RU" sz="2200" dirty="0"/>
              <a:t> – трудоемкость обслуживания производства в плановом периоде;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 err="1"/>
              <a:t>Фпл</a:t>
            </a:r>
            <a:r>
              <a:rPr lang="ru-RU" altLang="ru-RU" sz="2200" dirty="0"/>
              <a:t> – эффективный фонд времени работника в плановом периоде.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63333" t="31843" r="14375" b="58893"/>
          <a:stretch/>
        </p:blipFill>
        <p:spPr>
          <a:xfrm>
            <a:off x="2327010" y="2312876"/>
            <a:ext cx="4622903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6480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0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потребности в трудовых ресурсах</a:t>
            </a:r>
          </a:p>
          <a:p>
            <a:pPr eaLnBrk="1" hangingPunct="1">
              <a:spcBef>
                <a:spcPct val="10000"/>
              </a:spcBef>
            </a:pPr>
            <a:endParaRPr lang="ru-RU" altLang="ru-RU" sz="2800" dirty="0">
              <a:solidFill>
                <a:srgbClr val="333399"/>
              </a:solidFill>
            </a:endParaRP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09DE3AB-B7AB-4D3F-9483-AECE8E19D0C3}" type="slidenum">
              <a:rPr lang="ru-RU" altLang="ru-RU" sz="1800"/>
              <a:pPr eaLnBrk="1" hangingPunct="1"/>
              <a:t>23</a:t>
            </a:fld>
            <a:endParaRPr lang="ru-RU" altLang="ru-RU" sz="1800"/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323850" y="836712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	Методы расчета численности персонала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3 на основе производительности или выработки: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algn="ctr" eaLnBrk="1" hangingPunct="1">
              <a:spcBef>
                <a:spcPct val="10000"/>
              </a:spcBef>
            </a:pPr>
            <a:r>
              <a:rPr lang="ru-RU" altLang="ru-RU" sz="2200" dirty="0" err="1"/>
              <a:t>Чпл</a:t>
            </a:r>
            <a:r>
              <a:rPr lang="ru-RU" altLang="ru-RU" sz="2200" dirty="0"/>
              <a:t> = </a:t>
            </a:r>
            <a:r>
              <a:rPr lang="en-US" altLang="ru-RU" sz="2200" dirty="0"/>
              <a:t>V</a:t>
            </a:r>
            <a:r>
              <a:rPr lang="ru-RU" altLang="ru-RU" sz="2200" dirty="0" err="1"/>
              <a:t>пл</a:t>
            </a:r>
            <a:r>
              <a:rPr lang="en-US" altLang="ru-RU" sz="2200" dirty="0"/>
              <a:t> /</a:t>
            </a:r>
            <a:r>
              <a:rPr lang="ru-RU" altLang="ru-RU" sz="2200" dirty="0"/>
              <a:t> </a:t>
            </a:r>
            <a:r>
              <a:rPr lang="ru-RU" altLang="ru-RU" sz="2200" dirty="0" err="1"/>
              <a:t>Впл</a:t>
            </a:r>
            <a:r>
              <a:rPr lang="ru-RU" altLang="ru-RU" sz="2200" dirty="0"/>
              <a:t>,</a:t>
            </a:r>
          </a:p>
          <a:p>
            <a:pPr algn="ctr" eaLnBrk="1" hangingPunct="1">
              <a:spcBef>
                <a:spcPct val="10000"/>
              </a:spcBef>
            </a:pPr>
            <a:endParaRPr lang="ru-RU" altLang="ru-RU" sz="2200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где </a:t>
            </a:r>
            <a:r>
              <a:rPr lang="en-US" altLang="ru-RU" sz="2200" dirty="0"/>
              <a:t>V</a:t>
            </a:r>
            <a:r>
              <a:rPr lang="ru-RU" altLang="ru-RU" sz="2200" dirty="0" err="1"/>
              <a:t>пл</a:t>
            </a:r>
            <a:r>
              <a:rPr lang="ru-RU" altLang="ru-RU" sz="2200" dirty="0"/>
              <a:t> – объем производства в плановом периоде;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 err="1"/>
              <a:t>Впл</a:t>
            </a:r>
            <a:r>
              <a:rPr lang="ru-RU" altLang="ru-RU" sz="2200" dirty="0"/>
              <a:t> – выработка одного работника в год, рассчитанная в тех же показателях планового периода.</a:t>
            </a:r>
          </a:p>
        </p:txBody>
      </p:sp>
    </p:spTree>
    <p:extLst>
      <p:ext uri="{BB962C8B-B14F-4D97-AF65-F5344CB8AC3E}">
        <p14:creationId xmlns:p14="http://schemas.microsoft.com/office/powerpoint/2010/main" val="10525844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Классификация </a:t>
            </a: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трудовых ресурсов предприятия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51C47DA-9C8D-4B1A-B661-4BB61F248F0F}" type="slidenum">
              <a:rPr lang="ru-RU" altLang="ru-RU" sz="1800"/>
              <a:pPr eaLnBrk="1" hangingPunct="1"/>
              <a:t>24</a:t>
            </a:fld>
            <a:endParaRPr lang="ru-RU" altLang="ru-RU" sz="1800"/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i="1"/>
              <a:t>Штатное расписание</a:t>
            </a:r>
            <a:r>
              <a:rPr lang="ru-RU" altLang="ru-RU" sz="2400"/>
              <a:t> - перечень сгруппированных по отделам и службам должностей служащих с указанием разряда (категории) работ и должностного оклада.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Для организаций бюджетной сферы ежегодно утверждается руководителем.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Расстановка кадров на предприятии осуществляется с учетом принципов: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 соответствия;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2 перспективности;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3 сменяемости.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Показатели движения трудовых ресурсов предприятия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6BEFB85-28B6-48CF-BBA4-83A3473744A7}" type="slidenum">
              <a:rPr lang="ru-RU" altLang="ru-RU" sz="1800"/>
              <a:pPr eaLnBrk="1" hangingPunct="1"/>
              <a:t>25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 i="1" dirty="0"/>
              <a:t>Движение персонала предприятия</a:t>
            </a:r>
            <a:r>
              <a:rPr lang="ru-RU" altLang="ru-RU" sz="2400" dirty="0"/>
              <a:t> (оборот персонала предприятия) – изменение численности работников предприятия в связи с их увольнением и приемом на работу.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Различают следующие показатели движения персонала:</a:t>
            </a:r>
          </a:p>
          <a:p>
            <a:pPr algn="just" eaLnBrk="1" hangingPunct="1">
              <a:spcBef>
                <a:spcPct val="10000"/>
              </a:spcBef>
              <a:buFont typeface="Wingdings" panose="05000000000000000000" pitchFamily="2" charset="2"/>
              <a:buChar char="ü"/>
            </a:pPr>
            <a:r>
              <a:rPr lang="ru-RU" altLang="ru-RU" sz="2400" dirty="0"/>
              <a:t>оборот по приему;</a:t>
            </a:r>
          </a:p>
          <a:p>
            <a:pPr algn="just" eaLnBrk="1" hangingPunct="1">
              <a:spcBef>
                <a:spcPct val="10000"/>
              </a:spcBef>
              <a:buFont typeface="Wingdings" panose="05000000000000000000" pitchFamily="2" charset="2"/>
              <a:buChar char="ü"/>
            </a:pPr>
            <a:r>
              <a:rPr lang="ru-RU" altLang="ru-RU" sz="2400" dirty="0"/>
              <a:t>оборот по увольнению;</a:t>
            </a:r>
          </a:p>
          <a:p>
            <a:pPr algn="just" eaLnBrk="1" hangingPunct="1">
              <a:spcBef>
                <a:spcPct val="10000"/>
              </a:spcBef>
              <a:buFont typeface="Wingdings" panose="05000000000000000000" pitchFamily="2" charset="2"/>
              <a:buChar char="ü"/>
            </a:pPr>
            <a:r>
              <a:rPr lang="ru-RU" altLang="ru-RU" sz="2400" dirty="0"/>
              <a:t>общий оборот рабочей силы.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ctr" eaLnBrk="1" hangingPunct="1"/>
            <a:endParaRPr lang="ru-RU" altLang="ru-RU" sz="2400" dirty="0"/>
          </a:p>
          <a:p>
            <a:pPr algn="ctr" eaLnBrk="1" hangingPunct="1"/>
            <a:endParaRPr lang="ru-RU" altLang="ru-RU" sz="2400" dirty="0"/>
          </a:p>
          <a:p>
            <a:pPr algn="ctr" eaLnBrk="1" hangingPunct="1"/>
            <a:endParaRPr lang="ru-RU" altLang="ru-RU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Расчет бюджета рабочего времени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2E79DA0-109D-4CCA-B075-D1368CDB7B27}" type="slidenum">
              <a:rPr lang="ru-RU" altLang="ru-RU" sz="1800"/>
              <a:pPr eaLnBrk="1" hangingPunct="1"/>
              <a:t>26</a:t>
            </a:fld>
            <a:endParaRPr lang="ru-RU" altLang="ru-RU" sz="1800"/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	Бюджет рабочего времени характеризует плановое количество дней и часов, которое может отработать один рабочий или служащий в плановом периоде.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1 Календарный фонд рабочего времени равен числу календарных дней за определенный период времени.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 err="1"/>
              <a:t>Тк</a:t>
            </a:r>
            <a:r>
              <a:rPr lang="ru-RU" altLang="ru-RU" sz="2200" dirty="0"/>
              <a:t> = </a:t>
            </a:r>
            <a:r>
              <a:rPr lang="ru-RU" altLang="ru-RU" sz="2200" dirty="0" err="1"/>
              <a:t>Дк</a:t>
            </a:r>
            <a:r>
              <a:rPr lang="ru-RU" altLang="ru-RU" sz="2200" dirty="0"/>
              <a:t> х </a:t>
            </a:r>
            <a:r>
              <a:rPr lang="ru-RU" altLang="ru-RU" sz="2200" dirty="0" err="1"/>
              <a:t>Рсс</a:t>
            </a:r>
            <a:r>
              <a:rPr lang="ru-RU" altLang="ru-RU" sz="2200" dirty="0"/>
              <a:t> (человеко-дней)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или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 err="1"/>
              <a:t>Тк</a:t>
            </a:r>
            <a:r>
              <a:rPr lang="ru-RU" altLang="ru-RU" sz="2200" dirty="0"/>
              <a:t> = </a:t>
            </a:r>
            <a:r>
              <a:rPr lang="ru-RU" altLang="ru-RU" sz="2200" dirty="0" err="1"/>
              <a:t>Дк</a:t>
            </a:r>
            <a:r>
              <a:rPr lang="ru-RU" altLang="ru-RU" sz="2200" dirty="0"/>
              <a:t> х </a:t>
            </a:r>
            <a:r>
              <a:rPr lang="ru-RU" altLang="ru-RU" sz="2200" dirty="0" err="1"/>
              <a:t>Рсс</a:t>
            </a:r>
            <a:r>
              <a:rPr lang="ru-RU" altLang="ru-RU" sz="2200" dirty="0"/>
              <a:t> х </a:t>
            </a:r>
            <a:r>
              <a:rPr lang="ru-RU" altLang="ru-RU" sz="2200" dirty="0" err="1"/>
              <a:t>Пс</a:t>
            </a:r>
            <a:r>
              <a:rPr lang="ru-RU" altLang="ru-RU" sz="2200" dirty="0"/>
              <a:t> (человеко-часов),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где </a:t>
            </a:r>
            <a:r>
              <a:rPr lang="ru-RU" altLang="ru-RU" sz="2200" dirty="0" err="1"/>
              <a:t>Дк</a:t>
            </a:r>
            <a:r>
              <a:rPr lang="ru-RU" altLang="ru-RU" sz="2200" dirty="0"/>
              <a:t> – число календарных дней;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 err="1"/>
              <a:t>Рсс</a:t>
            </a:r>
            <a:r>
              <a:rPr lang="ru-RU" altLang="ru-RU" sz="2200" dirty="0"/>
              <a:t> – среднесписочная численность работников в данном периоде;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 err="1"/>
              <a:t>Пс</a:t>
            </a:r>
            <a:r>
              <a:rPr lang="ru-RU" altLang="ru-RU" sz="2200" dirty="0"/>
              <a:t> – средняя установленная продолжительность смены, ч.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Расчет бюджета рабочего времени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6D1D18-9EDF-47D0-BEF1-28378C4DF57F}" type="slidenum">
              <a:rPr lang="ru-RU" altLang="ru-RU" sz="1800"/>
              <a:pPr eaLnBrk="1" hangingPunct="1"/>
              <a:t>27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2 Табельный (номинальный) фонд рабочего времени: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Ттаб = (Тк – Тпр – Тв) х Рсс (человеко-дней),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или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Ттаб = (Тк – Тпр – Тв) х Рсс х Пс (человеко-часов)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где Тпр, Тв – количество человеко-дней, не используемых в праздничные и выходные дни;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3 Максимально возможный фонд рабочего времени: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Т</a:t>
            </a:r>
            <a:r>
              <a:rPr lang="en-US" altLang="ru-RU" sz="2200"/>
              <a:t>max</a:t>
            </a:r>
            <a:r>
              <a:rPr lang="ru-RU" altLang="ru-RU" sz="2200"/>
              <a:t> = (Тк – (Тпр + Тв + То)) х Рсс (человеко-дней),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или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Т</a:t>
            </a:r>
            <a:r>
              <a:rPr lang="en-US" altLang="ru-RU" sz="2200"/>
              <a:t>max</a:t>
            </a:r>
            <a:r>
              <a:rPr lang="ru-RU" altLang="ru-RU" sz="2200"/>
              <a:t> = (Тк – (Тпр + Тв + То)) х Рсс х Пс (человеко-часов),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где То – время на очередные отпуска.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/>
          </a:p>
          <a:p>
            <a:pPr algn="just" eaLnBrk="1" hangingPunct="1">
              <a:spcBef>
                <a:spcPct val="10000"/>
              </a:spcBef>
            </a:pPr>
            <a:endParaRPr lang="ru-RU" altLang="ru-RU" sz="22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Расчет бюджета рабочего времени</a:t>
            </a: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83108BA-C50F-4D83-A055-240F49AE553B}" type="slidenum">
              <a:rPr lang="ru-RU" altLang="ru-RU" sz="1800"/>
              <a:pPr eaLnBrk="1" hangingPunct="1"/>
              <a:t>28</a:t>
            </a:fld>
            <a:endParaRPr lang="ru-RU" altLang="ru-RU" sz="1800"/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4 Плановый (эффективный) фонд рабочего времени меньше максимально возможного на величину планируемых невыходов на работу по уважительным причинам.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5 Фактический фонд рабочего времени характеризует фактические затраты рабочего времени за определенный период.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Коэффициенты использования фонда рабочего времени: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К = Фактич-ки отработ. время </a:t>
            </a:r>
            <a:r>
              <a:rPr lang="en-US" altLang="ru-RU" sz="2200"/>
              <a:t>/ </a:t>
            </a:r>
            <a:r>
              <a:rPr lang="ru-RU" altLang="ru-RU" sz="2200"/>
              <a:t>Соотв. фонд времени х 100%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Показатели движения трудовых ресурсов предприятия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E8302B4-0084-4519-B5BD-A906C40AA486}" type="slidenum">
              <a:rPr lang="ru-RU" altLang="ru-RU" sz="1800"/>
              <a:pPr eaLnBrk="1" hangingPunct="1"/>
              <a:t>29</a:t>
            </a:fld>
            <a:endParaRPr lang="ru-RU" altLang="ru-RU" sz="1800"/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	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/>
              <a:t>	</a:t>
            </a:r>
          </a:p>
          <a:p>
            <a:pPr algn="just" eaLnBrk="1" hangingPunct="1"/>
            <a:r>
              <a:rPr lang="ru-RU" altLang="ru-RU" sz="2400"/>
              <a:t>Коэффициент оборота по приему:</a:t>
            </a:r>
          </a:p>
          <a:p>
            <a:pPr algn="just" eaLnBrk="1" hangingPunct="1"/>
            <a:endParaRPr lang="ru-RU" altLang="ru-RU" sz="2400"/>
          </a:p>
          <a:p>
            <a:pPr algn="just" eaLnBrk="1" hangingPunct="1"/>
            <a:endParaRPr lang="ru-RU" altLang="ru-RU" sz="2400"/>
          </a:p>
          <a:p>
            <a:pPr algn="ctr" eaLnBrk="1" hangingPunct="1"/>
            <a:r>
              <a:rPr lang="ru-RU" altLang="ru-RU" sz="2400"/>
              <a:t>Коб. пр. = Число принятых на работу/Тсп*100%,</a:t>
            </a:r>
          </a:p>
          <a:p>
            <a:pPr algn="just" eaLnBrk="1" hangingPunct="1"/>
            <a:endParaRPr lang="ru-RU" altLang="ru-RU" sz="2400"/>
          </a:p>
          <a:p>
            <a:pPr algn="just" eaLnBrk="1" hangingPunct="1"/>
            <a:r>
              <a:rPr lang="ru-RU" altLang="ru-RU" sz="2400"/>
              <a:t>где Коб. пр. – коэффициент оборота по приему;</a:t>
            </a:r>
          </a:p>
          <a:p>
            <a:pPr algn="just" eaLnBrk="1" hangingPunct="1"/>
            <a:r>
              <a:rPr lang="ru-RU" altLang="ru-RU" sz="2400"/>
              <a:t>      Тсп – среднесписочная численность работающих.</a:t>
            </a:r>
          </a:p>
          <a:p>
            <a:pPr algn="ctr" eaLnBrk="1" hangingPunct="1"/>
            <a:endParaRPr lang="ru-RU" altLang="ru-RU" sz="2400"/>
          </a:p>
          <a:p>
            <a:pPr algn="ctr" eaLnBrk="1" hangingPunct="1"/>
            <a:endParaRPr lang="ru-RU" altLang="ru-RU" sz="28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Показатели движения трудовых ресурсов предприятия</a:t>
            </a:r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B3C9C5B-0CB3-4D7E-82E8-2491D58B4191}" type="slidenum">
              <a:rPr lang="ru-RU" altLang="ru-RU" sz="1800"/>
              <a:pPr eaLnBrk="1" hangingPunct="1"/>
              <a:t>30</a:t>
            </a:fld>
            <a:endParaRPr lang="ru-RU" altLang="ru-RU" sz="1800"/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	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/>
              <a:t>	</a:t>
            </a:r>
          </a:p>
          <a:p>
            <a:pPr algn="just" eaLnBrk="1" hangingPunct="1"/>
            <a:r>
              <a:rPr lang="ru-RU" altLang="ru-RU" sz="2400"/>
              <a:t>Коэффициент оборота по выбытию:</a:t>
            </a:r>
          </a:p>
          <a:p>
            <a:pPr algn="just" eaLnBrk="1" hangingPunct="1"/>
            <a:endParaRPr lang="ru-RU" altLang="ru-RU" sz="2400"/>
          </a:p>
          <a:p>
            <a:pPr algn="just" eaLnBrk="1" hangingPunct="1"/>
            <a:endParaRPr lang="ru-RU" altLang="ru-RU" sz="2400"/>
          </a:p>
          <a:p>
            <a:pPr algn="ctr" eaLnBrk="1" hangingPunct="1"/>
            <a:r>
              <a:rPr lang="ru-RU" altLang="ru-RU" sz="2400"/>
              <a:t>Коб. выб. = Число выбывших/Тсп*100%,</a:t>
            </a:r>
          </a:p>
          <a:p>
            <a:pPr algn="just" eaLnBrk="1" hangingPunct="1"/>
            <a:endParaRPr lang="ru-RU" altLang="ru-RU" sz="2400"/>
          </a:p>
          <a:p>
            <a:pPr algn="just" eaLnBrk="1" hangingPunct="1"/>
            <a:r>
              <a:rPr lang="ru-RU" altLang="ru-RU" sz="2400"/>
              <a:t>где Коб. выб. – коэффициент оборота по выбытию;</a:t>
            </a:r>
          </a:p>
          <a:p>
            <a:pPr algn="just" eaLnBrk="1" hangingPunct="1"/>
            <a:r>
              <a:rPr lang="ru-RU" altLang="ru-RU" sz="2400"/>
              <a:t>      Тсп – среднесписочная численность работающих.</a:t>
            </a:r>
          </a:p>
          <a:p>
            <a:pPr algn="ctr" eaLnBrk="1" hangingPunct="1"/>
            <a:endParaRPr lang="ru-RU" altLang="ru-RU" sz="2400"/>
          </a:p>
          <a:p>
            <a:pPr algn="ctr" eaLnBrk="1" hangingPunct="1"/>
            <a:endParaRPr lang="ru-RU" altLang="ru-RU" sz="28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Показатели движения трудовых ресурсов предприятия</a:t>
            </a: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558F8AD-9279-46A1-8A76-00AA32FDA42E}" type="slidenum">
              <a:rPr lang="ru-RU" altLang="ru-RU" sz="1800"/>
              <a:pPr eaLnBrk="1" hangingPunct="1"/>
              <a:t>31</a:t>
            </a:fld>
            <a:endParaRPr lang="ru-RU" altLang="ru-RU" sz="1800"/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	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Коэффициент восполнения (воспроизводства) работников: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ctr" eaLnBrk="1" hangingPunct="1">
              <a:spcBef>
                <a:spcPct val="10000"/>
              </a:spcBef>
            </a:pPr>
            <a:r>
              <a:rPr lang="ru-RU" altLang="ru-RU" sz="2400"/>
              <a:t>Квосп. раб. = Число принятых на работу/Число выбывших*100%	</a:t>
            </a:r>
          </a:p>
          <a:p>
            <a:pPr algn="ctr" eaLnBrk="1" hangingPunct="1"/>
            <a:endParaRPr lang="ru-RU" altLang="ru-RU" sz="24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Показатели движения трудовых ресурсов предприятия</a:t>
            </a:r>
          </a:p>
        </p:txBody>
      </p:sp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107754D-0065-41EB-BBD7-E94DEF3A420D}" type="slidenum">
              <a:rPr lang="ru-RU" altLang="ru-RU" sz="1800"/>
              <a:pPr eaLnBrk="1" hangingPunct="1"/>
              <a:t>32</a:t>
            </a:fld>
            <a:endParaRPr lang="ru-RU" altLang="ru-RU" sz="1800"/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	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Коэффициент постоянства кадров: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ctr" eaLnBrk="1" hangingPunct="1">
              <a:spcBef>
                <a:spcPct val="10000"/>
              </a:spcBef>
            </a:pPr>
            <a:r>
              <a:rPr lang="ru-RU" altLang="ru-RU" sz="2400"/>
              <a:t>Кпост. = Число работников списочного состава в данный период/Тсп*100%	</a:t>
            </a:r>
          </a:p>
          <a:p>
            <a:pPr algn="ctr" eaLnBrk="1" hangingPunct="1"/>
            <a:endParaRPr lang="ru-RU" altLang="ru-RU" sz="24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Показатели движения трудовых ресурсов предприятия</a:t>
            </a: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7E6FB9C-0625-4777-89FF-166B9EF249AE}" type="slidenum">
              <a:rPr lang="ru-RU" altLang="ru-RU" sz="1800"/>
              <a:pPr eaLnBrk="1" hangingPunct="1"/>
              <a:t>33</a:t>
            </a:fld>
            <a:endParaRPr lang="ru-RU" altLang="ru-RU" sz="1800"/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	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Коэффициент суммарного оборота: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ctr" eaLnBrk="1" hangingPunct="1">
              <a:spcBef>
                <a:spcPct val="10000"/>
              </a:spcBef>
            </a:pPr>
            <a:r>
              <a:rPr lang="ru-RU" altLang="ru-RU" sz="2400" dirty="0"/>
              <a:t>Кос = (Число принятых на работу + Число выбывших)/</a:t>
            </a:r>
            <a:r>
              <a:rPr lang="ru-RU" altLang="ru-RU" sz="2400" dirty="0" err="1"/>
              <a:t>Тсп</a:t>
            </a:r>
            <a:r>
              <a:rPr lang="ru-RU" altLang="ru-RU" sz="2400" dirty="0"/>
              <a:t>*100%	</a:t>
            </a:r>
          </a:p>
          <a:p>
            <a:pPr algn="ctr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Коэффициент сменяемости: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Кс = Число выбывших </a:t>
            </a:r>
            <a:r>
              <a:rPr lang="en-US" altLang="ru-RU" sz="2400" dirty="0"/>
              <a:t>/</a:t>
            </a:r>
            <a:r>
              <a:rPr lang="ru-RU" altLang="ru-RU" sz="2400" dirty="0"/>
              <a:t> Число принятых</a:t>
            </a:r>
          </a:p>
          <a:p>
            <a:pPr algn="ctr" eaLnBrk="1" hangingPunct="1"/>
            <a:endParaRPr lang="ru-RU" altLang="ru-RU" sz="2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Line 2"/>
          <p:cNvSpPr>
            <a:spLocks noChangeShapeType="1"/>
          </p:cNvSpPr>
          <p:nvPr/>
        </p:nvSpPr>
        <p:spPr bwMode="auto">
          <a:xfrm>
            <a:off x="323850" y="9445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Показатели движения трудовых ресурсов предприятия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B2C57F2-47AA-4671-A64A-848AE98AF24B}" type="slidenum">
              <a:rPr lang="ru-RU" altLang="ru-RU" sz="1800"/>
              <a:pPr eaLnBrk="1" hangingPunct="1"/>
              <a:t>34</a:t>
            </a:fld>
            <a:endParaRPr lang="ru-RU" altLang="ru-RU" sz="1800"/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323850" y="1233488"/>
            <a:ext cx="8496300" cy="507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	</a:t>
            </a:r>
            <a:r>
              <a:rPr lang="ru-RU" altLang="ru-RU" sz="2200"/>
              <a:t>Коэффициент необходимого оборота: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/>
          </a:p>
          <a:p>
            <a:pPr algn="ctr" eaLnBrk="1" hangingPunct="1">
              <a:spcBef>
                <a:spcPct val="10000"/>
              </a:spcBef>
            </a:pPr>
            <a:r>
              <a:rPr lang="ru-RU" altLang="ru-RU" sz="2200"/>
              <a:t>Кон = (Число выбывших – Число выбывших по собственному желанию – Число выбывших за нарушение трудовой дисциплины) /Тсп	</a:t>
            </a:r>
          </a:p>
          <a:p>
            <a:pPr algn="ctr" eaLnBrk="1" hangingPunct="1">
              <a:spcBef>
                <a:spcPct val="10000"/>
              </a:spcBef>
            </a:pPr>
            <a:endParaRPr lang="ru-RU" altLang="ru-RU" sz="22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Коэффициент текучести: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Кт = (Число выбывших по собственному желанию + Число выбывших за нарушение трудовой дисциплины) </a:t>
            </a:r>
            <a:r>
              <a:rPr lang="en-US" altLang="ru-RU" sz="2200"/>
              <a:t>/</a:t>
            </a:r>
            <a:r>
              <a:rPr lang="ru-RU" altLang="ru-RU" sz="2200"/>
              <a:t> Тсп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/>
          </a:p>
          <a:p>
            <a:pPr algn="just" eaLnBrk="1" hangingPunct="1"/>
            <a:r>
              <a:rPr lang="ru-RU" altLang="ru-RU" sz="2200"/>
              <a:t>Коэффициент стабильности:</a:t>
            </a:r>
          </a:p>
          <a:p>
            <a:pPr algn="just" eaLnBrk="1" hangingPunct="1"/>
            <a:endParaRPr lang="ru-RU" altLang="ru-RU" sz="2200"/>
          </a:p>
          <a:p>
            <a:pPr algn="ctr" eaLnBrk="1" hangingPunct="1"/>
            <a:r>
              <a:rPr lang="ru-RU" altLang="ru-RU" sz="2200"/>
              <a:t>Кст = 1 - Кт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800">
                <a:solidFill>
                  <a:schemeClr val="tx2"/>
                </a:solidFill>
              </a:rPr>
              <a:t>Показатели эффективности использования трудовых ресурсов</a:t>
            </a: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B5C2BFD-A9E7-48C3-A480-A9807A633248}" type="slidenum">
              <a:rPr lang="ru-RU" altLang="ru-RU" sz="1800"/>
              <a:pPr eaLnBrk="1" hangingPunct="1"/>
              <a:t>35</a:t>
            </a:fld>
            <a:endParaRPr lang="ru-RU" altLang="ru-RU" sz="1800"/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4500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506538" indent="-254000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958975" indent="-273050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Производительность труда – показатель, отражающий эффективность использования трудовых ресурсов предприятия. Определяется как количество продукции, произведенной в единицу рабочего времени, либо затратами труда на единицу произведенной продукции или выполненных работ и рассчитывается через показатели выработки и трудоемкости.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800">
                <a:solidFill>
                  <a:srgbClr val="333399"/>
                </a:solidFill>
              </a:rPr>
              <a:t>Показатели эффективности использования трудовых ресурсов</a:t>
            </a:r>
          </a:p>
          <a:p>
            <a:pPr eaLnBrk="1" hangingPunct="1"/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EC12A8A-E5BE-439F-9C70-BEAA59C997B1}" type="slidenum">
              <a:rPr lang="ru-RU" altLang="ru-RU" sz="1800"/>
              <a:pPr eaLnBrk="1" hangingPunct="1"/>
              <a:t>36</a:t>
            </a:fld>
            <a:endParaRPr lang="ru-RU" altLang="ru-RU" sz="1800"/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5688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08125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 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</p:txBody>
      </p:sp>
      <p:sp>
        <p:nvSpPr>
          <p:cNvPr id="56326" name="Rectangle 18"/>
          <p:cNvSpPr>
            <a:spLocks noChangeArrowheads="1"/>
          </p:cNvSpPr>
          <p:nvPr/>
        </p:nvSpPr>
        <p:spPr bwMode="auto">
          <a:xfrm>
            <a:off x="1368425" y="1412875"/>
            <a:ext cx="6551613" cy="576263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marL="274638"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Показатели производительности труда</a:t>
            </a:r>
          </a:p>
        </p:txBody>
      </p:sp>
      <p:sp>
        <p:nvSpPr>
          <p:cNvPr id="56327" name="Rectangle 19"/>
          <p:cNvSpPr>
            <a:spLocks noChangeArrowheads="1"/>
          </p:cNvSpPr>
          <p:nvPr/>
        </p:nvSpPr>
        <p:spPr bwMode="auto">
          <a:xfrm>
            <a:off x="577850" y="2384425"/>
            <a:ext cx="3489325" cy="720725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Выработка продукции 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на 1 работающего</a:t>
            </a:r>
          </a:p>
        </p:txBody>
      </p:sp>
      <p:sp>
        <p:nvSpPr>
          <p:cNvPr id="56328" name="Rectangle 20"/>
          <p:cNvSpPr>
            <a:spLocks noChangeArrowheads="1"/>
          </p:cNvSpPr>
          <p:nvPr/>
        </p:nvSpPr>
        <p:spPr bwMode="auto">
          <a:xfrm>
            <a:off x="4535488" y="2384425"/>
            <a:ext cx="3997325" cy="720725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/>
              <a:t>Трудоемкость 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единицы продукции</a:t>
            </a:r>
          </a:p>
        </p:txBody>
      </p:sp>
      <p:sp>
        <p:nvSpPr>
          <p:cNvPr id="56329" name="Text Box 22"/>
          <p:cNvSpPr txBox="1">
            <a:spLocks noChangeArrowheads="1"/>
          </p:cNvSpPr>
          <p:nvPr/>
        </p:nvSpPr>
        <p:spPr bwMode="auto">
          <a:xfrm>
            <a:off x="900113" y="3181350"/>
            <a:ext cx="3878262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В натуральной форме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(в штуках, метрах, тоннах и т.д.) </a:t>
            </a:r>
          </a:p>
        </p:txBody>
      </p:sp>
      <p:sp>
        <p:nvSpPr>
          <p:cNvPr id="56330" name="Text Box 23"/>
          <p:cNvSpPr txBox="1">
            <a:spLocks noChangeArrowheads="1"/>
          </p:cNvSpPr>
          <p:nvPr/>
        </p:nvSpPr>
        <p:spPr bwMode="auto">
          <a:xfrm>
            <a:off x="900113" y="4044950"/>
            <a:ext cx="290830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В денежном выражении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(в руб., коп.)</a:t>
            </a:r>
          </a:p>
        </p:txBody>
      </p:sp>
      <p:sp>
        <p:nvSpPr>
          <p:cNvPr id="56331" name="Text Box 24"/>
          <p:cNvSpPr txBox="1">
            <a:spLocks noChangeArrowheads="1"/>
          </p:cNvSpPr>
          <p:nvPr/>
        </p:nvSpPr>
        <p:spPr bwMode="auto">
          <a:xfrm>
            <a:off x="900113" y="5018088"/>
            <a:ext cx="2814637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По нормативной чистой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 продукции (НЧП)</a:t>
            </a:r>
          </a:p>
        </p:txBody>
      </p:sp>
      <p:sp>
        <p:nvSpPr>
          <p:cNvPr id="56332" name="Line 26"/>
          <p:cNvSpPr>
            <a:spLocks noChangeShapeType="1"/>
          </p:cNvSpPr>
          <p:nvPr/>
        </p:nvSpPr>
        <p:spPr bwMode="auto">
          <a:xfrm>
            <a:off x="577850" y="3357563"/>
            <a:ext cx="322263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56333" name="Line 27"/>
          <p:cNvSpPr>
            <a:spLocks noChangeShapeType="1"/>
          </p:cNvSpPr>
          <p:nvPr/>
        </p:nvSpPr>
        <p:spPr bwMode="auto">
          <a:xfrm>
            <a:off x="577850" y="4221163"/>
            <a:ext cx="322263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56334" name="Line 29"/>
          <p:cNvSpPr>
            <a:spLocks noChangeShapeType="1"/>
          </p:cNvSpPr>
          <p:nvPr/>
        </p:nvSpPr>
        <p:spPr bwMode="auto">
          <a:xfrm>
            <a:off x="577850" y="5192713"/>
            <a:ext cx="322263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56335" name="Line 30"/>
          <p:cNvSpPr>
            <a:spLocks noChangeShapeType="1"/>
          </p:cNvSpPr>
          <p:nvPr/>
        </p:nvSpPr>
        <p:spPr bwMode="auto">
          <a:xfrm>
            <a:off x="577850" y="3105150"/>
            <a:ext cx="0" cy="2087563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56336" name="Text Box 35"/>
          <p:cNvSpPr txBox="1">
            <a:spLocks noChangeArrowheads="1"/>
          </p:cNvSpPr>
          <p:nvPr/>
        </p:nvSpPr>
        <p:spPr bwMode="auto">
          <a:xfrm>
            <a:off x="5184775" y="3289300"/>
            <a:ext cx="19526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88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Нормативная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(в нормо-часах)</a:t>
            </a:r>
          </a:p>
        </p:txBody>
      </p:sp>
      <p:sp>
        <p:nvSpPr>
          <p:cNvPr id="56337" name="Text Box 36"/>
          <p:cNvSpPr txBox="1">
            <a:spLocks noChangeArrowheads="1"/>
          </p:cNvSpPr>
          <p:nvPr/>
        </p:nvSpPr>
        <p:spPr bwMode="auto">
          <a:xfrm>
            <a:off x="5184775" y="4152900"/>
            <a:ext cx="3071813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88900" indent="-88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 Плановая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(с учетом снижения норм)</a:t>
            </a:r>
          </a:p>
        </p:txBody>
      </p:sp>
      <p:sp>
        <p:nvSpPr>
          <p:cNvPr id="56338" name="Text Box 37"/>
          <p:cNvSpPr txBox="1">
            <a:spLocks noChangeArrowheads="1"/>
          </p:cNvSpPr>
          <p:nvPr/>
        </p:nvSpPr>
        <p:spPr bwMode="auto">
          <a:xfrm>
            <a:off x="5184775" y="4945063"/>
            <a:ext cx="2236788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88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Фактическая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(в часах, минутах)</a:t>
            </a:r>
          </a:p>
        </p:txBody>
      </p:sp>
      <p:sp>
        <p:nvSpPr>
          <p:cNvPr id="56339" name="Line 39"/>
          <p:cNvSpPr>
            <a:spLocks noChangeShapeType="1"/>
          </p:cNvSpPr>
          <p:nvPr/>
        </p:nvSpPr>
        <p:spPr bwMode="auto">
          <a:xfrm>
            <a:off x="5019675" y="3608388"/>
            <a:ext cx="344488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56340" name="Line 40"/>
          <p:cNvSpPr>
            <a:spLocks noChangeShapeType="1"/>
          </p:cNvSpPr>
          <p:nvPr/>
        </p:nvSpPr>
        <p:spPr bwMode="auto">
          <a:xfrm>
            <a:off x="5019675" y="4473575"/>
            <a:ext cx="344488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56341" name="Line 41"/>
          <p:cNvSpPr>
            <a:spLocks noChangeShapeType="1"/>
          </p:cNvSpPr>
          <p:nvPr/>
        </p:nvSpPr>
        <p:spPr bwMode="auto">
          <a:xfrm>
            <a:off x="5019675" y="5192713"/>
            <a:ext cx="344488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56342" name="Line 43"/>
          <p:cNvSpPr>
            <a:spLocks noChangeShapeType="1"/>
          </p:cNvSpPr>
          <p:nvPr/>
        </p:nvSpPr>
        <p:spPr bwMode="auto">
          <a:xfrm>
            <a:off x="5019675" y="3105150"/>
            <a:ext cx="0" cy="2087563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56343" name="Line 44"/>
          <p:cNvSpPr>
            <a:spLocks noChangeShapeType="1"/>
          </p:cNvSpPr>
          <p:nvPr/>
        </p:nvSpPr>
        <p:spPr bwMode="auto">
          <a:xfrm>
            <a:off x="2484438" y="1989138"/>
            <a:ext cx="0" cy="395287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56344" name="Line 45"/>
          <p:cNvSpPr>
            <a:spLocks noChangeShapeType="1"/>
          </p:cNvSpPr>
          <p:nvPr/>
        </p:nvSpPr>
        <p:spPr bwMode="auto">
          <a:xfrm>
            <a:off x="6264275" y="1989138"/>
            <a:ext cx="0" cy="395287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Показатели эффективности использования трудовых ресурсов</a:t>
            </a:r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7BE63C3-E1F9-4792-9323-25DF1B701ACF}" type="slidenum">
              <a:rPr lang="ru-RU" altLang="ru-RU" sz="1800"/>
              <a:pPr eaLnBrk="1" hangingPunct="1"/>
              <a:t>37</a:t>
            </a:fld>
            <a:endParaRPr lang="ru-RU" altLang="ru-RU" sz="1800"/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Выработка продукции в единицу времени: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ctr" eaLnBrk="1" hangingPunct="1">
              <a:spcBef>
                <a:spcPct val="10000"/>
              </a:spcBef>
            </a:pPr>
            <a:r>
              <a:rPr lang="ru-RU" altLang="ru-RU" sz="2400" i="1"/>
              <a:t>В= ТП / Т ,</a:t>
            </a:r>
          </a:p>
          <a:p>
            <a:pPr algn="ctr" eaLnBrk="1" hangingPunct="1">
              <a:spcBef>
                <a:spcPct val="10000"/>
              </a:spcBef>
            </a:pPr>
            <a:endParaRPr lang="ru-RU" altLang="ru-RU" sz="2400" i="1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где В – выработка;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      ТП - объем произведенной продукции;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       Т - затраты труда на производство продукции.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Показатели эффективности использования трудовых ресурсов</a:t>
            </a: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D1330BE-ADFF-42A4-ADE9-A71B41EA7B26}" type="slidenum">
              <a:rPr lang="ru-RU" altLang="ru-RU" sz="1800"/>
              <a:pPr eaLnBrk="1" hangingPunct="1"/>
              <a:t>38</a:t>
            </a:fld>
            <a:endParaRPr lang="ru-RU" altLang="ru-RU" sz="1800"/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Выработка продукции 1 работающим: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ctr" eaLnBrk="1" hangingPunct="1">
              <a:spcBef>
                <a:spcPct val="10000"/>
              </a:spcBef>
            </a:pPr>
            <a:r>
              <a:rPr lang="ru-RU" altLang="ru-RU" sz="2400" i="1"/>
              <a:t>В= ТП / СЧ ,</a:t>
            </a:r>
          </a:p>
          <a:p>
            <a:pPr algn="ctr" eaLnBrk="1" hangingPunct="1">
              <a:spcBef>
                <a:spcPct val="10000"/>
              </a:spcBef>
            </a:pPr>
            <a:endParaRPr lang="ru-RU" altLang="ru-RU" sz="2400" i="1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где В – выработка;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      ТП - объем произведенной продукции;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       СЧ – среднесписочная численность работающих.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Показатели эффективности использования трудовых ресурсов</a:t>
            </a:r>
          </a:p>
        </p:txBody>
      </p:sp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16FEDD4-4A0F-4A5A-AB40-7569347B034D}" type="slidenum">
              <a:rPr lang="ru-RU" altLang="ru-RU" sz="1800"/>
              <a:pPr eaLnBrk="1" hangingPunct="1"/>
              <a:t>39</a:t>
            </a:fld>
            <a:endParaRPr lang="ru-RU" altLang="ru-RU" sz="1800"/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 </a:t>
            </a:r>
            <a:r>
              <a:rPr lang="ru-RU" altLang="ru-RU" sz="2400"/>
              <a:t>Методы определения выработки: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 натуральный (условно-натуральный);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2 стоимостной;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3 трудовой.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Показатели эффективности использования трудовых ресурсов</a:t>
            </a: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3D07DAE-2221-4740-9C07-97C58E8A49C6}" type="slidenum">
              <a:rPr lang="ru-RU" altLang="ru-RU" sz="1800"/>
              <a:pPr eaLnBrk="1" hangingPunct="1"/>
              <a:t>40</a:t>
            </a:fld>
            <a:endParaRPr lang="ru-RU" altLang="ru-RU" sz="1800"/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 </a:t>
            </a:r>
            <a:r>
              <a:rPr lang="ru-RU" altLang="ru-RU" sz="2400"/>
              <a:t>Трудоемкость изготовления продукции, измеряемая в натуральном и стоимостном выражении:</a:t>
            </a:r>
            <a:endParaRPr lang="ru-RU" altLang="ru-RU" sz="2400" b="1" i="1"/>
          </a:p>
          <a:p>
            <a:pPr algn="ctr" eaLnBrk="1" hangingPunct="1">
              <a:spcBef>
                <a:spcPct val="10000"/>
              </a:spcBef>
            </a:pPr>
            <a:endParaRPr lang="ru-RU" altLang="ru-RU" sz="2400" b="1" i="1"/>
          </a:p>
          <a:p>
            <a:pPr algn="ctr" eaLnBrk="1" hangingPunct="1">
              <a:spcBef>
                <a:spcPct val="10000"/>
              </a:spcBef>
            </a:pPr>
            <a:r>
              <a:rPr lang="ru-RU" altLang="ru-RU" sz="2400" i="1"/>
              <a:t>Тр = Т / ТП,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где Тр – трудоемкость.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Показатели эффективности использования трудовых ресурсов</a:t>
            </a:r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69F656A-D676-4A58-BDFA-4968E8DD94E1}" type="slidenum">
              <a:rPr lang="ru-RU" altLang="ru-RU" sz="1800"/>
              <a:pPr eaLnBrk="1" hangingPunct="1"/>
              <a:t>41</a:t>
            </a:fld>
            <a:endParaRPr lang="ru-RU" altLang="ru-RU" sz="1800"/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69963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2400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eaLnBrk="1" hangingPunct="1">
              <a:spcBef>
                <a:spcPct val="10000"/>
              </a:spcBef>
            </a:pPr>
            <a:endParaRPr lang="ru-RU" altLang="ru-RU" sz="2400"/>
          </a:p>
        </p:txBody>
      </p:sp>
      <p:sp>
        <p:nvSpPr>
          <p:cNvPr id="62470" name="Rectangle 16"/>
          <p:cNvSpPr>
            <a:spLocks noChangeArrowheads="1"/>
          </p:cNvSpPr>
          <p:nvPr/>
        </p:nvSpPr>
        <p:spPr bwMode="auto">
          <a:xfrm>
            <a:off x="1584325" y="1412875"/>
            <a:ext cx="5867400" cy="720725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b="1"/>
              <a:t>Полная трудоемкость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Включает затраты труда всех категорий ППП</a:t>
            </a:r>
          </a:p>
        </p:txBody>
      </p:sp>
      <p:sp>
        <p:nvSpPr>
          <p:cNvPr id="62471" name="Rectangle 17"/>
          <p:cNvSpPr>
            <a:spLocks noChangeArrowheads="1"/>
          </p:cNvSpPr>
          <p:nvPr/>
        </p:nvSpPr>
        <p:spPr bwMode="auto">
          <a:xfrm>
            <a:off x="577850" y="2528888"/>
            <a:ext cx="3417888" cy="1476375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endParaRPr lang="ru-RU" altLang="ru-RU" b="1" dirty="0"/>
          </a:p>
          <a:p>
            <a:pPr algn="ctr" eaLnBrk="1" hangingPunct="1">
              <a:spcBef>
                <a:spcPct val="10000"/>
              </a:spcBef>
            </a:pPr>
            <a:r>
              <a:rPr lang="ru-RU" altLang="ru-RU" b="1" dirty="0"/>
              <a:t>Производственная 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 b="1" dirty="0"/>
              <a:t>трудоемкость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 dirty="0"/>
              <a:t>Включает затраты труда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 dirty="0"/>
              <a:t> всех рабочих</a:t>
            </a:r>
          </a:p>
          <a:p>
            <a:pPr algn="ctr" eaLnBrk="1" hangingPunct="1">
              <a:spcBef>
                <a:spcPct val="10000"/>
              </a:spcBef>
            </a:pPr>
            <a:endParaRPr lang="ru-RU" altLang="ru-RU" dirty="0"/>
          </a:p>
        </p:txBody>
      </p:sp>
      <p:sp>
        <p:nvSpPr>
          <p:cNvPr id="62472" name="Rectangle 18"/>
          <p:cNvSpPr>
            <a:spLocks noChangeArrowheads="1"/>
          </p:cNvSpPr>
          <p:nvPr/>
        </p:nvSpPr>
        <p:spPr bwMode="auto">
          <a:xfrm>
            <a:off x="4751388" y="2528888"/>
            <a:ext cx="3635375" cy="1476375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b="1"/>
              <a:t>Трудоемкость управления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Включает затраты труда 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всех служащих</a:t>
            </a:r>
          </a:p>
        </p:txBody>
      </p:sp>
      <p:sp>
        <p:nvSpPr>
          <p:cNvPr id="62473" name="Rectangle 19"/>
          <p:cNvSpPr>
            <a:spLocks noChangeArrowheads="1"/>
          </p:cNvSpPr>
          <p:nvPr/>
        </p:nvSpPr>
        <p:spPr bwMode="auto">
          <a:xfrm>
            <a:off x="577850" y="4581525"/>
            <a:ext cx="3417888" cy="1547813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b="1" dirty="0"/>
              <a:t>Технологическая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 b="1" dirty="0"/>
              <a:t> трудоемкость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 dirty="0"/>
              <a:t>Включает затраты труда 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 dirty="0"/>
              <a:t>основных рабочих</a:t>
            </a:r>
            <a:r>
              <a:rPr lang="ru-RU" altLang="ru-RU" b="1" dirty="0"/>
              <a:t> </a:t>
            </a:r>
          </a:p>
        </p:txBody>
      </p:sp>
      <p:sp>
        <p:nvSpPr>
          <p:cNvPr id="62474" name="Rectangle 20"/>
          <p:cNvSpPr>
            <a:spLocks noChangeArrowheads="1"/>
          </p:cNvSpPr>
          <p:nvPr/>
        </p:nvSpPr>
        <p:spPr bwMode="auto">
          <a:xfrm>
            <a:off x="4751388" y="4581525"/>
            <a:ext cx="3635375" cy="1547813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b="1" dirty="0"/>
              <a:t>Трудоемкость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 b="1" dirty="0"/>
              <a:t> обслуживания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 dirty="0"/>
              <a:t>Включает затраты труда 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 dirty="0"/>
              <a:t>вспомогательных рабочих</a:t>
            </a:r>
          </a:p>
        </p:txBody>
      </p:sp>
      <p:sp>
        <p:nvSpPr>
          <p:cNvPr id="62475" name="Line 21"/>
          <p:cNvSpPr>
            <a:spLocks noChangeShapeType="1"/>
          </p:cNvSpPr>
          <p:nvPr/>
        </p:nvSpPr>
        <p:spPr bwMode="auto">
          <a:xfrm>
            <a:off x="2484438" y="2133600"/>
            <a:ext cx="0" cy="395288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62476" name="Line 22"/>
          <p:cNvSpPr>
            <a:spLocks noChangeShapeType="1"/>
          </p:cNvSpPr>
          <p:nvPr/>
        </p:nvSpPr>
        <p:spPr bwMode="auto">
          <a:xfrm>
            <a:off x="6264275" y="2133600"/>
            <a:ext cx="0" cy="395288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62477" name="Line 23"/>
          <p:cNvSpPr>
            <a:spLocks noChangeShapeType="1"/>
          </p:cNvSpPr>
          <p:nvPr/>
        </p:nvSpPr>
        <p:spPr bwMode="auto">
          <a:xfrm>
            <a:off x="2484438" y="4005263"/>
            <a:ext cx="0" cy="576262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62478" name="Line 24"/>
          <p:cNvSpPr>
            <a:spLocks noChangeShapeType="1"/>
          </p:cNvSpPr>
          <p:nvPr/>
        </p:nvSpPr>
        <p:spPr bwMode="auto">
          <a:xfrm>
            <a:off x="2484438" y="4257675"/>
            <a:ext cx="403225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62479" name="Line 25"/>
          <p:cNvSpPr>
            <a:spLocks noChangeShapeType="1"/>
          </p:cNvSpPr>
          <p:nvPr/>
        </p:nvSpPr>
        <p:spPr bwMode="auto">
          <a:xfrm>
            <a:off x="6516688" y="4257675"/>
            <a:ext cx="0" cy="32385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Показатели эффективности использования трудовых ресурсов</a:t>
            </a:r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290380C-879D-47A8-AEFC-5F4A48211A06}" type="slidenum">
              <a:rPr lang="ru-RU" altLang="ru-RU" sz="1800"/>
              <a:pPr eaLnBrk="1" hangingPunct="1"/>
              <a:t>42</a:t>
            </a:fld>
            <a:endParaRPr lang="ru-RU" altLang="ru-RU" sz="1800"/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 </a:t>
            </a:r>
            <a:r>
              <a:rPr lang="ru-RU" altLang="ru-RU" sz="2200"/>
              <a:t>Методы планирования производительности труда: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1 метод прямого счета на основе производственной программы (выработки)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Изменение производительности труда</a:t>
            </a:r>
          </a:p>
          <a:p>
            <a:pPr algn="just" eaLnBrk="1" hangingPunct="1">
              <a:spcBef>
                <a:spcPct val="10000"/>
              </a:spcBef>
            </a:pPr>
            <a:r>
              <a:rPr lang="en-US" altLang="ru-RU" sz="2200"/>
              <a:t>I</a:t>
            </a:r>
            <a:r>
              <a:rPr lang="ru-RU" altLang="ru-RU" sz="2200"/>
              <a:t>пт = Во </a:t>
            </a:r>
            <a:r>
              <a:rPr lang="en-US" altLang="ru-RU" sz="2200"/>
              <a:t>/ </a:t>
            </a:r>
            <a:r>
              <a:rPr lang="ru-RU" altLang="ru-RU" sz="2200"/>
              <a:t>Вб или </a:t>
            </a:r>
            <a:r>
              <a:rPr lang="en-US" altLang="ru-RU" sz="2200"/>
              <a:t>I</a:t>
            </a:r>
            <a:r>
              <a:rPr lang="ru-RU" altLang="ru-RU" sz="2200"/>
              <a:t>пт = Тб </a:t>
            </a:r>
            <a:r>
              <a:rPr lang="en-US" altLang="ru-RU" sz="2200"/>
              <a:t>/</a:t>
            </a:r>
            <a:r>
              <a:rPr lang="ru-RU" altLang="ru-RU" sz="2200"/>
              <a:t> То,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где </a:t>
            </a:r>
            <a:r>
              <a:rPr lang="en-US" altLang="ru-RU" sz="2200"/>
              <a:t>I</a:t>
            </a:r>
            <a:r>
              <a:rPr lang="ru-RU" altLang="ru-RU" sz="2200"/>
              <a:t>пт – индекс роста производительности труда;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Во, Вб – выработка в отчетном и базовом периодах соответственно;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То, Тб – трудоемкость в отчетном и базовом периодах соответственно.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Темпы роста производительности труда: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ПТ = (Во </a:t>
            </a:r>
            <a:r>
              <a:rPr lang="en-US" altLang="ru-RU" sz="2200"/>
              <a:t>/ </a:t>
            </a:r>
            <a:r>
              <a:rPr lang="ru-RU" altLang="ru-RU" sz="2200"/>
              <a:t>Вб) х 100% или ПТ = (Тб </a:t>
            </a:r>
            <a:r>
              <a:rPr lang="en-US" altLang="ru-RU" sz="2200"/>
              <a:t>/</a:t>
            </a:r>
            <a:r>
              <a:rPr lang="ru-RU" altLang="ru-RU" sz="2200"/>
              <a:t> То) х 100%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Показатели эффективности использования трудовых ресурсов</a:t>
            </a:r>
          </a:p>
        </p:txBody>
      </p:sp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DE185F5-CCE3-46BB-A5A2-DD69CF5F1A1C}" type="slidenum">
              <a:rPr lang="ru-RU" altLang="ru-RU" sz="1800"/>
              <a:pPr eaLnBrk="1" hangingPunct="1"/>
              <a:t>43</a:t>
            </a:fld>
            <a:endParaRPr lang="ru-RU" altLang="ru-RU" sz="1800"/>
          </a:p>
        </p:txBody>
      </p:sp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 </a:t>
            </a:r>
            <a:r>
              <a:rPr lang="ru-RU" altLang="ru-RU" sz="2200"/>
              <a:t>Методы планирования производительности труда: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2 метод планирования по технико-экономическим факторам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Факторы: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- повышение технического уровня производства;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- улучшение организации производства и труда;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- изменение объема производства и структурные изменения в производстве;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- изменение внешних, природных условий;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- прочие факторы.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Показатели эффективности использования трудовых ресурсов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477E8D2-6630-4B33-B9AD-A98FBE75D1D5}" type="slidenum">
              <a:rPr lang="ru-RU" altLang="ru-RU" sz="1800"/>
              <a:pPr eaLnBrk="1" hangingPunct="1"/>
              <a:t>44</a:t>
            </a:fld>
            <a:endParaRPr lang="ru-RU" altLang="ru-RU" sz="1800"/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 </a:t>
            </a:r>
            <a:r>
              <a:rPr lang="ru-RU" altLang="ru-RU" sz="2200"/>
              <a:t>Порядок планирования по технико-экономическим факторам: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1 определяется экономия от внедрения </a:t>
            </a:r>
            <a:r>
              <a:rPr lang="en-US" altLang="ru-RU" sz="2200"/>
              <a:t>i-</a:t>
            </a:r>
            <a:r>
              <a:rPr lang="ru-RU" altLang="ru-RU" sz="2200"/>
              <a:t>ого мероприятия по повышению производительности труда: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Э</a:t>
            </a:r>
            <a:r>
              <a:rPr lang="en-US" altLang="ru-RU" sz="2200"/>
              <a:t>i</a:t>
            </a:r>
            <a:r>
              <a:rPr lang="ru-RU" altLang="ru-RU" sz="2200"/>
              <a:t> = </a:t>
            </a:r>
            <a:r>
              <a:rPr lang="ru-RU" altLang="ru-RU" sz="2200">
                <a:sym typeface="Symbol" panose="05050102010706020507" pitchFamily="18" charset="2"/>
              </a:rPr>
              <a:t>Т </a:t>
            </a:r>
            <a:r>
              <a:rPr lang="en-US" altLang="ru-RU" sz="2200">
                <a:sym typeface="Symbol" panose="05050102010706020507" pitchFamily="18" charset="2"/>
              </a:rPr>
              <a:t>/ </a:t>
            </a:r>
            <a:r>
              <a:rPr lang="ru-RU" altLang="ru-RU" sz="2200">
                <a:sym typeface="Symbol" panose="05050102010706020507" pitchFamily="18" charset="2"/>
              </a:rPr>
              <a:t>(Фпл х Квн),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>
                <a:sym typeface="Symbol" panose="05050102010706020507" pitchFamily="18" charset="2"/>
              </a:rPr>
              <a:t>где Т – изменение трудоемкости в результате реализации мероприятия, нормо-часов;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Фпл – годовой фонд рабочего времени на одного рабочего в плановом периоде, ч.;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Квн – плановый коэффициент выполнения норм.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2 определяется суммарная экономия трудовых ресурсов Э: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Э = </a:t>
            </a:r>
            <a:r>
              <a:rPr lang="ru-RU" altLang="ru-RU" sz="2200">
                <a:sym typeface="Symbol" panose="05050102010706020507" pitchFamily="18" charset="2"/>
              </a:rPr>
              <a:t>Э</a:t>
            </a:r>
            <a:r>
              <a:rPr lang="en-US" altLang="ru-RU" sz="2200">
                <a:sym typeface="Symbol" panose="05050102010706020507" pitchFamily="18" charset="2"/>
              </a:rPr>
              <a:t>i</a:t>
            </a:r>
            <a:endParaRPr lang="ru-RU" altLang="ru-RU" sz="22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Показатели эффективности использования трудовых ресурсов</a:t>
            </a:r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100D18C-5375-4FA0-9027-581175F69CA3}" type="slidenum">
              <a:rPr lang="ru-RU" altLang="ru-RU" sz="1800"/>
              <a:pPr eaLnBrk="1" hangingPunct="1"/>
              <a:t>45</a:t>
            </a:fld>
            <a:endParaRPr lang="ru-RU" altLang="ru-RU" sz="1800"/>
          </a:p>
        </p:txBody>
      </p:sp>
      <p:sp>
        <p:nvSpPr>
          <p:cNvPr id="48133" name="Text Box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blipFill rotWithShape="0">
            <a:blip r:embed="rId3"/>
            <a:stretch>
              <a:fillRect l="-2009" t="-1619" r="-2009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Вопросы для самопроверки</a:t>
            </a: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CA2E734-2412-4302-B6D0-4F42E0F8E528}" type="slidenum">
              <a:rPr lang="ru-RU" altLang="ru-RU" sz="1800"/>
              <a:pPr eaLnBrk="1" hangingPunct="1"/>
              <a:t>46</a:t>
            </a:fld>
            <a:endParaRPr lang="ru-RU" altLang="ru-RU" sz="1800"/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69963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2400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1. Что понимается под структурой кадров и каковы факторы, ее определяющие?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2. Какие показатели используют для характеристики структуры и движения кадров?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3. Дайте понятие производительности труда и каково значение ее роста на предприятии?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4. Почему на предприятии темпы роста производительности труда должны опережать темпы роста заработной платы?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5. Какие методы определения производительности труда вы знаете?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6. Какие факторы определяют рост производительности на предприятии?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eaLnBrk="1" hangingPunct="1">
              <a:spcBef>
                <a:spcPct val="10000"/>
              </a:spcBef>
            </a:pPr>
            <a:endParaRPr lang="ru-RU" altLang="ru-RU" sz="240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jwvY29uZmlndXJhdGlvbj4NCg=="/>
  <p:tag name="MMPROD_UIDATA" val="&lt;database version=&quot;6.0&quot;&gt;&lt;object type=&quot;1&quot; unique_id=&quot;10001&quot;&gt;&lt;property id=&quot;20139&quot; value=&quot;%n. %s&quot;/&gt;&lt;property id=&quot;20141&quot; value=&quot;01 lecture template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91&quot; value=&quot;http://connectpro60727338.acrobat.com&quot;/&gt;&lt;property id=&quot;20192&quot; value=&quot;http://connectpro60727338.acrobat.com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731685214&quot;/&gt;&lt;object type=&quot;4&quot; unique_id=&quot;10424&quot;&gt;&lt;/object&gt;&lt;object type=&quot;8&quot; unique_id=&quot;10425&quot;&gt;&lt;/object&gt;&lt;object type=&quot;2&quot; unique_id=&quot;10426&quot;&gt;&lt;object type=&quot;3&quot; unique_id=&quot;10427&quot;&gt;&lt;property id=&quot;20148&quot; value=&quot;5&quot;/&gt;&lt;property id=&quot;20300&quot; value=&quot;Slide 1&quot;/&gt;&lt;property id=&quot;20303&quot; value=&quot;-1&quot;/&gt;&lt;property id=&quot;20307&quot; value=&quot;258&quot;/&gt;&lt;property id=&quot;20309&quot; value=&quot;-1&quot;/&gt;&lt;/object&gt;&lt;object type=&quot;3&quot; unique_id=&quot;10428&quot;&gt;&lt;property id=&quot;20148&quot; value=&quot;5&quot;/&gt;&lt;property id=&quot;20300&quot; value=&quot;Slide 2&quot;/&gt;&lt;property id=&quot;20303&quot; value=&quot;-1&quot;/&gt;&lt;property id=&quot;20307&quot; value=&quot;260&quot;/&gt;&lt;property id=&quot;20309&quot; value=&quot;-1&quot;/&gt;&lt;/object&gt;&lt;object type=&quot;3&quot; unique_id=&quot;10429&quot;&gt;&lt;property id=&quot;20148&quot; value=&quot;5&quot;/&gt;&lt;property id=&quot;20300&quot; value=&quot;Slide 4&quot;/&gt;&lt;property id=&quot;20303&quot; value=&quot;-1&quot;/&gt;&lt;property id=&quot;20307&quot; value=&quot;261&quot;/&gt;&lt;property id=&quot;20309&quot; value=&quot;-1&quot;/&gt;&lt;/object&gt;&lt;object type=&quot;3&quot; unique_id=&quot;10430&quot;&gt;&lt;property id=&quot;20148&quot; value=&quot;5&quot;/&gt;&lt;property id=&quot;20300&quot; value=&quot;Slide 5&quot;/&gt;&lt;property id=&quot;20303&quot; value=&quot;-1&quot;/&gt;&lt;property id=&quot;20307&quot; value=&quot;267&quot;/&gt;&lt;property id=&quot;20309&quot; value=&quot;-1&quot;/&gt;&lt;/object&gt;&lt;object type=&quot;3&quot; unique_id=&quot;10431&quot;&gt;&lt;property id=&quot;20148&quot; value=&quot;5&quot;/&gt;&lt;property id=&quot;20300&quot; value=&quot;Slide 6&quot;/&gt;&lt;property id=&quot;20303&quot; value=&quot;-1&quot;/&gt;&lt;property id=&quot;20307&quot; value=&quot;268&quot;/&gt;&lt;property id=&quot;20309&quot; value=&quot;-1&quot;/&gt;&lt;/object&gt;&lt;object type=&quot;3&quot; unique_id=&quot;10432&quot;&gt;&lt;property id=&quot;20148&quot; value=&quot;5&quot;/&gt;&lt;property id=&quot;20300&quot; value=&quot;Slide 7&quot;/&gt;&lt;property id=&quot;20303&quot; value=&quot;-1&quot;/&gt;&lt;property id=&quot;20307&quot; value=&quot;269&quot;/&gt;&lt;property id=&quot;20309&quot; value=&quot;-1&quot;/&gt;&lt;/object&gt;&lt;object type=&quot;3&quot; unique_id=&quot;10433&quot;&gt;&lt;property id=&quot;20148&quot; value=&quot;5&quot;/&gt;&lt;property id=&quot;20300&quot; value=&quot;Slide 8&quot;/&gt;&lt;property id=&quot;20303&quot; value=&quot;-1&quot;/&gt;&lt;property id=&quot;20307&quot; value=&quot;257&quot;/&gt;&lt;property id=&quot;20309&quot; value=&quot;-1&quot;/&gt;&lt;/object&gt;&lt;object type=&quot;3&quot; unique_id=&quot;10434&quot;&gt;&lt;property id=&quot;20148&quot; value=&quot;5&quot;/&gt;&lt;property id=&quot;20300&quot; value=&quot;Slide 9&quot;/&gt;&lt;property id=&quot;20303&quot; value=&quot;-1&quot;/&gt;&lt;property id=&quot;20307&quot; value=&quot;256&quot;/&gt;&lt;property id=&quot;20309&quot; value=&quot;-1&quot;/&gt;&lt;/object&gt;&lt;object type=&quot;3&quot; unique_id=&quot;10435&quot;&gt;&lt;property id=&quot;20148&quot; value=&quot;5&quot;/&gt;&lt;property id=&quot;20300&quot; value=&quot;Slide 10&quot;/&gt;&lt;property id=&quot;20303&quot; value=&quot;-1&quot;/&gt;&lt;property id=&quot;20307&quot; value=&quot;264&quot;/&gt;&lt;property id=&quot;20309&quot; value=&quot;-1&quot;/&gt;&lt;/object&gt;&lt;object type=&quot;3&quot; unique_id=&quot;10436&quot;&gt;&lt;property id=&quot;20148&quot; value=&quot;5&quot;/&gt;&lt;property id=&quot;20300&quot; value=&quot;Slide 11&quot;/&gt;&lt;property id=&quot;20303&quot; value=&quot;-1&quot;/&gt;&lt;property id=&quot;20307&quot; value=&quot;259&quot;/&gt;&lt;property id=&quot;20309&quot; value=&quot;-1&quot;/&gt;&lt;/object&gt;&lt;object type=&quot;3&quot; unique_id=&quot;10437&quot;&gt;&lt;property id=&quot;20148&quot; value=&quot;5&quot;/&gt;&lt;property id=&quot;20300&quot; value=&quot;Slide 13&quot;/&gt;&lt;property id=&quot;20303&quot; value=&quot;-1&quot;/&gt;&lt;property id=&quot;20307&quot; value=&quot;265&quot;/&gt;&lt;property id=&quot;20309&quot; value=&quot;-1&quot;/&gt;&lt;/object&gt;&lt;object type=&quot;3&quot; unique_id=&quot;10438&quot;&gt;&lt;property id=&quot;20148&quot; value=&quot;5&quot;/&gt;&lt;property id=&quot;20300&quot; value=&quot;Slide 14&quot;/&gt;&lt;property id=&quot;20303&quot; value=&quot;-1&quot;/&gt;&lt;property id=&quot;20307&quot; value=&quot;266&quot;/&gt;&lt;property id=&quot;20309&quot; value=&quot;-1&quot;/&gt;&lt;/object&gt;&lt;object type=&quot;3&quot; unique_id=&quot;10439&quot;&gt;&lt;property id=&quot;20148&quot; value=&quot;5&quot;/&gt;&lt;property id=&quot;20300&quot; value=&quot;Slide 15&quot;/&gt;&lt;property id=&quot;20303&quot; value=&quot;-1&quot;/&gt;&lt;property id=&quot;20307&quot; value=&quot;262&quot;/&gt;&lt;property id=&quot;20309&quot; value=&quot;-1&quot;/&gt;&lt;/object&gt;&lt;object type=&quot;3&quot; unique_id=&quot;10440&quot;&gt;&lt;property id=&quot;20148&quot; value=&quot;5&quot;/&gt;&lt;property id=&quot;20300&quot; value=&quot;Slide 16&quot;/&gt;&lt;property id=&quot;20303&quot; value=&quot;-1&quot;/&gt;&lt;property id=&quot;20307&quot; value=&quot;263&quot;/&gt;&lt;property id=&quot;20309&quot; value=&quot;-1&quot;/&gt;&lt;/object&gt;&lt;object type=&quot;3&quot; unique_id=&quot;10441&quot;&gt;&lt;property id=&quot;20148&quot; value=&quot;5&quot;/&gt;&lt;property id=&quot;20300&quot; value=&quot;Slide 18&quot;/&gt;&lt;property id=&quot;20303&quot; value=&quot;-1&quot;/&gt;&lt;property id=&quot;20307&quot; value=&quot;270&quot;/&gt;&lt;property id=&quot;20309&quot; value=&quot;-1&quot;/&gt;&lt;/object&gt;&lt;object type=&quot;3&quot; unique_id=&quot;10541&quot;&gt;&lt;property id=&quot;20148&quot; value=&quot;5&quot;/&gt;&lt;property id=&quot;20300&quot; value=&quot;Slide 19&quot;/&gt;&lt;property id=&quot;20307&quot; value=&quot;271&quot;/&gt;&lt;property id=&quot;20309&quot; value=&quot;-1&quot;/&gt;&lt;/object&gt;&lt;object type=&quot;3&quot; unique_id=&quot;10979&quot;&gt;&lt;property id=&quot;20148&quot; value=&quot;5&quot;/&gt;&lt;property id=&quot;20300&quot; value=&quot;Slide 3&quot;/&gt;&lt;property id=&quot;20307&quot; value=&quot;272&quot;/&gt;&lt;property id=&quot;20309&quot; value=&quot;-1&quot;/&gt;&lt;/object&gt;&lt;object type=&quot;3&quot; unique_id=&quot;11756&quot;&gt;&lt;property id=&quot;20148&quot; value=&quot;5&quot;/&gt;&lt;property id=&quot;20300&quot; value=&quot;Slide 12&quot;/&gt;&lt;property id=&quot;20307&quot; value=&quot;273&quot;/&gt;&lt;/object&gt;&lt;object type=&quot;3&quot; unique_id=&quot;11778&quot;&gt;&lt;property id=&quot;20148&quot; value=&quot;5&quot;/&gt;&lt;property id=&quot;20300&quot; value=&quot;Slide 17&quot;/&gt;&lt;property id=&quot;20307&quot; value=&quot;274&quot;/&gt;&lt;/object&gt;&lt;/object&gt;&lt;/object&gt;&lt;/database&gt;"/>
  <p:tag name="ISPRING_RESOURCE_PATHS_HASH_2" val="a3dbb1b4cd26318bdb5fd101ad18312e9dad81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6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000000"/>
      </a:hlink>
      <a:folHlink>
        <a:srgbClr val="29292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74638" marR="0" indent="182563" algn="just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74638" marR="0" indent="182563" algn="just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  <a:txDef>
      <a:spPr bwMode="auto">
        <a:blipFill rotWithShape="0">
          <a:blip xmlns:r="http://schemas.openxmlformats.org/officeDocument/2006/relationships" r:embed="rId1"/>
          <a:stretch>
            <a:fillRect l="-1793" t="-1451" r="-1865"/>
          </a:stretch>
        </a:blipFill>
        <a:ln>
          <a:noFill/>
        </a:ln>
        <a:effectLst/>
        <a:extLst>
          <a:ext uri="{91240B29-F687-4F45-9708-019B960494DF}">
            <a14:hiddenLine xmlns:a14="http://schemas.microsoft.com/office/drawing/2010/main" w="3175">
              <a:solidFill>
                <a:schemeClr val="tx1"/>
              </a:solidFill>
              <a:prstDash val="dash"/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>
        <a:defPPr>
          <a:defRPr>
            <a:noFill/>
          </a:defRPr>
        </a:defPPr>
      </a:lstStyle>
    </a:tx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10654</TotalTime>
  <Words>3638</Words>
  <Application>Microsoft Office PowerPoint</Application>
  <PresentationFormat>Экран (4:3)</PresentationFormat>
  <Paragraphs>566</Paragraphs>
  <Slides>46</Slides>
  <Notes>32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2" baseType="lpstr">
      <vt:lpstr>Arial</vt:lpstr>
      <vt:lpstr>Calibri</vt:lpstr>
      <vt:lpstr>Symbol</vt:lpstr>
      <vt:lpstr>Times New Roman</vt:lpstr>
      <vt:lpstr>Wingdings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OPITUP VVSU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Template</dc:title>
  <dc:creator>S.V.Ryzhkov</dc:creator>
  <cp:lastModifiedBy>Недолужко Ольга</cp:lastModifiedBy>
  <cp:revision>220</cp:revision>
  <cp:lastPrinted>2015-10-09T09:53:09Z</cp:lastPrinted>
  <dcterms:created xsi:type="dcterms:W3CDTF">2007-04-22T06:20:01Z</dcterms:created>
  <dcterms:modified xsi:type="dcterms:W3CDTF">2018-02-06T09:41:51Z</dcterms:modified>
</cp:coreProperties>
</file>