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1"/>
  </p:sldMasterIdLst>
  <p:notesMasterIdLst>
    <p:notesMasterId r:id="rId27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6" r:id="rId9"/>
    <p:sldId id="267" r:id="rId10"/>
    <p:sldId id="268" r:id="rId11"/>
    <p:sldId id="269" r:id="rId12"/>
    <p:sldId id="270" r:id="rId13"/>
    <p:sldId id="275" r:id="rId14"/>
    <p:sldId id="276" r:id="rId15"/>
    <p:sldId id="277" r:id="rId16"/>
    <p:sldId id="283" r:id="rId17"/>
    <p:sldId id="278" r:id="rId18"/>
    <p:sldId id="279" r:id="rId19"/>
    <p:sldId id="280" r:id="rId20"/>
    <p:sldId id="281" r:id="rId21"/>
    <p:sldId id="282" r:id="rId22"/>
    <p:sldId id="271" r:id="rId23"/>
    <p:sldId id="272" r:id="rId24"/>
    <p:sldId id="273" r:id="rId25"/>
    <p:sldId id="274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78" y="8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A7CDE8-0232-426E-9EA9-1D1B4B8FEF9E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68EE70-4F00-4897-9EEA-0F1214A56D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869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68EE70-4F00-4897-9EEA-0F1214A56DC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092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1026"/>
          <p:cNvGrpSpPr>
            <a:grpSpLocks/>
          </p:cNvGrpSpPr>
          <p:nvPr/>
        </p:nvGrpSpPr>
        <p:grpSpPr bwMode="auto">
          <a:xfrm>
            <a:off x="2779184" y="-395288"/>
            <a:ext cx="6637867" cy="5749926"/>
            <a:chOff x="1313" y="-249"/>
            <a:chExt cx="3136" cy="3622"/>
          </a:xfrm>
        </p:grpSpPr>
        <p:sp>
          <p:nvSpPr>
            <p:cNvPr id="15363" name="Arc 1027"/>
            <p:cNvSpPr>
              <a:spLocks/>
            </p:cNvSpPr>
            <p:nvPr/>
          </p:nvSpPr>
          <p:spPr bwMode="ltGray">
            <a:xfrm rot="18900000">
              <a:off x="1313" y="-249"/>
              <a:ext cx="3136" cy="3135"/>
            </a:xfrm>
            <a:custGeom>
              <a:avLst/>
              <a:gdLst>
                <a:gd name="G0" fmla="+- 7 0 0"/>
                <a:gd name="G1" fmla="+- 21600 0 0"/>
                <a:gd name="G2" fmla="+- 21600 0 0"/>
                <a:gd name="T0" fmla="*/ 0 w 21607"/>
                <a:gd name="T1" fmla="*/ 0 h 21600"/>
                <a:gd name="T2" fmla="*/ 21607 w 21607"/>
                <a:gd name="T3" fmla="*/ 21593 h 21600"/>
                <a:gd name="T4" fmla="*/ 7 w 21607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7" h="21600" fill="none" extrusionOk="0">
                  <a:moveTo>
                    <a:pt x="0" y="0"/>
                  </a:moveTo>
                  <a:cubicBezTo>
                    <a:pt x="2" y="0"/>
                    <a:pt x="4" y="-1"/>
                    <a:pt x="7" y="0"/>
                  </a:cubicBezTo>
                  <a:cubicBezTo>
                    <a:pt x="11933" y="0"/>
                    <a:pt x="21603" y="9666"/>
                    <a:pt x="21606" y="21593"/>
                  </a:cubicBezTo>
                </a:path>
                <a:path w="21607" h="21600" stroke="0" extrusionOk="0">
                  <a:moveTo>
                    <a:pt x="0" y="0"/>
                  </a:moveTo>
                  <a:cubicBezTo>
                    <a:pt x="2" y="0"/>
                    <a:pt x="4" y="-1"/>
                    <a:pt x="7" y="0"/>
                  </a:cubicBezTo>
                  <a:cubicBezTo>
                    <a:pt x="11933" y="0"/>
                    <a:pt x="21603" y="9666"/>
                    <a:pt x="21606" y="21593"/>
                  </a:cubicBezTo>
                  <a:lnTo>
                    <a:pt x="7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5364" name="Arc 1028"/>
            <p:cNvSpPr>
              <a:spLocks/>
            </p:cNvSpPr>
            <p:nvPr/>
          </p:nvSpPr>
          <p:spPr bwMode="ltGray">
            <a:xfrm rot="18900000">
              <a:off x="1349" y="-162"/>
              <a:ext cx="3037" cy="3056"/>
            </a:xfrm>
            <a:custGeom>
              <a:avLst/>
              <a:gdLst>
                <a:gd name="G0" fmla="+- 0 0 0"/>
                <a:gd name="G1" fmla="+- 21053 0 0"/>
                <a:gd name="G2" fmla="+- 21600 0 0"/>
                <a:gd name="T0" fmla="*/ 4831 w 20922"/>
                <a:gd name="T1" fmla="*/ 0 h 21053"/>
                <a:gd name="T2" fmla="*/ 20922 w 20922"/>
                <a:gd name="T3" fmla="*/ 15685 h 21053"/>
                <a:gd name="T4" fmla="*/ 0 w 20922"/>
                <a:gd name="T5" fmla="*/ 21053 h 21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922" h="21053" fill="none" extrusionOk="0">
                  <a:moveTo>
                    <a:pt x="4830" y="0"/>
                  </a:moveTo>
                  <a:cubicBezTo>
                    <a:pt x="12706" y="1807"/>
                    <a:pt x="18914" y="7858"/>
                    <a:pt x="20922" y="15684"/>
                  </a:cubicBezTo>
                </a:path>
                <a:path w="20922" h="21053" stroke="0" extrusionOk="0">
                  <a:moveTo>
                    <a:pt x="4830" y="0"/>
                  </a:moveTo>
                  <a:cubicBezTo>
                    <a:pt x="12706" y="1807"/>
                    <a:pt x="18914" y="7858"/>
                    <a:pt x="20922" y="15684"/>
                  </a:cubicBezTo>
                  <a:lnTo>
                    <a:pt x="0" y="21053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5365" name="Arc 1029"/>
            <p:cNvSpPr>
              <a:spLocks/>
            </p:cNvSpPr>
            <p:nvPr/>
          </p:nvSpPr>
          <p:spPr bwMode="ltGray">
            <a:xfrm rot="18900000">
              <a:off x="1474" y="162"/>
              <a:ext cx="2752" cy="2792"/>
            </a:xfrm>
            <a:custGeom>
              <a:avLst/>
              <a:gdLst>
                <a:gd name="G0" fmla="+- 0 0 0"/>
                <a:gd name="G1" fmla="+- 19239 0 0"/>
                <a:gd name="G2" fmla="+- 21600 0 0"/>
                <a:gd name="T0" fmla="*/ 9819 w 18966"/>
                <a:gd name="T1" fmla="*/ 0 h 19239"/>
                <a:gd name="T2" fmla="*/ 18966 w 18966"/>
                <a:gd name="T3" fmla="*/ 8902 h 19239"/>
                <a:gd name="T4" fmla="*/ 0 w 18966"/>
                <a:gd name="T5" fmla="*/ 19239 h 19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966" h="19239" fill="none" extrusionOk="0">
                  <a:moveTo>
                    <a:pt x="9819" y="-1"/>
                  </a:moveTo>
                  <a:cubicBezTo>
                    <a:pt x="13695" y="1978"/>
                    <a:pt x="16883" y="5080"/>
                    <a:pt x="18965" y="8902"/>
                  </a:cubicBezTo>
                </a:path>
                <a:path w="18966" h="19239" stroke="0" extrusionOk="0">
                  <a:moveTo>
                    <a:pt x="9819" y="-1"/>
                  </a:moveTo>
                  <a:cubicBezTo>
                    <a:pt x="13695" y="1978"/>
                    <a:pt x="16883" y="5080"/>
                    <a:pt x="18965" y="8902"/>
                  </a:cubicBezTo>
                  <a:lnTo>
                    <a:pt x="0" y="19239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5366" name="Arc 1030"/>
            <p:cNvSpPr>
              <a:spLocks/>
            </p:cNvSpPr>
            <p:nvPr/>
          </p:nvSpPr>
          <p:spPr bwMode="ltGray">
            <a:xfrm rot="18900000">
              <a:off x="1678" y="510"/>
              <a:ext cx="2432" cy="2498"/>
            </a:xfrm>
            <a:custGeom>
              <a:avLst/>
              <a:gdLst>
                <a:gd name="G0" fmla="+- 0 0 0"/>
                <a:gd name="G1" fmla="+- 17212 0 0"/>
                <a:gd name="G2" fmla="+- 21600 0 0"/>
                <a:gd name="T0" fmla="*/ 13050 w 16754"/>
                <a:gd name="T1" fmla="*/ 0 h 17212"/>
                <a:gd name="T2" fmla="*/ 16754 w 16754"/>
                <a:gd name="T3" fmla="*/ 3579 h 17212"/>
                <a:gd name="T4" fmla="*/ 0 w 16754"/>
                <a:gd name="T5" fmla="*/ 17212 h 17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754" h="17212" fill="none" extrusionOk="0">
                  <a:moveTo>
                    <a:pt x="13050" y="-1"/>
                  </a:moveTo>
                  <a:cubicBezTo>
                    <a:pt x="14423" y="1040"/>
                    <a:pt x="15666" y="2242"/>
                    <a:pt x="16754" y="3578"/>
                  </a:cubicBezTo>
                </a:path>
                <a:path w="16754" h="17212" stroke="0" extrusionOk="0">
                  <a:moveTo>
                    <a:pt x="13050" y="-1"/>
                  </a:moveTo>
                  <a:cubicBezTo>
                    <a:pt x="14423" y="1040"/>
                    <a:pt x="15666" y="2242"/>
                    <a:pt x="16754" y="3578"/>
                  </a:cubicBezTo>
                  <a:lnTo>
                    <a:pt x="0" y="1721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5367" name="Arc 1031"/>
            <p:cNvSpPr>
              <a:spLocks/>
            </p:cNvSpPr>
            <p:nvPr/>
          </p:nvSpPr>
          <p:spPr bwMode="ltGray">
            <a:xfrm rot="18900000">
              <a:off x="1446" y="57"/>
              <a:ext cx="2900" cy="29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5368" name="Arc 1032"/>
            <p:cNvSpPr>
              <a:spLocks/>
            </p:cNvSpPr>
            <p:nvPr/>
          </p:nvSpPr>
          <p:spPr bwMode="ltGray">
            <a:xfrm rot="18900000">
              <a:off x="1478" y="137"/>
              <a:ext cx="2809" cy="2826"/>
            </a:xfrm>
            <a:custGeom>
              <a:avLst/>
              <a:gdLst>
                <a:gd name="G0" fmla="+- 0 0 0"/>
                <a:gd name="G1" fmla="+- 21052 0 0"/>
                <a:gd name="G2" fmla="+- 21600 0 0"/>
                <a:gd name="T0" fmla="*/ 4833 w 20924"/>
                <a:gd name="T1" fmla="*/ 0 h 21052"/>
                <a:gd name="T2" fmla="*/ 20924 w 20924"/>
                <a:gd name="T3" fmla="*/ 15689 h 21052"/>
                <a:gd name="T4" fmla="*/ 0 w 20924"/>
                <a:gd name="T5" fmla="*/ 21052 h 2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924" h="21052" fill="none" extrusionOk="0">
                  <a:moveTo>
                    <a:pt x="4833" y="-1"/>
                  </a:moveTo>
                  <a:cubicBezTo>
                    <a:pt x="12709" y="1807"/>
                    <a:pt x="18917" y="7861"/>
                    <a:pt x="20923" y="15689"/>
                  </a:cubicBezTo>
                </a:path>
                <a:path w="20924" h="21052" stroke="0" extrusionOk="0">
                  <a:moveTo>
                    <a:pt x="4833" y="-1"/>
                  </a:moveTo>
                  <a:cubicBezTo>
                    <a:pt x="12709" y="1807"/>
                    <a:pt x="18917" y="7861"/>
                    <a:pt x="20923" y="15689"/>
                  </a:cubicBezTo>
                  <a:lnTo>
                    <a:pt x="0" y="21052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5369" name="Arc 1033"/>
            <p:cNvSpPr>
              <a:spLocks/>
            </p:cNvSpPr>
            <p:nvPr/>
          </p:nvSpPr>
          <p:spPr bwMode="ltGray">
            <a:xfrm rot="18900000">
              <a:off x="1608" y="427"/>
              <a:ext cx="2547" cy="2583"/>
            </a:xfrm>
            <a:custGeom>
              <a:avLst/>
              <a:gdLst>
                <a:gd name="G0" fmla="+- 0 0 0"/>
                <a:gd name="G1" fmla="+- 19237 0 0"/>
                <a:gd name="G2" fmla="+- 21600 0 0"/>
                <a:gd name="T0" fmla="*/ 9823 w 18970"/>
                <a:gd name="T1" fmla="*/ 0 h 19237"/>
                <a:gd name="T2" fmla="*/ 18970 w 18970"/>
                <a:gd name="T3" fmla="*/ 8907 h 19237"/>
                <a:gd name="T4" fmla="*/ 0 w 18970"/>
                <a:gd name="T5" fmla="*/ 19237 h 19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970" h="19237" fill="none" extrusionOk="0">
                  <a:moveTo>
                    <a:pt x="9823" y="-1"/>
                  </a:moveTo>
                  <a:cubicBezTo>
                    <a:pt x="13699" y="1979"/>
                    <a:pt x="16888" y="5084"/>
                    <a:pt x="18969" y="8907"/>
                  </a:cubicBezTo>
                </a:path>
                <a:path w="18970" h="19237" stroke="0" extrusionOk="0">
                  <a:moveTo>
                    <a:pt x="9823" y="-1"/>
                  </a:moveTo>
                  <a:cubicBezTo>
                    <a:pt x="13699" y="1979"/>
                    <a:pt x="16888" y="5084"/>
                    <a:pt x="18969" y="8907"/>
                  </a:cubicBezTo>
                  <a:lnTo>
                    <a:pt x="0" y="19237"/>
                  </a:lnTo>
                  <a:close/>
                </a:path>
              </a:pathLst>
            </a:custGeom>
            <a:gradFill rotWithShape="0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5370" name="Arc 1034"/>
            <p:cNvSpPr>
              <a:spLocks/>
            </p:cNvSpPr>
            <p:nvPr/>
          </p:nvSpPr>
          <p:spPr bwMode="ltGray">
            <a:xfrm rot="18900000">
              <a:off x="1783" y="749"/>
              <a:ext cx="2249" cy="2311"/>
            </a:xfrm>
            <a:custGeom>
              <a:avLst/>
              <a:gdLst>
                <a:gd name="G0" fmla="+- 0 0 0"/>
                <a:gd name="G1" fmla="+- 17213 0 0"/>
                <a:gd name="G2" fmla="+- 21600 0 0"/>
                <a:gd name="T0" fmla="*/ 13049 w 16754"/>
                <a:gd name="T1" fmla="*/ 0 h 17213"/>
                <a:gd name="T2" fmla="*/ 16754 w 16754"/>
                <a:gd name="T3" fmla="*/ 3580 h 17213"/>
                <a:gd name="T4" fmla="*/ 0 w 16754"/>
                <a:gd name="T5" fmla="*/ 17213 h 17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754" h="17213" fill="none" extrusionOk="0">
                  <a:moveTo>
                    <a:pt x="13048" y="0"/>
                  </a:moveTo>
                  <a:cubicBezTo>
                    <a:pt x="14422" y="1041"/>
                    <a:pt x="15666" y="2243"/>
                    <a:pt x="16754" y="3579"/>
                  </a:cubicBezTo>
                </a:path>
                <a:path w="16754" h="17213" stroke="0" extrusionOk="0">
                  <a:moveTo>
                    <a:pt x="13048" y="0"/>
                  </a:moveTo>
                  <a:cubicBezTo>
                    <a:pt x="14422" y="1041"/>
                    <a:pt x="15666" y="2243"/>
                    <a:pt x="16754" y="3579"/>
                  </a:cubicBezTo>
                  <a:lnTo>
                    <a:pt x="0" y="1721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5371" name="Arc 1035"/>
            <p:cNvSpPr>
              <a:spLocks/>
            </p:cNvSpPr>
            <p:nvPr/>
          </p:nvSpPr>
          <p:spPr bwMode="ltGray">
            <a:xfrm rot="18900000">
              <a:off x="2239" y="2089"/>
              <a:ext cx="1284" cy="1284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</p:grpSp>
      <p:sp>
        <p:nvSpPr>
          <p:cNvPr id="15372" name="Rectangle 1036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3770313"/>
            <a:ext cx="10363200" cy="1143000"/>
          </a:xfrm>
        </p:spPr>
        <p:txBody>
          <a:bodyPr anchor="b"/>
          <a:lstStyle>
            <a:lvl1pPr algn="ctr">
              <a:defRPr/>
            </a:lvl1pPr>
          </a:lstStyle>
          <a:p>
            <a:pPr lvl="0"/>
            <a:r>
              <a:rPr lang="ru-RU" altLang="ru-RU" noProof="0"/>
              <a:t>Щелчок правит образец заголовка</a:t>
            </a:r>
          </a:p>
        </p:txBody>
      </p:sp>
      <p:sp>
        <p:nvSpPr>
          <p:cNvPr id="15373" name="Rectangle 103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4906963"/>
            <a:ext cx="8534400" cy="1752600"/>
          </a:xfrm>
        </p:spPr>
        <p:txBody>
          <a:bodyPr anchor="b"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ru-RU" altLang="ru-RU" noProof="0"/>
              <a:t>Щелчок правит образец подзаголовка</a:t>
            </a:r>
          </a:p>
        </p:txBody>
      </p:sp>
      <p:sp>
        <p:nvSpPr>
          <p:cNvPr id="15374" name="Rectangle 1038"/>
          <p:cNvSpPr>
            <a:spLocks noGrp="1" noChangeArrowheads="1"/>
          </p:cNvSpPr>
          <p:nvPr>
            <p:ph type="dt" sz="quarter" idx="2"/>
          </p:nvPr>
        </p:nvSpPr>
        <p:spPr>
          <a:xfrm>
            <a:off x="664633" y="9525"/>
            <a:ext cx="2540000" cy="457200"/>
          </a:xfrm>
        </p:spPr>
        <p:txBody>
          <a:bodyPr/>
          <a:lstStyle>
            <a:lvl1pPr>
              <a:defRPr>
                <a:solidFill>
                  <a:srgbClr val="FFFFCC"/>
                </a:solidFill>
              </a:defRPr>
            </a:lvl1pPr>
          </a:lstStyle>
          <a:p>
            <a:endParaRPr lang="ru-RU" altLang="ru-RU"/>
          </a:p>
        </p:txBody>
      </p:sp>
      <p:sp>
        <p:nvSpPr>
          <p:cNvPr id="15375" name="Rectangle 1039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9525"/>
            <a:ext cx="3860800" cy="457200"/>
          </a:xfrm>
        </p:spPr>
        <p:txBody>
          <a:bodyPr/>
          <a:lstStyle>
            <a:lvl1pPr>
              <a:defRPr>
                <a:solidFill>
                  <a:srgbClr val="FFFFCC"/>
                </a:solidFill>
              </a:defRPr>
            </a:lvl1pPr>
          </a:lstStyle>
          <a:p>
            <a:endParaRPr lang="ru-RU" altLang="ru-RU"/>
          </a:p>
        </p:txBody>
      </p:sp>
      <p:sp>
        <p:nvSpPr>
          <p:cNvPr id="15376" name="Rectangle 1040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970433" y="9525"/>
            <a:ext cx="2540000" cy="457200"/>
          </a:xfrm>
        </p:spPr>
        <p:txBody>
          <a:bodyPr/>
          <a:lstStyle>
            <a:lvl1pPr>
              <a:defRPr>
                <a:solidFill>
                  <a:srgbClr val="FFFFCC"/>
                </a:solidFill>
              </a:defRPr>
            </a:lvl1pPr>
          </a:lstStyle>
          <a:p>
            <a:fld id="{035B2A6C-745A-406F-9913-4A1AA1D3A6A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02844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7EBA22-C3DD-4A3A-AD44-F7CA97C1AD5D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65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3B7292-6D40-4E35-B534-C131519330DC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954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670051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953251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3BB897-479A-48F8-B46C-4B6FE33BAE50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019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95DDE9-BA86-4F12-8507-4351163ED4EF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645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4785D7-4918-4BE6-83D6-4777299AB9D1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14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B77049-BD6F-4692-BE59-19133D2126C2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606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02B381-2B1E-4D8F-95B6-24AB4B4FEC9D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287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03B1E6-522F-4D7B-ACFD-11CF9A80B49B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910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233EE-03AD-402C-B45F-FD3542C34747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88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442451" y="609600"/>
            <a:ext cx="2590800" cy="5486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670051" y="609600"/>
            <a:ext cx="7569200" cy="54864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19E379-BC78-47D6-9D88-3E6976543048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742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"/>
          <p:cNvGrpSpPr>
            <a:grpSpLocks/>
          </p:cNvGrpSpPr>
          <p:nvPr/>
        </p:nvGrpSpPr>
        <p:grpSpPr bwMode="auto">
          <a:xfrm>
            <a:off x="188385" y="249239"/>
            <a:ext cx="1509183" cy="6345237"/>
            <a:chOff x="89" y="157"/>
            <a:chExt cx="713" cy="3997"/>
          </a:xfrm>
        </p:grpSpPr>
        <p:sp>
          <p:nvSpPr>
            <p:cNvPr id="14339" name="Arc 3"/>
            <p:cNvSpPr>
              <a:spLocks/>
            </p:cNvSpPr>
            <p:nvPr/>
          </p:nvSpPr>
          <p:spPr bwMode="ltGray">
            <a:xfrm rot="2700000">
              <a:off x="347" y="157"/>
              <a:ext cx="455" cy="45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40" name="Arc 4"/>
            <p:cNvSpPr>
              <a:spLocks/>
            </p:cNvSpPr>
            <p:nvPr/>
          </p:nvSpPr>
          <p:spPr bwMode="ltGray">
            <a:xfrm rot="2700000">
              <a:off x="342" y="162"/>
              <a:ext cx="438" cy="435"/>
            </a:xfrm>
            <a:custGeom>
              <a:avLst/>
              <a:gdLst>
                <a:gd name="G0" fmla="+- 0 0 0"/>
                <a:gd name="G1" fmla="+- 20673 0 0"/>
                <a:gd name="G2" fmla="+- 21600 0 0"/>
                <a:gd name="T0" fmla="*/ 6259 w 20808"/>
                <a:gd name="T1" fmla="*/ 0 h 20673"/>
                <a:gd name="T2" fmla="*/ 20808 w 20808"/>
                <a:gd name="T3" fmla="*/ 14877 h 20673"/>
                <a:gd name="T4" fmla="*/ 0 w 20808"/>
                <a:gd name="T5" fmla="*/ 20673 h 20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808" h="20673" fill="none" extrusionOk="0">
                  <a:moveTo>
                    <a:pt x="6259" y="-1"/>
                  </a:moveTo>
                  <a:cubicBezTo>
                    <a:pt x="13335" y="2142"/>
                    <a:pt x="18823" y="7754"/>
                    <a:pt x="20807" y="14877"/>
                  </a:cubicBezTo>
                </a:path>
                <a:path w="20808" h="20673" stroke="0" extrusionOk="0">
                  <a:moveTo>
                    <a:pt x="6259" y="-1"/>
                  </a:moveTo>
                  <a:cubicBezTo>
                    <a:pt x="13335" y="2142"/>
                    <a:pt x="18823" y="7754"/>
                    <a:pt x="20807" y="14877"/>
                  </a:cubicBezTo>
                  <a:lnTo>
                    <a:pt x="0" y="206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41" name="Arc 5"/>
            <p:cNvSpPr>
              <a:spLocks/>
            </p:cNvSpPr>
            <p:nvPr/>
          </p:nvSpPr>
          <p:spPr bwMode="ltGray">
            <a:xfrm rot="2700000">
              <a:off x="339" y="188"/>
              <a:ext cx="410" cy="400"/>
            </a:xfrm>
            <a:custGeom>
              <a:avLst/>
              <a:gdLst>
                <a:gd name="G0" fmla="+- 0 0 0"/>
                <a:gd name="G1" fmla="+- 18986 0 0"/>
                <a:gd name="G2" fmla="+- 21600 0 0"/>
                <a:gd name="T0" fmla="*/ 10300 w 19469"/>
                <a:gd name="T1" fmla="*/ 0 h 18986"/>
                <a:gd name="T2" fmla="*/ 19469 w 19469"/>
                <a:gd name="T3" fmla="*/ 9631 h 18986"/>
                <a:gd name="T4" fmla="*/ 0 w 19469"/>
                <a:gd name="T5" fmla="*/ 18986 h 18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69" h="18986" fill="none" extrusionOk="0">
                  <a:moveTo>
                    <a:pt x="10300" y="-1"/>
                  </a:moveTo>
                  <a:cubicBezTo>
                    <a:pt x="14293" y="2166"/>
                    <a:pt x="17501" y="5536"/>
                    <a:pt x="19469" y="9630"/>
                  </a:cubicBezTo>
                </a:path>
                <a:path w="19469" h="18986" stroke="0" extrusionOk="0">
                  <a:moveTo>
                    <a:pt x="10300" y="-1"/>
                  </a:moveTo>
                  <a:cubicBezTo>
                    <a:pt x="14293" y="2166"/>
                    <a:pt x="17501" y="5536"/>
                    <a:pt x="19469" y="9630"/>
                  </a:cubicBezTo>
                  <a:lnTo>
                    <a:pt x="0" y="1898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42" name="Arc 6"/>
            <p:cNvSpPr>
              <a:spLocks/>
            </p:cNvSpPr>
            <p:nvPr/>
          </p:nvSpPr>
          <p:spPr bwMode="ltGray">
            <a:xfrm rot="2700000">
              <a:off x="334" y="206"/>
              <a:ext cx="361" cy="357"/>
            </a:xfrm>
            <a:custGeom>
              <a:avLst/>
              <a:gdLst>
                <a:gd name="G0" fmla="+- 0 0 0"/>
                <a:gd name="G1" fmla="+- 16950 0 0"/>
                <a:gd name="G2" fmla="+- 21600 0 0"/>
                <a:gd name="T0" fmla="*/ 13389 w 17119"/>
                <a:gd name="T1" fmla="*/ 0 h 16950"/>
                <a:gd name="T2" fmla="*/ 17119 w 17119"/>
                <a:gd name="T3" fmla="*/ 3778 h 16950"/>
                <a:gd name="T4" fmla="*/ 0 w 17119"/>
                <a:gd name="T5" fmla="*/ 16950 h 16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19" h="16950" fill="none" extrusionOk="0">
                  <a:moveTo>
                    <a:pt x="13388" y="0"/>
                  </a:moveTo>
                  <a:cubicBezTo>
                    <a:pt x="14782" y="1101"/>
                    <a:pt x="16035" y="2370"/>
                    <a:pt x="17118" y="3778"/>
                  </a:cubicBezTo>
                </a:path>
                <a:path w="17119" h="16950" stroke="0" extrusionOk="0">
                  <a:moveTo>
                    <a:pt x="13388" y="0"/>
                  </a:moveTo>
                  <a:cubicBezTo>
                    <a:pt x="14782" y="1101"/>
                    <a:pt x="16035" y="2370"/>
                    <a:pt x="17118" y="3778"/>
                  </a:cubicBezTo>
                  <a:lnTo>
                    <a:pt x="0" y="169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43" name="Arc 7"/>
            <p:cNvSpPr>
              <a:spLocks/>
            </p:cNvSpPr>
            <p:nvPr/>
          </p:nvSpPr>
          <p:spPr bwMode="ltGray">
            <a:xfrm rot="2700000">
              <a:off x="293" y="271"/>
              <a:ext cx="215" cy="21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5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890" y="0"/>
                    <a:pt x="21544" y="9609"/>
                    <a:pt x="21599" y="215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890" y="0"/>
                    <a:pt x="21544" y="9609"/>
                    <a:pt x="21599" y="215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44" name="Arc 8"/>
            <p:cNvSpPr>
              <a:spLocks/>
            </p:cNvSpPr>
            <p:nvPr/>
          </p:nvSpPr>
          <p:spPr bwMode="ltGray">
            <a:xfrm rot="2700000">
              <a:off x="347" y="939"/>
              <a:ext cx="455" cy="45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45" name="Arc 9"/>
            <p:cNvSpPr>
              <a:spLocks/>
            </p:cNvSpPr>
            <p:nvPr/>
          </p:nvSpPr>
          <p:spPr bwMode="ltGray">
            <a:xfrm rot="2700000">
              <a:off x="342" y="944"/>
              <a:ext cx="438" cy="435"/>
            </a:xfrm>
            <a:custGeom>
              <a:avLst/>
              <a:gdLst>
                <a:gd name="G0" fmla="+- 0 0 0"/>
                <a:gd name="G1" fmla="+- 20673 0 0"/>
                <a:gd name="G2" fmla="+- 21600 0 0"/>
                <a:gd name="T0" fmla="*/ 6259 w 20808"/>
                <a:gd name="T1" fmla="*/ 0 h 20673"/>
                <a:gd name="T2" fmla="*/ 20808 w 20808"/>
                <a:gd name="T3" fmla="*/ 14877 h 20673"/>
                <a:gd name="T4" fmla="*/ 0 w 20808"/>
                <a:gd name="T5" fmla="*/ 20673 h 20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808" h="20673" fill="none" extrusionOk="0">
                  <a:moveTo>
                    <a:pt x="6259" y="-1"/>
                  </a:moveTo>
                  <a:cubicBezTo>
                    <a:pt x="13335" y="2142"/>
                    <a:pt x="18823" y="7754"/>
                    <a:pt x="20807" y="14877"/>
                  </a:cubicBezTo>
                </a:path>
                <a:path w="20808" h="20673" stroke="0" extrusionOk="0">
                  <a:moveTo>
                    <a:pt x="6259" y="-1"/>
                  </a:moveTo>
                  <a:cubicBezTo>
                    <a:pt x="13335" y="2142"/>
                    <a:pt x="18823" y="7754"/>
                    <a:pt x="20807" y="14877"/>
                  </a:cubicBezTo>
                  <a:lnTo>
                    <a:pt x="0" y="206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46" name="Arc 10"/>
            <p:cNvSpPr>
              <a:spLocks/>
            </p:cNvSpPr>
            <p:nvPr/>
          </p:nvSpPr>
          <p:spPr bwMode="ltGray">
            <a:xfrm rot="2700000">
              <a:off x="339" y="970"/>
              <a:ext cx="410" cy="400"/>
            </a:xfrm>
            <a:custGeom>
              <a:avLst/>
              <a:gdLst>
                <a:gd name="G0" fmla="+- 0 0 0"/>
                <a:gd name="G1" fmla="+- 18986 0 0"/>
                <a:gd name="G2" fmla="+- 21600 0 0"/>
                <a:gd name="T0" fmla="*/ 10300 w 19469"/>
                <a:gd name="T1" fmla="*/ 0 h 18986"/>
                <a:gd name="T2" fmla="*/ 19469 w 19469"/>
                <a:gd name="T3" fmla="*/ 9631 h 18986"/>
                <a:gd name="T4" fmla="*/ 0 w 19469"/>
                <a:gd name="T5" fmla="*/ 18986 h 18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69" h="18986" fill="none" extrusionOk="0">
                  <a:moveTo>
                    <a:pt x="10300" y="-1"/>
                  </a:moveTo>
                  <a:cubicBezTo>
                    <a:pt x="14293" y="2166"/>
                    <a:pt x="17501" y="5536"/>
                    <a:pt x="19469" y="9630"/>
                  </a:cubicBezTo>
                </a:path>
                <a:path w="19469" h="18986" stroke="0" extrusionOk="0">
                  <a:moveTo>
                    <a:pt x="10300" y="-1"/>
                  </a:moveTo>
                  <a:cubicBezTo>
                    <a:pt x="14293" y="2166"/>
                    <a:pt x="17501" y="5536"/>
                    <a:pt x="19469" y="9630"/>
                  </a:cubicBezTo>
                  <a:lnTo>
                    <a:pt x="0" y="1898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47" name="Arc 11"/>
            <p:cNvSpPr>
              <a:spLocks/>
            </p:cNvSpPr>
            <p:nvPr/>
          </p:nvSpPr>
          <p:spPr bwMode="ltGray">
            <a:xfrm rot="2700000">
              <a:off x="334" y="988"/>
              <a:ext cx="361" cy="357"/>
            </a:xfrm>
            <a:custGeom>
              <a:avLst/>
              <a:gdLst>
                <a:gd name="G0" fmla="+- 0 0 0"/>
                <a:gd name="G1" fmla="+- 16950 0 0"/>
                <a:gd name="G2" fmla="+- 21600 0 0"/>
                <a:gd name="T0" fmla="*/ 13389 w 17119"/>
                <a:gd name="T1" fmla="*/ 0 h 16950"/>
                <a:gd name="T2" fmla="*/ 17119 w 17119"/>
                <a:gd name="T3" fmla="*/ 3778 h 16950"/>
                <a:gd name="T4" fmla="*/ 0 w 17119"/>
                <a:gd name="T5" fmla="*/ 16950 h 16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19" h="16950" fill="none" extrusionOk="0">
                  <a:moveTo>
                    <a:pt x="13388" y="0"/>
                  </a:moveTo>
                  <a:cubicBezTo>
                    <a:pt x="14782" y="1101"/>
                    <a:pt x="16035" y="2370"/>
                    <a:pt x="17118" y="3778"/>
                  </a:cubicBezTo>
                </a:path>
                <a:path w="17119" h="16950" stroke="0" extrusionOk="0">
                  <a:moveTo>
                    <a:pt x="13388" y="0"/>
                  </a:moveTo>
                  <a:cubicBezTo>
                    <a:pt x="14782" y="1101"/>
                    <a:pt x="16035" y="2370"/>
                    <a:pt x="17118" y="3778"/>
                  </a:cubicBezTo>
                  <a:lnTo>
                    <a:pt x="0" y="169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48" name="Arc 12"/>
            <p:cNvSpPr>
              <a:spLocks/>
            </p:cNvSpPr>
            <p:nvPr/>
          </p:nvSpPr>
          <p:spPr bwMode="ltGray">
            <a:xfrm rot="2700000">
              <a:off x="293" y="1056"/>
              <a:ext cx="215" cy="21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5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890" y="0"/>
                    <a:pt x="21544" y="9609"/>
                    <a:pt x="21599" y="215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890" y="0"/>
                    <a:pt x="21544" y="9609"/>
                    <a:pt x="21599" y="215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49" name="Arc 13"/>
            <p:cNvSpPr>
              <a:spLocks/>
            </p:cNvSpPr>
            <p:nvPr/>
          </p:nvSpPr>
          <p:spPr bwMode="ltGray">
            <a:xfrm rot="2700000">
              <a:off x="347" y="1727"/>
              <a:ext cx="455" cy="45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50" name="Arc 14"/>
            <p:cNvSpPr>
              <a:spLocks/>
            </p:cNvSpPr>
            <p:nvPr/>
          </p:nvSpPr>
          <p:spPr bwMode="ltGray">
            <a:xfrm rot="2700000">
              <a:off x="347" y="2518"/>
              <a:ext cx="455" cy="45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51" name="Arc 15"/>
            <p:cNvSpPr>
              <a:spLocks/>
            </p:cNvSpPr>
            <p:nvPr/>
          </p:nvSpPr>
          <p:spPr bwMode="ltGray">
            <a:xfrm rot="2700000">
              <a:off x="342" y="2523"/>
              <a:ext cx="438" cy="435"/>
            </a:xfrm>
            <a:custGeom>
              <a:avLst/>
              <a:gdLst>
                <a:gd name="G0" fmla="+- 0 0 0"/>
                <a:gd name="G1" fmla="+- 20673 0 0"/>
                <a:gd name="G2" fmla="+- 21600 0 0"/>
                <a:gd name="T0" fmla="*/ 6259 w 20808"/>
                <a:gd name="T1" fmla="*/ 0 h 20673"/>
                <a:gd name="T2" fmla="*/ 20808 w 20808"/>
                <a:gd name="T3" fmla="*/ 14877 h 20673"/>
                <a:gd name="T4" fmla="*/ 0 w 20808"/>
                <a:gd name="T5" fmla="*/ 20673 h 20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808" h="20673" fill="none" extrusionOk="0">
                  <a:moveTo>
                    <a:pt x="6259" y="-1"/>
                  </a:moveTo>
                  <a:cubicBezTo>
                    <a:pt x="13335" y="2142"/>
                    <a:pt x="18823" y="7754"/>
                    <a:pt x="20807" y="14877"/>
                  </a:cubicBezTo>
                </a:path>
                <a:path w="20808" h="20673" stroke="0" extrusionOk="0">
                  <a:moveTo>
                    <a:pt x="6259" y="-1"/>
                  </a:moveTo>
                  <a:cubicBezTo>
                    <a:pt x="13335" y="2142"/>
                    <a:pt x="18823" y="7754"/>
                    <a:pt x="20807" y="14877"/>
                  </a:cubicBezTo>
                  <a:lnTo>
                    <a:pt x="0" y="206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52" name="Arc 16"/>
            <p:cNvSpPr>
              <a:spLocks/>
            </p:cNvSpPr>
            <p:nvPr/>
          </p:nvSpPr>
          <p:spPr bwMode="ltGray">
            <a:xfrm rot="2700000">
              <a:off x="339" y="2549"/>
              <a:ext cx="410" cy="400"/>
            </a:xfrm>
            <a:custGeom>
              <a:avLst/>
              <a:gdLst>
                <a:gd name="G0" fmla="+- 0 0 0"/>
                <a:gd name="G1" fmla="+- 18986 0 0"/>
                <a:gd name="G2" fmla="+- 21600 0 0"/>
                <a:gd name="T0" fmla="*/ 10300 w 19469"/>
                <a:gd name="T1" fmla="*/ 0 h 18986"/>
                <a:gd name="T2" fmla="*/ 19469 w 19469"/>
                <a:gd name="T3" fmla="*/ 9631 h 18986"/>
                <a:gd name="T4" fmla="*/ 0 w 19469"/>
                <a:gd name="T5" fmla="*/ 18986 h 18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69" h="18986" fill="none" extrusionOk="0">
                  <a:moveTo>
                    <a:pt x="10300" y="-1"/>
                  </a:moveTo>
                  <a:cubicBezTo>
                    <a:pt x="14293" y="2166"/>
                    <a:pt x="17501" y="5536"/>
                    <a:pt x="19469" y="9630"/>
                  </a:cubicBezTo>
                </a:path>
                <a:path w="19469" h="18986" stroke="0" extrusionOk="0">
                  <a:moveTo>
                    <a:pt x="10300" y="-1"/>
                  </a:moveTo>
                  <a:cubicBezTo>
                    <a:pt x="14293" y="2166"/>
                    <a:pt x="17501" y="5536"/>
                    <a:pt x="19469" y="9630"/>
                  </a:cubicBezTo>
                  <a:lnTo>
                    <a:pt x="0" y="1898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53" name="Arc 17"/>
            <p:cNvSpPr>
              <a:spLocks/>
            </p:cNvSpPr>
            <p:nvPr/>
          </p:nvSpPr>
          <p:spPr bwMode="ltGray">
            <a:xfrm rot="2700000">
              <a:off x="334" y="2567"/>
              <a:ext cx="361" cy="357"/>
            </a:xfrm>
            <a:custGeom>
              <a:avLst/>
              <a:gdLst>
                <a:gd name="G0" fmla="+- 0 0 0"/>
                <a:gd name="G1" fmla="+- 16950 0 0"/>
                <a:gd name="G2" fmla="+- 21600 0 0"/>
                <a:gd name="T0" fmla="*/ 13389 w 17119"/>
                <a:gd name="T1" fmla="*/ 0 h 16950"/>
                <a:gd name="T2" fmla="*/ 17119 w 17119"/>
                <a:gd name="T3" fmla="*/ 3778 h 16950"/>
                <a:gd name="T4" fmla="*/ 0 w 17119"/>
                <a:gd name="T5" fmla="*/ 16950 h 16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19" h="16950" fill="none" extrusionOk="0">
                  <a:moveTo>
                    <a:pt x="13388" y="0"/>
                  </a:moveTo>
                  <a:cubicBezTo>
                    <a:pt x="14782" y="1101"/>
                    <a:pt x="16035" y="2370"/>
                    <a:pt x="17118" y="3778"/>
                  </a:cubicBezTo>
                </a:path>
                <a:path w="17119" h="16950" stroke="0" extrusionOk="0">
                  <a:moveTo>
                    <a:pt x="13388" y="0"/>
                  </a:moveTo>
                  <a:cubicBezTo>
                    <a:pt x="14782" y="1101"/>
                    <a:pt x="16035" y="2370"/>
                    <a:pt x="17118" y="3778"/>
                  </a:cubicBezTo>
                  <a:lnTo>
                    <a:pt x="0" y="169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54" name="Arc 18"/>
            <p:cNvSpPr>
              <a:spLocks/>
            </p:cNvSpPr>
            <p:nvPr/>
          </p:nvSpPr>
          <p:spPr bwMode="ltGray">
            <a:xfrm rot="2700000">
              <a:off x="293" y="2632"/>
              <a:ext cx="215" cy="21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5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890" y="0"/>
                    <a:pt x="21544" y="9609"/>
                    <a:pt x="21599" y="215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890" y="0"/>
                    <a:pt x="21544" y="9609"/>
                    <a:pt x="21599" y="215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55" name="Arc 19"/>
            <p:cNvSpPr>
              <a:spLocks/>
            </p:cNvSpPr>
            <p:nvPr/>
          </p:nvSpPr>
          <p:spPr bwMode="ltGray">
            <a:xfrm rot="2700000">
              <a:off x="347" y="3303"/>
              <a:ext cx="455" cy="45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56" name="Arc 20"/>
            <p:cNvSpPr>
              <a:spLocks/>
            </p:cNvSpPr>
            <p:nvPr/>
          </p:nvSpPr>
          <p:spPr bwMode="ltGray">
            <a:xfrm rot="18900000">
              <a:off x="89" y="553"/>
              <a:ext cx="455" cy="45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53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53"/>
                  </a:moveTo>
                  <a:cubicBezTo>
                    <a:pt x="25" y="9642"/>
                    <a:pt x="9688" y="0"/>
                    <a:pt x="21599" y="0"/>
                  </a:cubicBezTo>
                </a:path>
                <a:path w="21600" h="21600" stroke="0" extrusionOk="0">
                  <a:moveTo>
                    <a:pt x="0" y="21553"/>
                  </a:moveTo>
                  <a:cubicBezTo>
                    <a:pt x="25" y="9642"/>
                    <a:pt x="9688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57" name="Arc 21"/>
            <p:cNvSpPr>
              <a:spLocks/>
            </p:cNvSpPr>
            <p:nvPr/>
          </p:nvSpPr>
          <p:spPr bwMode="ltGray">
            <a:xfrm rot="18900000">
              <a:off x="98" y="560"/>
              <a:ext cx="443" cy="442"/>
            </a:xfrm>
            <a:custGeom>
              <a:avLst/>
              <a:gdLst>
                <a:gd name="G0" fmla="+- 21031 0 0"/>
                <a:gd name="G1" fmla="+- 20972 0 0"/>
                <a:gd name="G2" fmla="+- 21600 0 0"/>
                <a:gd name="T0" fmla="*/ 0 w 21031"/>
                <a:gd name="T1" fmla="*/ 16046 h 20972"/>
                <a:gd name="T2" fmla="*/ 15859 w 21031"/>
                <a:gd name="T3" fmla="*/ 0 h 20972"/>
                <a:gd name="T4" fmla="*/ 21031 w 21031"/>
                <a:gd name="T5" fmla="*/ 20972 h 20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031" h="20972" fill="none" extrusionOk="0">
                  <a:moveTo>
                    <a:pt x="0" y="16046"/>
                  </a:moveTo>
                  <a:cubicBezTo>
                    <a:pt x="1851" y="8142"/>
                    <a:pt x="7977" y="1943"/>
                    <a:pt x="15859" y="0"/>
                  </a:cubicBezTo>
                </a:path>
                <a:path w="21031" h="20972" stroke="0" extrusionOk="0">
                  <a:moveTo>
                    <a:pt x="0" y="16046"/>
                  </a:moveTo>
                  <a:cubicBezTo>
                    <a:pt x="1851" y="8142"/>
                    <a:pt x="7977" y="1943"/>
                    <a:pt x="15859" y="0"/>
                  </a:cubicBezTo>
                  <a:lnTo>
                    <a:pt x="21031" y="20972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58" name="Arc 22"/>
            <p:cNvSpPr>
              <a:spLocks/>
            </p:cNvSpPr>
            <p:nvPr/>
          </p:nvSpPr>
          <p:spPr bwMode="ltGray">
            <a:xfrm rot="18900000">
              <a:off x="139" y="581"/>
              <a:ext cx="414" cy="404"/>
            </a:xfrm>
            <a:custGeom>
              <a:avLst/>
              <a:gdLst>
                <a:gd name="G0" fmla="+- 19657 0 0"/>
                <a:gd name="G1" fmla="+- 19195 0 0"/>
                <a:gd name="G2" fmla="+- 21600 0 0"/>
                <a:gd name="T0" fmla="*/ 0 w 19657"/>
                <a:gd name="T1" fmla="*/ 10243 h 19195"/>
                <a:gd name="T2" fmla="*/ 9752 w 19657"/>
                <a:gd name="T3" fmla="*/ 0 h 19195"/>
                <a:gd name="T4" fmla="*/ 19657 w 19657"/>
                <a:gd name="T5" fmla="*/ 19195 h 19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657" h="19195" fill="none" extrusionOk="0">
                  <a:moveTo>
                    <a:pt x="-1" y="10242"/>
                  </a:moveTo>
                  <a:cubicBezTo>
                    <a:pt x="2008" y="5830"/>
                    <a:pt x="5443" y="2223"/>
                    <a:pt x="9751" y="-1"/>
                  </a:cubicBezTo>
                </a:path>
                <a:path w="19657" h="19195" stroke="0" extrusionOk="0">
                  <a:moveTo>
                    <a:pt x="-1" y="10242"/>
                  </a:moveTo>
                  <a:cubicBezTo>
                    <a:pt x="2008" y="5830"/>
                    <a:pt x="5443" y="2223"/>
                    <a:pt x="9751" y="-1"/>
                  </a:cubicBezTo>
                  <a:lnTo>
                    <a:pt x="19657" y="19195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59" name="Arc 23"/>
            <p:cNvSpPr>
              <a:spLocks/>
            </p:cNvSpPr>
            <p:nvPr/>
          </p:nvSpPr>
          <p:spPr bwMode="ltGray">
            <a:xfrm rot="18900000">
              <a:off x="197" y="602"/>
              <a:ext cx="361" cy="359"/>
            </a:xfrm>
            <a:custGeom>
              <a:avLst/>
              <a:gdLst>
                <a:gd name="G0" fmla="+- 17137 0 0"/>
                <a:gd name="G1" fmla="+- 17032 0 0"/>
                <a:gd name="G2" fmla="+- 21600 0 0"/>
                <a:gd name="T0" fmla="*/ 0 w 17137"/>
                <a:gd name="T1" fmla="*/ 3883 h 17032"/>
                <a:gd name="T2" fmla="*/ 3853 w 17137"/>
                <a:gd name="T3" fmla="*/ 0 h 17032"/>
                <a:gd name="T4" fmla="*/ 17137 w 17137"/>
                <a:gd name="T5" fmla="*/ 17032 h 17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37" h="17032" fill="none" extrusionOk="0">
                  <a:moveTo>
                    <a:pt x="0" y="3883"/>
                  </a:moveTo>
                  <a:cubicBezTo>
                    <a:pt x="1114" y="2430"/>
                    <a:pt x="2409" y="1125"/>
                    <a:pt x="3852" y="-1"/>
                  </a:cubicBezTo>
                </a:path>
                <a:path w="17137" h="17032" stroke="0" extrusionOk="0">
                  <a:moveTo>
                    <a:pt x="0" y="3883"/>
                  </a:moveTo>
                  <a:cubicBezTo>
                    <a:pt x="1114" y="2430"/>
                    <a:pt x="2409" y="1125"/>
                    <a:pt x="3852" y="-1"/>
                  </a:cubicBezTo>
                  <a:lnTo>
                    <a:pt x="17137" y="1703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60" name="Arc 24"/>
            <p:cNvSpPr>
              <a:spLocks/>
            </p:cNvSpPr>
            <p:nvPr/>
          </p:nvSpPr>
          <p:spPr bwMode="ltGray">
            <a:xfrm rot="18900000">
              <a:off x="389" y="672"/>
              <a:ext cx="215" cy="21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00"/>
                  </a:moveTo>
                  <a:cubicBezTo>
                    <a:pt x="55" y="9609"/>
                    <a:pt x="9709" y="0"/>
                    <a:pt x="21599" y="0"/>
                  </a:cubicBezTo>
                </a:path>
                <a:path w="21600" h="21600" stroke="0" extrusionOk="0">
                  <a:moveTo>
                    <a:pt x="0" y="21500"/>
                  </a:moveTo>
                  <a:cubicBezTo>
                    <a:pt x="55" y="9609"/>
                    <a:pt x="9709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61" name="Arc 25"/>
            <p:cNvSpPr>
              <a:spLocks/>
            </p:cNvSpPr>
            <p:nvPr/>
          </p:nvSpPr>
          <p:spPr bwMode="ltGray">
            <a:xfrm rot="18900000">
              <a:off x="95" y="1335"/>
              <a:ext cx="455" cy="45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53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53"/>
                  </a:moveTo>
                  <a:cubicBezTo>
                    <a:pt x="25" y="9642"/>
                    <a:pt x="9688" y="0"/>
                    <a:pt x="21599" y="0"/>
                  </a:cubicBezTo>
                </a:path>
                <a:path w="21600" h="21600" stroke="0" extrusionOk="0">
                  <a:moveTo>
                    <a:pt x="0" y="21553"/>
                  </a:moveTo>
                  <a:cubicBezTo>
                    <a:pt x="25" y="9642"/>
                    <a:pt x="9688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62" name="Arc 26"/>
            <p:cNvSpPr>
              <a:spLocks/>
            </p:cNvSpPr>
            <p:nvPr/>
          </p:nvSpPr>
          <p:spPr bwMode="ltGray">
            <a:xfrm rot="18900000">
              <a:off x="104" y="1342"/>
              <a:ext cx="443" cy="442"/>
            </a:xfrm>
            <a:custGeom>
              <a:avLst/>
              <a:gdLst>
                <a:gd name="G0" fmla="+- 21031 0 0"/>
                <a:gd name="G1" fmla="+- 20972 0 0"/>
                <a:gd name="G2" fmla="+- 21600 0 0"/>
                <a:gd name="T0" fmla="*/ 0 w 21031"/>
                <a:gd name="T1" fmla="*/ 16046 h 20972"/>
                <a:gd name="T2" fmla="*/ 15859 w 21031"/>
                <a:gd name="T3" fmla="*/ 0 h 20972"/>
                <a:gd name="T4" fmla="*/ 21031 w 21031"/>
                <a:gd name="T5" fmla="*/ 20972 h 20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031" h="20972" fill="none" extrusionOk="0">
                  <a:moveTo>
                    <a:pt x="0" y="16046"/>
                  </a:moveTo>
                  <a:cubicBezTo>
                    <a:pt x="1851" y="8142"/>
                    <a:pt x="7977" y="1943"/>
                    <a:pt x="15859" y="0"/>
                  </a:cubicBezTo>
                </a:path>
                <a:path w="21031" h="20972" stroke="0" extrusionOk="0">
                  <a:moveTo>
                    <a:pt x="0" y="16046"/>
                  </a:moveTo>
                  <a:cubicBezTo>
                    <a:pt x="1851" y="8142"/>
                    <a:pt x="7977" y="1943"/>
                    <a:pt x="15859" y="0"/>
                  </a:cubicBezTo>
                  <a:lnTo>
                    <a:pt x="21031" y="20972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63" name="Arc 27"/>
            <p:cNvSpPr>
              <a:spLocks/>
            </p:cNvSpPr>
            <p:nvPr/>
          </p:nvSpPr>
          <p:spPr bwMode="ltGray">
            <a:xfrm rot="18900000">
              <a:off x="145" y="1363"/>
              <a:ext cx="414" cy="404"/>
            </a:xfrm>
            <a:custGeom>
              <a:avLst/>
              <a:gdLst>
                <a:gd name="G0" fmla="+- 19657 0 0"/>
                <a:gd name="G1" fmla="+- 19195 0 0"/>
                <a:gd name="G2" fmla="+- 21600 0 0"/>
                <a:gd name="T0" fmla="*/ 0 w 19657"/>
                <a:gd name="T1" fmla="*/ 10243 h 19195"/>
                <a:gd name="T2" fmla="*/ 9752 w 19657"/>
                <a:gd name="T3" fmla="*/ 0 h 19195"/>
                <a:gd name="T4" fmla="*/ 19657 w 19657"/>
                <a:gd name="T5" fmla="*/ 19195 h 19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657" h="19195" fill="none" extrusionOk="0">
                  <a:moveTo>
                    <a:pt x="-1" y="10242"/>
                  </a:moveTo>
                  <a:cubicBezTo>
                    <a:pt x="2008" y="5830"/>
                    <a:pt x="5443" y="2223"/>
                    <a:pt x="9751" y="-1"/>
                  </a:cubicBezTo>
                </a:path>
                <a:path w="19657" h="19195" stroke="0" extrusionOk="0">
                  <a:moveTo>
                    <a:pt x="-1" y="10242"/>
                  </a:moveTo>
                  <a:cubicBezTo>
                    <a:pt x="2008" y="5830"/>
                    <a:pt x="5443" y="2223"/>
                    <a:pt x="9751" y="-1"/>
                  </a:cubicBezTo>
                  <a:lnTo>
                    <a:pt x="19657" y="19195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64" name="Arc 28"/>
            <p:cNvSpPr>
              <a:spLocks/>
            </p:cNvSpPr>
            <p:nvPr/>
          </p:nvSpPr>
          <p:spPr bwMode="ltGray">
            <a:xfrm rot="18900000">
              <a:off x="200" y="1384"/>
              <a:ext cx="361" cy="359"/>
            </a:xfrm>
            <a:custGeom>
              <a:avLst/>
              <a:gdLst>
                <a:gd name="G0" fmla="+- 17137 0 0"/>
                <a:gd name="G1" fmla="+- 17032 0 0"/>
                <a:gd name="G2" fmla="+- 21600 0 0"/>
                <a:gd name="T0" fmla="*/ 0 w 17137"/>
                <a:gd name="T1" fmla="*/ 3883 h 17032"/>
                <a:gd name="T2" fmla="*/ 3853 w 17137"/>
                <a:gd name="T3" fmla="*/ 0 h 17032"/>
                <a:gd name="T4" fmla="*/ 17137 w 17137"/>
                <a:gd name="T5" fmla="*/ 17032 h 17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37" h="17032" fill="none" extrusionOk="0">
                  <a:moveTo>
                    <a:pt x="0" y="3883"/>
                  </a:moveTo>
                  <a:cubicBezTo>
                    <a:pt x="1114" y="2430"/>
                    <a:pt x="2409" y="1125"/>
                    <a:pt x="3852" y="-1"/>
                  </a:cubicBezTo>
                </a:path>
                <a:path w="17137" h="17032" stroke="0" extrusionOk="0">
                  <a:moveTo>
                    <a:pt x="0" y="3883"/>
                  </a:moveTo>
                  <a:cubicBezTo>
                    <a:pt x="1114" y="2430"/>
                    <a:pt x="2409" y="1125"/>
                    <a:pt x="3852" y="-1"/>
                  </a:cubicBezTo>
                  <a:lnTo>
                    <a:pt x="17137" y="1703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65" name="Arc 29"/>
            <p:cNvSpPr>
              <a:spLocks/>
            </p:cNvSpPr>
            <p:nvPr/>
          </p:nvSpPr>
          <p:spPr bwMode="ltGray">
            <a:xfrm rot="18900000">
              <a:off x="389" y="1454"/>
              <a:ext cx="215" cy="21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00"/>
                  </a:moveTo>
                  <a:cubicBezTo>
                    <a:pt x="55" y="9609"/>
                    <a:pt x="9709" y="0"/>
                    <a:pt x="21599" y="0"/>
                  </a:cubicBezTo>
                </a:path>
                <a:path w="21600" h="21600" stroke="0" extrusionOk="0">
                  <a:moveTo>
                    <a:pt x="0" y="21500"/>
                  </a:moveTo>
                  <a:cubicBezTo>
                    <a:pt x="55" y="9609"/>
                    <a:pt x="9709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66" name="Arc 30"/>
            <p:cNvSpPr>
              <a:spLocks/>
            </p:cNvSpPr>
            <p:nvPr/>
          </p:nvSpPr>
          <p:spPr bwMode="ltGray">
            <a:xfrm rot="2700000">
              <a:off x="342" y="1732"/>
              <a:ext cx="438" cy="435"/>
            </a:xfrm>
            <a:custGeom>
              <a:avLst/>
              <a:gdLst>
                <a:gd name="G0" fmla="+- 0 0 0"/>
                <a:gd name="G1" fmla="+- 20673 0 0"/>
                <a:gd name="G2" fmla="+- 21600 0 0"/>
                <a:gd name="T0" fmla="*/ 6259 w 20808"/>
                <a:gd name="T1" fmla="*/ 0 h 20673"/>
                <a:gd name="T2" fmla="*/ 20808 w 20808"/>
                <a:gd name="T3" fmla="*/ 14877 h 20673"/>
                <a:gd name="T4" fmla="*/ 0 w 20808"/>
                <a:gd name="T5" fmla="*/ 20673 h 20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808" h="20673" fill="none" extrusionOk="0">
                  <a:moveTo>
                    <a:pt x="6259" y="-1"/>
                  </a:moveTo>
                  <a:cubicBezTo>
                    <a:pt x="13335" y="2142"/>
                    <a:pt x="18823" y="7754"/>
                    <a:pt x="20807" y="14877"/>
                  </a:cubicBezTo>
                </a:path>
                <a:path w="20808" h="20673" stroke="0" extrusionOk="0">
                  <a:moveTo>
                    <a:pt x="6259" y="-1"/>
                  </a:moveTo>
                  <a:cubicBezTo>
                    <a:pt x="13335" y="2142"/>
                    <a:pt x="18823" y="7754"/>
                    <a:pt x="20807" y="14877"/>
                  </a:cubicBezTo>
                  <a:lnTo>
                    <a:pt x="0" y="206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67" name="Arc 31"/>
            <p:cNvSpPr>
              <a:spLocks/>
            </p:cNvSpPr>
            <p:nvPr/>
          </p:nvSpPr>
          <p:spPr bwMode="ltGray">
            <a:xfrm rot="2700000">
              <a:off x="339" y="1758"/>
              <a:ext cx="410" cy="400"/>
            </a:xfrm>
            <a:custGeom>
              <a:avLst/>
              <a:gdLst>
                <a:gd name="G0" fmla="+- 0 0 0"/>
                <a:gd name="G1" fmla="+- 18986 0 0"/>
                <a:gd name="G2" fmla="+- 21600 0 0"/>
                <a:gd name="T0" fmla="*/ 10300 w 19469"/>
                <a:gd name="T1" fmla="*/ 0 h 18986"/>
                <a:gd name="T2" fmla="*/ 19469 w 19469"/>
                <a:gd name="T3" fmla="*/ 9631 h 18986"/>
                <a:gd name="T4" fmla="*/ 0 w 19469"/>
                <a:gd name="T5" fmla="*/ 18986 h 18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69" h="18986" fill="none" extrusionOk="0">
                  <a:moveTo>
                    <a:pt x="10300" y="-1"/>
                  </a:moveTo>
                  <a:cubicBezTo>
                    <a:pt x="14293" y="2166"/>
                    <a:pt x="17501" y="5536"/>
                    <a:pt x="19469" y="9630"/>
                  </a:cubicBezTo>
                </a:path>
                <a:path w="19469" h="18986" stroke="0" extrusionOk="0">
                  <a:moveTo>
                    <a:pt x="10300" y="-1"/>
                  </a:moveTo>
                  <a:cubicBezTo>
                    <a:pt x="14293" y="2166"/>
                    <a:pt x="17501" y="5536"/>
                    <a:pt x="19469" y="9630"/>
                  </a:cubicBezTo>
                  <a:lnTo>
                    <a:pt x="0" y="1898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68" name="Arc 32"/>
            <p:cNvSpPr>
              <a:spLocks/>
            </p:cNvSpPr>
            <p:nvPr/>
          </p:nvSpPr>
          <p:spPr bwMode="ltGray">
            <a:xfrm rot="2700000">
              <a:off x="337" y="1776"/>
              <a:ext cx="361" cy="357"/>
            </a:xfrm>
            <a:custGeom>
              <a:avLst/>
              <a:gdLst>
                <a:gd name="G0" fmla="+- 0 0 0"/>
                <a:gd name="G1" fmla="+- 16950 0 0"/>
                <a:gd name="G2" fmla="+- 21600 0 0"/>
                <a:gd name="T0" fmla="*/ 13389 w 17119"/>
                <a:gd name="T1" fmla="*/ 0 h 16950"/>
                <a:gd name="T2" fmla="*/ 17119 w 17119"/>
                <a:gd name="T3" fmla="*/ 3778 h 16950"/>
                <a:gd name="T4" fmla="*/ 0 w 17119"/>
                <a:gd name="T5" fmla="*/ 16950 h 16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19" h="16950" fill="none" extrusionOk="0">
                  <a:moveTo>
                    <a:pt x="13388" y="0"/>
                  </a:moveTo>
                  <a:cubicBezTo>
                    <a:pt x="14782" y="1101"/>
                    <a:pt x="16035" y="2370"/>
                    <a:pt x="17118" y="3778"/>
                  </a:cubicBezTo>
                </a:path>
                <a:path w="17119" h="16950" stroke="0" extrusionOk="0">
                  <a:moveTo>
                    <a:pt x="13388" y="0"/>
                  </a:moveTo>
                  <a:cubicBezTo>
                    <a:pt x="14782" y="1101"/>
                    <a:pt x="16035" y="2370"/>
                    <a:pt x="17118" y="3778"/>
                  </a:cubicBezTo>
                  <a:lnTo>
                    <a:pt x="0" y="169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69" name="Arc 33"/>
            <p:cNvSpPr>
              <a:spLocks/>
            </p:cNvSpPr>
            <p:nvPr/>
          </p:nvSpPr>
          <p:spPr bwMode="ltGray">
            <a:xfrm rot="2700000">
              <a:off x="293" y="1844"/>
              <a:ext cx="215" cy="21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5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890" y="0"/>
                    <a:pt x="21544" y="9609"/>
                    <a:pt x="21599" y="215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890" y="0"/>
                    <a:pt x="21544" y="9609"/>
                    <a:pt x="21599" y="215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70" name="Arc 34"/>
            <p:cNvSpPr>
              <a:spLocks/>
            </p:cNvSpPr>
            <p:nvPr/>
          </p:nvSpPr>
          <p:spPr bwMode="ltGray">
            <a:xfrm rot="18900000">
              <a:off x="98" y="2123"/>
              <a:ext cx="455" cy="45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53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53"/>
                  </a:moveTo>
                  <a:cubicBezTo>
                    <a:pt x="25" y="9642"/>
                    <a:pt x="9688" y="0"/>
                    <a:pt x="21599" y="0"/>
                  </a:cubicBezTo>
                </a:path>
                <a:path w="21600" h="21600" stroke="0" extrusionOk="0">
                  <a:moveTo>
                    <a:pt x="0" y="21553"/>
                  </a:moveTo>
                  <a:cubicBezTo>
                    <a:pt x="25" y="9642"/>
                    <a:pt x="9688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71" name="Arc 35"/>
            <p:cNvSpPr>
              <a:spLocks/>
            </p:cNvSpPr>
            <p:nvPr/>
          </p:nvSpPr>
          <p:spPr bwMode="ltGray">
            <a:xfrm rot="18900000">
              <a:off x="113" y="2130"/>
              <a:ext cx="443" cy="442"/>
            </a:xfrm>
            <a:custGeom>
              <a:avLst/>
              <a:gdLst>
                <a:gd name="G0" fmla="+- 21031 0 0"/>
                <a:gd name="G1" fmla="+- 20972 0 0"/>
                <a:gd name="G2" fmla="+- 21600 0 0"/>
                <a:gd name="T0" fmla="*/ 0 w 21031"/>
                <a:gd name="T1" fmla="*/ 16046 h 20972"/>
                <a:gd name="T2" fmla="*/ 15859 w 21031"/>
                <a:gd name="T3" fmla="*/ 0 h 20972"/>
                <a:gd name="T4" fmla="*/ 21031 w 21031"/>
                <a:gd name="T5" fmla="*/ 20972 h 20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031" h="20972" fill="none" extrusionOk="0">
                  <a:moveTo>
                    <a:pt x="0" y="16046"/>
                  </a:moveTo>
                  <a:cubicBezTo>
                    <a:pt x="1851" y="8142"/>
                    <a:pt x="7977" y="1943"/>
                    <a:pt x="15859" y="0"/>
                  </a:cubicBezTo>
                </a:path>
                <a:path w="21031" h="20972" stroke="0" extrusionOk="0">
                  <a:moveTo>
                    <a:pt x="0" y="16046"/>
                  </a:moveTo>
                  <a:cubicBezTo>
                    <a:pt x="1851" y="8142"/>
                    <a:pt x="7977" y="1943"/>
                    <a:pt x="15859" y="0"/>
                  </a:cubicBezTo>
                  <a:lnTo>
                    <a:pt x="21031" y="20972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72" name="Arc 36"/>
            <p:cNvSpPr>
              <a:spLocks/>
            </p:cNvSpPr>
            <p:nvPr/>
          </p:nvSpPr>
          <p:spPr bwMode="ltGray">
            <a:xfrm rot="18900000">
              <a:off x="148" y="2151"/>
              <a:ext cx="414" cy="404"/>
            </a:xfrm>
            <a:custGeom>
              <a:avLst/>
              <a:gdLst>
                <a:gd name="G0" fmla="+- 19657 0 0"/>
                <a:gd name="G1" fmla="+- 19195 0 0"/>
                <a:gd name="G2" fmla="+- 21600 0 0"/>
                <a:gd name="T0" fmla="*/ 0 w 19657"/>
                <a:gd name="T1" fmla="*/ 10243 h 19195"/>
                <a:gd name="T2" fmla="*/ 9752 w 19657"/>
                <a:gd name="T3" fmla="*/ 0 h 19195"/>
                <a:gd name="T4" fmla="*/ 19657 w 19657"/>
                <a:gd name="T5" fmla="*/ 19195 h 19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657" h="19195" fill="none" extrusionOk="0">
                  <a:moveTo>
                    <a:pt x="-1" y="10242"/>
                  </a:moveTo>
                  <a:cubicBezTo>
                    <a:pt x="2008" y="5830"/>
                    <a:pt x="5443" y="2223"/>
                    <a:pt x="9751" y="-1"/>
                  </a:cubicBezTo>
                </a:path>
                <a:path w="19657" h="19195" stroke="0" extrusionOk="0">
                  <a:moveTo>
                    <a:pt x="-1" y="10242"/>
                  </a:moveTo>
                  <a:cubicBezTo>
                    <a:pt x="2008" y="5830"/>
                    <a:pt x="5443" y="2223"/>
                    <a:pt x="9751" y="-1"/>
                  </a:cubicBezTo>
                  <a:lnTo>
                    <a:pt x="19657" y="19195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73" name="Arc 37"/>
            <p:cNvSpPr>
              <a:spLocks/>
            </p:cNvSpPr>
            <p:nvPr/>
          </p:nvSpPr>
          <p:spPr bwMode="ltGray">
            <a:xfrm rot="18900000">
              <a:off x="203" y="2172"/>
              <a:ext cx="361" cy="359"/>
            </a:xfrm>
            <a:custGeom>
              <a:avLst/>
              <a:gdLst>
                <a:gd name="G0" fmla="+- 17137 0 0"/>
                <a:gd name="G1" fmla="+- 17032 0 0"/>
                <a:gd name="G2" fmla="+- 21600 0 0"/>
                <a:gd name="T0" fmla="*/ 0 w 17137"/>
                <a:gd name="T1" fmla="*/ 3883 h 17032"/>
                <a:gd name="T2" fmla="*/ 3853 w 17137"/>
                <a:gd name="T3" fmla="*/ 0 h 17032"/>
                <a:gd name="T4" fmla="*/ 17137 w 17137"/>
                <a:gd name="T5" fmla="*/ 17032 h 17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37" h="17032" fill="none" extrusionOk="0">
                  <a:moveTo>
                    <a:pt x="0" y="3883"/>
                  </a:moveTo>
                  <a:cubicBezTo>
                    <a:pt x="1114" y="2430"/>
                    <a:pt x="2409" y="1125"/>
                    <a:pt x="3852" y="-1"/>
                  </a:cubicBezTo>
                </a:path>
                <a:path w="17137" h="17032" stroke="0" extrusionOk="0">
                  <a:moveTo>
                    <a:pt x="0" y="3883"/>
                  </a:moveTo>
                  <a:cubicBezTo>
                    <a:pt x="1114" y="2430"/>
                    <a:pt x="2409" y="1125"/>
                    <a:pt x="3852" y="-1"/>
                  </a:cubicBezTo>
                  <a:lnTo>
                    <a:pt x="17137" y="1703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74" name="Arc 38"/>
            <p:cNvSpPr>
              <a:spLocks/>
            </p:cNvSpPr>
            <p:nvPr/>
          </p:nvSpPr>
          <p:spPr bwMode="ltGray">
            <a:xfrm rot="18900000">
              <a:off x="392" y="2242"/>
              <a:ext cx="215" cy="21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00"/>
                  </a:moveTo>
                  <a:cubicBezTo>
                    <a:pt x="55" y="9609"/>
                    <a:pt x="9709" y="0"/>
                    <a:pt x="21599" y="0"/>
                  </a:cubicBezTo>
                </a:path>
                <a:path w="21600" h="21600" stroke="0" extrusionOk="0">
                  <a:moveTo>
                    <a:pt x="0" y="21500"/>
                  </a:moveTo>
                  <a:cubicBezTo>
                    <a:pt x="55" y="9609"/>
                    <a:pt x="9709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75" name="Arc 39"/>
            <p:cNvSpPr>
              <a:spLocks/>
            </p:cNvSpPr>
            <p:nvPr/>
          </p:nvSpPr>
          <p:spPr bwMode="ltGray">
            <a:xfrm rot="18900000">
              <a:off x="95" y="2914"/>
              <a:ext cx="455" cy="45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53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53"/>
                  </a:moveTo>
                  <a:cubicBezTo>
                    <a:pt x="25" y="9642"/>
                    <a:pt x="9688" y="0"/>
                    <a:pt x="21599" y="0"/>
                  </a:cubicBezTo>
                </a:path>
                <a:path w="21600" h="21600" stroke="0" extrusionOk="0">
                  <a:moveTo>
                    <a:pt x="0" y="21553"/>
                  </a:moveTo>
                  <a:cubicBezTo>
                    <a:pt x="25" y="9642"/>
                    <a:pt x="9688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76" name="Arc 40"/>
            <p:cNvSpPr>
              <a:spLocks/>
            </p:cNvSpPr>
            <p:nvPr/>
          </p:nvSpPr>
          <p:spPr bwMode="ltGray">
            <a:xfrm rot="18900000">
              <a:off x="104" y="2921"/>
              <a:ext cx="443" cy="442"/>
            </a:xfrm>
            <a:custGeom>
              <a:avLst/>
              <a:gdLst>
                <a:gd name="G0" fmla="+- 21031 0 0"/>
                <a:gd name="G1" fmla="+- 20972 0 0"/>
                <a:gd name="G2" fmla="+- 21600 0 0"/>
                <a:gd name="T0" fmla="*/ 0 w 21031"/>
                <a:gd name="T1" fmla="*/ 16046 h 20972"/>
                <a:gd name="T2" fmla="*/ 15859 w 21031"/>
                <a:gd name="T3" fmla="*/ 0 h 20972"/>
                <a:gd name="T4" fmla="*/ 21031 w 21031"/>
                <a:gd name="T5" fmla="*/ 20972 h 20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031" h="20972" fill="none" extrusionOk="0">
                  <a:moveTo>
                    <a:pt x="0" y="16046"/>
                  </a:moveTo>
                  <a:cubicBezTo>
                    <a:pt x="1851" y="8142"/>
                    <a:pt x="7977" y="1943"/>
                    <a:pt x="15859" y="0"/>
                  </a:cubicBezTo>
                </a:path>
                <a:path w="21031" h="20972" stroke="0" extrusionOk="0">
                  <a:moveTo>
                    <a:pt x="0" y="16046"/>
                  </a:moveTo>
                  <a:cubicBezTo>
                    <a:pt x="1851" y="8142"/>
                    <a:pt x="7977" y="1943"/>
                    <a:pt x="15859" y="0"/>
                  </a:cubicBezTo>
                  <a:lnTo>
                    <a:pt x="21031" y="20972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77" name="Arc 41"/>
            <p:cNvSpPr>
              <a:spLocks/>
            </p:cNvSpPr>
            <p:nvPr/>
          </p:nvSpPr>
          <p:spPr bwMode="ltGray">
            <a:xfrm rot="18900000">
              <a:off x="145" y="2942"/>
              <a:ext cx="414" cy="404"/>
            </a:xfrm>
            <a:custGeom>
              <a:avLst/>
              <a:gdLst>
                <a:gd name="G0" fmla="+- 19657 0 0"/>
                <a:gd name="G1" fmla="+- 19195 0 0"/>
                <a:gd name="G2" fmla="+- 21600 0 0"/>
                <a:gd name="T0" fmla="*/ 0 w 19657"/>
                <a:gd name="T1" fmla="*/ 10243 h 19195"/>
                <a:gd name="T2" fmla="*/ 9752 w 19657"/>
                <a:gd name="T3" fmla="*/ 0 h 19195"/>
                <a:gd name="T4" fmla="*/ 19657 w 19657"/>
                <a:gd name="T5" fmla="*/ 19195 h 19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657" h="19195" fill="none" extrusionOk="0">
                  <a:moveTo>
                    <a:pt x="-1" y="10242"/>
                  </a:moveTo>
                  <a:cubicBezTo>
                    <a:pt x="2008" y="5830"/>
                    <a:pt x="5443" y="2223"/>
                    <a:pt x="9751" y="-1"/>
                  </a:cubicBezTo>
                </a:path>
                <a:path w="19657" h="19195" stroke="0" extrusionOk="0">
                  <a:moveTo>
                    <a:pt x="-1" y="10242"/>
                  </a:moveTo>
                  <a:cubicBezTo>
                    <a:pt x="2008" y="5830"/>
                    <a:pt x="5443" y="2223"/>
                    <a:pt x="9751" y="-1"/>
                  </a:cubicBezTo>
                  <a:lnTo>
                    <a:pt x="19657" y="19195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78" name="Arc 42"/>
            <p:cNvSpPr>
              <a:spLocks/>
            </p:cNvSpPr>
            <p:nvPr/>
          </p:nvSpPr>
          <p:spPr bwMode="ltGray">
            <a:xfrm rot="18900000">
              <a:off x="203" y="2963"/>
              <a:ext cx="361" cy="359"/>
            </a:xfrm>
            <a:custGeom>
              <a:avLst/>
              <a:gdLst>
                <a:gd name="G0" fmla="+- 17137 0 0"/>
                <a:gd name="G1" fmla="+- 17032 0 0"/>
                <a:gd name="G2" fmla="+- 21600 0 0"/>
                <a:gd name="T0" fmla="*/ 0 w 17137"/>
                <a:gd name="T1" fmla="*/ 3883 h 17032"/>
                <a:gd name="T2" fmla="*/ 3853 w 17137"/>
                <a:gd name="T3" fmla="*/ 0 h 17032"/>
                <a:gd name="T4" fmla="*/ 17137 w 17137"/>
                <a:gd name="T5" fmla="*/ 17032 h 17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37" h="17032" fill="none" extrusionOk="0">
                  <a:moveTo>
                    <a:pt x="0" y="3883"/>
                  </a:moveTo>
                  <a:cubicBezTo>
                    <a:pt x="1114" y="2430"/>
                    <a:pt x="2409" y="1125"/>
                    <a:pt x="3852" y="-1"/>
                  </a:cubicBezTo>
                </a:path>
                <a:path w="17137" h="17032" stroke="0" extrusionOk="0">
                  <a:moveTo>
                    <a:pt x="0" y="3883"/>
                  </a:moveTo>
                  <a:cubicBezTo>
                    <a:pt x="1114" y="2430"/>
                    <a:pt x="2409" y="1125"/>
                    <a:pt x="3852" y="-1"/>
                  </a:cubicBezTo>
                  <a:lnTo>
                    <a:pt x="17137" y="1703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79" name="Arc 43"/>
            <p:cNvSpPr>
              <a:spLocks/>
            </p:cNvSpPr>
            <p:nvPr/>
          </p:nvSpPr>
          <p:spPr bwMode="ltGray">
            <a:xfrm rot="18900000">
              <a:off x="389" y="3033"/>
              <a:ext cx="215" cy="21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00"/>
                  </a:moveTo>
                  <a:cubicBezTo>
                    <a:pt x="55" y="9609"/>
                    <a:pt x="9709" y="0"/>
                    <a:pt x="21599" y="0"/>
                  </a:cubicBezTo>
                </a:path>
                <a:path w="21600" h="21600" stroke="0" extrusionOk="0">
                  <a:moveTo>
                    <a:pt x="0" y="21500"/>
                  </a:moveTo>
                  <a:cubicBezTo>
                    <a:pt x="55" y="9609"/>
                    <a:pt x="9709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80" name="Arc 44"/>
            <p:cNvSpPr>
              <a:spLocks/>
            </p:cNvSpPr>
            <p:nvPr/>
          </p:nvSpPr>
          <p:spPr bwMode="ltGray">
            <a:xfrm rot="2700000">
              <a:off x="342" y="3308"/>
              <a:ext cx="438" cy="435"/>
            </a:xfrm>
            <a:custGeom>
              <a:avLst/>
              <a:gdLst>
                <a:gd name="G0" fmla="+- 0 0 0"/>
                <a:gd name="G1" fmla="+- 20673 0 0"/>
                <a:gd name="G2" fmla="+- 21600 0 0"/>
                <a:gd name="T0" fmla="*/ 6259 w 20808"/>
                <a:gd name="T1" fmla="*/ 0 h 20673"/>
                <a:gd name="T2" fmla="*/ 20808 w 20808"/>
                <a:gd name="T3" fmla="*/ 14877 h 20673"/>
                <a:gd name="T4" fmla="*/ 0 w 20808"/>
                <a:gd name="T5" fmla="*/ 20673 h 20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808" h="20673" fill="none" extrusionOk="0">
                  <a:moveTo>
                    <a:pt x="6259" y="-1"/>
                  </a:moveTo>
                  <a:cubicBezTo>
                    <a:pt x="13335" y="2142"/>
                    <a:pt x="18823" y="7754"/>
                    <a:pt x="20807" y="14877"/>
                  </a:cubicBezTo>
                </a:path>
                <a:path w="20808" h="20673" stroke="0" extrusionOk="0">
                  <a:moveTo>
                    <a:pt x="6259" y="-1"/>
                  </a:moveTo>
                  <a:cubicBezTo>
                    <a:pt x="13335" y="2142"/>
                    <a:pt x="18823" y="7754"/>
                    <a:pt x="20807" y="14877"/>
                  </a:cubicBezTo>
                  <a:lnTo>
                    <a:pt x="0" y="206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81" name="Arc 45"/>
            <p:cNvSpPr>
              <a:spLocks/>
            </p:cNvSpPr>
            <p:nvPr/>
          </p:nvSpPr>
          <p:spPr bwMode="ltGray">
            <a:xfrm rot="2700000">
              <a:off x="339" y="3334"/>
              <a:ext cx="410" cy="400"/>
            </a:xfrm>
            <a:custGeom>
              <a:avLst/>
              <a:gdLst>
                <a:gd name="G0" fmla="+- 0 0 0"/>
                <a:gd name="G1" fmla="+- 18986 0 0"/>
                <a:gd name="G2" fmla="+- 21600 0 0"/>
                <a:gd name="T0" fmla="*/ 10300 w 19469"/>
                <a:gd name="T1" fmla="*/ 0 h 18986"/>
                <a:gd name="T2" fmla="*/ 19469 w 19469"/>
                <a:gd name="T3" fmla="*/ 9631 h 18986"/>
                <a:gd name="T4" fmla="*/ 0 w 19469"/>
                <a:gd name="T5" fmla="*/ 18986 h 18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69" h="18986" fill="none" extrusionOk="0">
                  <a:moveTo>
                    <a:pt x="10300" y="-1"/>
                  </a:moveTo>
                  <a:cubicBezTo>
                    <a:pt x="14293" y="2166"/>
                    <a:pt x="17501" y="5536"/>
                    <a:pt x="19469" y="9630"/>
                  </a:cubicBezTo>
                </a:path>
                <a:path w="19469" h="18986" stroke="0" extrusionOk="0">
                  <a:moveTo>
                    <a:pt x="10300" y="-1"/>
                  </a:moveTo>
                  <a:cubicBezTo>
                    <a:pt x="14293" y="2166"/>
                    <a:pt x="17501" y="5536"/>
                    <a:pt x="19469" y="9630"/>
                  </a:cubicBezTo>
                  <a:lnTo>
                    <a:pt x="0" y="1898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82" name="Arc 46"/>
            <p:cNvSpPr>
              <a:spLocks/>
            </p:cNvSpPr>
            <p:nvPr/>
          </p:nvSpPr>
          <p:spPr bwMode="ltGray">
            <a:xfrm rot="2700000">
              <a:off x="334" y="3352"/>
              <a:ext cx="361" cy="357"/>
            </a:xfrm>
            <a:custGeom>
              <a:avLst/>
              <a:gdLst>
                <a:gd name="G0" fmla="+- 0 0 0"/>
                <a:gd name="G1" fmla="+- 16950 0 0"/>
                <a:gd name="G2" fmla="+- 21600 0 0"/>
                <a:gd name="T0" fmla="*/ 13389 w 17119"/>
                <a:gd name="T1" fmla="*/ 0 h 16950"/>
                <a:gd name="T2" fmla="*/ 17119 w 17119"/>
                <a:gd name="T3" fmla="*/ 3778 h 16950"/>
                <a:gd name="T4" fmla="*/ 0 w 17119"/>
                <a:gd name="T5" fmla="*/ 16950 h 16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19" h="16950" fill="none" extrusionOk="0">
                  <a:moveTo>
                    <a:pt x="13388" y="0"/>
                  </a:moveTo>
                  <a:cubicBezTo>
                    <a:pt x="14782" y="1101"/>
                    <a:pt x="16035" y="2370"/>
                    <a:pt x="17118" y="3778"/>
                  </a:cubicBezTo>
                </a:path>
                <a:path w="17119" h="16950" stroke="0" extrusionOk="0">
                  <a:moveTo>
                    <a:pt x="13388" y="0"/>
                  </a:moveTo>
                  <a:cubicBezTo>
                    <a:pt x="14782" y="1101"/>
                    <a:pt x="16035" y="2370"/>
                    <a:pt x="17118" y="3778"/>
                  </a:cubicBezTo>
                  <a:lnTo>
                    <a:pt x="0" y="169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83" name="Arc 47"/>
            <p:cNvSpPr>
              <a:spLocks/>
            </p:cNvSpPr>
            <p:nvPr/>
          </p:nvSpPr>
          <p:spPr bwMode="ltGray">
            <a:xfrm rot="2700000">
              <a:off x="293" y="3420"/>
              <a:ext cx="215" cy="21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5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890" y="0"/>
                    <a:pt x="21544" y="9609"/>
                    <a:pt x="21599" y="215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890" y="0"/>
                    <a:pt x="21544" y="9609"/>
                    <a:pt x="21599" y="215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84" name="Arc 48"/>
            <p:cNvSpPr>
              <a:spLocks/>
            </p:cNvSpPr>
            <p:nvPr/>
          </p:nvSpPr>
          <p:spPr bwMode="ltGray">
            <a:xfrm rot="18900000">
              <a:off x="95" y="3699"/>
              <a:ext cx="455" cy="45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53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53"/>
                  </a:moveTo>
                  <a:cubicBezTo>
                    <a:pt x="25" y="9642"/>
                    <a:pt x="9688" y="0"/>
                    <a:pt x="21599" y="0"/>
                  </a:cubicBezTo>
                </a:path>
                <a:path w="21600" h="21600" stroke="0" extrusionOk="0">
                  <a:moveTo>
                    <a:pt x="0" y="21553"/>
                  </a:moveTo>
                  <a:cubicBezTo>
                    <a:pt x="25" y="9642"/>
                    <a:pt x="9688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85" name="Arc 49"/>
            <p:cNvSpPr>
              <a:spLocks/>
            </p:cNvSpPr>
            <p:nvPr/>
          </p:nvSpPr>
          <p:spPr bwMode="ltGray">
            <a:xfrm rot="18900000">
              <a:off x="104" y="3706"/>
              <a:ext cx="443" cy="442"/>
            </a:xfrm>
            <a:custGeom>
              <a:avLst/>
              <a:gdLst>
                <a:gd name="G0" fmla="+- 21031 0 0"/>
                <a:gd name="G1" fmla="+- 20972 0 0"/>
                <a:gd name="G2" fmla="+- 21600 0 0"/>
                <a:gd name="T0" fmla="*/ 0 w 21031"/>
                <a:gd name="T1" fmla="*/ 16046 h 20972"/>
                <a:gd name="T2" fmla="*/ 15859 w 21031"/>
                <a:gd name="T3" fmla="*/ 0 h 20972"/>
                <a:gd name="T4" fmla="*/ 21031 w 21031"/>
                <a:gd name="T5" fmla="*/ 20972 h 20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031" h="20972" fill="none" extrusionOk="0">
                  <a:moveTo>
                    <a:pt x="0" y="16046"/>
                  </a:moveTo>
                  <a:cubicBezTo>
                    <a:pt x="1851" y="8142"/>
                    <a:pt x="7977" y="1943"/>
                    <a:pt x="15859" y="0"/>
                  </a:cubicBezTo>
                </a:path>
                <a:path w="21031" h="20972" stroke="0" extrusionOk="0">
                  <a:moveTo>
                    <a:pt x="0" y="16046"/>
                  </a:moveTo>
                  <a:cubicBezTo>
                    <a:pt x="1851" y="8142"/>
                    <a:pt x="7977" y="1943"/>
                    <a:pt x="15859" y="0"/>
                  </a:cubicBezTo>
                  <a:lnTo>
                    <a:pt x="21031" y="20972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86" name="Arc 50"/>
            <p:cNvSpPr>
              <a:spLocks/>
            </p:cNvSpPr>
            <p:nvPr/>
          </p:nvSpPr>
          <p:spPr bwMode="ltGray">
            <a:xfrm rot="18900000">
              <a:off x="145" y="3727"/>
              <a:ext cx="414" cy="404"/>
            </a:xfrm>
            <a:custGeom>
              <a:avLst/>
              <a:gdLst>
                <a:gd name="G0" fmla="+- 19657 0 0"/>
                <a:gd name="G1" fmla="+- 19195 0 0"/>
                <a:gd name="G2" fmla="+- 21600 0 0"/>
                <a:gd name="T0" fmla="*/ 0 w 19657"/>
                <a:gd name="T1" fmla="*/ 10243 h 19195"/>
                <a:gd name="T2" fmla="*/ 9752 w 19657"/>
                <a:gd name="T3" fmla="*/ 0 h 19195"/>
                <a:gd name="T4" fmla="*/ 19657 w 19657"/>
                <a:gd name="T5" fmla="*/ 19195 h 19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657" h="19195" fill="none" extrusionOk="0">
                  <a:moveTo>
                    <a:pt x="-1" y="10242"/>
                  </a:moveTo>
                  <a:cubicBezTo>
                    <a:pt x="2008" y="5830"/>
                    <a:pt x="5443" y="2223"/>
                    <a:pt x="9751" y="-1"/>
                  </a:cubicBezTo>
                </a:path>
                <a:path w="19657" h="19195" stroke="0" extrusionOk="0">
                  <a:moveTo>
                    <a:pt x="-1" y="10242"/>
                  </a:moveTo>
                  <a:cubicBezTo>
                    <a:pt x="2008" y="5830"/>
                    <a:pt x="5443" y="2223"/>
                    <a:pt x="9751" y="-1"/>
                  </a:cubicBezTo>
                  <a:lnTo>
                    <a:pt x="19657" y="19195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87" name="Arc 51"/>
            <p:cNvSpPr>
              <a:spLocks/>
            </p:cNvSpPr>
            <p:nvPr/>
          </p:nvSpPr>
          <p:spPr bwMode="ltGray">
            <a:xfrm rot="18900000">
              <a:off x="200" y="3748"/>
              <a:ext cx="361" cy="359"/>
            </a:xfrm>
            <a:custGeom>
              <a:avLst/>
              <a:gdLst>
                <a:gd name="G0" fmla="+- 17137 0 0"/>
                <a:gd name="G1" fmla="+- 17032 0 0"/>
                <a:gd name="G2" fmla="+- 21600 0 0"/>
                <a:gd name="T0" fmla="*/ 0 w 17137"/>
                <a:gd name="T1" fmla="*/ 3883 h 17032"/>
                <a:gd name="T2" fmla="*/ 3853 w 17137"/>
                <a:gd name="T3" fmla="*/ 0 h 17032"/>
                <a:gd name="T4" fmla="*/ 17137 w 17137"/>
                <a:gd name="T5" fmla="*/ 17032 h 17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37" h="17032" fill="none" extrusionOk="0">
                  <a:moveTo>
                    <a:pt x="0" y="3883"/>
                  </a:moveTo>
                  <a:cubicBezTo>
                    <a:pt x="1114" y="2430"/>
                    <a:pt x="2409" y="1125"/>
                    <a:pt x="3852" y="-1"/>
                  </a:cubicBezTo>
                </a:path>
                <a:path w="17137" h="17032" stroke="0" extrusionOk="0">
                  <a:moveTo>
                    <a:pt x="0" y="3883"/>
                  </a:moveTo>
                  <a:cubicBezTo>
                    <a:pt x="1114" y="2430"/>
                    <a:pt x="2409" y="1125"/>
                    <a:pt x="3852" y="-1"/>
                  </a:cubicBezTo>
                  <a:lnTo>
                    <a:pt x="17137" y="1703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  <p:sp>
          <p:nvSpPr>
            <p:cNvPr id="14388" name="Arc 52"/>
            <p:cNvSpPr>
              <a:spLocks/>
            </p:cNvSpPr>
            <p:nvPr/>
          </p:nvSpPr>
          <p:spPr bwMode="ltGray">
            <a:xfrm rot="18900000">
              <a:off x="389" y="3818"/>
              <a:ext cx="215" cy="21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00"/>
                  </a:moveTo>
                  <a:cubicBezTo>
                    <a:pt x="55" y="9609"/>
                    <a:pt x="9709" y="0"/>
                    <a:pt x="21599" y="0"/>
                  </a:cubicBezTo>
                </a:path>
                <a:path w="21600" h="21600" stroke="0" extrusionOk="0">
                  <a:moveTo>
                    <a:pt x="0" y="21500"/>
                  </a:moveTo>
                  <a:cubicBezTo>
                    <a:pt x="55" y="9609"/>
                    <a:pt x="9709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</a:endParaRPr>
            </a:p>
          </p:txBody>
        </p:sp>
      </p:grpSp>
      <p:sp>
        <p:nvSpPr>
          <p:cNvPr id="14389" name="Rectangle 53"/>
          <p:cNvSpPr>
            <a:spLocks noGrp="1" noChangeArrowheads="1"/>
          </p:cNvSpPr>
          <p:nvPr>
            <p:ph type="title"/>
          </p:nvPr>
        </p:nvSpPr>
        <p:spPr bwMode="auto">
          <a:xfrm>
            <a:off x="1670051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Щелчок правит образец заголовка</a:t>
            </a:r>
          </a:p>
        </p:txBody>
      </p:sp>
      <p:sp>
        <p:nvSpPr>
          <p:cNvPr id="14390" name="Rectangle 5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70051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Щелчок правит 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4391" name="Rectangle 5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70051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14392" name="Rectangle 5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921251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14393" name="Rectangle 5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493251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fld id="{B887A061-D1A8-44CF-997F-8AA27876F684}" type="slidenum">
              <a:rPr lang="ru-RU" altLang="ru-RU" smtClean="0">
                <a:solidFill>
                  <a:srgbClr val="FFFFFF"/>
                </a:solidFill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15056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Monotype Sorts" pitchFamily="2" charset="2"/>
        <a:buChar char="w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072A3C-D834-4EB5-96EA-AE05EABFA9D2}"/>
              </a:ext>
            </a:extLst>
          </p:cNvPr>
          <p:cNvSpPr>
            <a:spLocks noGrp="1"/>
          </p:cNvSpPr>
          <p:nvPr>
            <p:ph type="ctrTitle" sz="quarter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Контроль за выполнением управленческих решений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EDBFF32-94B1-4089-B9A3-155E70D2E758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425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7F893A-E9D0-44A8-9494-D82AD471F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Система учета и контроля за реализацией  управленческих решений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DFFD53-6CB0-415A-91B4-8A1CB34A2D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– обеспечение полноты, то есть ведение учета по всем подсистемам системы менеджмента; 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– обеспечение динамичности, то есть учет показателей в динамике и использование результатов учета для анализа;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– обеспечение системности, то есть учет показателей системы менеджмента и ее внешней среды;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– автоматизация учета на основе ЭВМ; 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– обеспечение преемственности, применяемости и перспективности учета; 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– использование результатов учета в стимулировании качественного труда. </a:t>
            </a:r>
          </a:p>
        </p:txBody>
      </p:sp>
    </p:spTree>
    <p:extLst>
      <p:ext uri="{BB962C8B-B14F-4D97-AF65-F5344CB8AC3E}">
        <p14:creationId xmlns:p14="http://schemas.microsoft.com/office/powerpoint/2010/main" val="1530761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B2B20A-161A-4223-99C4-C21314643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Контроль УР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AF039D-EFA3-4A15-ABF0-BEA96BB3E1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Контроль </a:t>
            </a:r>
            <a:r>
              <a:rPr lang="ru-RU" sz="2400" b="1" dirty="0">
                <a:solidFill>
                  <a:schemeClr val="tx1"/>
                </a:solidFill>
              </a:rPr>
              <a:t>по результатам </a:t>
            </a:r>
            <a:r>
              <a:rPr lang="ru-RU" sz="2400" dirty="0">
                <a:solidFill>
                  <a:schemeClr val="tx1"/>
                </a:solidFill>
              </a:rPr>
              <a:t>осуществляется на базе организационной, технической, экономической, финансовой и другой документации.</a:t>
            </a:r>
          </a:p>
          <a:p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</a:rPr>
              <a:t>Контроль </a:t>
            </a:r>
            <a:r>
              <a:rPr lang="ru-RU" sz="2400" b="1" dirty="0">
                <a:solidFill>
                  <a:schemeClr val="tx1"/>
                </a:solidFill>
              </a:rPr>
              <a:t>по упреждению </a:t>
            </a:r>
            <a:r>
              <a:rPr lang="ru-RU" sz="2400" dirty="0">
                <a:solidFill>
                  <a:schemeClr val="tx1"/>
                </a:solidFill>
              </a:rPr>
              <a:t>осуществляется на базе норм, стандартов и правил до начала или в процессе разработки или реализации УР. </a:t>
            </a:r>
          </a:p>
        </p:txBody>
      </p:sp>
    </p:spTree>
    <p:extLst>
      <p:ext uri="{BB962C8B-B14F-4D97-AF65-F5344CB8AC3E}">
        <p14:creationId xmlns:p14="http://schemas.microsoft.com/office/powerpoint/2010/main" val="2285482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844591-F2A3-469D-8D36-5E8EB3D16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Схема процесса контроля по результатам 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6E2E664E-BDDE-4A81-9026-E79CD1CEAD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9447" y="2312433"/>
            <a:ext cx="9754194" cy="27049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60003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EC7ECF-E8B5-448B-B83D-27D82B9A5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Типология контроля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F9E7EA99-5BC0-412D-8E0C-3688C791B6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40040" y="2326504"/>
            <a:ext cx="11184458" cy="22949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27254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300895-735C-4E61-BC2C-380F791E4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Виды контроля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39BDD1-5B05-4F22-BFD9-743E196BA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i="1" dirty="0">
                <a:solidFill>
                  <a:schemeClr val="tx1"/>
                </a:solidFill>
              </a:rPr>
              <a:t>Предварительный</a:t>
            </a:r>
            <a:r>
              <a:rPr lang="ru-RU" sz="2800" dirty="0">
                <a:solidFill>
                  <a:schemeClr val="tx1"/>
                </a:solidFill>
              </a:rPr>
              <a:t> контроль </a:t>
            </a:r>
          </a:p>
          <a:p>
            <a:r>
              <a:rPr lang="ru-RU" sz="2800" i="1" dirty="0">
                <a:solidFill>
                  <a:schemeClr val="tx1"/>
                </a:solidFill>
              </a:rPr>
              <a:t>Текущий</a:t>
            </a:r>
            <a:r>
              <a:rPr lang="ru-RU" sz="2800" dirty="0">
                <a:solidFill>
                  <a:schemeClr val="tx1"/>
                </a:solidFill>
              </a:rPr>
              <a:t> контроль</a:t>
            </a:r>
          </a:p>
          <a:p>
            <a:r>
              <a:rPr lang="ru-RU" sz="2800" i="1" dirty="0">
                <a:solidFill>
                  <a:schemeClr val="tx1"/>
                </a:solidFill>
              </a:rPr>
              <a:t>Заключительный</a:t>
            </a:r>
            <a:r>
              <a:rPr lang="ru-RU" sz="2800" dirty="0">
                <a:solidFill>
                  <a:schemeClr val="tx1"/>
                </a:solidFill>
              </a:rPr>
              <a:t> контроль</a:t>
            </a:r>
          </a:p>
        </p:txBody>
      </p:sp>
    </p:spTree>
    <p:extLst>
      <p:ext uri="{BB962C8B-B14F-4D97-AF65-F5344CB8AC3E}">
        <p14:creationId xmlns:p14="http://schemas.microsoft.com/office/powerpoint/2010/main" val="3830089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20A6B-22D3-4AA9-A43D-2150FB34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Качество управленческих решений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CE8779-92F3-4C78-95B7-B0EF85E6C6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i="1" dirty="0">
                <a:solidFill>
                  <a:schemeClr val="tx1"/>
                </a:solidFill>
              </a:rPr>
              <a:t>Качество УР</a:t>
            </a:r>
            <a:r>
              <a:rPr lang="ru-RU" sz="2400" dirty="0">
                <a:solidFill>
                  <a:schemeClr val="tx1"/>
                </a:solidFill>
              </a:rPr>
              <a:t> – интегрированный показатель, включающий качество продукции, технологии, экономики, организации производства, профессионализма и культуры управленческих решений.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9880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F2BACE-4B9D-4B7C-8212-8D924500C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Качество управленческой деятельности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1EA42A-CC98-4DE4-BFFC-0BE91E8D6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769" y="2133600"/>
            <a:ext cx="10097843" cy="3777622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Качество </a:t>
            </a:r>
            <a:r>
              <a:rPr lang="ru-RU" i="1" dirty="0">
                <a:solidFill>
                  <a:schemeClr val="tx1"/>
                </a:solidFill>
              </a:rPr>
              <a:t>технологической</a:t>
            </a:r>
            <a:r>
              <a:rPr lang="ru-RU" dirty="0">
                <a:solidFill>
                  <a:schemeClr val="tx1"/>
                </a:solidFill>
              </a:rPr>
              <a:t> деятельности – это обеспечение технологической готовности компании к выпуску продукции заданного уровня качества при установленных сроках, объеме и конкурентоспособности. </a:t>
            </a:r>
          </a:p>
          <a:p>
            <a:r>
              <a:rPr lang="ru-RU" dirty="0">
                <a:solidFill>
                  <a:schemeClr val="tx1"/>
                </a:solidFill>
              </a:rPr>
              <a:t>Качество </a:t>
            </a:r>
            <a:r>
              <a:rPr lang="ru-RU" i="1" dirty="0">
                <a:solidFill>
                  <a:schemeClr val="tx1"/>
                </a:solidFill>
              </a:rPr>
              <a:t>организационной</a:t>
            </a:r>
            <a:r>
              <a:rPr lang="ru-RU" dirty="0">
                <a:solidFill>
                  <a:schemeClr val="tx1"/>
                </a:solidFill>
              </a:rPr>
              <a:t> деятельности – это совершенствование и развитие регламентирования труда в организации</a:t>
            </a:r>
          </a:p>
          <a:p>
            <a:r>
              <a:rPr lang="ru-RU" dirty="0">
                <a:solidFill>
                  <a:schemeClr val="tx1"/>
                </a:solidFill>
              </a:rPr>
              <a:t>Качество </a:t>
            </a:r>
            <a:r>
              <a:rPr lang="ru-RU" i="1" dirty="0">
                <a:solidFill>
                  <a:schemeClr val="tx1"/>
                </a:solidFill>
              </a:rPr>
              <a:t>экономической</a:t>
            </a:r>
            <a:r>
              <a:rPr lang="ru-RU" dirty="0">
                <a:solidFill>
                  <a:schemeClr val="tx1"/>
                </a:solidFill>
              </a:rPr>
              <a:t> деятельности – это совокупность используемых методов анализа и синтеза экономических процессов (экономические модели, теория рисков, исследование операций и др.). </a:t>
            </a:r>
          </a:p>
        </p:txBody>
      </p:sp>
    </p:spTree>
    <p:extLst>
      <p:ext uri="{BB962C8B-B14F-4D97-AF65-F5344CB8AC3E}">
        <p14:creationId xmlns:p14="http://schemas.microsoft.com/office/powerpoint/2010/main" val="4011027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1BD0DE-E48E-4AB6-AE61-69A04257D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Оценка качества управленческих решений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AE82CC-E785-49E2-9A72-B21DC837C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Качество УР – это степень соответствия УР внутренним требованиям (стандартам) организации. 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Качество измеряется в относительных единицах от 0 до 1. </a:t>
            </a:r>
          </a:p>
        </p:txBody>
      </p:sp>
    </p:spTree>
    <p:extLst>
      <p:ext uri="{BB962C8B-B14F-4D97-AF65-F5344CB8AC3E}">
        <p14:creationId xmlns:p14="http://schemas.microsoft.com/office/powerpoint/2010/main" val="3100210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535E61-ABA9-4708-A767-58A86D652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Эффективность управленческих решений </a:t>
            </a:r>
          </a:p>
        </p:txBody>
      </p:sp>
      <p:pic>
        <p:nvPicPr>
          <p:cNvPr id="28" name="Объект 27">
            <a:extLst>
              <a:ext uri="{FF2B5EF4-FFF2-40B4-BE49-F238E27FC236}">
                <a16:creationId xmlns:a16="http://schemas.microsoft.com/office/drawing/2014/main" id="{EB91B7D3-AB28-44EA-AED7-2E9A49E584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5083" y="2682789"/>
            <a:ext cx="11079403" cy="18130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14514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6DB09D-313B-482C-8EF2-6C1213BD6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Составляющие эффективности управленческих решений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717DD8-FBC2-48BB-989D-711ED17C8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4566" y="2133600"/>
            <a:ext cx="10140046" cy="3777622"/>
          </a:xfrm>
        </p:spPr>
        <p:txBody>
          <a:bodyPr/>
          <a:lstStyle/>
          <a:p>
            <a:r>
              <a:rPr lang="ru-RU" b="1" i="1" dirty="0">
                <a:solidFill>
                  <a:schemeClr val="tx1"/>
                </a:solidFill>
              </a:rPr>
              <a:t>Эффективность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i="1" dirty="0">
                <a:solidFill>
                  <a:schemeClr val="tx1"/>
                </a:solidFill>
              </a:rPr>
              <a:t>УР</a:t>
            </a:r>
            <a:r>
              <a:rPr lang="ru-RU" dirty="0">
                <a:solidFill>
                  <a:schemeClr val="tx1"/>
                </a:solidFill>
              </a:rPr>
              <a:t> – это ресурсная результативность, полученная по итогам разработки или реализации управленческого решения в организации. В качестве ресурсов могут быть финансы, материалы, здоровье персонала, организация труда и др.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7409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B1A5AA-F3EE-4EC5-967E-C55A3D7AE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эффективности УР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6D4302-4C5C-43F8-B73C-2804445114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i="1" dirty="0">
                <a:solidFill>
                  <a:schemeClr val="tx1"/>
                </a:solidFill>
              </a:rPr>
              <a:t>Организационная</a:t>
            </a:r>
            <a:r>
              <a:rPr lang="ru-RU" dirty="0">
                <a:solidFill>
                  <a:schemeClr val="tx1"/>
                </a:solidFill>
              </a:rPr>
              <a:t> эффективность УР </a:t>
            </a:r>
          </a:p>
          <a:p>
            <a:r>
              <a:rPr lang="ru-RU" i="1" dirty="0">
                <a:solidFill>
                  <a:schemeClr val="tx1"/>
                </a:solidFill>
              </a:rPr>
              <a:t>Экономическая</a:t>
            </a:r>
            <a:r>
              <a:rPr lang="ru-RU" dirty="0">
                <a:solidFill>
                  <a:schemeClr val="tx1"/>
                </a:solidFill>
              </a:rPr>
              <a:t> эффективность УР  </a:t>
            </a:r>
          </a:p>
          <a:p>
            <a:r>
              <a:rPr lang="ru-RU" i="1" dirty="0">
                <a:solidFill>
                  <a:schemeClr val="tx1"/>
                </a:solidFill>
              </a:rPr>
              <a:t>Социальная</a:t>
            </a:r>
            <a:r>
              <a:rPr lang="ru-RU" dirty="0">
                <a:solidFill>
                  <a:schemeClr val="tx1"/>
                </a:solidFill>
              </a:rPr>
              <a:t> эффективность УР </a:t>
            </a:r>
          </a:p>
          <a:p>
            <a:r>
              <a:rPr lang="ru-RU" i="1" dirty="0">
                <a:solidFill>
                  <a:schemeClr val="tx1"/>
                </a:solidFill>
              </a:rPr>
              <a:t>Технологическая</a:t>
            </a:r>
            <a:r>
              <a:rPr lang="ru-RU" dirty="0">
                <a:solidFill>
                  <a:schemeClr val="tx1"/>
                </a:solidFill>
              </a:rPr>
              <a:t> эффективность УР </a:t>
            </a:r>
          </a:p>
          <a:p>
            <a:r>
              <a:rPr lang="ru-RU" i="1" dirty="0">
                <a:solidFill>
                  <a:schemeClr val="tx1"/>
                </a:solidFill>
              </a:rPr>
              <a:t>Психологическая</a:t>
            </a:r>
            <a:r>
              <a:rPr lang="ru-RU" dirty="0">
                <a:solidFill>
                  <a:schemeClr val="tx1"/>
                </a:solidFill>
              </a:rPr>
              <a:t> эффективность УР </a:t>
            </a:r>
          </a:p>
          <a:p>
            <a:r>
              <a:rPr lang="ru-RU" i="1" dirty="0">
                <a:solidFill>
                  <a:schemeClr val="tx1"/>
                </a:solidFill>
              </a:rPr>
              <a:t>Правовая</a:t>
            </a:r>
            <a:r>
              <a:rPr lang="ru-RU" dirty="0">
                <a:solidFill>
                  <a:schemeClr val="tx1"/>
                </a:solidFill>
              </a:rPr>
              <a:t> эффективность УР </a:t>
            </a:r>
          </a:p>
          <a:p>
            <a:r>
              <a:rPr lang="ru-RU" i="1" dirty="0">
                <a:solidFill>
                  <a:schemeClr val="tx1"/>
                </a:solidFill>
              </a:rPr>
              <a:t>Экологическая</a:t>
            </a:r>
            <a:r>
              <a:rPr lang="ru-RU" dirty="0">
                <a:solidFill>
                  <a:schemeClr val="tx1"/>
                </a:solidFill>
              </a:rPr>
              <a:t> эффективность УР </a:t>
            </a:r>
          </a:p>
          <a:p>
            <a:r>
              <a:rPr lang="ru-RU" i="1" dirty="0">
                <a:solidFill>
                  <a:schemeClr val="tx1"/>
                </a:solidFill>
              </a:rPr>
              <a:t>Этическая</a:t>
            </a:r>
            <a:r>
              <a:rPr lang="ru-RU" dirty="0">
                <a:solidFill>
                  <a:schemeClr val="tx1"/>
                </a:solidFill>
              </a:rPr>
              <a:t> эффективность УР  </a:t>
            </a:r>
          </a:p>
        </p:txBody>
      </p:sp>
    </p:spTree>
    <p:extLst>
      <p:ext uri="{BB962C8B-B14F-4D97-AF65-F5344CB8AC3E}">
        <p14:creationId xmlns:p14="http://schemas.microsoft.com/office/powerpoint/2010/main" val="3494387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17600" y="533400"/>
            <a:ext cx="10464800" cy="1752600"/>
          </a:xfrm>
          <a:solidFill>
            <a:schemeClr val="bg1"/>
          </a:solidFill>
        </p:spPr>
        <p:txBody>
          <a:bodyPr/>
          <a:lstStyle/>
          <a:p>
            <a:r>
              <a:rPr lang="ru-RU" altLang="ru-RU" b="1" i="0" dirty="0">
                <a:solidFill>
                  <a:schemeClr val="tx1"/>
                </a:solidFill>
              </a:rPr>
              <a:t>Цели и критерии</a:t>
            </a:r>
            <a:br>
              <a:rPr lang="ru-RU" altLang="ru-RU" b="1" dirty="0"/>
            </a:br>
            <a:r>
              <a:rPr lang="ru-RU" altLang="ru-RU" b="1" dirty="0"/>
              <a:t>     </a:t>
            </a:r>
            <a:br>
              <a:rPr lang="ru-RU" altLang="ru-RU" b="1" dirty="0"/>
            </a:br>
            <a:r>
              <a:rPr lang="ru-RU" altLang="ru-RU" b="1" dirty="0"/>
              <a:t> </a:t>
            </a:r>
            <a:r>
              <a:rPr lang="ru-RU" altLang="ru-RU" sz="3600" b="1" i="0" dirty="0">
                <a:solidFill>
                  <a:srgbClr val="FFFFFF"/>
                </a:solidFill>
              </a:rPr>
              <a:t>Логическая цепочка управления:</a:t>
            </a:r>
            <a:endParaRPr lang="ru-RU" altLang="ru-RU" b="1" dirty="0"/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4978400" y="4800600"/>
            <a:ext cx="3556000" cy="1752600"/>
          </a:xfrm>
          <a:prstGeom prst="rect">
            <a:avLst/>
          </a:prstGeom>
          <a:solidFill>
            <a:srgbClr val="660033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endParaRPr lang="ru-RU" altLang="ru-RU" sz="2400" b="1">
              <a:solidFill>
                <a:srgbClr val="FFFFFF"/>
              </a:solidFill>
            </a:endParaRPr>
          </a:p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FFFFFF"/>
                </a:solidFill>
              </a:rPr>
              <a:t>Критерий</a:t>
            </a:r>
          </a:p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endParaRPr lang="ru-RU" altLang="ru-RU" sz="2800" b="1">
              <a:solidFill>
                <a:srgbClr val="FFFFFF"/>
              </a:solidFill>
            </a:endParaRPr>
          </a:p>
        </p:txBody>
      </p:sp>
      <p:sp>
        <p:nvSpPr>
          <p:cNvPr id="18440" name="Line 8"/>
          <p:cNvSpPr>
            <a:spLocks noChangeShapeType="1"/>
          </p:cNvSpPr>
          <p:nvPr/>
        </p:nvSpPr>
        <p:spPr bwMode="auto">
          <a:xfrm>
            <a:off x="3962400" y="3962400"/>
            <a:ext cx="1727200" cy="1295400"/>
          </a:xfrm>
          <a:prstGeom prst="line">
            <a:avLst/>
          </a:prstGeom>
          <a:noFill/>
          <a:ln w="38100">
            <a:solidFill>
              <a:srgbClr val="00FFFF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FFFFFF"/>
              </a:solidFill>
            </a:endParaRPr>
          </a:p>
        </p:txBody>
      </p:sp>
      <p:sp>
        <p:nvSpPr>
          <p:cNvPr id="18441" name="Line 9"/>
          <p:cNvSpPr>
            <a:spLocks noChangeShapeType="1"/>
          </p:cNvSpPr>
          <p:nvPr/>
        </p:nvSpPr>
        <p:spPr bwMode="auto">
          <a:xfrm flipV="1">
            <a:off x="7823200" y="4038600"/>
            <a:ext cx="2743200" cy="1219200"/>
          </a:xfrm>
          <a:prstGeom prst="line">
            <a:avLst/>
          </a:prstGeom>
          <a:noFill/>
          <a:ln w="38100">
            <a:solidFill>
              <a:srgbClr val="00FFFF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FFFFFF"/>
              </a:solidFill>
            </a:endParaRPr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304800" y="3581400"/>
            <a:ext cx="2133600" cy="457200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b="1">
                <a:solidFill>
                  <a:srgbClr val="000000"/>
                </a:solidFill>
              </a:rPr>
              <a:t>Проблема</a:t>
            </a:r>
          </a:p>
        </p:txBody>
      </p:sp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9245601" y="3581402"/>
            <a:ext cx="489236" cy="461665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>
                <a:solidFill>
                  <a:srgbClr val="000000"/>
                </a:solidFill>
                <a:sym typeface="Symbol" pitchFamily="18" charset="2"/>
              </a:rPr>
              <a:t></a:t>
            </a:r>
          </a:p>
        </p:txBody>
      </p:sp>
      <p:sp>
        <p:nvSpPr>
          <p:cNvPr id="18446" name="Rectangle 14"/>
          <p:cNvSpPr>
            <a:spLocks noChangeArrowheads="1"/>
          </p:cNvSpPr>
          <p:nvPr/>
        </p:nvSpPr>
        <p:spPr bwMode="auto">
          <a:xfrm>
            <a:off x="2540001" y="3581402"/>
            <a:ext cx="489236" cy="461665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>
                <a:solidFill>
                  <a:srgbClr val="000000"/>
                </a:solidFill>
                <a:sym typeface="Symbol" pitchFamily="18" charset="2"/>
              </a:rPr>
              <a:t></a:t>
            </a:r>
          </a:p>
        </p:txBody>
      </p:sp>
      <p:sp>
        <p:nvSpPr>
          <p:cNvPr id="18447" name="Rectangle 15"/>
          <p:cNvSpPr>
            <a:spLocks noChangeArrowheads="1"/>
          </p:cNvSpPr>
          <p:nvPr/>
        </p:nvSpPr>
        <p:spPr bwMode="auto">
          <a:xfrm>
            <a:off x="7518401" y="3581402"/>
            <a:ext cx="489236" cy="461665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>
                <a:solidFill>
                  <a:srgbClr val="000000"/>
                </a:solidFill>
                <a:sym typeface="Symbol" pitchFamily="18" charset="2"/>
              </a:rPr>
              <a:t></a:t>
            </a:r>
          </a:p>
        </p:txBody>
      </p:sp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4572001" y="3581402"/>
            <a:ext cx="489236" cy="461665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>
                <a:solidFill>
                  <a:srgbClr val="000000"/>
                </a:solidFill>
                <a:sym typeface="Symbol" pitchFamily="18" charset="2"/>
              </a:rPr>
              <a:t></a:t>
            </a:r>
          </a:p>
        </p:txBody>
      </p:sp>
      <p:sp>
        <p:nvSpPr>
          <p:cNvPr id="18449" name="Text Box 17"/>
          <p:cNvSpPr txBox="1">
            <a:spLocks noChangeArrowheads="1"/>
          </p:cNvSpPr>
          <p:nvPr/>
        </p:nvSpPr>
        <p:spPr bwMode="auto">
          <a:xfrm>
            <a:off x="3251200" y="3581400"/>
            <a:ext cx="1219200" cy="457200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b="1" u="sng">
                <a:solidFill>
                  <a:srgbClr val="000000"/>
                </a:solidFill>
              </a:rPr>
              <a:t>Цель</a:t>
            </a:r>
          </a:p>
        </p:txBody>
      </p:sp>
      <p:sp>
        <p:nvSpPr>
          <p:cNvPr id="18450" name="Text Box 18"/>
          <p:cNvSpPr txBox="1">
            <a:spLocks noChangeArrowheads="1"/>
          </p:cNvSpPr>
          <p:nvPr/>
        </p:nvSpPr>
        <p:spPr bwMode="auto">
          <a:xfrm>
            <a:off x="5283200" y="3581400"/>
            <a:ext cx="2133600" cy="457200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b="1">
                <a:solidFill>
                  <a:srgbClr val="000000"/>
                </a:solidFill>
              </a:rPr>
              <a:t>Функция</a:t>
            </a:r>
          </a:p>
        </p:txBody>
      </p:sp>
      <p:sp>
        <p:nvSpPr>
          <p:cNvPr id="18451" name="Text Box 19"/>
          <p:cNvSpPr txBox="1">
            <a:spLocks noChangeArrowheads="1"/>
          </p:cNvSpPr>
          <p:nvPr/>
        </p:nvSpPr>
        <p:spPr bwMode="auto">
          <a:xfrm>
            <a:off x="8229600" y="3581400"/>
            <a:ext cx="914400" cy="457200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b="1">
                <a:solidFill>
                  <a:srgbClr val="000000"/>
                </a:solidFill>
              </a:rPr>
              <a:t>УР</a:t>
            </a:r>
          </a:p>
        </p:txBody>
      </p:sp>
      <p:sp>
        <p:nvSpPr>
          <p:cNvPr id="18452" name="Text Box 20"/>
          <p:cNvSpPr txBox="1">
            <a:spLocks noChangeArrowheads="1"/>
          </p:cNvSpPr>
          <p:nvPr/>
        </p:nvSpPr>
        <p:spPr bwMode="auto">
          <a:xfrm>
            <a:off x="10058400" y="3581400"/>
            <a:ext cx="2133600" cy="457200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b="1" u="sng">
                <a:solidFill>
                  <a:srgbClr val="000000"/>
                </a:solidFill>
              </a:rPr>
              <a:t>Результат</a:t>
            </a:r>
          </a:p>
        </p:txBody>
      </p:sp>
    </p:spTree>
    <p:extLst>
      <p:ext uri="{BB962C8B-B14F-4D97-AF65-F5344CB8AC3E}">
        <p14:creationId xmlns:p14="http://schemas.microsoft.com/office/powerpoint/2010/main" val="3406814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uild="p" animBg="1" autoUpdateAnimBg="0" advAuto="0"/>
      <p:bldP spid="18439" grpId="0" animBg="1" autoUpdateAnimBg="0"/>
      <p:bldP spid="18440" grpId="0" animBg="1"/>
      <p:bldP spid="18441" grpId="0" animBg="1"/>
      <p:bldP spid="18444" grpId="0" animBg="1" autoUpdateAnimBg="0"/>
      <p:bldP spid="18445" grpId="0" animBg="1" autoUpdateAnimBg="0"/>
      <p:bldP spid="18446" grpId="0" animBg="1" autoUpdateAnimBg="0"/>
      <p:bldP spid="18447" grpId="0" animBg="1" autoUpdateAnimBg="0"/>
      <p:bldP spid="18448" grpId="0" animBg="1" autoUpdateAnimBg="0"/>
      <p:bldP spid="18449" grpId="0" animBg="1" autoUpdateAnimBg="0"/>
      <p:bldP spid="18450" grpId="0" animBg="1" autoUpdateAnimBg="0"/>
      <p:bldP spid="18451" grpId="0" animBg="1" autoUpdateAnimBg="0"/>
      <p:bldP spid="18452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7" name="AutoShape 5"/>
          <p:cNvSpPr>
            <a:spLocks noChangeArrowheads="1"/>
          </p:cNvSpPr>
          <p:nvPr/>
        </p:nvSpPr>
        <p:spPr bwMode="auto">
          <a:xfrm>
            <a:off x="1077384" y="2209800"/>
            <a:ext cx="11114616" cy="3779758"/>
          </a:xfrm>
          <a:prstGeom prst="roundRect">
            <a:avLst>
              <a:gd name="adj" fmla="val 16667"/>
            </a:avLst>
          </a:prstGeom>
          <a:solidFill>
            <a:srgbClr val="66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altLang="ru-RU" sz="3600" b="1" u="sng">
                <a:solidFill>
                  <a:srgbClr val="FFFFFF"/>
                </a:solidFill>
              </a:rPr>
              <a:t>Критерий</a:t>
            </a:r>
            <a:r>
              <a:rPr lang="ru-RU" altLang="ru-RU" sz="3600" b="1">
                <a:solidFill>
                  <a:srgbClr val="FFFFFF"/>
                </a:solidFill>
              </a:rPr>
              <a:t> </a:t>
            </a:r>
            <a:r>
              <a:rPr lang="ru-RU" altLang="ru-RU" sz="3600">
                <a:solidFill>
                  <a:srgbClr val="FFFFFF"/>
                </a:solidFill>
              </a:rPr>
              <a:t> 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ru-RU" altLang="ru-RU" sz="3600">
                <a:solidFill>
                  <a:srgbClr val="FFFFFF"/>
                </a:solidFill>
              </a:rPr>
              <a:t>правила выбора предпочтительного</a:t>
            </a:r>
            <a:br>
              <a:rPr lang="ru-RU" altLang="ru-RU" sz="3600">
                <a:solidFill>
                  <a:srgbClr val="FFFFFF"/>
                </a:solidFill>
              </a:rPr>
            </a:br>
            <a:r>
              <a:rPr lang="ru-RU" altLang="ru-RU" sz="3600">
                <a:solidFill>
                  <a:srgbClr val="FFFFFF"/>
                </a:solidFill>
              </a:rPr>
              <a:t>     варианта </a:t>
            </a:r>
            <a:r>
              <a:rPr lang="ru-RU" altLang="ru-RU" sz="3600" b="1">
                <a:solidFill>
                  <a:srgbClr val="FFFFFF"/>
                </a:solidFill>
              </a:rPr>
              <a:t>(</a:t>
            </a:r>
            <a:r>
              <a:rPr lang="ru-RU" altLang="ru-RU" sz="3600">
                <a:solidFill>
                  <a:srgbClr val="FFFFFF"/>
                </a:solidFill>
              </a:rPr>
              <a:t>Венцель, Е.С., 1972);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ru-RU" altLang="ru-RU" sz="3600">
                <a:solidFill>
                  <a:srgbClr val="FFFFFF"/>
                </a:solidFill>
              </a:rPr>
              <a:t> показатели в их соподчиненности, используемые для измерения</a:t>
            </a:r>
          </a:p>
        </p:txBody>
      </p:sp>
      <p:sp>
        <p:nvSpPr>
          <p:cNvPr id="69638" name="Rectangle 6"/>
          <p:cNvSpPr>
            <a:spLocks noChangeArrowheads="1"/>
          </p:cNvSpPr>
          <p:nvPr/>
        </p:nvSpPr>
        <p:spPr bwMode="auto">
          <a:xfrm>
            <a:off x="508000" y="228600"/>
            <a:ext cx="10363200" cy="1143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ru-RU" altLang="ru-RU" sz="4400" b="1" dirty="0"/>
              <a:t>Подходы к </a:t>
            </a:r>
            <a:br>
              <a:rPr lang="ru-RU" altLang="ru-RU" sz="4400" b="1" dirty="0"/>
            </a:br>
            <a:r>
              <a:rPr lang="ru-RU" altLang="ru-RU" sz="4400" b="1" dirty="0"/>
              <a:t>      формированию критериев</a:t>
            </a:r>
          </a:p>
        </p:txBody>
      </p:sp>
    </p:spTree>
    <p:extLst>
      <p:ext uri="{BB962C8B-B14F-4D97-AF65-F5344CB8AC3E}">
        <p14:creationId xmlns:p14="http://schemas.microsoft.com/office/powerpoint/2010/main" val="3329711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7" grpId="0" animBg="1" autoUpdateAnimBg="0"/>
      <p:bldP spid="69638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28800" y="228600"/>
            <a:ext cx="10363200" cy="1143000"/>
          </a:xfrm>
          <a:solidFill>
            <a:srgbClr val="0033CC"/>
          </a:solidFill>
        </p:spPr>
        <p:txBody>
          <a:bodyPr/>
          <a:lstStyle/>
          <a:p>
            <a:r>
              <a:rPr lang="ru-RU" altLang="ru-RU" sz="3600" b="1" i="0" dirty="0">
                <a:solidFill>
                  <a:srgbClr val="FFFFFF"/>
                </a:solidFill>
              </a:rPr>
              <a:t>Задачи формирования критериев эффективности УР</a:t>
            </a:r>
            <a:endParaRPr lang="ru-RU" altLang="ru-RU" b="1" i="0" dirty="0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4064000" y="2286000"/>
            <a:ext cx="5283200" cy="2286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4978400" y="3124200"/>
            <a:ext cx="3454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3600" b="1" i="1">
                <a:solidFill>
                  <a:srgbClr val="000000"/>
                </a:solidFill>
              </a:rPr>
              <a:t>Критерий</a:t>
            </a:r>
            <a:endParaRPr lang="ru-RU" altLang="ru-RU" b="1">
              <a:solidFill>
                <a:srgbClr val="000000"/>
              </a:solidFill>
            </a:endParaRP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1117600" y="1905001"/>
            <a:ext cx="4470400" cy="369332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b="1">
                <a:solidFill>
                  <a:schemeClr val="bg1"/>
                </a:solidFill>
              </a:rPr>
              <a:t>Монокритериальная задача</a:t>
            </a: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7315200" y="1828801"/>
            <a:ext cx="4876800" cy="369332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b="1">
                <a:solidFill>
                  <a:schemeClr val="bg1"/>
                </a:solidFill>
              </a:rPr>
              <a:t>Поликритериальная задача</a:t>
            </a:r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3759200" y="4038600"/>
            <a:ext cx="5689600" cy="116955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800" b="1">
                <a:solidFill>
                  <a:schemeClr val="bg1"/>
                </a:solidFill>
              </a:rPr>
              <a:t>При отсутствии критерия</a:t>
            </a:r>
          </a:p>
          <a:p>
            <a:pPr algn="ctr">
              <a:spcBef>
                <a:spcPct val="50000"/>
              </a:spcBef>
            </a:pPr>
            <a:endParaRPr lang="ru-RU" altLang="ru-RU" sz="2800" b="1">
              <a:solidFill>
                <a:schemeClr val="bg1"/>
              </a:solidFill>
            </a:endParaRPr>
          </a:p>
        </p:txBody>
      </p:sp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3251200" y="4648201"/>
            <a:ext cx="8128000" cy="1419225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ru-RU" altLang="ru-RU" sz="3000" b="1" u="sng">
                <a:solidFill>
                  <a:srgbClr val="FFFFCC"/>
                </a:solidFill>
              </a:rPr>
              <a:t>Принципы</a:t>
            </a:r>
          </a:p>
          <a:p>
            <a:pPr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ru-RU" altLang="ru-RU" sz="3000" b="1">
                <a:solidFill>
                  <a:srgbClr val="FFFFCC"/>
                </a:solidFill>
              </a:rPr>
              <a:t> Парето</a:t>
            </a:r>
          </a:p>
          <a:p>
            <a:pPr>
              <a:lnSpc>
                <a:spcPct val="60000"/>
              </a:lnSpc>
              <a:spcBef>
                <a:spcPct val="50000"/>
              </a:spcBef>
              <a:buFontTx/>
              <a:buChar char="•"/>
            </a:pPr>
            <a:r>
              <a:rPr lang="ru-RU" altLang="ru-RU" sz="3000" b="1">
                <a:solidFill>
                  <a:srgbClr val="FFFFCC"/>
                </a:solidFill>
              </a:rPr>
              <a:t> Фон Неймана и Моргенштерна</a:t>
            </a:r>
          </a:p>
        </p:txBody>
      </p:sp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1828800" y="6248400"/>
            <a:ext cx="10363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b="1"/>
              <a:t>В зависимости от числа параметров эффективности</a:t>
            </a:r>
          </a:p>
        </p:txBody>
      </p:sp>
    </p:spTree>
    <p:extLst>
      <p:ext uri="{BB962C8B-B14F-4D97-AF65-F5344CB8AC3E}">
        <p14:creationId xmlns:p14="http://schemas.microsoft.com/office/powerpoint/2010/main" val="1015445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23" presetClass="entr" presetSubtype="52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nimBg="1" autoUpdateAnimBg="0"/>
      <p:bldP spid="28675" grpId="0" animBg="1" autoUpdateAnimBg="0"/>
      <p:bldP spid="28676" grpId="0" autoUpdateAnimBg="0"/>
      <p:bldP spid="28677" grpId="0" animBg="1" autoUpdateAnimBg="0"/>
      <p:bldP spid="28678" grpId="0" animBg="1" autoUpdateAnimBg="0"/>
      <p:bldP spid="28679" grpId="0" animBg="1" autoUpdateAnimBg="0"/>
      <p:bldP spid="28680" grpId="0" animBg="1" autoUpdateAnimBg="0"/>
      <p:bldP spid="28681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0"/>
            <a:ext cx="9144000" cy="1219200"/>
          </a:xfrm>
          <a:solidFill>
            <a:srgbClr val="0033CC"/>
          </a:solidFill>
        </p:spPr>
        <p:txBody>
          <a:bodyPr/>
          <a:lstStyle/>
          <a:p>
            <a:r>
              <a:rPr lang="ru-RU" altLang="ru-RU" sz="2400" b="1" i="0">
                <a:solidFill>
                  <a:srgbClr val="FFFF00"/>
                </a:solidFill>
              </a:rPr>
              <a:t>При отсутствии критериев для многопараметрических систем</a:t>
            </a:r>
            <a:r>
              <a:rPr lang="en-US" altLang="ru-RU" sz="2400" b="1" i="0">
                <a:solidFill>
                  <a:srgbClr val="FFFF00"/>
                </a:solidFill>
              </a:rPr>
              <a:t> </a:t>
            </a:r>
            <a:r>
              <a:rPr lang="ru-RU" altLang="ru-RU" sz="2400" b="1" i="0">
                <a:solidFill>
                  <a:srgbClr val="FFFF00"/>
                </a:solidFill>
              </a:rPr>
              <a:t>используют:</a:t>
            </a: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914400" y="1600200"/>
            <a:ext cx="7213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b="1">
                <a:solidFill>
                  <a:schemeClr val="tx1"/>
                </a:solidFill>
              </a:rPr>
              <a:t>1) принцип Парето</a:t>
            </a:r>
            <a:r>
              <a:rPr lang="ru-RU" altLang="ru-RU" b="1"/>
              <a:t>:</a:t>
            </a: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1219200" y="2514601"/>
            <a:ext cx="10972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b="1"/>
              <a:t>- улучшение качества УР производится до тех пор, пока улучшаются все параметры эффекта</a:t>
            </a:r>
          </a:p>
        </p:txBody>
      </p:sp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1016001" y="4343401"/>
            <a:ext cx="8352367" cy="646331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b="1">
                <a:solidFill>
                  <a:srgbClr val="FFFF00"/>
                </a:solidFill>
              </a:rPr>
              <a:t>2) Принцип Фон Неймана </a:t>
            </a:r>
            <a:br>
              <a:rPr lang="ru-RU" altLang="ru-RU" b="1">
                <a:solidFill>
                  <a:srgbClr val="FFFF00"/>
                </a:solidFill>
              </a:rPr>
            </a:br>
            <a:r>
              <a:rPr lang="ru-RU" altLang="ru-RU" b="1">
                <a:solidFill>
                  <a:srgbClr val="FFFF00"/>
                </a:solidFill>
              </a:rPr>
              <a:t>      и Моргенштерна</a:t>
            </a:r>
          </a:p>
        </p:txBody>
      </p:sp>
      <p:sp>
        <p:nvSpPr>
          <p:cNvPr id="48136" name="Text Box 8"/>
          <p:cNvSpPr txBox="1">
            <a:spLocks noChangeArrowheads="1"/>
          </p:cNvSpPr>
          <p:nvPr/>
        </p:nvSpPr>
        <p:spPr bwMode="auto">
          <a:xfrm>
            <a:off x="508000" y="5638801"/>
            <a:ext cx="11277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b="1">
                <a:solidFill>
                  <a:srgbClr val="FFFF00"/>
                </a:solidFill>
              </a:rPr>
              <a:t> - хорошим считается  УР, обладающее внешней и внутренней  устойчивостью параметров эффективности</a:t>
            </a:r>
          </a:p>
        </p:txBody>
      </p:sp>
    </p:spTree>
    <p:extLst>
      <p:ext uri="{BB962C8B-B14F-4D97-AF65-F5344CB8AC3E}">
        <p14:creationId xmlns:p14="http://schemas.microsoft.com/office/powerpoint/2010/main" val="663524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 animBg="1" autoUpdateAnimBg="0"/>
      <p:bldP spid="48132" grpId="0" autoUpdateAnimBg="0"/>
      <p:bldP spid="48133" grpId="0" autoUpdateAnimBg="0"/>
      <p:bldP spid="48135" grpId="0" animBg="1" autoUpdateAnimBg="0"/>
      <p:bldP spid="48136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28800" y="304800"/>
            <a:ext cx="3352800" cy="609600"/>
          </a:xfrm>
          <a:solidFill>
            <a:srgbClr val="0033CC"/>
          </a:solidFill>
        </p:spPr>
        <p:txBody>
          <a:bodyPr/>
          <a:lstStyle/>
          <a:p>
            <a:r>
              <a:rPr lang="ru-RU" altLang="ru-RU" sz="2800" b="1">
                <a:solidFill>
                  <a:srgbClr val="FFFF00"/>
                </a:solidFill>
              </a:rPr>
              <a:t>Подходы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6096000" y="2057401"/>
            <a:ext cx="3251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800" b="1" u="sng">
                <a:solidFill>
                  <a:srgbClr val="FFFF00"/>
                </a:solidFill>
              </a:rPr>
              <a:t>Первый</a:t>
            </a:r>
            <a:endParaRPr lang="ru-RU" altLang="ru-RU" sz="2800" b="1">
              <a:solidFill>
                <a:srgbClr val="FFFF00"/>
              </a:solidFill>
            </a:endParaRP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8940800" y="3429000"/>
            <a:ext cx="32512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800" b="1">
                <a:solidFill>
                  <a:srgbClr val="FFFF00"/>
                </a:solidFill>
              </a:rPr>
              <a:t>Аддитивный критерий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6096000" y="5334000"/>
            <a:ext cx="49784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800" b="1">
                <a:solidFill>
                  <a:srgbClr val="FFFF00"/>
                </a:solidFill>
              </a:rPr>
              <a:t>Мультипликативный критерий</a:t>
            </a: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1828800" y="2819401"/>
            <a:ext cx="2438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800" b="1" u="sng">
                <a:solidFill>
                  <a:srgbClr val="FFFF00"/>
                </a:solidFill>
              </a:rPr>
              <a:t>Второй</a:t>
            </a:r>
            <a:endParaRPr lang="ru-RU" altLang="ru-RU" sz="2800" b="1">
              <a:solidFill>
                <a:srgbClr val="FFFF00"/>
              </a:solidFill>
            </a:endParaRPr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3556000" y="4038601"/>
            <a:ext cx="2540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800" b="1" u="sng">
                <a:solidFill>
                  <a:srgbClr val="FFFF00"/>
                </a:solidFill>
              </a:rPr>
              <a:t>Третий</a:t>
            </a:r>
            <a:endParaRPr lang="ru-RU" altLang="ru-RU" sz="2800" b="1">
              <a:solidFill>
                <a:srgbClr val="FFFF00"/>
              </a:solidFill>
            </a:endParaRPr>
          </a:p>
        </p:txBody>
      </p:sp>
      <p:sp>
        <p:nvSpPr>
          <p:cNvPr id="29705" name="Line 9"/>
          <p:cNvSpPr>
            <a:spLocks noChangeShapeType="1"/>
          </p:cNvSpPr>
          <p:nvPr/>
        </p:nvSpPr>
        <p:spPr bwMode="auto">
          <a:xfrm flipH="1">
            <a:off x="2743200" y="1066800"/>
            <a:ext cx="1016000" cy="1752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9706" name="Line 10"/>
          <p:cNvSpPr>
            <a:spLocks noChangeShapeType="1"/>
          </p:cNvSpPr>
          <p:nvPr/>
        </p:nvSpPr>
        <p:spPr bwMode="auto">
          <a:xfrm>
            <a:off x="3759200" y="1066800"/>
            <a:ext cx="508000" cy="2819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9707" name="Line 11"/>
          <p:cNvSpPr>
            <a:spLocks noChangeShapeType="1"/>
          </p:cNvSpPr>
          <p:nvPr/>
        </p:nvSpPr>
        <p:spPr bwMode="auto">
          <a:xfrm>
            <a:off x="3759200" y="1066800"/>
            <a:ext cx="3149600" cy="990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9708" name="Line 12"/>
          <p:cNvSpPr>
            <a:spLocks noChangeShapeType="1"/>
          </p:cNvSpPr>
          <p:nvPr/>
        </p:nvSpPr>
        <p:spPr bwMode="auto">
          <a:xfrm>
            <a:off x="8026400" y="2590800"/>
            <a:ext cx="2336800" cy="990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9709" name="Line 13"/>
          <p:cNvSpPr>
            <a:spLocks noChangeShapeType="1"/>
          </p:cNvSpPr>
          <p:nvPr/>
        </p:nvSpPr>
        <p:spPr bwMode="auto">
          <a:xfrm>
            <a:off x="8026400" y="2590800"/>
            <a:ext cx="406400" cy="2819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195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animBg="1" autoUpdateAnimBg="0"/>
      <p:bldP spid="29699" grpId="0" autoUpdateAnimBg="0"/>
      <p:bldP spid="29700" grpId="0" autoUpdateAnimBg="0"/>
      <p:bldP spid="29702" grpId="0" autoUpdateAnimBg="0"/>
      <p:bldP spid="29703" grpId="0" autoUpdateAnimBg="0"/>
      <p:bldP spid="29704" grpId="0" autoUpdateAnimBg="0"/>
      <p:bldP spid="29705" grpId="0" animBg="1"/>
      <p:bldP spid="29706" grpId="0" animBg="1"/>
      <p:bldP spid="29707" grpId="0" animBg="1"/>
      <p:bldP spid="29708" grpId="0" animBg="1"/>
      <p:bldP spid="2970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28800" y="304800"/>
            <a:ext cx="5892800" cy="1143000"/>
          </a:xfrm>
          <a:solidFill>
            <a:srgbClr val="0033CC"/>
          </a:solidFill>
        </p:spPr>
        <p:txBody>
          <a:bodyPr/>
          <a:lstStyle/>
          <a:p>
            <a:r>
              <a:rPr lang="ru-RU" altLang="ru-RU" sz="3600" b="1">
                <a:solidFill>
                  <a:srgbClr val="FFFF00"/>
                </a:solidFill>
              </a:rPr>
              <a:t>Первый подход: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2743200" y="1828800"/>
            <a:ext cx="7924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2">
              <a:spcBef>
                <a:spcPct val="50000"/>
              </a:spcBef>
              <a:buFontTx/>
              <a:buChar char="•"/>
            </a:pPr>
            <a:r>
              <a:rPr lang="ru-RU" altLang="ru-RU" sz="2800" b="1">
                <a:solidFill>
                  <a:srgbClr val="FFFF00"/>
                </a:solidFill>
              </a:rPr>
              <a:t> аддитивный критерий (Котлер Ф., 1984)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727200" y="4267200"/>
            <a:ext cx="8737600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ru-RU" sz="2800" b="1">
                <a:solidFill>
                  <a:srgbClr val="FFFF00"/>
                </a:solidFill>
              </a:rPr>
              <a:t>Где         l</a:t>
            </a:r>
            <a:r>
              <a:rPr lang="en-US" altLang="ru-RU" sz="2800" b="1" baseline="-25000">
                <a:solidFill>
                  <a:srgbClr val="FFFF00"/>
                </a:solidFill>
              </a:rPr>
              <a:t>i</a:t>
            </a:r>
            <a:r>
              <a:rPr lang="en-US" altLang="ru-RU" sz="2800" b="1">
                <a:solidFill>
                  <a:srgbClr val="FFFF00"/>
                </a:solidFill>
              </a:rPr>
              <a:t> + g</a:t>
            </a:r>
            <a:r>
              <a:rPr lang="en-US" altLang="ru-RU" sz="2800" b="1" baseline="-25000">
                <a:solidFill>
                  <a:srgbClr val="FFFF00"/>
                </a:solidFill>
              </a:rPr>
              <a:t>i</a:t>
            </a:r>
            <a:r>
              <a:rPr lang="en-US" altLang="ru-RU" sz="2800" b="1">
                <a:solidFill>
                  <a:srgbClr val="FFFF00"/>
                </a:solidFill>
              </a:rPr>
              <a:t> = 1;       l</a:t>
            </a:r>
            <a:r>
              <a:rPr lang="en-US" altLang="ru-RU" sz="2800" b="1" baseline="-25000">
                <a:solidFill>
                  <a:srgbClr val="FFFF00"/>
                </a:solidFill>
              </a:rPr>
              <a:t>i</a:t>
            </a:r>
            <a:r>
              <a:rPr lang="en-US" altLang="ru-RU" sz="2800" b="1">
                <a:solidFill>
                  <a:srgbClr val="FFFF00"/>
                </a:solidFill>
              </a:rPr>
              <a:t> </a:t>
            </a:r>
            <a:r>
              <a:rPr lang="ru-RU" altLang="ru-RU" sz="2800" b="1">
                <a:solidFill>
                  <a:srgbClr val="FFFF00"/>
                </a:solidFill>
                <a:sym typeface="Symbol" pitchFamily="18" charset="2"/>
              </a:rPr>
              <a:t></a:t>
            </a:r>
            <a:r>
              <a:rPr lang="en-US" altLang="ru-RU" sz="2800" b="1">
                <a:solidFill>
                  <a:srgbClr val="FFFF00"/>
                </a:solidFill>
              </a:rPr>
              <a:t> 0;        g</a:t>
            </a:r>
            <a:r>
              <a:rPr lang="en-US" altLang="ru-RU" sz="2800" b="1" baseline="-25000">
                <a:solidFill>
                  <a:srgbClr val="FFFF00"/>
                </a:solidFill>
              </a:rPr>
              <a:t>i</a:t>
            </a:r>
            <a:r>
              <a:rPr lang="en-US" altLang="ru-RU" sz="2800" b="1">
                <a:solidFill>
                  <a:srgbClr val="FFFF00"/>
                </a:solidFill>
              </a:rPr>
              <a:t> </a:t>
            </a:r>
            <a:r>
              <a:rPr lang="ru-RU" altLang="ru-RU" sz="2800" b="1">
                <a:solidFill>
                  <a:srgbClr val="FFFF00"/>
                </a:solidFill>
                <a:sym typeface="Symbol" pitchFamily="18" charset="2"/>
              </a:rPr>
              <a:t></a:t>
            </a:r>
            <a:r>
              <a:rPr lang="en-US" altLang="ru-RU" sz="2800" b="1">
                <a:solidFill>
                  <a:srgbClr val="FFFF00"/>
                </a:solidFill>
              </a:rPr>
              <a:t> 0.     </a:t>
            </a:r>
            <a:endParaRPr lang="ru-RU" altLang="ru-RU" sz="2800" b="1">
              <a:solidFill>
                <a:srgbClr val="FFFF00"/>
              </a:solidFill>
            </a:endParaRPr>
          </a:p>
          <a:p>
            <a:pPr algn="just"/>
            <a:r>
              <a:rPr lang="ru-RU" altLang="ru-RU" sz="2800" b="1">
                <a:solidFill>
                  <a:srgbClr val="FFFF00"/>
                </a:solidFill>
              </a:rPr>
              <a:t>li и gi - коэффициенты значимости i - того параметра</a:t>
            </a:r>
          </a:p>
          <a:p>
            <a:pPr>
              <a:spcBef>
                <a:spcPct val="50000"/>
              </a:spcBef>
            </a:pPr>
            <a:endParaRPr lang="ru-RU" altLang="ru-RU" sz="2800" b="1">
              <a:solidFill>
                <a:srgbClr val="FFFF00"/>
              </a:solidFill>
            </a:endParaRPr>
          </a:p>
        </p:txBody>
      </p:sp>
      <p:sp>
        <p:nvSpPr>
          <p:cNvPr id="36873" name="Text Box 9"/>
          <p:cNvSpPr txBox="1">
            <a:spLocks noChangeArrowheads="1"/>
          </p:cNvSpPr>
          <p:nvPr/>
        </p:nvSpPr>
        <p:spPr bwMode="auto">
          <a:xfrm>
            <a:off x="2743200" y="2895601"/>
            <a:ext cx="6400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800" b="1">
                <a:solidFill>
                  <a:srgbClr val="FFFF00"/>
                </a:solidFill>
              </a:rPr>
              <a:t>А=1/</a:t>
            </a:r>
            <a:r>
              <a:rPr lang="ru-RU" altLang="ru-RU" sz="2800" b="1">
                <a:solidFill>
                  <a:srgbClr val="FFFF00"/>
                </a:solidFill>
                <a:sym typeface="Symbol" pitchFamily="18" charset="2"/>
              </a:rPr>
              <a:t>(</a:t>
            </a:r>
            <a:r>
              <a:rPr lang="en-US" altLang="ru-RU" sz="2800" b="1">
                <a:solidFill>
                  <a:srgbClr val="FFFF00"/>
                </a:solidFill>
              </a:rPr>
              <a:t>l</a:t>
            </a:r>
            <a:r>
              <a:rPr lang="en-US" altLang="ru-RU" sz="2800" b="1" baseline="-25000">
                <a:solidFill>
                  <a:srgbClr val="FFFF00"/>
                </a:solidFill>
              </a:rPr>
              <a:t>i</a:t>
            </a:r>
            <a:r>
              <a:rPr lang="en-US" altLang="ru-RU" sz="2800" b="1">
                <a:solidFill>
                  <a:srgbClr val="FFFF00"/>
                </a:solidFill>
              </a:rPr>
              <a:t> х g</a:t>
            </a:r>
            <a:r>
              <a:rPr lang="en-US" altLang="ru-RU" sz="2800" b="1" baseline="-25000">
                <a:solidFill>
                  <a:srgbClr val="FFFF00"/>
                </a:solidFill>
              </a:rPr>
              <a:t>i</a:t>
            </a:r>
            <a:r>
              <a:rPr lang="en-US" altLang="ru-RU" sz="2800" b="1">
                <a:solidFill>
                  <a:srgbClr val="FFFF00"/>
                </a:solidFill>
              </a:rPr>
              <a:t> )</a:t>
            </a:r>
            <a:endParaRPr lang="ru-RU" altLang="ru-RU" sz="2800" b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442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animBg="1" autoUpdateAnimBg="0"/>
      <p:bldP spid="36867" grpId="0" autoUpdateAnimBg="0"/>
      <p:bldP spid="36868" grpId="0" autoUpdateAnimBg="0"/>
      <p:bldP spid="36873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2743200" y="1219201"/>
            <a:ext cx="7620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 altLang="ru-RU" sz="2800" b="1">
                <a:solidFill>
                  <a:srgbClr val="FFFF00"/>
                </a:solidFill>
              </a:rPr>
              <a:t> мультипликативный критерий</a:t>
            </a: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3556000" y="2667001"/>
            <a:ext cx="6604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800" b="1">
                <a:solidFill>
                  <a:srgbClr val="FFFF00"/>
                </a:solidFill>
              </a:rPr>
              <a:t>А=П </a:t>
            </a:r>
            <a:r>
              <a:rPr lang="ru-RU" altLang="ru-RU" sz="2800" b="1">
                <a:solidFill>
                  <a:srgbClr val="FFFF00"/>
                </a:solidFill>
                <a:sym typeface="Symbol" pitchFamily="18" charset="2"/>
              </a:rPr>
              <a:t>(</a:t>
            </a:r>
            <a:r>
              <a:rPr lang="en-US" altLang="ru-RU" sz="2800" b="1">
                <a:solidFill>
                  <a:srgbClr val="FFFF00"/>
                </a:solidFill>
              </a:rPr>
              <a:t>l</a:t>
            </a:r>
            <a:r>
              <a:rPr lang="en-US" altLang="ru-RU" sz="2800" b="1" baseline="-25000">
                <a:solidFill>
                  <a:srgbClr val="FFFF00"/>
                </a:solidFill>
              </a:rPr>
              <a:t>i</a:t>
            </a:r>
            <a:r>
              <a:rPr lang="en-US" altLang="ru-RU" sz="2800" b="1">
                <a:solidFill>
                  <a:srgbClr val="FFFF00"/>
                </a:solidFill>
              </a:rPr>
              <a:t> х g</a:t>
            </a:r>
            <a:r>
              <a:rPr lang="en-US" altLang="ru-RU" sz="2800" b="1" baseline="-25000">
                <a:solidFill>
                  <a:srgbClr val="FFFF00"/>
                </a:solidFill>
              </a:rPr>
              <a:t>i</a:t>
            </a:r>
            <a:r>
              <a:rPr lang="en-US" altLang="ru-RU" sz="2800" b="1">
                <a:solidFill>
                  <a:srgbClr val="FFFF00"/>
                </a:solidFill>
              </a:rPr>
              <a:t> )</a:t>
            </a:r>
            <a:endParaRPr lang="ru-RU" altLang="ru-RU" sz="2800" b="1">
              <a:solidFill>
                <a:srgbClr val="FFFF00"/>
              </a:solidFill>
            </a:endParaRP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1727200" y="4267200"/>
            <a:ext cx="8737600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ru-RU" sz="2800" b="1">
                <a:solidFill>
                  <a:srgbClr val="FFFF00"/>
                </a:solidFill>
              </a:rPr>
              <a:t>где              l</a:t>
            </a:r>
            <a:r>
              <a:rPr lang="en-US" altLang="ru-RU" sz="2800" b="1" baseline="-25000">
                <a:solidFill>
                  <a:srgbClr val="FFFF00"/>
                </a:solidFill>
              </a:rPr>
              <a:t>i</a:t>
            </a:r>
            <a:r>
              <a:rPr lang="en-US" altLang="ru-RU" sz="2800" b="1">
                <a:solidFill>
                  <a:srgbClr val="FFFF00"/>
                </a:solidFill>
              </a:rPr>
              <a:t> + g</a:t>
            </a:r>
            <a:r>
              <a:rPr lang="en-US" altLang="ru-RU" sz="2800" b="1" baseline="-25000">
                <a:solidFill>
                  <a:srgbClr val="FFFF00"/>
                </a:solidFill>
              </a:rPr>
              <a:t>i</a:t>
            </a:r>
            <a:r>
              <a:rPr lang="en-US" altLang="ru-RU" sz="2800" b="1">
                <a:solidFill>
                  <a:srgbClr val="FFFF00"/>
                </a:solidFill>
              </a:rPr>
              <a:t> = 1;       l</a:t>
            </a:r>
            <a:r>
              <a:rPr lang="en-US" altLang="ru-RU" sz="2800" b="1" baseline="-25000">
                <a:solidFill>
                  <a:srgbClr val="FFFF00"/>
                </a:solidFill>
              </a:rPr>
              <a:t>i</a:t>
            </a:r>
            <a:r>
              <a:rPr lang="en-US" altLang="ru-RU" sz="2800" b="1">
                <a:solidFill>
                  <a:srgbClr val="FFFF00"/>
                </a:solidFill>
              </a:rPr>
              <a:t> </a:t>
            </a:r>
            <a:r>
              <a:rPr lang="ru-RU" altLang="ru-RU" sz="2800" b="1">
                <a:solidFill>
                  <a:srgbClr val="FFFF00"/>
                </a:solidFill>
                <a:sym typeface="Symbol" pitchFamily="18" charset="2"/>
              </a:rPr>
              <a:t></a:t>
            </a:r>
            <a:r>
              <a:rPr lang="en-US" altLang="ru-RU" sz="2800" b="1">
                <a:solidFill>
                  <a:srgbClr val="FFFF00"/>
                </a:solidFill>
              </a:rPr>
              <a:t> 0;        g</a:t>
            </a:r>
            <a:r>
              <a:rPr lang="en-US" altLang="ru-RU" sz="2800" b="1" baseline="-25000">
                <a:solidFill>
                  <a:srgbClr val="FFFF00"/>
                </a:solidFill>
              </a:rPr>
              <a:t>i</a:t>
            </a:r>
            <a:r>
              <a:rPr lang="en-US" altLang="ru-RU" sz="2800" b="1">
                <a:solidFill>
                  <a:srgbClr val="FFFF00"/>
                </a:solidFill>
              </a:rPr>
              <a:t> </a:t>
            </a:r>
            <a:r>
              <a:rPr lang="ru-RU" altLang="ru-RU" sz="2800" b="1">
                <a:solidFill>
                  <a:srgbClr val="FFFF00"/>
                </a:solidFill>
                <a:sym typeface="Symbol" pitchFamily="18" charset="2"/>
              </a:rPr>
              <a:t></a:t>
            </a:r>
            <a:r>
              <a:rPr lang="en-US" altLang="ru-RU" sz="2800" b="1">
                <a:solidFill>
                  <a:srgbClr val="FFFF00"/>
                </a:solidFill>
              </a:rPr>
              <a:t> 0.     </a:t>
            </a:r>
            <a:endParaRPr lang="ru-RU" altLang="ru-RU" sz="2800" b="1">
              <a:solidFill>
                <a:srgbClr val="FFFF00"/>
              </a:solidFill>
            </a:endParaRPr>
          </a:p>
          <a:p>
            <a:pPr algn="just"/>
            <a:r>
              <a:rPr lang="ru-RU" altLang="ru-RU" sz="2800" b="1">
                <a:solidFill>
                  <a:srgbClr val="FFFF00"/>
                </a:solidFill>
              </a:rPr>
              <a:t>li и gi - коэффициенты значимости i - того параметра</a:t>
            </a:r>
          </a:p>
          <a:p>
            <a:pPr>
              <a:spcBef>
                <a:spcPct val="50000"/>
              </a:spcBef>
            </a:pPr>
            <a:endParaRPr lang="ru-RU" altLang="ru-RU" sz="2800" b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288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autoUpdateAnimBg="0"/>
      <p:bldP spid="37893" grpId="0" autoUpdateAnimBg="0"/>
      <p:bldP spid="37894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1670051" y="609600"/>
            <a:ext cx="4933949" cy="762000"/>
          </a:xfrm>
          <a:prstGeom prst="rect">
            <a:avLst/>
          </a:prstGeom>
          <a:solidFill>
            <a:srgbClr val="0033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4400" i="1">
                <a:solidFill>
                  <a:schemeClr val="tx2"/>
                </a:solidFill>
                <a:latin typeface="Times New Roman" pitchFamily="18" charset="0"/>
              </a:defRPr>
            </a:lvl1pPr>
            <a:lvl2pPr>
              <a:defRPr sz="4400" i="1">
                <a:solidFill>
                  <a:schemeClr val="tx2"/>
                </a:solidFill>
                <a:latin typeface="Times New Roman" pitchFamily="18" charset="0"/>
              </a:defRPr>
            </a:lvl2pPr>
            <a:lvl3pPr>
              <a:defRPr sz="4400" i="1">
                <a:solidFill>
                  <a:schemeClr val="tx2"/>
                </a:solidFill>
                <a:latin typeface="Times New Roman" pitchFamily="18" charset="0"/>
              </a:defRPr>
            </a:lvl3pPr>
            <a:lvl4pPr>
              <a:defRPr sz="4400" i="1">
                <a:solidFill>
                  <a:schemeClr val="tx2"/>
                </a:solidFill>
                <a:latin typeface="Times New Roman" pitchFamily="18" charset="0"/>
              </a:defRPr>
            </a:lvl4pPr>
            <a:lvl5pPr>
              <a:defRPr sz="4400" i="1">
                <a:solidFill>
                  <a:schemeClr val="tx2"/>
                </a:solidFill>
                <a:latin typeface="Times New Roman" pitchFamily="18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3200" b="1">
                <a:solidFill>
                  <a:srgbClr val="FFFF00"/>
                </a:solidFill>
              </a:rPr>
              <a:t>Второй подход </a:t>
            </a: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1320800" y="3429001"/>
            <a:ext cx="6096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800">
                <a:solidFill>
                  <a:srgbClr val="FFFF00"/>
                </a:solidFill>
              </a:rPr>
              <a:t>Улучшаемые параметры</a:t>
            </a: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1117600" y="4114801"/>
            <a:ext cx="6400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800">
                <a:solidFill>
                  <a:srgbClr val="FFFF00"/>
                </a:solidFill>
              </a:rPr>
              <a:t>Уменьшаемые параметры</a:t>
            </a:r>
          </a:p>
        </p:txBody>
      </p:sp>
      <p:sp>
        <p:nvSpPr>
          <p:cNvPr id="40966" name="Line 6"/>
          <p:cNvSpPr>
            <a:spLocks noChangeShapeType="1"/>
          </p:cNvSpPr>
          <p:nvPr/>
        </p:nvSpPr>
        <p:spPr bwMode="auto">
          <a:xfrm>
            <a:off x="1219200" y="4038600"/>
            <a:ext cx="5689600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0967" name="Line 7"/>
          <p:cNvSpPr>
            <a:spLocks noChangeShapeType="1"/>
          </p:cNvSpPr>
          <p:nvPr/>
        </p:nvSpPr>
        <p:spPr bwMode="auto">
          <a:xfrm>
            <a:off x="7112000" y="3886200"/>
            <a:ext cx="711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0968" name="Line 8"/>
          <p:cNvSpPr>
            <a:spLocks noChangeShapeType="1"/>
          </p:cNvSpPr>
          <p:nvPr/>
        </p:nvSpPr>
        <p:spPr bwMode="auto">
          <a:xfrm>
            <a:off x="7112000" y="4191000"/>
            <a:ext cx="812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0969" name="Line 9"/>
          <p:cNvSpPr>
            <a:spLocks noChangeShapeType="1"/>
          </p:cNvSpPr>
          <p:nvPr/>
        </p:nvSpPr>
        <p:spPr bwMode="auto">
          <a:xfrm>
            <a:off x="8026400" y="4038600"/>
            <a:ext cx="3149600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0970" name="Text Box 10"/>
          <p:cNvSpPr txBox="1">
            <a:spLocks noChangeArrowheads="1"/>
          </p:cNvSpPr>
          <p:nvPr/>
        </p:nvSpPr>
        <p:spPr bwMode="auto">
          <a:xfrm>
            <a:off x="8534400" y="3429001"/>
            <a:ext cx="2336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800">
                <a:solidFill>
                  <a:srgbClr val="FFFF00"/>
                </a:solidFill>
              </a:rPr>
              <a:t>Прибыль</a:t>
            </a:r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8432800" y="4191001"/>
            <a:ext cx="2641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800">
                <a:solidFill>
                  <a:srgbClr val="FFFF00"/>
                </a:solidFill>
              </a:rPr>
              <a:t>Затраты</a:t>
            </a:r>
          </a:p>
        </p:txBody>
      </p:sp>
    </p:spTree>
    <p:extLst>
      <p:ext uri="{BB962C8B-B14F-4D97-AF65-F5344CB8AC3E}">
        <p14:creationId xmlns:p14="http://schemas.microsoft.com/office/powerpoint/2010/main" val="1068926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0" grpId="0" autoUpdateAnimBg="0"/>
      <p:bldP spid="40973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82600" y="609600"/>
            <a:ext cx="10490200" cy="1143000"/>
          </a:xfrm>
          <a:solidFill>
            <a:srgbClr val="0033CC"/>
          </a:solidFill>
        </p:spPr>
        <p:txBody>
          <a:bodyPr/>
          <a:lstStyle/>
          <a:p>
            <a:r>
              <a:rPr lang="ru-RU" altLang="ru-RU" sz="3600" b="1"/>
              <a:t>Третий подход </a:t>
            </a:r>
            <a:r>
              <a:rPr lang="ru-RU" altLang="ru-RU" sz="3600" b="1">
                <a:solidFill>
                  <a:srgbClr val="FFFFFF"/>
                </a:solidFill>
              </a:rPr>
              <a:t>(Венцель Е.С., 1972)</a:t>
            </a:r>
            <a:endParaRPr lang="ru-RU" altLang="ru-RU" sz="3600" b="1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406400" y="2819401"/>
            <a:ext cx="11480800" cy="2252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  <a:spcBef>
                <a:spcPct val="50000"/>
              </a:spcBef>
            </a:pPr>
            <a:r>
              <a:rPr lang="ru-RU" altLang="ru-RU" sz="3600" b="1"/>
              <a:t>Один из параметров эффекта </a:t>
            </a:r>
            <a:r>
              <a:rPr lang="ru-RU" altLang="ru-RU" sz="3600" b="1">
                <a:solidFill>
                  <a:schemeClr val="tx1"/>
                </a:solidFill>
              </a:rPr>
              <a:t>максимизируют</a:t>
            </a:r>
            <a:br>
              <a:rPr lang="ru-RU" altLang="ru-RU" sz="3600" b="1">
                <a:solidFill>
                  <a:schemeClr val="tx1"/>
                </a:solidFill>
              </a:rPr>
            </a:br>
            <a:r>
              <a:rPr lang="ru-RU" altLang="ru-RU" sz="3600" b="1">
                <a:solidFill>
                  <a:schemeClr val="tx1"/>
                </a:solidFill>
              </a:rPr>
              <a:t>или минимизируют, </a:t>
            </a:r>
            <a:br>
              <a:rPr lang="ru-RU" altLang="ru-RU" sz="3600" b="1">
                <a:solidFill>
                  <a:schemeClr val="tx1"/>
                </a:solidFill>
              </a:rPr>
            </a:br>
            <a:r>
              <a:rPr lang="ru-RU" altLang="ru-RU" sz="3600" b="1"/>
              <a:t>а остальные фиксируют</a:t>
            </a:r>
            <a:endParaRPr lang="ru-RU" altLang="ru-RU" b="1"/>
          </a:p>
        </p:txBody>
      </p:sp>
    </p:spTree>
    <p:extLst>
      <p:ext uri="{BB962C8B-B14F-4D97-AF65-F5344CB8AC3E}">
        <p14:creationId xmlns:p14="http://schemas.microsoft.com/office/powerpoint/2010/main" val="3198254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 animBg="1" autoUpdateAnimBg="0"/>
      <p:bldP spid="43011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6DBD5B-2B68-48E9-BD2C-7598E97A7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Оценка экономической эффективности  </a:t>
            </a:r>
            <a:br>
              <a:rPr lang="ru-RU" dirty="0"/>
            </a:br>
            <a:r>
              <a:rPr lang="ru-RU" dirty="0"/>
              <a:t>управленческих решений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9ACFBE-DFD7-4541-A665-4C9762EC22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косвенный метод сопоставления различных вариантов; </a:t>
            </a:r>
          </a:p>
          <a:p>
            <a:r>
              <a:rPr lang="ru-RU" dirty="0">
                <a:solidFill>
                  <a:schemeClr val="tx1"/>
                </a:solidFill>
              </a:rPr>
              <a:t>по конечным результатам; </a:t>
            </a:r>
          </a:p>
          <a:p>
            <a:r>
              <a:rPr lang="ru-RU" dirty="0">
                <a:solidFill>
                  <a:schemeClr val="tx1"/>
                </a:solidFill>
              </a:rPr>
              <a:t>по непосредственным результатам деятельности.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18283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9B7B39-3133-4485-8E48-3C8DFE315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Косвенный метод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2A3786-D301-4F46-8C27-90520F7CA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dirty="0">
                <a:solidFill>
                  <a:schemeClr val="tx1"/>
                </a:solidFill>
              </a:rPr>
              <a:t>Э</a:t>
            </a:r>
            <a:r>
              <a:rPr lang="ru-RU" baseline="-25000" dirty="0">
                <a:solidFill>
                  <a:schemeClr val="tx1"/>
                </a:solidFill>
              </a:rPr>
              <a:t>Э</a:t>
            </a:r>
            <a:r>
              <a:rPr lang="ru-RU" dirty="0">
                <a:solidFill>
                  <a:schemeClr val="tx1"/>
                </a:solidFill>
              </a:rPr>
              <a:t> = (П</a:t>
            </a:r>
            <a:r>
              <a:rPr lang="ru-RU" baseline="-25000" dirty="0">
                <a:solidFill>
                  <a:schemeClr val="tx1"/>
                </a:solidFill>
              </a:rPr>
              <a:t>2Т</a:t>
            </a:r>
            <a:r>
              <a:rPr lang="ru-RU" dirty="0">
                <a:solidFill>
                  <a:schemeClr val="tx1"/>
                </a:solidFill>
              </a:rPr>
              <a:t> / З</a:t>
            </a:r>
            <a:r>
              <a:rPr lang="ru-RU" baseline="-25000" dirty="0">
                <a:solidFill>
                  <a:schemeClr val="tx1"/>
                </a:solidFill>
              </a:rPr>
              <a:t>2Т</a:t>
            </a:r>
            <a:r>
              <a:rPr lang="ru-RU" dirty="0">
                <a:solidFill>
                  <a:schemeClr val="tx1"/>
                </a:solidFill>
              </a:rPr>
              <a:t> – П</a:t>
            </a:r>
            <a:r>
              <a:rPr lang="ru-RU" baseline="-25000" dirty="0">
                <a:solidFill>
                  <a:schemeClr val="tx1"/>
                </a:solidFill>
              </a:rPr>
              <a:t>1Т</a:t>
            </a:r>
            <a:r>
              <a:rPr lang="ru-RU" dirty="0">
                <a:solidFill>
                  <a:schemeClr val="tx1"/>
                </a:solidFill>
              </a:rPr>
              <a:t> / З</a:t>
            </a:r>
            <a:r>
              <a:rPr lang="ru-RU" baseline="-25000" dirty="0">
                <a:solidFill>
                  <a:schemeClr val="tx1"/>
                </a:solidFill>
              </a:rPr>
              <a:t>1Т</a:t>
            </a:r>
            <a:r>
              <a:rPr lang="ru-RU" dirty="0">
                <a:solidFill>
                  <a:schemeClr val="tx1"/>
                </a:solidFill>
              </a:rPr>
              <a:t>) × 100%, 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где П</a:t>
            </a:r>
            <a:r>
              <a:rPr lang="ru-RU" baseline="-25000" dirty="0">
                <a:solidFill>
                  <a:schemeClr val="tx1"/>
                </a:solidFill>
              </a:rPr>
              <a:t>1Т</a:t>
            </a:r>
            <a:r>
              <a:rPr lang="ru-RU" dirty="0">
                <a:solidFill>
                  <a:schemeClr val="tx1"/>
                </a:solidFill>
              </a:rPr>
              <a:t> – прибыль, полученная за реализацию товара при первом варианте УР; </a:t>
            </a:r>
          </a:p>
          <a:p>
            <a:r>
              <a:rPr lang="ru-RU" dirty="0">
                <a:solidFill>
                  <a:schemeClr val="tx1"/>
                </a:solidFill>
              </a:rPr>
              <a:t>П</a:t>
            </a:r>
            <a:r>
              <a:rPr lang="ru-RU" baseline="-25000" dirty="0">
                <a:solidFill>
                  <a:schemeClr val="tx1"/>
                </a:solidFill>
              </a:rPr>
              <a:t>2Т</a:t>
            </a:r>
            <a:r>
              <a:rPr lang="ru-RU" dirty="0">
                <a:solidFill>
                  <a:schemeClr val="tx1"/>
                </a:solidFill>
              </a:rPr>
              <a:t> – прибыль, полученная за реализацию товара при втором варианте УР; </a:t>
            </a:r>
          </a:p>
          <a:p>
            <a:r>
              <a:rPr lang="ru-RU" dirty="0">
                <a:solidFill>
                  <a:schemeClr val="tx1"/>
                </a:solidFill>
              </a:rPr>
              <a:t>З</a:t>
            </a:r>
            <a:r>
              <a:rPr lang="ru-RU" baseline="-25000" dirty="0">
                <a:solidFill>
                  <a:schemeClr val="tx1"/>
                </a:solidFill>
              </a:rPr>
              <a:t>1Т</a:t>
            </a:r>
            <a:r>
              <a:rPr lang="ru-RU" dirty="0">
                <a:solidFill>
                  <a:schemeClr val="tx1"/>
                </a:solidFill>
              </a:rPr>
              <a:t> – затраты на производство товара при первом варианте УР; </a:t>
            </a:r>
          </a:p>
          <a:p>
            <a:r>
              <a:rPr lang="ru-RU" dirty="0">
                <a:solidFill>
                  <a:schemeClr val="tx1"/>
                </a:solidFill>
              </a:rPr>
              <a:t>З</a:t>
            </a:r>
            <a:r>
              <a:rPr lang="ru-RU" baseline="-25000" dirty="0">
                <a:solidFill>
                  <a:schemeClr val="tx1"/>
                </a:solidFill>
              </a:rPr>
              <a:t>2Т</a:t>
            </a:r>
            <a:r>
              <a:rPr lang="ru-RU" dirty="0">
                <a:solidFill>
                  <a:schemeClr val="tx1"/>
                </a:solidFill>
              </a:rPr>
              <a:t> – затраты на производство товара при втором варианте УР.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26354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165FCB-3986-4FF2-BAD1-76C84EB67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Метод определения по конечным результатам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2B7682-69AE-4D11-A91A-6C97FA9DE0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chemeClr val="tx1"/>
                </a:solidFill>
              </a:rPr>
              <a:t>Э</a:t>
            </a:r>
            <a:r>
              <a:rPr lang="ru-RU" baseline="-25000" dirty="0">
                <a:solidFill>
                  <a:schemeClr val="tx1"/>
                </a:solidFill>
              </a:rPr>
              <a:t>Э</a:t>
            </a:r>
            <a:r>
              <a:rPr lang="ru-RU" dirty="0">
                <a:solidFill>
                  <a:schemeClr val="tx1"/>
                </a:solidFill>
              </a:rPr>
              <a:t> = (П × К) / ОЗ, </a:t>
            </a:r>
          </a:p>
          <a:p>
            <a:r>
              <a:rPr lang="ru-RU" dirty="0">
                <a:solidFill>
                  <a:schemeClr val="tx1"/>
                </a:solidFill>
              </a:rPr>
              <a:t>где П – прибыль полученная от реализации товара; </a:t>
            </a:r>
          </a:p>
          <a:p>
            <a:r>
              <a:rPr lang="ru-RU" dirty="0">
                <a:solidFill>
                  <a:schemeClr val="tx1"/>
                </a:solidFill>
              </a:rPr>
              <a:t>ОЗ – общие затраты; </a:t>
            </a:r>
          </a:p>
          <a:p>
            <a:r>
              <a:rPr lang="ru-RU" dirty="0">
                <a:solidFill>
                  <a:schemeClr val="tx1"/>
                </a:solidFill>
              </a:rPr>
              <a:t>К – доля УР в эффективности производства (К = 20-30%).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08316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37DDAD-E5E1-4975-B2DB-0AD1E3C21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Метод определения ЭЭ по непосредственным результатам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9830DF-01FA-49E1-97BE-EEE1DC6441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err="1">
                <a:solidFill>
                  <a:schemeClr val="tx1"/>
                </a:solidFill>
              </a:rPr>
              <a:t>Ээi</a:t>
            </a:r>
            <a:r>
              <a:rPr lang="ru-RU" dirty="0">
                <a:solidFill>
                  <a:schemeClr val="tx1"/>
                </a:solidFill>
              </a:rPr>
              <a:t> = </a:t>
            </a:r>
            <a:r>
              <a:rPr lang="ru-RU" dirty="0" err="1">
                <a:solidFill>
                  <a:schemeClr val="tx1"/>
                </a:solidFill>
              </a:rPr>
              <a:t>Ci</a:t>
            </a:r>
            <a:r>
              <a:rPr lang="ru-RU" dirty="0">
                <a:solidFill>
                  <a:schemeClr val="tx1"/>
                </a:solidFill>
              </a:rPr>
              <a:t> / </a:t>
            </a:r>
            <a:r>
              <a:rPr lang="ru-RU" dirty="0" err="1">
                <a:solidFill>
                  <a:schemeClr val="tx1"/>
                </a:solidFill>
              </a:rPr>
              <a:t>Pi</a:t>
            </a:r>
            <a:r>
              <a:rPr lang="ru-RU" dirty="0">
                <a:solidFill>
                  <a:schemeClr val="tx1"/>
                </a:solidFill>
              </a:rPr>
              <a:t> × 100% </a:t>
            </a:r>
          </a:p>
          <a:p>
            <a:r>
              <a:rPr lang="ru-RU" dirty="0">
                <a:solidFill>
                  <a:schemeClr val="tx1"/>
                </a:solidFill>
              </a:rPr>
              <a:t>где </a:t>
            </a:r>
            <a:r>
              <a:rPr lang="ru-RU" dirty="0" err="1">
                <a:solidFill>
                  <a:schemeClr val="tx1"/>
                </a:solidFill>
              </a:rPr>
              <a:t>Ci</a:t>
            </a:r>
            <a:r>
              <a:rPr lang="ru-RU" dirty="0">
                <a:solidFill>
                  <a:schemeClr val="tx1"/>
                </a:solidFill>
              </a:rPr>
              <a:t> – стандарт на использование (трату) ресурса i для разработки и реализации УР; </a:t>
            </a:r>
          </a:p>
          <a:p>
            <a:r>
              <a:rPr lang="ru-RU" dirty="0" err="1">
                <a:solidFill>
                  <a:schemeClr val="tx1"/>
                </a:solidFill>
              </a:rPr>
              <a:t>Pi</a:t>
            </a:r>
            <a:r>
              <a:rPr lang="ru-RU" dirty="0">
                <a:solidFill>
                  <a:schemeClr val="tx1"/>
                </a:solidFill>
              </a:rPr>
              <a:t> – реальное использование (затраты) i ресурсы для разработки и реализации УР. 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При расчете </a:t>
            </a:r>
            <a:r>
              <a:rPr lang="ru-RU" dirty="0" err="1">
                <a:solidFill>
                  <a:schemeClr val="tx1"/>
                </a:solidFill>
              </a:rPr>
              <a:t>Ээ</a:t>
            </a:r>
            <a:r>
              <a:rPr lang="ru-RU" dirty="0">
                <a:solidFill>
                  <a:schemeClr val="tx1"/>
                </a:solidFill>
              </a:rPr>
              <a:t> данным методом необходимо определить значения </a:t>
            </a:r>
            <a:r>
              <a:rPr lang="ru-RU" dirty="0" err="1">
                <a:solidFill>
                  <a:schemeClr val="tx1"/>
                </a:solidFill>
              </a:rPr>
              <a:t>Ээ</a:t>
            </a:r>
            <a:r>
              <a:rPr lang="ru-RU" dirty="0">
                <a:solidFill>
                  <a:schemeClr val="tx1"/>
                </a:solidFill>
              </a:rPr>
              <a:t> по нескольким ресурсам (m) и затем по приоритетности ресурсов (</a:t>
            </a:r>
            <a:r>
              <a:rPr lang="ru-RU" dirty="0" err="1">
                <a:solidFill>
                  <a:schemeClr val="tx1"/>
                </a:solidFill>
              </a:rPr>
              <a:t>Пi</a:t>
            </a:r>
            <a:r>
              <a:rPr lang="ru-RU" dirty="0">
                <a:solidFill>
                  <a:schemeClr val="tx1"/>
                </a:solidFill>
              </a:rPr>
              <a:t>) найти среднее значение </a:t>
            </a:r>
            <a:r>
              <a:rPr lang="ru-RU" dirty="0" err="1">
                <a:solidFill>
                  <a:schemeClr val="tx1"/>
                </a:solidFill>
              </a:rPr>
              <a:t>Ээ</a:t>
            </a:r>
            <a:r>
              <a:rPr lang="ru-RU" dirty="0">
                <a:solidFill>
                  <a:schemeClr val="tx1"/>
                </a:solidFill>
              </a:rPr>
              <a:t>: </a:t>
            </a:r>
          </a:p>
          <a:p>
            <a:pPr marL="0" indent="0" algn="ctr">
              <a:buNone/>
            </a:pPr>
            <a:r>
              <a:rPr lang="ru-RU" dirty="0" err="1">
                <a:solidFill>
                  <a:schemeClr val="tx1"/>
                </a:solidFill>
              </a:rPr>
              <a:t>Ээ</a:t>
            </a:r>
            <a:r>
              <a:rPr lang="ru-RU" dirty="0">
                <a:solidFill>
                  <a:schemeClr val="tx1"/>
                </a:solidFill>
              </a:rPr>
              <a:t> = (Σ </a:t>
            </a:r>
            <a:r>
              <a:rPr lang="ru-RU" dirty="0" err="1">
                <a:solidFill>
                  <a:schemeClr val="tx1"/>
                </a:solidFill>
              </a:rPr>
              <a:t>ЭЭi</a:t>
            </a:r>
            <a:r>
              <a:rPr lang="ru-RU" dirty="0">
                <a:solidFill>
                  <a:schemeClr val="tx1"/>
                </a:solidFill>
              </a:rPr>
              <a:t> × </a:t>
            </a:r>
            <a:r>
              <a:rPr lang="ru-RU" dirty="0" err="1">
                <a:solidFill>
                  <a:schemeClr val="tx1"/>
                </a:solidFill>
              </a:rPr>
              <a:t>Пi</a:t>
            </a:r>
            <a:r>
              <a:rPr lang="ru-RU" dirty="0">
                <a:solidFill>
                  <a:schemeClr val="tx1"/>
                </a:solidFill>
              </a:rPr>
              <a:t>) / m.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5719810"/>
      </p:ext>
    </p:extLst>
  </p:cSld>
  <p:clrMapOvr>
    <a:masterClrMapping/>
  </p:clrMapOvr>
</p:sld>
</file>

<file path=ppt/theme/theme1.xml><?xml version="1.0" encoding="utf-8"?>
<a:theme xmlns:a="http://schemas.openxmlformats.org/drawingml/2006/main" name="Пестрая лента">
  <a:themeElements>
    <a:clrScheme name="">
      <a:dk1>
        <a:srgbClr val="5F5F5F"/>
      </a:dk1>
      <a:lt1>
        <a:srgbClr val="FFFFFF"/>
      </a:lt1>
      <a:dk2>
        <a:srgbClr val="000000"/>
      </a:dk2>
      <a:lt2>
        <a:srgbClr val="FFCC00"/>
      </a:lt2>
      <a:accent1>
        <a:srgbClr val="008000"/>
      </a:accent1>
      <a:accent2>
        <a:srgbClr val="003300"/>
      </a:accent2>
      <a:accent3>
        <a:srgbClr val="AAAAAA"/>
      </a:accent3>
      <a:accent4>
        <a:srgbClr val="DADADA"/>
      </a:accent4>
      <a:accent5>
        <a:srgbClr val="AAC0AA"/>
      </a:accent5>
      <a:accent6>
        <a:srgbClr val="002D00"/>
      </a:accent6>
      <a:hlink>
        <a:srgbClr val="003300"/>
      </a:hlink>
      <a:folHlink>
        <a:srgbClr val="003300"/>
      </a:folHlink>
    </a:clrScheme>
    <a:fontScheme name="Пестрая лента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4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4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Пестрая лента 1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0000CC"/>
        </a:accent1>
        <a:accent2>
          <a:srgbClr val="FFFFFF"/>
        </a:accent2>
        <a:accent3>
          <a:srgbClr val="FFFFFF"/>
        </a:accent3>
        <a:accent4>
          <a:srgbClr val="000000"/>
        </a:accent4>
        <a:accent5>
          <a:srgbClr val="AAAAE2"/>
        </a:accent5>
        <a:accent6>
          <a:srgbClr val="E7E7E7"/>
        </a:accent6>
        <a:hlink>
          <a:srgbClr val="000080"/>
        </a:hlink>
        <a:folHlink>
          <a:srgbClr val="FF00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естрая лента 2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естрая лента 3">
        <a:dk1>
          <a:srgbClr val="000000"/>
        </a:dk1>
        <a:lt1>
          <a:srgbClr val="FFFFFF"/>
        </a:lt1>
        <a:dk2>
          <a:srgbClr val="006633"/>
        </a:dk2>
        <a:lt2>
          <a:srgbClr val="969696"/>
        </a:lt2>
        <a:accent1>
          <a:srgbClr val="009900"/>
        </a:accent1>
        <a:accent2>
          <a:srgbClr val="FFFFFF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E7E7E7"/>
        </a:accent6>
        <a:hlink>
          <a:srgbClr val="003300"/>
        </a:hlink>
        <a:folHlink>
          <a:srgbClr val="FF00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естрая лента 4">
        <a:dk1>
          <a:srgbClr val="000000"/>
        </a:dk1>
        <a:lt1>
          <a:srgbClr val="FFFFCC"/>
        </a:lt1>
        <a:dk2>
          <a:srgbClr val="CC0000"/>
        </a:dk2>
        <a:lt2>
          <a:srgbClr val="808000"/>
        </a:lt2>
        <a:accent1>
          <a:srgbClr val="CC9900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E2CAAA"/>
        </a:accent5>
        <a:accent6>
          <a:srgbClr val="730000"/>
        </a:accent6>
        <a:hlink>
          <a:srgbClr val="FF6633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естрая лента 5">
        <a:dk1>
          <a:srgbClr val="000000"/>
        </a:dk1>
        <a:lt1>
          <a:srgbClr val="FFFFFF"/>
        </a:lt1>
        <a:dk2>
          <a:srgbClr val="336699"/>
        </a:dk2>
        <a:lt2>
          <a:srgbClr val="969696"/>
        </a:lt2>
        <a:accent1>
          <a:srgbClr val="99FFCC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CAFFE2"/>
        </a:accent5>
        <a:accent6>
          <a:srgbClr val="5CB9E7"/>
        </a:accent6>
        <a:hlink>
          <a:srgbClr val="CCCCFF"/>
        </a:hlink>
        <a:folHlink>
          <a:srgbClr val="99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естрая лента 6">
        <a:dk1>
          <a:srgbClr val="49764A"/>
        </a:dk1>
        <a:lt1>
          <a:srgbClr val="CCFFCC"/>
        </a:lt1>
        <a:dk2>
          <a:srgbClr val="001800"/>
        </a:dk2>
        <a:lt2>
          <a:srgbClr val="FFFFFF"/>
        </a:lt2>
        <a:accent1>
          <a:srgbClr val="66CCFF"/>
        </a:accent1>
        <a:accent2>
          <a:srgbClr val="00FFFF"/>
        </a:accent2>
        <a:accent3>
          <a:srgbClr val="AAABAA"/>
        </a:accent3>
        <a:accent4>
          <a:srgbClr val="AEDAAE"/>
        </a:accent4>
        <a:accent5>
          <a:srgbClr val="B8E2FF"/>
        </a:accent5>
        <a:accent6>
          <a:srgbClr val="00E7E7"/>
        </a:accent6>
        <a:hlink>
          <a:srgbClr val="009999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естрая лента 7">
        <a:dk1>
          <a:srgbClr val="A05F8B"/>
        </a:dk1>
        <a:lt1>
          <a:srgbClr val="FFE4FF"/>
        </a:lt1>
        <a:dk2>
          <a:srgbClr val="280028"/>
        </a:dk2>
        <a:lt2>
          <a:srgbClr val="FFFFFF"/>
        </a:lt2>
        <a:accent1>
          <a:srgbClr val="FF33CC"/>
        </a:accent1>
        <a:accent2>
          <a:srgbClr val="CC0099"/>
        </a:accent2>
        <a:accent3>
          <a:srgbClr val="ACAAAC"/>
        </a:accent3>
        <a:accent4>
          <a:srgbClr val="DAC3DA"/>
        </a:accent4>
        <a:accent5>
          <a:srgbClr val="FFADE2"/>
        </a:accent5>
        <a:accent6>
          <a:srgbClr val="B9008A"/>
        </a:accent6>
        <a:hlink>
          <a:srgbClr val="99009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естрая лента 8">
        <a:dk1>
          <a:srgbClr val="4D4D93"/>
        </a:dk1>
        <a:lt1>
          <a:srgbClr val="CCECFF"/>
        </a:lt1>
        <a:dk2>
          <a:srgbClr val="00003E"/>
        </a:dk2>
        <a:lt2>
          <a:srgbClr val="FFFFFF"/>
        </a:lt2>
        <a:accent1>
          <a:srgbClr val="66CCFF"/>
        </a:accent1>
        <a:accent2>
          <a:srgbClr val="00FFFF"/>
        </a:accent2>
        <a:accent3>
          <a:srgbClr val="AAAAAF"/>
        </a:accent3>
        <a:accent4>
          <a:srgbClr val="AEC9DA"/>
        </a:accent4>
        <a:accent5>
          <a:srgbClr val="B8E2FF"/>
        </a:accent5>
        <a:accent6>
          <a:srgbClr val="00E7E7"/>
        </a:accent6>
        <a:hlink>
          <a:srgbClr val="6699FF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естрая лента 9">
        <a:dk1>
          <a:srgbClr val="5F5F5F"/>
        </a:dk1>
        <a:lt1>
          <a:srgbClr val="FFFFCC"/>
        </a:lt1>
        <a:dk2>
          <a:srgbClr val="000000"/>
        </a:dk2>
        <a:lt2>
          <a:srgbClr val="FFCC00"/>
        </a:lt2>
        <a:accent1>
          <a:srgbClr val="FF7C80"/>
        </a:accent1>
        <a:accent2>
          <a:srgbClr val="990099"/>
        </a:accent2>
        <a:accent3>
          <a:srgbClr val="AAAAAA"/>
        </a:accent3>
        <a:accent4>
          <a:srgbClr val="DADAAE"/>
        </a:accent4>
        <a:accent5>
          <a:srgbClr val="FFBFC0"/>
        </a:accent5>
        <a:accent6>
          <a:srgbClr val="8A008A"/>
        </a:accent6>
        <a:hlink>
          <a:srgbClr val="FF3399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</TotalTime>
  <Words>741</Words>
  <Application>Microsoft Office PowerPoint</Application>
  <PresentationFormat>Широкоэкранный</PresentationFormat>
  <Paragraphs>115</Paragraphs>
  <Slides>25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Calibri</vt:lpstr>
      <vt:lpstr>Monotype Sorts</vt:lpstr>
      <vt:lpstr>Symbol</vt:lpstr>
      <vt:lpstr>Times New Roman</vt:lpstr>
      <vt:lpstr>Пестрая лента</vt:lpstr>
      <vt:lpstr>Контроль за выполнением управленческих решений </vt:lpstr>
      <vt:lpstr>Система учета и контроля за реализацией  управленческих решений</vt:lpstr>
      <vt:lpstr>Контроль УР </vt:lpstr>
      <vt:lpstr>Схема процесса контроля по результатам </vt:lpstr>
      <vt:lpstr>Типология контроля</vt:lpstr>
      <vt:lpstr>Виды контроля</vt:lpstr>
      <vt:lpstr>Качество управленческих решений </vt:lpstr>
      <vt:lpstr>Качество управленческой деятельности </vt:lpstr>
      <vt:lpstr>Оценка качества управленческих решений </vt:lpstr>
      <vt:lpstr>Эффективность управленческих решений </vt:lpstr>
      <vt:lpstr>Составляющие эффективности управленческих решений </vt:lpstr>
      <vt:lpstr>Виды эффективности УР</vt:lpstr>
      <vt:lpstr>Цели и критерии        Логическая цепочка управления:</vt:lpstr>
      <vt:lpstr>Презентация PowerPoint</vt:lpstr>
      <vt:lpstr>Задачи формирования критериев эффективности УР</vt:lpstr>
      <vt:lpstr>При отсутствии критериев для многопараметрических систем используют:</vt:lpstr>
      <vt:lpstr>Подходы</vt:lpstr>
      <vt:lpstr>Первый подход:</vt:lpstr>
      <vt:lpstr>Презентация PowerPoint</vt:lpstr>
      <vt:lpstr>Презентация PowerPoint</vt:lpstr>
      <vt:lpstr>Третий подход (Венцель Е.С., 1972)</vt:lpstr>
      <vt:lpstr>Оценка экономической эффективности   управленческих решений </vt:lpstr>
      <vt:lpstr>Косвенный метод</vt:lpstr>
      <vt:lpstr>Метод определения по конечным результатам </vt:lpstr>
      <vt:lpstr>Метод определения ЭЭ по непосредственным результатам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Оформление управленческих решений  и контроль за их выполнением</dc:title>
  <dc:creator>Татьяна</dc:creator>
  <cp:lastModifiedBy>Katerina Shumik</cp:lastModifiedBy>
  <cp:revision>10</cp:revision>
  <dcterms:created xsi:type="dcterms:W3CDTF">2017-12-01T00:28:01Z</dcterms:created>
  <dcterms:modified xsi:type="dcterms:W3CDTF">2018-11-19T11:21:46Z</dcterms:modified>
</cp:coreProperties>
</file>