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5" r:id="rId9"/>
    <p:sldId id="266" r:id="rId10"/>
    <p:sldId id="267" r:id="rId11"/>
    <p:sldId id="268" r:id="rId12"/>
    <p:sldId id="269" r:id="rId13"/>
    <p:sldId id="270" r:id="rId14"/>
    <p:sldId id="263" r:id="rId15"/>
    <p:sldId id="264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Отчет о финансовых результатах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Дисциплина: Бухгалтерская финансовая отчетность и ее анализ</a:t>
            </a: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Тема </a:t>
            </a:r>
            <a:r>
              <a:rPr lang="ru-RU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5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Автор: к.э.н., доцент, </a:t>
            </a:r>
            <a:r>
              <a:rPr lang="ru-RU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Бубновская</a:t>
            </a: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 Т.В.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34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390698"/>
            <a:ext cx="8596668" cy="3622502"/>
          </a:xfrm>
        </p:spPr>
        <p:txBody>
          <a:bodyPr>
            <a:normAutofit fontScale="90000"/>
          </a:bodyPr>
          <a:lstStyle/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В соответствии с ПБУ 9/99 «Доходы организации», утвержден­ным приказом Минфина России от 6 мая 1999 г. № 32н, </a:t>
            </a:r>
            <a:r>
              <a:rPr lang="ru-RU" altLang="ru-RU" sz="20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доходами орга­низации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признается увеличение экономических выгод в результате поступления активов (денежных средств, иного имущества) и (или) погашения обязательств, приводящее к увеличению капитала этой организации (за исключением вкладов участников (собственников имущества)).</a:t>
            </a:r>
            <a:b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В соответствии с ПБУ 10/99 «Расходы организации», утвержден­ным приказом Минфина России от 6 мая 1999 г. № 33н, </a:t>
            </a:r>
            <a:r>
              <a:rPr lang="ru-RU" altLang="ru-RU" sz="20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расходами организации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признается уменьшение экономических выгод в резуль­тате выбытия активов (денежных средств, иного имущества) и (или) возникновения обязательств, приводящее к уменьшению капитала этой организации (за исключением уменьшения вкладов по решению участ­ников (собственников имущества)).</a:t>
            </a:r>
            <a:br>
              <a:rPr lang="ru-RU" altLang="ru-RU" sz="20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4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Финансовые результаты деятельности организации в виде при­былей и убытков определяются путем сопоставления ее доходов и рас­ходов в рамках конкретных отчетных периодов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61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315884"/>
            <a:ext cx="8725363" cy="3697316"/>
          </a:xfrm>
        </p:spPr>
        <p:txBody>
          <a:bodyPr>
            <a:normAutofit fontScale="90000"/>
          </a:bodyPr>
          <a:lstStyle/>
          <a:p>
            <a:pPr lvl="0" defTabSz="914400" fontAlgn="base">
              <a:spcBef>
                <a:spcPts val="0"/>
              </a:spcBef>
              <a:spcAft>
                <a:spcPct val="0"/>
              </a:spcAft>
            </a:pP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прибыль (убыток) от продаж товаров, продукции, работ, услуг </a:t>
            </a:r>
            <a:r>
              <a:rPr lang="ru-RU" altLang="ru-RU" sz="1600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характеризует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финансовый результат от обычных видов дея­тельности организации и представляет собой разность между выруч­кой от продажи (без НДС, акцизов и других обязательных платежей) и полной себестоимостью проданных товаров, продукции, работ, услуг. </a:t>
            </a:r>
            <a:b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прибыль (убыток) до налогообложения </a:t>
            </a:r>
            <a:r>
              <a:rPr lang="ru-RU" altLang="ru-RU" sz="1600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представляет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собой сумму прибыли (убытка) от продаж товаров, продукции, работ, услуг, операционных и внереализационных доходов, уменьшенных на сумму аналогичных расходов. Данный показатель характеризует общий финансовый результат, полученный от всех видов деятельно­сти и операций;</a:t>
            </a:r>
            <a:b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чистая прибыль (убыток) отчетного периода </a:t>
            </a:r>
            <a:r>
              <a:rPr lang="ru-RU" altLang="ru-RU" sz="1600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форми­руется </a:t>
            </a:r>
            <a: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исходя из прибыли (убытка) до налогообложения с учетом вли­яния на результат текущего налога на прибыль, отложенных налого­вых активов, отложенных налоговых обязательств и последствий чрезвычайных обстоятельств хозяйствования. Она характеризует величину прибыли, остающейся в распоряжении собственника орга­низации, т.е. конечный финансовый результат деятельности.</a:t>
            </a:r>
            <a:br>
              <a:rPr lang="ru-RU" altLang="ru-RU" sz="16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Сопоставление определенных групп доходов и расходов органи­зации позволяет исчислить </a:t>
            </a:r>
            <a:r>
              <a:rPr lang="ru-RU" altLang="ru-RU" sz="2400" i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важнейшие показатели финансовых резуль­татов</a:t>
            </a:r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ее деятельности: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8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Схема формирования показателей Отчета о </a:t>
            </a:r>
            <a:r>
              <a:rPr lang="ru-RU" altLang="ru-RU" sz="2800" b="1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финансовых результатах </a:t>
            </a:r>
            <a:r>
              <a:rPr lang="ru-RU" altLang="ru-RU" sz="28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в РФ</a:t>
            </a:r>
            <a:endParaRPr lang="ru-RU" dirty="0"/>
          </a:p>
        </p:txBody>
      </p:sp>
      <p:pic>
        <p:nvPicPr>
          <p:cNvPr id="4" name="Picture 4" descr="i_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934" y="609600"/>
            <a:ext cx="4965469" cy="365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10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2836" y="523702"/>
            <a:ext cx="827116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В зарубежной практике отчет о </a:t>
            </a:r>
            <a:r>
              <a:rPr lang="ru-RU" altLang="ru-RU" sz="2000" kern="0" dirty="0" smtClean="0">
                <a:solidFill>
                  <a:srgbClr val="000000"/>
                </a:solidFill>
                <a:latin typeface="Arial"/>
              </a:rPr>
              <a:t>финансовых результатах может 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иметь </a:t>
            </a:r>
            <a:r>
              <a:rPr lang="ru-RU" altLang="ru-RU" sz="2000" i="1" kern="0" dirty="0">
                <a:solidFill>
                  <a:srgbClr val="000000"/>
                </a:solidFill>
                <a:latin typeface="Arial"/>
              </a:rPr>
              <a:t>одноступенчатую форму, 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когда отдельно группируются все доходы и расходы, а чистая прибыль составляет разницу между ними, и </a:t>
            </a:r>
            <a:r>
              <a:rPr lang="ru-RU" altLang="ru-RU" sz="2000" i="1" kern="0" dirty="0">
                <a:solidFill>
                  <a:srgbClr val="000000"/>
                </a:solidFill>
                <a:latin typeface="Arial"/>
              </a:rPr>
              <a:t>многоступенчатую форму, 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когда чистая прибыль получается путем последовательных расчетов. Многоступенчатая форма в настоящее время применяется в РФ.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Наиболее распространена многоступенчатая форма. Она также может быть составлена по двум форматам. </a:t>
            </a:r>
            <a:r>
              <a:rPr lang="ru-RU" altLang="ru-RU" sz="2000" i="1" kern="0" dirty="0">
                <a:solidFill>
                  <a:srgbClr val="000000"/>
                </a:solidFill>
                <a:latin typeface="Arial"/>
              </a:rPr>
              <a:t>Первый формат 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основан на раскрытии расходов на производство по элементам затрат, а </a:t>
            </a:r>
            <a:r>
              <a:rPr lang="ru-RU" altLang="ru-RU" sz="2000" i="1" kern="0" dirty="0">
                <a:solidFill>
                  <a:srgbClr val="000000"/>
                </a:solidFill>
                <a:latin typeface="Arial"/>
              </a:rPr>
              <a:t>второй </a:t>
            </a: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– на себестоимости продукции. Оба формата позволяют получить совершенно одинаковые результаты, но по-разному раскрывают данные о формировании финансовых результатов </a:t>
            </a:r>
            <a:endParaRPr lang="ru-RU" altLang="ru-RU" sz="2000" b="1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21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altLang="ru-R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Форматы построения отчета о прибылях и убытках в международной практике</a:t>
            </a:r>
          </a:p>
          <a:p>
            <a:endParaRPr lang="ru-RU" dirty="0"/>
          </a:p>
        </p:txBody>
      </p:sp>
      <p:pic>
        <p:nvPicPr>
          <p:cNvPr id="5" name="Picture 4" descr="i_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764" y="609600"/>
            <a:ext cx="5334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16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47226"/>
              </p:ext>
            </p:extLst>
          </p:nvPr>
        </p:nvGraphicFramePr>
        <p:xfrm>
          <a:off x="1321724" y="881149"/>
          <a:ext cx="8038407" cy="4547061"/>
        </p:xfrm>
        <a:graphic>
          <a:graphicData uri="http://schemas.openxmlformats.org/drawingml/2006/table">
            <a:tbl>
              <a:tblPr/>
              <a:tblGrid>
                <a:gridCol w="742664">
                  <a:extLst>
                    <a:ext uri="{9D8B030D-6E8A-4147-A177-3AD203B41FA5}">
                      <a16:colId xmlns:a16="http://schemas.microsoft.com/office/drawing/2014/main" val="3580849093"/>
                    </a:ext>
                  </a:extLst>
                </a:gridCol>
                <a:gridCol w="1976658">
                  <a:extLst>
                    <a:ext uri="{9D8B030D-6E8A-4147-A177-3AD203B41FA5}">
                      <a16:colId xmlns:a16="http://schemas.microsoft.com/office/drawing/2014/main" val="3208930960"/>
                    </a:ext>
                  </a:extLst>
                </a:gridCol>
                <a:gridCol w="1855353">
                  <a:extLst>
                    <a:ext uri="{9D8B030D-6E8A-4147-A177-3AD203B41FA5}">
                      <a16:colId xmlns:a16="http://schemas.microsoft.com/office/drawing/2014/main" val="3953845311"/>
                    </a:ext>
                  </a:extLst>
                </a:gridCol>
                <a:gridCol w="1732302">
                  <a:extLst>
                    <a:ext uri="{9D8B030D-6E8A-4147-A177-3AD203B41FA5}">
                      <a16:colId xmlns:a16="http://schemas.microsoft.com/office/drawing/2014/main" val="576940784"/>
                    </a:ext>
                  </a:extLst>
                </a:gridCol>
                <a:gridCol w="1731430">
                  <a:extLst>
                    <a:ext uri="{9D8B030D-6E8A-4147-A177-3AD203B41FA5}">
                      <a16:colId xmlns:a16="http://schemas.microsoft.com/office/drawing/2014/main" val="2118443469"/>
                    </a:ext>
                  </a:extLst>
                </a:gridCol>
              </a:tblGrid>
              <a:tr h="534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322"/>
                  </a:ext>
                </a:extLst>
              </a:tr>
              <a:tr h="1872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2110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кредиту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90 (</a:t>
                      </a:r>
                      <a:r>
                        <a:rPr lang="ru-RU" sz="11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«Выручка») за минусом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оборота по дебету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субсчетов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«НДС»,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«Акцизы», «Экспортные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пошлины» счета 90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62 Кредит 90-1]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[Дебет 90-2 (90-3,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90-4) Кредит 68]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отражается с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учетом скидок 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(накидок), суммовых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разниц, изменений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условий договоров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т.д.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958199"/>
                  </a:ext>
                </a:extLst>
              </a:tr>
              <a:tr h="1604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дебету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90 (субсчет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«Себестоимость продаж»)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корреспонденции со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счетами 20, 41, 43, 45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90-2 Кредит 20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(41, 43, 45)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отражается в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300001"/>
                  </a:ext>
                </a:extLst>
              </a:tr>
              <a:tr h="534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2100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прибыль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2110 за минусом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 2120 отчета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973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13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871603"/>
              </p:ext>
            </p:extLst>
          </p:nvPr>
        </p:nvGraphicFramePr>
        <p:xfrm>
          <a:off x="1138845" y="881148"/>
          <a:ext cx="8005154" cy="4654877"/>
        </p:xfrm>
        <a:graphic>
          <a:graphicData uri="http://schemas.openxmlformats.org/drawingml/2006/table">
            <a:tbl>
              <a:tblPr/>
              <a:tblGrid>
                <a:gridCol w="739593">
                  <a:extLst>
                    <a:ext uri="{9D8B030D-6E8A-4147-A177-3AD203B41FA5}">
                      <a16:colId xmlns:a16="http://schemas.microsoft.com/office/drawing/2014/main" val="20528154"/>
                    </a:ext>
                  </a:extLst>
                </a:gridCol>
                <a:gridCol w="1968481">
                  <a:extLst>
                    <a:ext uri="{9D8B030D-6E8A-4147-A177-3AD203B41FA5}">
                      <a16:colId xmlns:a16="http://schemas.microsoft.com/office/drawing/2014/main" val="1013697688"/>
                    </a:ext>
                  </a:extLst>
                </a:gridCol>
                <a:gridCol w="1847677">
                  <a:extLst>
                    <a:ext uri="{9D8B030D-6E8A-4147-A177-3AD203B41FA5}">
                      <a16:colId xmlns:a16="http://schemas.microsoft.com/office/drawing/2014/main" val="2006896868"/>
                    </a:ext>
                  </a:extLst>
                </a:gridCol>
                <a:gridCol w="1725136">
                  <a:extLst>
                    <a:ext uri="{9D8B030D-6E8A-4147-A177-3AD203B41FA5}">
                      <a16:colId xmlns:a16="http://schemas.microsoft.com/office/drawing/2014/main" val="1292878892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852781672"/>
                    </a:ext>
                  </a:extLst>
                </a:gridCol>
              </a:tblGrid>
              <a:tr h="4231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871789"/>
                  </a:ext>
                </a:extLst>
              </a:tr>
              <a:tr h="126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Коммерческие расходы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дебету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90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«Себестоимость продаж»)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корреспонденции со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счетом 44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90-2 Кредит 44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отражается в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404753"/>
                  </a:ext>
                </a:extLst>
              </a:tr>
              <a:tr h="23274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Управленческие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дебету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90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«Себестоимость продаж»)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корреспонденции со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счетом 26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90-2 Кредит 26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отражается в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скобках.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рынка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ценных бумаг 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отражают по строке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сумму издержек,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связанных с  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осуществлением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профессиональной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628764"/>
                  </a:ext>
                </a:extLst>
              </a:tr>
              <a:tr h="634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2200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(убыток) от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2100 за минусом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 2210 и 2220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отчета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326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236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943171"/>
              </p:ext>
            </p:extLst>
          </p:nvPr>
        </p:nvGraphicFramePr>
        <p:xfrm>
          <a:off x="606831" y="118442"/>
          <a:ext cx="8711735" cy="5284830"/>
        </p:xfrm>
        <a:graphic>
          <a:graphicData uri="http://schemas.openxmlformats.org/drawingml/2006/table">
            <a:tbl>
              <a:tblPr/>
              <a:tblGrid>
                <a:gridCol w="804873">
                  <a:extLst>
                    <a:ext uri="{9D8B030D-6E8A-4147-A177-3AD203B41FA5}">
                      <a16:colId xmlns:a16="http://schemas.microsoft.com/office/drawing/2014/main" val="3814425229"/>
                    </a:ext>
                  </a:extLst>
                </a:gridCol>
                <a:gridCol w="2142230">
                  <a:extLst>
                    <a:ext uri="{9D8B030D-6E8A-4147-A177-3AD203B41FA5}">
                      <a16:colId xmlns:a16="http://schemas.microsoft.com/office/drawing/2014/main" val="3800076695"/>
                    </a:ext>
                  </a:extLst>
                </a:gridCol>
                <a:gridCol w="2010764">
                  <a:extLst>
                    <a:ext uri="{9D8B030D-6E8A-4147-A177-3AD203B41FA5}">
                      <a16:colId xmlns:a16="http://schemas.microsoft.com/office/drawing/2014/main" val="756891230"/>
                    </a:ext>
                  </a:extLst>
                </a:gridCol>
                <a:gridCol w="1877407">
                  <a:extLst>
                    <a:ext uri="{9D8B030D-6E8A-4147-A177-3AD203B41FA5}">
                      <a16:colId xmlns:a16="http://schemas.microsoft.com/office/drawing/2014/main" val="3070386221"/>
                    </a:ext>
                  </a:extLst>
                </a:gridCol>
                <a:gridCol w="1876461">
                  <a:extLst>
                    <a:ext uri="{9D8B030D-6E8A-4147-A177-3AD203B41FA5}">
                      <a16:colId xmlns:a16="http://schemas.microsoft.com/office/drawing/2014/main" val="2965206835"/>
                    </a:ext>
                  </a:extLst>
                </a:gridCol>
              </a:tblGrid>
              <a:tr h="4227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15997"/>
                  </a:ext>
                </a:extLst>
              </a:tr>
              <a:tr h="1902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2310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участия в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других организациях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кредиту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доходы») в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корреспонденции со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счетом 76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«Расчеты по  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причитающимся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дивидендам и другим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доходам»)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76-3 Кредит 91-1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Предприятия, для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которых получение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этих доходов 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основным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видом деятельности,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отражают их в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строке 2110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175741"/>
                  </a:ext>
                </a:extLst>
              </a:tr>
              <a:tr h="1902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получению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кредиту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доходы») в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корреспонденции со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счетами 62, 76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«Расчеты по  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причитающимся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дивидендам и другим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доходам»), 51, 52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62 (76-3, 51,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52) Кредит 91-1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отражаются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строке, если они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связаны с  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обычными видами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969784"/>
                  </a:ext>
                </a:extLst>
              </a:tr>
              <a:tr h="1056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2330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к уплате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дебету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(субсчет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расходы») в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корреспонденции со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счетами 60, 76, 66, 67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91-2 Кредит 60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(76, 66, 67)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отражается в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98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7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97570"/>
              </p:ext>
            </p:extLst>
          </p:nvPr>
        </p:nvGraphicFramePr>
        <p:xfrm>
          <a:off x="457200" y="573577"/>
          <a:ext cx="8819803" cy="5223306"/>
        </p:xfrm>
        <a:graphic>
          <a:graphicData uri="http://schemas.openxmlformats.org/drawingml/2006/table">
            <a:tbl>
              <a:tblPr/>
              <a:tblGrid>
                <a:gridCol w="814857">
                  <a:extLst>
                    <a:ext uri="{9D8B030D-6E8A-4147-A177-3AD203B41FA5}">
                      <a16:colId xmlns:a16="http://schemas.microsoft.com/office/drawing/2014/main" val="2464169446"/>
                    </a:ext>
                  </a:extLst>
                </a:gridCol>
                <a:gridCol w="2168804">
                  <a:extLst>
                    <a:ext uri="{9D8B030D-6E8A-4147-A177-3AD203B41FA5}">
                      <a16:colId xmlns:a16="http://schemas.microsoft.com/office/drawing/2014/main" val="458440268"/>
                    </a:ext>
                  </a:extLst>
                </a:gridCol>
                <a:gridCol w="2035707">
                  <a:extLst>
                    <a:ext uri="{9D8B030D-6E8A-4147-A177-3AD203B41FA5}">
                      <a16:colId xmlns:a16="http://schemas.microsoft.com/office/drawing/2014/main" val="971519828"/>
                    </a:ext>
                  </a:extLst>
                </a:gridCol>
                <a:gridCol w="1900696">
                  <a:extLst>
                    <a:ext uri="{9D8B030D-6E8A-4147-A177-3AD203B41FA5}">
                      <a16:colId xmlns:a16="http://schemas.microsoft.com/office/drawing/2014/main" val="1351810029"/>
                    </a:ext>
                  </a:extLst>
                </a:gridCol>
                <a:gridCol w="1899739">
                  <a:extLst>
                    <a:ext uri="{9D8B030D-6E8A-4147-A177-3AD203B41FA5}">
                      <a16:colId xmlns:a16="http://schemas.microsoft.com/office/drawing/2014/main" val="435846373"/>
                    </a:ext>
                  </a:extLst>
                </a:gridCol>
              </a:tblGrid>
              <a:tr h="401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693934"/>
                  </a:ext>
                </a:extLst>
              </a:tr>
              <a:tr h="38170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кредиту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доходы») в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корреспонденции со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счетами 62, 76 за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минусом начисленных при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продаже НДС, акцизов и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экспортных пошлин,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отражаемых по дебету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расходы»)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Оборот по кредиту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субсчет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доходы») в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прочих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 за минусом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начисленного по этим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доходам НДС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62 (76)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91-1] -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91-2 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68]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76 (98, 86)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91-1] -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91-2        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68] 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185413"/>
                  </a:ext>
                </a:extLst>
              </a:tr>
              <a:tr h="1004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2350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по дебету 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91 (субсчет  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«Прочие расходы») в    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прочих   расходов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91-2 Кредит 76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(50, 51...)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отражается в   </a:t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744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51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271980"/>
              </p:ext>
            </p:extLst>
          </p:nvPr>
        </p:nvGraphicFramePr>
        <p:xfrm>
          <a:off x="590204" y="515391"/>
          <a:ext cx="9094124" cy="5417955"/>
        </p:xfrm>
        <a:graphic>
          <a:graphicData uri="http://schemas.openxmlformats.org/drawingml/2006/table">
            <a:tbl>
              <a:tblPr/>
              <a:tblGrid>
                <a:gridCol w="840201">
                  <a:extLst>
                    <a:ext uri="{9D8B030D-6E8A-4147-A177-3AD203B41FA5}">
                      <a16:colId xmlns:a16="http://schemas.microsoft.com/office/drawing/2014/main" val="3268419897"/>
                    </a:ext>
                  </a:extLst>
                </a:gridCol>
                <a:gridCol w="2236261">
                  <a:extLst>
                    <a:ext uri="{9D8B030D-6E8A-4147-A177-3AD203B41FA5}">
                      <a16:colId xmlns:a16="http://schemas.microsoft.com/office/drawing/2014/main" val="1432941805"/>
                    </a:ext>
                  </a:extLst>
                </a:gridCol>
                <a:gridCol w="2099024">
                  <a:extLst>
                    <a:ext uri="{9D8B030D-6E8A-4147-A177-3AD203B41FA5}">
                      <a16:colId xmlns:a16="http://schemas.microsoft.com/office/drawing/2014/main" val="93340900"/>
                    </a:ext>
                  </a:extLst>
                </a:gridCol>
                <a:gridCol w="1959813">
                  <a:extLst>
                    <a:ext uri="{9D8B030D-6E8A-4147-A177-3AD203B41FA5}">
                      <a16:colId xmlns:a16="http://schemas.microsoft.com/office/drawing/2014/main" val="2313513536"/>
                    </a:ext>
                  </a:extLst>
                </a:gridCol>
                <a:gridCol w="1958825">
                  <a:extLst>
                    <a:ext uri="{9D8B030D-6E8A-4147-A177-3AD203B41FA5}">
                      <a16:colId xmlns:a16="http://schemas.microsoft.com/office/drawing/2014/main" val="2769419503"/>
                    </a:ext>
                  </a:extLst>
                </a:gridCol>
              </a:tblGrid>
              <a:tr h="385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688809"/>
                  </a:ext>
                </a:extLst>
              </a:tr>
              <a:tr h="22534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финансового результата               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54212"/>
                  </a:ext>
                </a:extLst>
              </a:tr>
              <a:tr h="8197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(убыток) до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налогообложения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2200 +    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 2310, 2320, 2340,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строки 2330, 2350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результат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отрицательный, то он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в 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607979"/>
                  </a:ext>
                </a:extLst>
              </a:tr>
              <a:tr h="22534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показатели                    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83458"/>
                  </a:ext>
                </a:extLst>
              </a:tr>
              <a:tr h="1157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налог на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Кредитовое сальдо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68 субсчет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«Расчеты по налогу на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прибыль»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Штрафные санкции и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пени по налогам и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сборам отражаются по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дополнительной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строке, вводимой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строки 150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601474"/>
                  </a:ext>
                </a:extLst>
              </a:tr>
              <a:tr h="964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2430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отложенных налоговых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обязательств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Разница между   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кредитовым и дебетовым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оборотами по счету 77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68 (99) 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77] -   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77 Кредит 68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(99)]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результат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положительный 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(Кредит &gt; Дебет),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его отражают в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круглых скобках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544444"/>
                  </a:ext>
                </a:extLst>
              </a:tr>
              <a:tr h="964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2450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отложенных налоговых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активов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Разница между дебетовым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кредитовым оборотами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счету 09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09 Кредит 68] -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[Дебет 68 (99)        </a:t>
                      </a:r>
                      <a:b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 09]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результат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отрицательный       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(Дебет &lt; Кредит), он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отражается в круглых 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скобках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9025"/>
                  </a:ext>
                </a:extLst>
              </a:tr>
              <a:tr h="676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2460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Прочее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983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158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319778"/>
              </p:ext>
            </p:extLst>
          </p:nvPr>
        </p:nvGraphicFramePr>
        <p:xfrm>
          <a:off x="689956" y="606829"/>
          <a:ext cx="9094124" cy="4103379"/>
        </p:xfrm>
        <a:graphic>
          <a:graphicData uri="http://schemas.openxmlformats.org/drawingml/2006/table">
            <a:tbl>
              <a:tblPr/>
              <a:tblGrid>
                <a:gridCol w="840201">
                  <a:extLst>
                    <a:ext uri="{9D8B030D-6E8A-4147-A177-3AD203B41FA5}">
                      <a16:colId xmlns:a16="http://schemas.microsoft.com/office/drawing/2014/main" val="1011569294"/>
                    </a:ext>
                  </a:extLst>
                </a:gridCol>
                <a:gridCol w="2236261">
                  <a:extLst>
                    <a:ext uri="{9D8B030D-6E8A-4147-A177-3AD203B41FA5}">
                      <a16:colId xmlns:a16="http://schemas.microsoft.com/office/drawing/2014/main" val="2734538755"/>
                    </a:ext>
                  </a:extLst>
                </a:gridCol>
                <a:gridCol w="2099024">
                  <a:extLst>
                    <a:ext uri="{9D8B030D-6E8A-4147-A177-3AD203B41FA5}">
                      <a16:colId xmlns:a16="http://schemas.microsoft.com/office/drawing/2014/main" val="2936362786"/>
                    </a:ext>
                  </a:extLst>
                </a:gridCol>
                <a:gridCol w="1959813">
                  <a:extLst>
                    <a:ext uri="{9D8B030D-6E8A-4147-A177-3AD203B41FA5}">
                      <a16:colId xmlns:a16="http://schemas.microsoft.com/office/drawing/2014/main" val="3594659613"/>
                    </a:ext>
                  </a:extLst>
                </a:gridCol>
                <a:gridCol w="1958825">
                  <a:extLst>
                    <a:ext uri="{9D8B030D-6E8A-4147-A177-3AD203B41FA5}">
                      <a16:colId xmlns:a16="http://schemas.microsoft.com/office/drawing/2014/main" val="763252846"/>
                    </a:ext>
                  </a:extLst>
                </a:gridCol>
              </a:tblGrid>
              <a:tr h="8789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500904"/>
                  </a:ext>
                </a:extLst>
              </a:tr>
              <a:tr h="51351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финансового результата               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339008"/>
                  </a:ext>
                </a:extLst>
              </a:tr>
              <a:tr h="51351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чистой прибыли (убытка)                     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42187"/>
                  </a:ext>
                </a:extLst>
              </a:tr>
              <a:tr h="21973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2400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      </a:t>
                      </a:r>
                      <a:b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(убыток)      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2300 +(-)        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2410 +(-)        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2430 +(-)           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2450 +(-)        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2460      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847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904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393409"/>
              </p:ext>
            </p:extLst>
          </p:nvPr>
        </p:nvGraphicFramePr>
        <p:xfrm>
          <a:off x="731521" y="532016"/>
          <a:ext cx="9085811" cy="6088737"/>
        </p:xfrm>
        <a:graphic>
          <a:graphicData uri="http://schemas.openxmlformats.org/drawingml/2006/table">
            <a:tbl>
              <a:tblPr/>
              <a:tblGrid>
                <a:gridCol w="839433">
                  <a:extLst>
                    <a:ext uri="{9D8B030D-6E8A-4147-A177-3AD203B41FA5}">
                      <a16:colId xmlns:a16="http://schemas.microsoft.com/office/drawing/2014/main" val="2272140095"/>
                    </a:ext>
                  </a:extLst>
                </a:gridCol>
                <a:gridCol w="2234217">
                  <a:extLst>
                    <a:ext uri="{9D8B030D-6E8A-4147-A177-3AD203B41FA5}">
                      <a16:colId xmlns:a16="http://schemas.microsoft.com/office/drawing/2014/main" val="939632097"/>
                    </a:ext>
                  </a:extLst>
                </a:gridCol>
                <a:gridCol w="2097105">
                  <a:extLst>
                    <a:ext uri="{9D8B030D-6E8A-4147-A177-3AD203B41FA5}">
                      <a16:colId xmlns:a16="http://schemas.microsoft.com/office/drawing/2014/main" val="3034895878"/>
                    </a:ext>
                  </a:extLst>
                </a:gridCol>
                <a:gridCol w="1958021">
                  <a:extLst>
                    <a:ext uri="{9D8B030D-6E8A-4147-A177-3AD203B41FA5}">
                      <a16:colId xmlns:a16="http://schemas.microsoft.com/office/drawing/2014/main" val="857641012"/>
                    </a:ext>
                  </a:extLst>
                </a:gridCol>
                <a:gridCol w="1957035">
                  <a:extLst>
                    <a:ext uri="{9D8B030D-6E8A-4147-A177-3AD203B41FA5}">
                      <a16:colId xmlns:a16="http://schemas.microsoft.com/office/drawing/2014/main" val="369326609"/>
                    </a:ext>
                  </a:extLst>
                </a:gridCol>
              </a:tblGrid>
              <a:tr h="240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 </a:t>
                      </a:r>
                      <a:b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строки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    </a:t>
                      </a:r>
                      <a:b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показателя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Обороты по счетам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973378"/>
                  </a:ext>
                </a:extLst>
              </a:tr>
              <a:tr h="140442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«Справочная информация»                              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16776"/>
                  </a:ext>
                </a:extLst>
              </a:tr>
              <a:tr h="60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2510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переоценки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внеоборотных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активов, не включаемый в чистую прибыль (убыток) периода         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Отражают результаты переоценки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внеоборотных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активов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Кредитовый оборот счета 83-2 «Прирост стоимости за счет переоценки внеоборотных активов»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926994"/>
                  </a:ext>
                </a:extLst>
              </a:tr>
              <a:tr h="1442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прочих операций, не включаемый в чистую прибыль (убыток) периода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Отражают разницу от пересчета в рубли выраженной в иностранной валюте стоимости активов и обязательств организации, используемых для ведения деятельности за пределами РФ, включаемую в добавочный капитал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Кредитовый оборот счета 83-2 «Курсовые разницы по вкладам иностранных учредителей»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836625"/>
                  </a:ext>
                </a:extLst>
              </a:tr>
              <a:tr h="561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Совокупный финансовый результат периода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Строка 2400+ Строка 2510+ Строка 2520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703671"/>
                  </a:ext>
                </a:extLst>
              </a:tr>
              <a:tr h="841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2900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Базовая прибыль  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(убыток) на акцию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базовой  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прибыли (убытка) к 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средневзвешенному  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количеству обыкновенных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акций, находящихся в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обращении в течение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отчетного периода  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Базовая прибыль 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(убыток) исчисляется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минусом 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дивидендов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привилегированным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акциям           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389402"/>
                  </a:ext>
                </a:extLst>
              </a:tr>
              <a:tr h="16827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2910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Разводненная прибыль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(убыток) на акцию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Строку заполняют только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акционерные общества,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имеющие конвертируемые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 и     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договоры купли-продажи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обыкновенных акций у 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эмитента по цене ниже  </a:t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их рыночной стоимости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 разводнением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прибыли понимается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ее уменьшение   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(увеличение убытка)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расчете на одну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обыкновенную акцию в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результате      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возможного в будущем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выпуска         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дополнительных    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обыкновенных акций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 соответствующего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увеличения активов   </a:t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общества             </a:t>
                      </a:r>
                    </a:p>
                  </a:txBody>
                  <a:tcPr marL="28855" marR="28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21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421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9833" y="714895"/>
            <a:ext cx="84041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Базовая прибыль (убыток) </a:t>
            </a:r>
            <a:r>
              <a:rPr kumimoji="0" lang="ru-RU" alt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на одну обыкновенную акцию – это отношение базовой прибыли (убытка) отчетного периода к средневзвешенному количеству обыкновенных акций, находящихся в обращении в течение отчетного периода</a:t>
            </a:r>
            <a:endParaRPr kumimoji="0" lang="ru-RU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00965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5513" y="465513"/>
            <a:ext cx="86784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Разводненная прибыль (убыток) на акцию </a:t>
            </a:r>
            <a:r>
              <a:rPr kumimoji="0" lang="ru-RU" alt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– это отношение базовой прибыли (убытка), скорректированное на величину ее возможного прироста, к средневзвешенному количеству обыкновенных акций, находящихся в обращении, скорректированному на величину возможного прироста их количества в результате конвертации ценных бумаг в обыкновенные акции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07479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1. Назовите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модели построения отчета о финансовых результатах в мировой практике.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2. Какие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нормативные документы позволяют правильно отразить расходы и доходы?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3. Что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входит в состав отчета о финансовых результатах?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4. Охарактеризуйте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содержание доходов и расходов от обычных видов деятельности.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5. Данные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каких счетов являются источниками для заполнения формы отчета о финансовых результатах?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6. Что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включают в себя прочие доходы и расходы?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7. Каков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порядок определения чистой прибыли?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8. Что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представляют собой чрезвычайные доходы и расходы?</a:t>
            </a:r>
            <a:br>
              <a:rPr lang="ru-RU" sz="1800" dirty="0">
                <a:latin typeface="+mn-lt"/>
                <a:ea typeface="Times New Roman" panose="02020603050405020304" pitchFamily="18" charset="0"/>
              </a:rPr>
            </a:br>
            <a:r>
              <a:rPr lang="ru-RU" sz="1800" dirty="0" smtClean="0">
                <a:latin typeface="+mn-lt"/>
                <a:ea typeface="Times New Roman" panose="02020603050405020304" pitchFamily="18" charset="0"/>
              </a:rPr>
              <a:t>9. Охарактеризуйте </a:t>
            </a:r>
            <a:r>
              <a:rPr lang="ru-RU" sz="1800" dirty="0">
                <a:latin typeface="+mn-lt"/>
                <a:ea typeface="Times New Roman" panose="02020603050405020304" pitchFamily="18" charset="0"/>
              </a:rPr>
              <a:t>содержание справочных данных отчета о финансовых результатах.</a:t>
            </a:r>
            <a:endParaRPr lang="ru-RU" sz="18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315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298112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</TotalTime>
  <Words>772</Words>
  <Application>Microsoft Office PowerPoint</Application>
  <PresentationFormat>Широкоэкранный</PresentationFormat>
  <Paragraphs>171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Trebuchet MS</vt:lpstr>
      <vt:lpstr>Wingdings 3</vt:lpstr>
      <vt:lpstr>Аспект</vt:lpstr>
      <vt:lpstr>Отчет о финансовых результатах</vt:lpstr>
      <vt:lpstr>В соответствии с ПБУ 9/99 «Доходы организации», утвержден­ным приказом Минфина России от 6 мая 1999 г. № 32н, доходами орга­низации признается увеличение экономических выгод в результате поступления активов (денежных средств, иного имущества) и (или) погашения обязательств, приводящее к увеличению капитала этой организации (за исключением вкладов участников (собственников имущества)).  В соответствии с ПБУ 10/99 «Расходы организации», утвержден­ным приказом Минфина России от 6 мая 1999 г. № 33н, расходами организации признается уменьшение экономических выгод в резуль­тате выбытия активов (денежных средств, иного имущества) и (или) возникновения обязательств, приводящее к уменьшению капитала этой организации (за исключением уменьшения вкладов по решению участ­ников (собственников имущества)). </vt:lpstr>
      <vt:lpstr>прибыль (убыток) от продаж товаров, продукции, работ, услуг характеризует финансовый результат от обычных видов дея­тельности организации и представляет собой разность между выруч­кой от продажи (без НДС, акцизов и других обязательных платежей) и полной себестоимостью проданных товаров, продукции, работ, услуг.   прибыль (убыток) до налогообложения представляет собой сумму прибыли (убытка) от продаж товаров, продукции, работ, услуг, операционных и внереализационных доходов, уменьшенных на сумму аналогичных расходов. Данный показатель характеризует общий финансовый результат, полученный от всех видов деятельно­сти и операций;  чистая прибыль (убыток) отчетного периода форми­руется исходя из прибыли (убытка) до налогообложения с учетом вли­яния на результат текущего налога на прибыль, отложенных налого­вых активов, отложенных налоговых обязательств и последствий чрезвычайных обстоятельств хозяйствования. Она характеризует величину прибыли, остающейся в распоряжении собственника орга­низации, т.е. конечный финансовый результат деятельности.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Назовите модели построения отчета о финансовых результатах в мировой практике. 2. Какие нормативные документы позволяют правильно отразить расходы и доходы? 3. Что входит в состав отчета о финансовых результатах? 4. Охарактеризуйте содержание доходов и расходов от обычных видов деятельности. 5. Данные каких счетов являются источниками для заполнения формы отчета о финансовых результатах? 6. Что включают в себя прочие доходы и расходы? 7. Каков порядок определения чистой прибыли? 8. Что представляют собой чрезвычайные доходы и расходы? 9. Охарактеризуйте содержание справочных данных отчета о финансовых результатах.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финансовых результатах</dc:title>
  <dc:creator>Таня</dc:creator>
  <cp:lastModifiedBy>Таня</cp:lastModifiedBy>
  <cp:revision>4</cp:revision>
  <dcterms:created xsi:type="dcterms:W3CDTF">2017-10-03T01:06:24Z</dcterms:created>
  <dcterms:modified xsi:type="dcterms:W3CDTF">2017-10-03T01:32:10Z</dcterms:modified>
</cp:coreProperties>
</file>