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  <p:sldMasterId id="2147483835" r:id="rId2"/>
  </p:sldMasterIdLst>
  <p:sldIdLst>
    <p:sldId id="257" r:id="rId3"/>
    <p:sldId id="258" r:id="rId4"/>
    <p:sldId id="279" r:id="rId5"/>
    <p:sldId id="330" r:id="rId6"/>
    <p:sldId id="310" r:id="rId7"/>
    <p:sldId id="311" r:id="rId8"/>
    <p:sldId id="312" r:id="rId9"/>
    <p:sldId id="440" r:id="rId10"/>
    <p:sldId id="313" r:id="rId11"/>
    <p:sldId id="315" r:id="rId12"/>
    <p:sldId id="316" r:id="rId13"/>
    <p:sldId id="318" r:id="rId14"/>
    <p:sldId id="319" r:id="rId15"/>
    <p:sldId id="320" r:id="rId16"/>
    <p:sldId id="322" r:id="rId17"/>
    <p:sldId id="323" r:id="rId18"/>
    <p:sldId id="324" r:id="rId19"/>
    <p:sldId id="325" r:id="rId20"/>
    <p:sldId id="326" r:id="rId21"/>
    <p:sldId id="327" r:id="rId22"/>
    <p:sldId id="329" r:id="rId23"/>
    <p:sldId id="331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32" r:id="rId55"/>
    <p:sldId id="363" r:id="rId56"/>
    <p:sldId id="334" r:id="rId57"/>
    <p:sldId id="335" r:id="rId58"/>
    <p:sldId id="336" r:id="rId59"/>
    <p:sldId id="337" r:id="rId60"/>
    <p:sldId id="338" r:id="rId61"/>
    <p:sldId id="339" r:id="rId62"/>
    <p:sldId id="340" r:id="rId63"/>
    <p:sldId id="341" r:id="rId64"/>
    <p:sldId id="342" r:id="rId65"/>
    <p:sldId id="343" r:id="rId66"/>
    <p:sldId id="344" r:id="rId67"/>
    <p:sldId id="345" r:id="rId68"/>
    <p:sldId id="346" r:id="rId69"/>
    <p:sldId id="347" r:id="rId70"/>
    <p:sldId id="348" r:id="rId71"/>
    <p:sldId id="349" r:id="rId72"/>
    <p:sldId id="350" r:id="rId73"/>
    <p:sldId id="351" r:id="rId74"/>
    <p:sldId id="352" r:id="rId75"/>
    <p:sldId id="353" r:id="rId76"/>
    <p:sldId id="354" r:id="rId77"/>
    <p:sldId id="355" r:id="rId78"/>
    <p:sldId id="356" r:id="rId79"/>
    <p:sldId id="357" r:id="rId80"/>
    <p:sldId id="358" r:id="rId81"/>
    <p:sldId id="359" r:id="rId82"/>
    <p:sldId id="360" r:id="rId83"/>
    <p:sldId id="361" r:id="rId84"/>
    <p:sldId id="362" r:id="rId85"/>
    <p:sldId id="364" r:id="rId86"/>
    <p:sldId id="365" r:id="rId87"/>
    <p:sldId id="366" r:id="rId88"/>
    <p:sldId id="368" r:id="rId89"/>
    <p:sldId id="369" r:id="rId90"/>
    <p:sldId id="370" r:id="rId91"/>
    <p:sldId id="371" r:id="rId92"/>
    <p:sldId id="372" r:id="rId93"/>
    <p:sldId id="373" r:id="rId94"/>
    <p:sldId id="374" r:id="rId95"/>
    <p:sldId id="375" r:id="rId96"/>
    <p:sldId id="376" r:id="rId97"/>
    <p:sldId id="377" r:id="rId98"/>
    <p:sldId id="378" r:id="rId99"/>
    <p:sldId id="379" r:id="rId100"/>
    <p:sldId id="380" r:id="rId101"/>
    <p:sldId id="381" r:id="rId102"/>
    <p:sldId id="382" r:id="rId103"/>
    <p:sldId id="383" r:id="rId104"/>
    <p:sldId id="384" r:id="rId105"/>
    <p:sldId id="385" r:id="rId106"/>
    <p:sldId id="386" r:id="rId107"/>
    <p:sldId id="387" r:id="rId108"/>
    <p:sldId id="388" r:id="rId109"/>
    <p:sldId id="389" r:id="rId110"/>
    <p:sldId id="390" r:id="rId111"/>
    <p:sldId id="391" r:id="rId112"/>
    <p:sldId id="392" r:id="rId113"/>
    <p:sldId id="393" r:id="rId114"/>
    <p:sldId id="394" r:id="rId115"/>
    <p:sldId id="395" r:id="rId116"/>
    <p:sldId id="396" r:id="rId117"/>
    <p:sldId id="397" r:id="rId118"/>
    <p:sldId id="398" r:id="rId119"/>
    <p:sldId id="399" r:id="rId120"/>
    <p:sldId id="400" r:id="rId121"/>
    <p:sldId id="401" r:id="rId122"/>
    <p:sldId id="402" r:id="rId123"/>
    <p:sldId id="403" r:id="rId124"/>
    <p:sldId id="404" r:id="rId125"/>
    <p:sldId id="405" r:id="rId126"/>
    <p:sldId id="406" r:id="rId127"/>
    <p:sldId id="407" r:id="rId128"/>
    <p:sldId id="408" r:id="rId129"/>
    <p:sldId id="409" r:id="rId130"/>
    <p:sldId id="425" r:id="rId131"/>
    <p:sldId id="426" r:id="rId132"/>
    <p:sldId id="427" r:id="rId133"/>
    <p:sldId id="428" r:id="rId134"/>
    <p:sldId id="429" r:id="rId135"/>
    <p:sldId id="430" r:id="rId136"/>
    <p:sldId id="431" r:id="rId137"/>
    <p:sldId id="432" r:id="rId138"/>
    <p:sldId id="433" r:id="rId139"/>
    <p:sldId id="434" r:id="rId140"/>
    <p:sldId id="435" r:id="rId141"/>
    <p:sldId id="436" r:id="rId142"/>
    <p:sldId id="437" r:id="rId143"/>
    <p:sldId id="438" r:id="rId144"/>
    <p:sldId id="439" r:id="rId145"/>
  </p:sldIdLst>
  <p:sldSz cx="12192000" cy="6858000"/>
  <p:notesSz cx="6858000" cy="9144000"/>
  <p:custDataLst>
    <p:tags r:id="rId14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theme" Target="theme/theme1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tableStyles" Target="tableStyles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tags" Target="tags/tag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385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798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133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065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882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873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074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623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64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14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083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422400" y="1981200"/>
            <a:ext cx="4927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4927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C9BD4-36C3-4634-8BBB-93A601DC88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421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CA15-17CF-4FBB-B145-155774C2A591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9A253-34E0-4842-B983-D44E92F7F48D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1917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CA15-17CF-4FBB-B145-155774C2A591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9A253-34E0-4842-B983-D44E92F7F48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499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CA15-17CF-4FBB-B145-155774C2A591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9A253-34E0-4842-B983-D44E92F7F48D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368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CA15-17CF-4FBB-B145-155774C2A591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9A253-34E0-4842-B983-D44E92F7F48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433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CA15-17CF-4FBB-B145-155774C2A591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9A253-34E0-4842-B983-D44E92F7F48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8521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CA15-17CF-4FBB-B145-155774C2A591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9A253-34E0-4842-B983-D44E92F7F48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427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CA15-17CF-4FBB-B145-155774C2A591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9A253-34E0-4842-B983-D44E92F7F48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8125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CA15-17CF-4FBB-B145-155774C2A591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9A253-34E0-4842-B983-D44E92F7F48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7721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CA15-17CF-4FBB-B145-155774C2A591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879A253-34E0-4842-B983-D44E92F7F48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728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CA15-17CF-4FBB-B145-155774C2A591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9A253-34E0-4842-B983-D44E92F7F48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976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CA15-17CF-4FBB-B145-155774C2A591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9A253-34E0-4842-B983-D44E92F7F48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33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5206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B58CA15-17CF-4FBB-B145-155774C2A591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16.02.2018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79A253-34E0-4842-B983-D44E92F7F48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5742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wm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emf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8.emf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emf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68529FB623E5BDBCA5CB7C15280E947FE02589A2BE8EED0D8F2C737E2C18CC0476F7EDFC5462p2J8M" TargetMode="External"/><Relationship Id="rId1" Type="http://schemas.openxmlformats.org/officeDocument/2006/relationships/slideLayout" Target="../slideLayouts/slideLayout14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0.wmf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766BC863EC0182FD4DFA750ED7052FDD44032058208B8908C5A4E6F241cDB9I" TargetMode="External"/><Relationship Id="rId1" Type="http://schemas.openxmlformats.org/officeDocument/2006/relationships/slideLayout" Target="../slideLayouts/slideLayout1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3.emf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E2BD30098CA58C067C8688A3DD80F632FA235B89BD45D6163F0A91DA433A10A97E003C0A2C64994B34qC7DK" TargetMode="External"/><Relationship Id="rId1" Type="http://schemas.openxmlformats.org/officeDocument/2006/relationships/slideLayout" Target="../slideLayouts/slideLayout14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E2BD30098CA58C067C8688A3DD80F632FA265488B840D44B3502C8D6413D1FF6690775062D649849q371K" TargetMode="External"/><Relationship Id="rId1" Type="http://schemas.openxmlformats.org/officeDocument/2006/relationships/slideLayout" Target="../slideLayouts/slideLayout1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84385" y="1639948"/>
            <a:ext cx="9144000" cy="23876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/>
              <a:t>Тема </a:t>
            </a:r>
            <a:r>
              <a:rPr lang="en-US" smtClean="0"/>
              <a:t>3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Федеральные налоги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23170" y="4417144"/>
            <a:ext cx="6400800" cy="2159000"/>
          </a:xfrm>
        </p:spPr>
        <p:txBody>
          <a:bodyPr>
            <a:normAutofit/>
          </a:bodyPr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sz="2800" dirty="0"/>
              <a:t>доцент кафедры </a:t>
            </a:r>
          </a:p>
          <a:p>
            <a:pPr algn="r" eaLnBrk="1" hangingPunct="1">
              <a:lnSpc>
                <a:spcPct val="80000"/>
              </a:lnSpc>
              <a:defRPr/>
            </a:pPr>
            <a:r>
              <a:rPr lang="ru-RU" sz="2800" smtClean="0"/>
              <a:t>«Экономика»</a:t>
            </a:r>
            <a:endParaRPr lang="ru-RU" sz="2800" dirty="0"/>
          </a:p>
          <a:p>
            <a:pPr algn="r" eaLnBrk="1" hangingPunct="1">
              <a:lnSpc>
                <a:spcPct val="80000"/>
              </a:lnSpc>
              <a:defRPr/>
            </a:pPr>
            <a:r>
              <a:rPr lang="ru-RU" sz="2800" dirty="0"/>
              <a:t>В.А. Водопьянова</a:t>
            </a:r>
          </a:p>
          <a:p>
            <a:pPr algn="r" eaLnBrk="1" hangingPunct="1">
              <a:lnSpc>
                <a:spcPct val="80000"/>
              </a:lnSpc>
              <a:defRPr/>
            </a:pPr>
            <a:r>
              <a:rPr lang="ru-RU" sz="1800" dirty="0"/>
              <a:t>Аттестат профессионального </a:t>
            </a:r>
          </a:p>
          <a:p>
            <a:pPr algn="r" eaLnBrk="1" hangingPunct="1">
              <a:lnSpc>
                <a:spcPct val="80000"/>
              </a:lnSpc>
              <a:defRPr/>
            </a:pPr>
            <a:r>
              <a:rPr lang="ru-RU" sz="1800" dirty="0"/>
              <a:t>бухгалтера №230006</a:t>
            </a:r>
          </a:p>
          <a:p>
            <a:pPr algn="r" eaLnBrk="1" hangingPunct="1">
              <a:lnSpc>
                <a:spcPct val="80000"/>
              </a:lnSpc>
              <a:defRPr/>
            </a:pPr>
            <a:endParaRPr lang="ru-RU" sz="1800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1828801" y="285750"/>
            <a:ext cx="841057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 fontScale="47500" lnSpcReduction="20000"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4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Министерство образования и науки Российской Федерации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Владивостокский 				</a:t>
            </a:r>
            <a:endParaRPr lang="ru-RU" sz="32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государственный </a:t>
            </a:r>
            <a:endParaRPr lang="ru-RU" sz="32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университет </a:t>
            </a:r>
            <a:endParaRPr lang="ru-RU" sz="32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экономики и сервиса</a:t>
            </a:r>
            <a:endParaRPr lang="ru-RU" sz="32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</a:t>
            </a:r>
            <a:endParaRPr lang="ru-RU" sz="32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defRPr/>
            </a:pPr>
            <a:endParaRPr lang="ru-RU" sz="32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126" name="Picture 2" descr="m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851" y="257086"/>
            <a:ext cx="637098" cy="90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63500" dir="7612194" algn="ctr" rotWithShape="0">
              <a:srgbClr val="003399"/>
            </a:outerShdw>
          </a:effectLst>
        </p:spPr>
      </p:pic>
    </p:spTree>
    <p:extLst>
      <p:ext uri="{BB962C8B-B14F-4D97-AF65-F5344CB8AC3E}">
        <p14:creationId xmlns:p14="http://schemas.microsoft.com/office/powerpoint/2010/main" val="5927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25" y="285750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ru-RU" dirty="0"/>
              <a:t>Федеральные налоги</a:t>
            </a:r>
            <a:endParaRPr lang="ru-RU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  <a:defRPr/>
            </a:pPr>
            <a:endParaRPr lang="ru-RU" sz="1000" dirty="0"/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Акцизы</a:t>
            </a:r>
          </a:p>
          <a:p>
            <a:pPr>
              <a:lnSpc>
                <a:spcPct val="80000"/>
              </a:lnSpc>
              <a:defRPr/>
            </a:pPr>
            <a:endParaRPr lang="ru-RU" sz="2000" dirty="0" smtClean="0"/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Налог </a:t>
            </a:r>
            <a:r>
              <a:rPr lang="ru-RU" dirty="0"/>
              <a:t>на добавленную стоимость (НДС)</a:t>
            </a:r>
          </a:p>
          <a:p>
            <a:pPr>
              <a:lnSpc>
                <a:spcPct val="80000"/>
              </a:lnSpc>
              <a:defRPr/>
            </a:pPr>
            <a:endParaRPr lang="ru-RU" sz="2000" dirty="0"/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Налог </a:t>
            </a:r>
            <a:r>
              <a:rPr lang="ru-RU" dirty="0"/>
              <a:t>на прибыль </a:t>
            </a:r>
            <a:r>
              <a:rPr lang="ru-RU" dirty="0" smtClean="0"/>
              <a:t>организаций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ru-RU" sz="2000" dirty="0"/>
          </a:p>
          <a:p>
            <a:pPr>
              <a:lnSpc>
                <a:spcPct val="80000"/>
              </a:lnSpc>
              <a:defRPr/>
            </a:pPr>
            <a:r>
              <a:rPr lang="ru-RU" dirty="0" smtClean="0"/>
              <a:t>Налог </a:t>
            </a:r>
            <a:r>
              <a:rPr lang="ru-RU" dirty="0"/>
              <a:t>на доходы физических лиц (НДФЛ)</a:t>
            </a:r>
          </a:p>
          <a:p>
            <a:pPr>
              <a:lnSpc>
                <a:spcPct val="80000"/>
              </a:lnSpc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052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4800" dirty="0" smtClean="0">
                <a:solidFill>
                  <a:schemeClr val="tx1"/>
                </a:solidFill>
              </a:rPr>
              <a:t>1. Акцизы</a:t>
            </a:r>
          </a:p>
          <a:p>
            <a:pPr marL="0" indent="0" algn="ctr">
              <a:buNone/>
            </a:pPr>
            <a:r>
              <a:rPr lang="ru-RU" sz="4800" dirty="0" smtClean="0">
                <a:solidFill>
                  <a:schemeClr val="tx1"/>
                </a:solidFill>
              </a:rPr>
              <a:t/>
            </a:r>
            <a:br>
              <a:rPr lang="ru-RU" sz="4800" dirty="0" smtClean="0">
                <a:solidFill>
                  <a:schemeClr val="tx1"/>
                </a:solidFill>
              </a:rPr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10841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/>
            </a:r>
            <a:br>
              <a:rPr lang="ru-RU" sz="4000" dirty="0"/>
            </a:br>
            <a:r>
              <a:rPr lang="ru-RU" altLang="ru-RU" sz="4400" dirty="0"/>
              <a:t>Регламентирующий документ</a:t>
            </a:r>
            <a:endParaRPr lang="ru-RU" sz="4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sz="3600" dirty="0"/>
          </a:p>
          <a:p>
            <a:endParaRPr lang="ru-RU" sz="3600" dirty="0"/>
          </a:p>
          <a:p>
            <a:endParaRPr lang="ru-RU" sz="3600" dirty="0"/>
          </a:p>
          <a:p>
            <a:r>
              <a:rPr lang="ru-RU" sz="3600" dirty="0"/>
              <a:t>Налоговый кодекс </a:t>
            </a:r>
            <a:r>
              <a:rPr lang="ru-RU" sz="3600" dirty="0" smtClean="0"/>
              <a:t>РФ: </a:t>
            </a:r>
            <a:endParaRPr lang="ru-RU" sz="3600" dirty="0"/>
          </a:p>
          <a:p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 smtClean="0"/>
              <a:t>22 </a:t>
            </a:r>
            <a:r>
              <a:rPr lang="ru-RU" sz="3600" dirty="0"/>
              <a:t>глава НК РФ </a:t>
            </a:r>
            <a:r>
              <a:rPr lang="ru-RU" sz="3600" dirty="0" smtClean="0"/>
              <a:t>«Акцизы»</a:t>
            </a:r>
            <a:endParaRPr lang="ru-RU" sz="3600" dirty="0"/>
          </a:p>
          <a:p>
            <a:endParaRPr lang="ru-RU" dirty="0"/>
          </a:p>
        </p:txBody>
      </p:sp>
      <p:pic>
        <p:nvPicPr>
          <p:cNvPr id="6" name="Picture 13" descr="C:\Documents and Settings\1\Local Settings\Temporary Internet Files\Content.IE5\UTCZNET3\MP900400812[1]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279576" y="1988840"/>
            <a:ext cx="3310074" cy="183620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softEdge rad="25400"/>
          </a:effectLst>
          <a:scene3d>
            <a:camera prst="orthographicFront"/>
            <a:lightRig rig="twoPt" dir="t"/>
          </a:scene3d>
          <a:sp3d>
            <a:bevelT/>
          </a:sp3d>
          <a:extLst/>
        </p:spPr>
      </p:pic>
    </p:spTree>
    <p:extLst>
      <p:ext uri="{BB962C8B-B14F-4D97-AF65-F5344CB8AC3E}">
        <p14:creationId xmlns:p14="http://schemas.microsoft.com/office/powerpoint/2010/main" val="48374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1981200" y="534838"/>
            <a:ext cx="8229600" cy="6062812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endParaRPr lang="ru-RU" sz="3600" b="1" dirty="0"/>
          </a:p>
          <a:p>
            <a:pPr algn="ctr">
              <a:buFont typeface="Wingdings" pitchFamily="2" charset="2"/>
              <a:buNone/>
            </a:pPr>
            <a:r>
              <a:rPr lang="ru-RU" sz="3600" b="1" dirty="0"/>
              <a:t>Налогоплательщики</a:t>
            </a:r>
            <a:r>
              <a:rPr lang="ru-RU" sz="3600" dirty="0"/>
              <a:t> </a:t>
            </a:r>
            <a:r>
              <a:rPr lang="ru-RU" sz="3600" b="1" dirty="0"/>
              <a:t>акцизов</a:t>
            </a:r>
            <a:r>
              <a:rPr lang="ru-RU" sz="3600" dirty="0"/>
              <a:t> </a:t>
            </a:r>
          </a:p>
          <a:p>
            <a:pPr algn="ctr">
              <a:buFont typeface="Wingdings" pitchFamily="2" charset="2"/>
              <a:buNone/>
            </a:pPr>
            <a:endParaRPr lang="ru-RU" sz="1800" dirty="0"/>
          </a:p>
          <a:p>
            <a:pPr algn="just"/>
            <a:r>
              <a:rPr lang="ru-RU" sz="2800" dirty="0"/>
              <a:t>Производители подакцизных товаров:</a:t>
            </a:r>
          </a:p>
          <a:p>
            <a:pPr algn="just">
              <a:buFont typeface="Wingdings" pitchFamily="2" charset="2"/>
              <a:buNone/>
            </a:pPr>
            <a:endParaRPr lang="ru-RU" sz="2400" dirty="0"/>
          </a:p>
          <a:p>
            <a:pPr lvl="1" algn="just"/>
            <a:r>
              <a:rPr lang="ru-RU" dirty="0"/>
              <a:t>организации;</a:t>
            </a:r>
          </a:p>
          <a:p>
            <a:pPr algn="just"/>
            <a:endParaRPr lang="ru-RU" sz="2400" dirty="0"/>
          </a:p>
          <a:p>
            <a:pPr lvl="1" algn="just"/>
            <a:r>
              <a:rPr lang="ru-RU" dirty="0"/>
              <a:t>индивидуальные предприниматели;</a:t>
            </a:r>
          </a:p>
          <a:p>
            <a:pPr lvl="1" algn="just"/>
            <a:endParaRPr lang="ru-RU" dirty="0"/>
          </a:p>
          <a:p>
            <a:pPr algn="just"/>
            <a:r>
              <a:rPr lang="ru-RU" sz="2800" dirty="0"/>
              <a:t>лица, признаваемые налогоплательщиками в связи с перемещением товаров через таможенную границу Евразийского экономического </a:t>
            </a:r>
            <a:r>
              <a:rPr lang="ru-RU" sz="2800" dirty="0" smtClean="0"/>
              <a:t>союза.</a:t>
            </a:r>
            <a:endParaRPr lang="ru-RU" sz="2800" dirty="0"/>
          </a:p>
          <a:p>
            <a:pPr algn="just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7762024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60350"/>
            <a:ext cx="8291512" cy="863600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Подакцизными товарами признаются: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68414"/>
            <a:ext cx="8229600" cy="5329237"/>
          </a:xfrm>
        </p:spPr>
        <p:txBody>
          <a:bodyPr>
            <a:normAutofit/>
          </a:bodyPr>
          <a:lstStyle/>
          <a:p>
            <a:pPr marL="533400" indent="-533400" algn="just">
              <a:lnSpc>
                <a:spcPct val="80000"/>
              </a:lnSpc>
            </a:pPr>
            <a:r>
              <a:rPr lang="ru-RU" sz="2400" u="sng" dirty="0"/>
              <a:t>спирт этиловый из всех видов сырья</a:t>
            </a:r>
            <a:r>
              <a:rPr lang="ru-RU" sz="2400" dirty="0"/>
              <a:t>;</a:t>
            </a:r>
          </a:p>
          <a:p>
            <a:pPr marL="533400" indent="-533400" algn="just">
              <a:lnSpc>
                <a:spcPct val="80000"/>
              </a:lnSpc>
            </a:pPr>
            <a:endParaRPr lang="ru-RU" sz="2400" dirty="0"/>
          </a:p>
          <a:p>
            <a:pPr marL="533400" indent="-533400" algn="just">
              <a:lnSpc>
                <a:spcPct val="80000"/>
              </a:lnSpc>
            </a:pPr>
            <a:r>
              <a:rPr lang="ru-RU" sz="2400" u="sng" dirty="0"/>
              <a:t>спиртосодержащая продукция </a:t>
            </a:r>
            <a:r>
              <a:rPr lang="ru-RU" sz="2400" dirty="0"/>
              <a:t>(растворы, эмульсии, суспензии и другие виды продукции в жидком виде) с объемной долей этилового спирта более 9 процентов. </a:t>
            </a:r>
          </a:p>
          <a:p>
            <a:pPr marL="533400" indent="-533400" algn="just">
              <a:lnSpc>
                <a:spcPct val="80000"/>
              </a:lnSpc>
              <a:buNone/>
            </a:pPr>
            <a:r>
              <a:rPr lang="ru-RU" sz="2400" dirty="0"/>
              <a:t>	</a:t>
            </a:r>
          </a:p>
          <a:p>
            <a:pPr marL="533400" indent="-533400" algn="ctr">
              <a:lnSpc>
                <a:spcPct val="80000"/>
              </a:lnSpc>
              <a:buNone/>
            </a:pPr>
            <a:r>
              <a:rPr lang="ru-RU" sz="2400" dirty="0"/>
              <a:t>За исключением:</a:t>
            </a:r>
          </a:p>
          <a:p>
            <a:pPr marL="533400" indent="-533400" algn="just">
              <a:lnSpc>
                <a:spcPct val="80000"/>
              </a:lnSpc>
              <a:buSzTx/>
              <a:buFontTx/>
              <a:buChar char="•"/>
            </a:pPr>
            <a:r>
              <a:rPr lang="ru-RU" sz="2000" dirty="0"/>
              <a:t>лекарственных препаратов;</a:t>
            </a:r>
          </a:p>
          <a:p>
            <a:pPr marL="533400" indent="-533400" algn="just">
              <a:lnSpc>
                <a:spcPct val="80000"/>
              </a:lnSpc>
              <a:buSzTx/>
              <a:buFontTx/>
              <a:buChar char="•"/>
            </a:pPr>
            <a:r>
              <a:rPr lang="ru-RU" sz="2000" dirty="0"/>
              <a:t>ветеринарных препаратов, разлитых в ёмкости не более 100 мл.;</a:t>
            </a:r>
          </a:p>
          <a:p>
            <a:pPr marL="533400" indent="-533400" algn="just">
              <a:lnSpc>
                <a:spcPct val="80000"/>
              </a:lnSpc>
              <a:buSzTx/>
              <a:buFontTx/>
              <a:buChar char="•"/>
            </a:pPr>
            <a:r>
              <a:rPr lang="ru-RU" sz="2000" dirty="0"/>
              <a:t>парфюмерно-косметической продукции с объемной долей спирта 80-90 % разлитой в ёмкости не более 100 мл.;</a:t>
            </a:r>
            <a:endParaRPr lang="en-US" sz="2000" dirty="0"/>
          </a:p>
          <a:p>
            <a:pPr marL="533400" indent="-533400" algn="just">
              <a:lnSpc>
                <a:spcPct val="80000"/>
              </a:lnSpc>
              <a:buSzTx/>
              <a:buFontTx/>
              <a:buChar char="•"/>
            </a:pPr>
            <a:r>
              <a:rPr lang="ru-RU" sz="2000" dirty="0"/>
              <a:t>отходов производства спирта этилового для технических целей;</a:t>
            </a:r>
          </a:p>
          <a:p>
            <a:pPr marL="533400" indent="-533400" algn="just">
              <a:lnSpc>
                <a:spcPct val="80000"/>
              </a:lnSpc>
              <a:buSzTx/>
              <a:buFontTx/>
              <a:buChar char="•"/>
            </a:pPr>
            <a:r>
              <a:rPr lang="ru-RU" sz="2000" dirty="0" err="1"/>
              <a:t>виномаматериалов</a:t>
            </a:r>
            <a:r>
              <a:rPr lang="ru-RU" sz="2000" dirty="0"/>
              <a:t>, виноградного и пивного сусла</a:t>
            </a:r>
          </a:p>
          <a:p>
            <a:pPr marL="533400" indent="-533400" algn="just">
              <a:lnSpc>
                <a:spcPct val="80000"/>
              </a:lnSpc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601457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Подакцизными товарами признаются: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90000"/>
              </a:lnSpc>
            </a:pPr>
            <a:r>
              <a:rPr lang="ru-RU" sz="2400" u="sng" dirty="0"/>
              <a:t>алкогольная продук</a:t>
            </a:r>
            <a:r>
              <a:rPr lang="ru-RU" sz="2400" dirty="0"/>
              <a:t>ция (водка, ликероводочные изделия, коньяки, вино, сидр, медовуха, пиво и иные напитки с объемной долей этилового спирта более 0,5 процентов);</a:t>
            </a:r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 algn="just">
              <a:lnSpc>
                <a:spcPct val="90000"/>
              </a:lnSpc>
            </a:pPr>
            <a:r>
              <a:rPr lang="ru-RU" sz="2400" u="sng" dirty="0"/>
              <a:t>табачная продукция</a:t>
            </a:r>
            <a:r>
              <a:rPr lang="ru-RU" sz="2400" dirty="0"/>
              <a:t>;</a:t>
            </a:r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 algn="just">
              <a:lnSpc>
                <a:spcPct val="90000"/>
              </a:lnSpc>
            </a:pPr>
            <a:r>
              <a:rPr lang="ru-RU" sz="2400" u="sng" dirty="0"/>
              <a:t>автомобили легковые</a:t>
            </a:r>
            <a:r>
              <a:rPr lang="ru-RU" sz="2400" dirty="0"/>
              <a:t>;</a:t>
            </a:r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 algn="just">
              <a:lnSpc>
                <a:spcPct val="90000"/>
              </a:lnSpc>
            </a:pPr>
            <a:r>
              <a:rPr lang="ru-RU" sz="2400" u="sng" dirty="0"/>
              <a:t>мотоциклы</a:t>
            </a:r>
            <a:r>
              <a:rPr lang="ru-RU" sz="2400" dirty="0"/>
              <a:t> с мощностью двигателя свыше</a:t>
            </a:r>
            <a:r>
              <a:rPr lang="ru-RU" sz="2400" b="1" dirty="0"/>
              <a:t> </a:t>
            </a:r>
            <a:r>
              <a:rPr lang="ru-RU" sz="2400" dirty="0"/>
              <a:t>112,5 кВт (150 л. с.);</a:t>
            </a:r>
          </a:p>
          <a:p>
            <a:pPr algn="just">
              <a:lnSpc>
                <a:spcPct val="90000"/>
              </a:lnSpc>
              <a:buNone/>
            </a:pPr>
            <a:endParaRPr lang="ru-RU" sz="2400" dirty="0"/>
          </a:p>
          <a:p>
            <a:pPr algn="just">
              <a:lnSpc>
                <a:spcPct val="90000"/>
              </a:lnSpc>
            </a:pPr>
            <a:r>
              <a:rPr lang="ru-RU" sz="2400" u="sng" dirty="0"/>
              <a:t>автомобильный бензин</a:t>
            </a:r>
            <a:r>
              <a:rPr lang="ru-RU" sz="2400" dirty="0"/>
              <a:t>;</a:t>
            </a:r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 algn="just">
              <a:lnSpc>
                <a:spcPct val="90000"/>
              </a:lnSpc>
            </a:pPr>
            <a:r>
              <a:rPr lang="ru-RU" sz="2400" u="sng" dirty="0"/>
              <a:t>дизельное топливо</a:t>
            </a:r>
            <a:r>
              <a:rPr lang="ru-RU" sz="2400" dirty="0"/>
              <a:t>;</a:t>
            </a:r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 algn="just">
              <a:lnSpc>
                <a:spcPct val="90000"/>
              </a:lnSpc>
            </a:pPr>
            <a:r>
              <a:rPr lang="ru-RU" sz="2400" u="sng" dirty="0"/>
              <a:t>моторные масла </a:t>
            </a:r>
            <a:r>
              <a:rPr lang="ru-RU" sz="2400" dirty="0"/>
              <a:t>для дизельных</a:t>
            </a:r>
            <a:r>
              <a:rPr lang="ru-RU" sz="2400" b="1" dirty="0"/>
              <a:t> </a:t>
            </a:r>
            <a:r>
              <a:rPr lang="ru-RU" sz="2400" dirty="0"/>
              <a:t>и (или) карбюраторных (</a:t>
            </a:r>
            <a:r>
              <a:rPr lang="ru-RU" sz="2400" dirty="0" err="1"/>
              <a:t>инжекторных</a:t>
            </a:r>
            <a:r>
              <a:rPr lang="ru-RU" sz="2400" dirty="0"/>
              <a:t>) двигателей;</a:t>
            </a:r>
            <a:endParaRPr lang="en-US" sz="2400" dirty="0"/>
          </a:p>
          <a:p>
            <a:pPr algn="just">
              <a:lnSpc>
                <a:spcPct val="90000"/>
              </a:lnSpc>
            </a:pPr>
            <a:endParaRPr lang="en-US" sz="2400" dirty="0"/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 algn="just">
              <a:lnSpc>
                <a:spcPct val="90000"/>
              </a:lnSpc>
              <a:buNone/>
            </a:pPr>
            <a:endParaRPr lang="ru-RU" sz="2400" dirty="0"/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 algn="just">
              <a:lnSpc>
                <a:spcPct val="90000"/>
              </a:lnSpc>
              <a:buNone/>
            </a:pPr>
            <a:endParaRPr lang="ru-RU" sz="2400" dirty="0"/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 algn="just">
              <a:lnSpc>
                <a:spcPct val="90000"/>
              </a:lnSpc>
            </a:pPr>
            <a:endParaRPr lang="ru-RU" sz="2400" dirty="0"/>
          </a:p>
          <a:p>
            <a:pPr>
              <a:lnSpc>
                <a:spcPct val="90000"/>
              </a:lnSpc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7530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7882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Подакцизными товарами признаются: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u="sng" dirty="0"/>
              <a:t>прямогонный </a:t>
            </a:r>
            <a:r>
              <a:rPr lang="ru-RU" u="sng" dirty="0" smtClean="0"/>
              <a:t>бензин</a:t>
            </a:r>
            <a:endParaRPr lang="ru-RU" dirty="0"/>
          </a:p>
          <a:p>
            <a:endParaRPr lang="ru-RU" sz="1100" dirty="0"/>
          </a:p>
          <a:p>
            <a:r>
              <a:rPr lang="ru-RU" u="sng" dirty="0"/>
              <a:t>авиационный </a:t>
            </a:r>
            <a:r>
              <a:rPr lang="ru-RU" u="sng" dirty="0" smtClean="0"/>
              <a:t>керосин</a:t>
            </a:r>
            <a:endParaRPr lang="ru-RU" dirty="0"/>
          </a:p>
          <a:p>
            <a:endParaRPr lang="ru-RU" sz="1100" dirty="0"/>
          </a:p>
          <a:p>
            <a:r>
              <a:rPr lang="ru-RU" u="sng" dirty="0"/>
              <a:t>природный газ (в случаях, предусмотренных международными договорами РФ</a:t>
            </a:r>
            <a:r>
              <a:rPr lang="ru-RU" u="sng" dirty="0" smtClean="0"/>
              <a:t>)</a:t>
            </a:r>
            <a:endParaRPr lang="en-US" u="sng" dirty="0" smtClean="0"/>
          </a:p>
          <a:p>
            <a:endParaRPr lang="en-US" sz="1100" dirty="0" smtClean="0"/>
          </a:p>
          <a:p>
            <a:r>
              <a:rPr lang="ru-RU" dirty="0"/>
              <a:t> </a:t>
            </a:r>
            <a:r>
              <a:rPr lang="ru-RU" u="sng" dirty="0" smtClean="0"/>
              <a:t>электронные системы доставки никотина</a:t>
            </a:r>
            <a:endParaRPr lang="en-US" u="sng" dirty="0" smtClean="0"/>
          </a:p>
          <a:p>
            <a:pPr marL="0" indent="0">
              <a:buNone/>
            </a:pPr>
            <a:endParaRPr lang="ru-RU" sz="1100" dirty="0" smtClean="0"/>
          </a:p>
          <a:p>
            <a:r>
              <a:rPr lang="ru-RU" dirty="0" smtClean="0"/>
              <a:t> </a:t>
            </a:r>
            <a:r>
              <a:rPr lang="ru-RU" u="sng" dirty="0"/>
              <a:t>жидкости для электронных систем доставки </a:t>
            </a:r>
            <a:r>
              <a:rPr lang="ru-RU" u="sng" dirty="0" smtClean="0"/>
              <a:t>никотина</a:t>
            </a:r>
            <a:endParaRPr lang="en-US" u="sng" dirty="0" smtClean="0"/>
          </a:p>
          <a:p>
            <a:pPr marL="0" indent="0">
              <a:buNone/>
            </a:pPr>
            <a:endParaRPr lang="ru-RU" sz="1200" u="sng" dirty="0"/>
          </a:p>
          <a:p>
            <a:r>
              <a:rPr lang="ru-RU" u="sng" dirty="0"/>
              <a:t>табак (табачные изделия), предназначенный для потребления путем нагревания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6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4" y="549276"/>
            <a:ext cx="8218487" cy="14255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Объектами налогообложения признаются: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060575"/>
            <a:ext cx="8229600" cy="4070350"/>
          </a:xfrm>
        </p:spPr>
        <p:txBody>
          <a:bodyPr/>
          <a:lstStyle/>
          <a:p>
            <a:pPr algn="just"/>
            <a:r>
              <a:rPr lang="ru-RU" sz="2400" dirty="0"/>
              <a:t>реализация подакцизных товаров производителями на территории РФ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ввоз подакцизных товаров на таможенную территорию России.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2166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536" y="33265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dirty="0"/>
              <a:t>Условия освобождения от акциза экспортных операций: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0"/>
            <a:ext cx="8229600" cy="499745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 u="sng" dirty="0"/>
              <a:t>1 </a:t>
            </a:r>
            <a:r>
              <a:rPr lang="ru-RU" sz="2200" u="sng" dirty="0"/>
              <a:t>предоставление банковской гарантии  (поручительства)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ru-RU" sz="2200" u="sng" dirty="0"/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200" u="sng" dirty="0"/>
              <a:t>2 документальное подтверждение факта экспорта в течение 6 месяцев со дня предоставления БГ: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ru-RU" sz="2200" u="sng" dirty="0"/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200" dirty="0"/>
              <a:t>-	копия контракта с иностранным покупателем</a:t>
            </a:r>
          </a:p>
          <a:p>
            <a:pPr algn="just">
              <a:lnSpc>
                <a:spcPct val="80000"/>
              </a:lnSpc>
              <a:buFontTx/>
              <a:buChar char="-"/>
            </a:pPr>
            <a:endParaRPr lang="ru-RU" sz="2200" dirty="0"/>
          </a:p>
          <a:p>
            <a:pPr algn="just">
              <a:lnSpc>
                <a:spcPct val="80000"/>
              </a:lnSpc>
              <a:buFontTx/>
              <a:buChar char="-"/>
            </a:pPr>
            <a:r>
              <a:rPr lang="ru-RU" sz="2200" dirty="0"/>
              <a:t>таможенная декларация с указанием таможенного режима – экспорт</a:t>
            </a:r>
          </a:p>
          <a:p>
            <a:pPr algn="just">
              <a:lnSpc>
                <a:spcPct val="80000"/>
              </a:lnSpc>
              <a:buFontTx/>
              <a:buChar char="-"/>
            </a:pPr>
            <a:endParaRPr lang="ru-RU" sz="2200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-  товаросопроводительные документы с отметками российских пограничных органов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7967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536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При применении акцизов используются:</a:t>
            </a:r>
            <a:r>
              <a:rPr lang="ru-RU" sz="4000" dirty="0"/>
              <a:t>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dirty="0" smtClean="0"/>
              <a:t>Специфические (</a:t>
            </a:r>
            <a:r>
              <a:rPr lang="ru-RU" sz="2400" dirty="0"/>
              <a:t>т</a:t>
            </a:r>
            <a:r>
              <a:rPr lang="ru-RU" sz="2400" dirty="0" smtClean="0"/>
              <a:t>вердые) </a:t>
            </a:r>
            <a:r>
              <a:rPr lang="ru-RU" sz="2400" dirty="0"/>
              <a:t>ставки (в абсолютной сумме, приходящейся на единицу измерения в рублях и копейках за единицу измерения) -  18 руб. за 1 литр пива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Адвалорные (процентные) ставки – 5%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Комбинированные ставки –сочетают в себе адвалорную и специфическую части – 960 руб. за 1000 шт. плюс 11 % от расчетной стоимости сигарет</a:t>
            </a:r>
          </a:p>
        </p:txBody>
      </p:sp>
    </p:spTree>
    <p:extLst>
      <p:ext uri="{BB962C8B-B14F-4D97-AF65-F5344CB8AC3E}">
        <p14:creationId xmlns:p14="http://schemas.microsoft.com/office/powerpoint/2010/main" val="319050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332657"/>
            <a:ext cx="8147050" cy="2238015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Налоговая база для исчисления акциза определяется в зависимости от вида ставки акциза: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919288" y="2147977"/>
            <a:ext cx="8229600" cy="4376648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2400" b="1" dirty="0"/>
              <a:t>	</a:t>
            </a:r>
          </a:p>
          <a:p>
            <a:pPr algn="ctr">
              <a:buFont typeface="Wingdings" pitchFamily="2" charset="2"/>
              <a:buNone/>
            </a:pPr>
            <a:r>
              <a:rPr lang="ru-RU" sz="2400" b="1" dirty="0"/>
              <a:t>	</a:t>
            </a:r>
            <a:r>
              <a:rPr lang="ru-RU" sz="2400" b="1" u="sng" dirty="0" smtClean="0"/>
              <a:t> </a:t>
            </a:r>
            <a:r>
              <a:rPr lang="ru-RU" u="sng" dirty="0" smtClean="0"/>
              <a:t>специфическая </a:t>
            </a:r>
            <a:r>
              <a:rPr lang="ru-RU" u="sng" dirty="0"/>
              <a:t>ставка</a:t>
            </a:r>
          </a:p>
          <a:p>
            <a:pPr algn="just">
              <a:buFont typeface="Wingdings" pitchFamily="2" charset="2"/>
              <a:buNone/>
            </a:pPr>
            <a:endParaRPr lang="ru-RU" sz="1400" i="1" dirty="0"/>
          </a:p>
          <a:p>
            <a:pPr algn="just">
              <a:buFont typeface="Wingdings" pitchFamily="2" charset="2"/>
              <a:buNone/>
            </a:pPr>
            <a:r>
              <a:rPr lang="ru-RU" sz="2400" i="1" dirty="0"/>
              <a:t>	</a:t>
            </a:r>
            <a:r>
              <a:rPr lang="ru-RU" sz="2800" i="1" dirty="0"/>
              <a:t>НБ = </a:t>
            </a:r>
            <a:r>
              <a:rPr lang="en-US" sz="2800" i="1" dirty="0"/>
              <a:t>V</a:t>
            </a:r>
            <a:r>
              <a:rPr lang="ru-RU" sz="2800" i="1" dirty="0"/>
              <a:t> реализованных подакцизных товаров</a:t>
            </a:r>
          </a:p>
          <a:p>
            <a:pPr algn="just">
              <a:buFont typeface="Wingdings" pitchFamily="2" charset="2"/>
              <a:buNone/>
            </a:pPr>
            <a:endParaRPr lang="ru-RU" sz="1400" i="1" dirty="0"/>
          </a:p>
          <a:p>
            <a:pPr algn="just">
              <a:buFont typeface="Wingdings" pitchFamily="2" charset="2"/>
              <a:buNone/>
            </a:pPr>
            <a:r>
              <a:rPr lang="ru-RU" sz="2400" i="1" dirty="0"/>
              <a:t>	где </a:t>
            </a:r>
            <a:r>
              <a:rPr lang="en-US" sz="2400" i="1" dirty="0"/>
              <a:t>V</a:t>
            </a:r>
            <a:r>
              <a:rPr lang="ru-RU" sz="2400" i="1" dirty="0"/>
              <a:t>  - объем подакцизных товаров</a:t>
            </a:r>
            <a:r>
              <a:rPr lang="ru-RU" sz="2400" dirty="0"/>
              <a:t> в натуральном выражении </a:t>
            </a:r>
          </a:p>
          <a:p>
            <a:pPr>
              <a:buFont typeface="Wingdings" pitchFamily="2" charset="2"/>
              <a:buNone/>
            </a:pPr>
            <a:endParaRPr lang="ru-RU" sz="1400" dirty="0"/>
          </a:p>
          <a:p>
            <a:pPr algn="just">
              <a:buFont typeface="Wingdings" pitchFamily="2" charset="2"/>
              <a:buNone/>
            </a:pPr>
            <a:r>
              <a:rPr lang="ru-RU" dirty="0"/>
              <a:t>	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91192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/>
              <a:t>Налоговая база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340768"/>
            <a:ext cx="8229600" cy="4983832"/>
          </a:xfrm>
        </p:spPr>
        <p:txBody>
          <a:bodyPr>
            <a:normAutofit fontScale="55000" lnSpcReduction="20000"/>
          </a:bodyPr>
          <a:lstStyle/>
          <a:p>
            <a:pPr algn="ctr">
              <a:buFont typeface="Wingdings" pitchFamily="2" charset="2"/>
              <a:buNone/>
            </a:pPr>
            <a:r>
              <a:rPr lang="ru-RU" dirty="0"/>
              <a:t>	</a:t>
            </a:r>
            <a:endParaRPr lang="ru-RU" dirty="0" smtClean="0"/>
          </a:p>
          <a:p>
            <a:pPr algn="ctr">
              <a:buFont typeface="Wingdings" pitchFamily="2" charset="2"/>
              <a:buNone/>
            </a:pPr>
            <a:r>
              <a:rPr lang="ru-RU" sz="3800" u="sng" dirty="0" smtClean="0"/>
              <a:t>адвалорная </a:t>
            </a:r>
            <a:r>
              <a:rPr lang="ru-RU" sz="3800" u="sng" dirty="0"/>
              <a:t>ставка</a:t>
            </a:r>
            <a:r>
              <a:rPr lang="en-US" sz="3800" u="sng" dirty="0"/>
              <a:t> (%)</a:t>
            </a:r>
            <a:r>
              <a:rPr lang="ru-RU" sz="3800" dirty="0"/>
              <a:t> </a:t>
            </a:r>
          </a:p>
          <a:p>
            <a:pPr algn="just">
              <a:buFont typeface="Wingdings" pitchFamily="2" charset="2"/>
              <a:buNone/>
            </a:pPr>
            <a:endParaRPr lang="ru-RU" sz="3800" dirty="0"/>
          </a:p>
          <a:p>
            <a:pPr algn="just">
              <a:buFont typeface="Wingdings" pitchFamily="2" charset="2"/>
              <a:buNone/>
            </a:pPr>
            <a:r>
              <a:rPr lang="ru-RU" sz="3800" dirty="0"/>
              <a:t>	</a:t>
            </a:r>
            <a:r>
              <a:rPr lang="ru-RU" sz="3800" dirty="0" smtClean="0"/>
              <a:t> </a:t>
            </a:r>
            <a:r>
              <a:rPr lang="ru-RU" sz="3800" u="sng" dirty="0"/>
              <a:t>При реализации на территории РФ</a:t>
            </a:r>
          </a:p>
          <a:p>
            <a:pPr algn="just">
              <a:buFont typeface="Wingdings" pitchFamily="2" charset="2"/>
              <a:buNone/>
            </a:pPr>
            <a:endParaRPr lang="ru-RU" sz="3800" dirty="0"/>
          </a:p>
          <a:p>
            <a:pPr algn="just">
              <a:buFont typeface="Wingdings" pitchFamily="2" charset="2"/>
              <a:buNone/>
            </a:pPr>
            <a:r>
              <a:rPr lang="ru-RU" sz="3800" dirty="0"/>
              <a:t>НБ = Стоимость </a:t>
            </a:r>
            <a:r>
              <a:rPr lang="ru-RU" sz="3800" i="1" dirty="0"/>
              <a:t>подакцизных товаров без учета акцизов и </a:t>
            </a:r>
            <a:r>
              <a:rPr lang="ru-RU" sz="3800" i="1" dirty="0" smtClean="0"/>
              <a:t>НДС</a:t>
            </a:r>
          </a:p>
          <a:p>
            <a:pPr algn="just">
              <a:buFont typeface="Wingdings" pitchFamily="2" charset="2"/>
              <a:buNone/>
            </a:pPr>
            <a:endParaRPr lang="ru-RU" sz="3800" i="1" dirty="0"/>
          </a:p>
          <a:p>
            <a:pPr algn="just">
              <a:buFont typeface="Wingdings" pitchFamily="2" charset="2"/>
              <a:buNone/>
            </a:pPr>
            <a:endParaRPr lang="ru-RU" sz="3800" i="1" dirty="0"/>
          </a:p>
          <a:p>
            <a:pPr algn="just">
              <a:buFont typeface="Wingdings" pitchFamily="2" charset="2"/>
              <a:buNone/>
            </a:pPr>
            <a:r>
              <a:rPr lang="ru-RU" sz="3800" dirty="0"/>
              <a:t>	</a:t>
            </a:r>
            <a:r>
              <a:rPr lang="ru-RU" sz="3800" dirty="0" smtClean="0"/>
              <a:t> </a:t>
            </a:r>
            <a:r>
              <a:rPr lang="ru-RU" sz="3800" u="sng" dirty="0"/>
              <a:t>При ввозе на территорию РФ</a:t>
            </a:r>
          </a:p>
          <a:p>
            <a:pPr algn="just">
              <a:buFont typeface="Wingdings" pitchFamily="2" charset="2"/>
              <a:buNone/>
            </a:pPr>
            <a:endParaRPr lang="ru-RU" sz="3800" dirty="0"/>
          </a:p>
          <a:p>
            <a:pPr algn="just">
              <a:buNone/>
            </a:pPr>
            <a:r>
              <a:rPr lang="ru-RU" sz="3800" dirty="0"/>
              <a:t>НБ = ТС + ТП</a:t>
            </a:r>
          </a:p>
          <a:p>
            <a:pPr algn="just">
              <a:buFont typeface="Wingdings" pitchFamily="2" charset="2"/>
              <a:buNone/>
            </a:pPr>
            <a:r>
              <a:rPr lang="ru-RU" sz="3800" dirty="0"/>
              <a:t>	ТС - таможенная стоимость ввезенного подакцизного товара</a:t>
            </a:r>
          </a:p>
          <a:p>
            <a:pPr algn="just">
              <a:buFont typeface="Wingdings" pitchFamily="2" charset="2"/>
              <a:buNone/>
            </a:pPr>
            <a:endParaRPr lang="ru-RU" sz="3800" dirty="0"/>
          </a:p>
          <a:p>
            <a:pPr algn="just">
              <a:buFont typeface="Wingdings" pitchFamily="2" charset="2"/>
              <a:buNone/>
            </a:pPr>
            <a:r>
              <a:rPr lang="ru-RU" sz="3800" dirty="0"/>
              <a:t>	ТП - подлежащая уплате таможенная пошлина</a:t>
            </a:r>
          </a:p>
          <a:p>
            <a:pPr algn="just">
              <a:buFont typeface="Wingdings" pitchFamily="2" charset="2"/>
              <a:buNone/>
            </a:pPr>
            <a:r>
              <a:rPr lang="ru-RU" sz="38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25286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/>
              <a:t>Налоговая база</a:t>
            </a:r>
            <a:endParaRPr lang="ru-RU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800" dirty="0"/>
              <a:t>	</a:t>
            </a:r>
            <a:r>
              <a:rPr lang="ru-RU" sz="2800" u="sng" dirty="0" smtClean="0"/>
              <a:t> </a:t>
            </a:r>
            <a:r>
              <a:rPr lang="ru-RU" sz="2800" u="sng" dirty="0"/>
              <a:t>комбинированная ставка</a:t>
            </a:r>
          </a:p>
          <a:p>
            <a:pPr algn="just">
              <a:buFont typeface="Wingdings" pitchFamily="2" charset="2"/>
              <a:buNone/>
            </a:pPr>
            <a:endParaRPr lang="ru-RU" sz="1400" u="sng" dirty="0"/>
          </a:p>
          <a:p>
            <a:pPr algn="just">
              <a:buFont typeface="Wingdings" pitchFamily="2" charset="2"/>
              <a:buNone/>
            </a:pPr>
            <a:r>
              <a:rPr lang="ru-RU" sz="2800" dirty="0"/>
              <a:t>	НБ = </a:t>
            </a:r>
            <a:r>
              <a:rPr lang="en-US" sz="2800" i="1" dirty="0"/>
              <a:t>V</a:t>
            </a:r>
            <a:r>
              <a:rPr lang="ru-RU" sz="2800" i="1" dirty="0"/>
              <a:t> реализованных подакцизных товаров + Расчетная с</a:t>
            </a:r>
            <a:r>
              <a:rPr lang="ru-RU" sz="2800" dirty="0"/>
              <a:t>тоимость </a:t>
            </a:r>
            <a:r>
              <a:rPr lang="ru-RU" sz="2800" i="1" dirty="0"/>
              <a:t>подакцизных товаров</a:t>
            </a:r>
            <a:endParaRPr lang="ru-RU" sz="2800" dirty="0"/>
          </a:p>
          <a:p>
            <a:pPr algn="just">
              <a:buFont typeface="Wingdings" pitchFamily="2" charset="2"/>
              <a:buNone/>
            </a:pPr>
            <a:endParaRPr lang="ru-RU" sz="2800" i="1" dirty="0"/>
          </a:p>
          <a:p>
            <a:pPr algn="just">
              <a:buFont typeface="Wingdings" pitchFamily="2" charset="2"/>
              <a:buNone/>
            </a:pPr>
            <a:r>
              <a:rPr lang="ru-RU" sz="2800" dirty="0"/>
              <a:t>	Расчетная стоимость = Максимальная розничная стоимость 1 пачки сигарет * количество реализованных пачек сигарет</a:t>
            </a:r>
          </a:p>
        </p:txBody>
      </p:sp>
    </p:spTree>
    <p:extLst>
      <p:ext uri="{BB962C8B-B14F-4D97-AF65-F5344CB8AC3E}">
        <p14:creationId xmlns:p14="http://schemas.microsoft.com/office/powerpoint/2010/main" val="229975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91544" y="476673"/>
            <a:ext cx="8229600" cy="702915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000" dirty="0"/>
              <a:t>Порядок расчета Акциза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052513"/>
            <a:ext cx="8229600" cy="50784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А = </a:t>
            </a:r>
            <a:r>
              <a:rPr lang="en-US" dirty="0" smtClean="0"/>
              <a:t>V</a:t>
            </a:r>
            <a:r>
              <a:rPr lang="ru-RU" dirty="0" smtClean="0"/>
              <a:t> * СА (руб.)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А = С * СА (%)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А = (ТС+ТП)* СА (%)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А = </a:t>
            </a:r>
            <a:r>
              <a:rPr lang="en-US" dirty="0" smtClean="0"/>
              <a:t>V</a:t>
            </a:r>
            <a:r>
              <a:rPr lang="ru-RU" dirty="0" smtClean="0"/>
              <a:t> * СА (руб.) + РС * СА (%)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РС = Мах. Роз С * </a:t>
            </a:r>
            <a:r>
              <a:rPr lang="en-US" dirty="0" smtClean="0"/>
              <a:t>V</a:t>
            </a:r>
            <a:endParaRPr lang="ru-RU" dirty="0" smtClean="0"/>
          </a:p>
          <a:p>
            <a:pPr eaLnBrk="1" hangingPunct="1">
              <a:lnSpc>
                <a:spcPct val="90000"/>
              </a:lnSpc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28073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/>
              <a:t>Вычет акциза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/>
              <a:t>если приобретенные подакцизные товары используются в качестве сырья для производства других подакцизных товаров, суммы акциза, уплаченные при приобретении, принимаются к вычету </a:t>
            </a: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800" dirty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/>
              <a:t>вычеты по акцизам производятся только в случае, если ставки акциза на товары, используемые в качестве сырья, и ставки акциза на произведенные товары определены в расчете на одинаковую единицу измерения налоговой базы </a:t>
            </a:r>
          </a:p>
        </p:txBody>
      </p:sp>
    </p:spTree>
    <p:extLst>
      <p:ext uri="{BB962C8B-B14F-4D97-AF65-F5344CB8AC3E}">
        <p14:creationId xmlns:p14="http://schemas.microsoft.com/office/powerpoint/2010/main" val="407801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u="sng" dirty="0"/>
              <a:t>Сумма акциза, подлежащая уплате в бюджет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Акциз в бюджет = Общая сумма исчисленного акциза – </a:t>
            </a:r>
            <a:r>
              <a:rPr lang="ru-RU" dirty="0" smtClean="0"/>
              <a:t>Налоговый </a:t>
            </a:r>
            <a:r>
              <a:rPr lang="ru-RU" dirty="0"/>
              <a:t>вычет по акцизу</a:t>
            </a:r>
          </a:p>
          <a:p>
            <a:endParaRPr lang="ru-RU" dirty="0" smtClean="0"/>
          </a:p>
          <a:p>
            <a:r>
              <a:rPr lang="ru-RU" dirty="0" smtClean="0"/>
              <a:t>Общая сумма акциза определяется как сумма, полученная в результате сложения сумм акциза для каждого вида подакцизного товара, облагаемых акцизом по разным налоговым ставкам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79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1992313" y="981076"/>
            <a:ext cx="8229600" cy="4530725"/>
          </a:xfrm>
        </p:spPr>
        <p:txBody>
          <a:bodyPr>
            <a:normAutofit/>
          </a:bodyPr>
          <a:lstStyle/>
          <a:p>
            <a:pPr algn="just"/>
            <a:r>
              <a:rPr lang="ru-RU" sz="2800" dirty="0"/>
              <a:t>Налоговый период – календарный месяц</a:t>
            </a:r>
          </a:p>
          <a:p>
            <a:pPr algn="just"/>
            <a:endParaRPr lang="ru-RU" sz="2800" dirty="0"/>
          </a:p>
          <a:p>
            <a:pPr algn="just">
              <a:buNone/>
            </a:pPr>
            <a:endParaRPr lang="ru-RU" sz="2800" dirty="0"/>
          </a:p>
          <a:p>
            <a:pPr algn="just"/>
            <a:r>
              <a:rPr lang="ru-RU" sz="2800" dirty="0"/>
              <a:t>Сумма акциза, </a:t>
            </a:r>
            <a:r>
              <a:rPr lang="ru-RU" sz="2800" dirty="0" smtClean="0"/>
              <a:t>рассчитывается </a:t>
            </a:r>
            <a:r>
              <a:rPr lang="ru-RU" sz="2800" dirty="0"/>
              <a:t>по итогам каждого календарного месяца по всем операциям реализации подакцизных товаров, дата реализации которых относится к соответствующему месяцу</a:t>
            </a:r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2514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8527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Определение даты реализации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дата реализации подакцизных товаров определяется как день отгрузки подакцизных товаров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169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2972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Сумма акциза предъявляемая продавцом покупателю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2113472"/>
            <a:ext cx="10972800" cy="4211128"/>
          </a:xfrm>
        </p:spPr>
        <p:txBody>
          <a:bodyPr/>
          <a:lstStyle/>
          <a:p>
            <a:r>
              <a:rPr lang="ru-RU" dirty="0" smtClean="0"/>
              <a:t>Продавец обязан предъявить к оплате покупателю подакцизных товаров сумму акциза.</a:t>
            </a:r>
          </a:p>
          <a:p>
            <a:endParaRPr lang="ru-RU" dirty="0" smtClean="0"/>
          </a:p>
          <a:p>
            <a:r>
              <a:rPr lang="ru-RU" dirty="0" smtClean="0"/>
              <a:t>В расчетных документах, первичных учетных документах и счетах-фактурах сумма акциза выделяется отдельной строкой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402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36607"/>
            <a:ext cx="8229600" cy="560387"/>
          </a:xfrm>
        </p:spPr>
        <p:txBody>
          <a:bodyPr>
            <a:noAutofit/>
          </a:bodyPr>
          <a:lstStyle/>
          <a:p>
            <a:pPr algn="ctr"/>
            <a:r>
              <a:rPr lang="ru-RU" sz="3600" u="sng" dirty="0"/>
              <a:t>Срок уплаты акцизов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908050"/>
            <a:ext cx="8229600" cy="56896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1800" dirty="0"/>
          </a:p>
          <a:p>
            <a:pPr algn="just"/>
            <a:r>
              <a:rPr lang="ru-RU" sz="2800" dirty="0"/>
              <a:t>Акциз уплачивается:</a:t>
            </a:r>
          </a:p>
          <a:p>
            <a:pPr algn="just">
              <a:buFont typeface="Wingdings" pitchFamily="2" charset="2"/>
              <a:buNone/>
            </a:pPr>
            <a:r>
              <a:rPr lang="ru-RU" sz="2000" dirty="0"/>
              <a:t>- </a:t>
            </a:r>
            <a:r>
              <a:rPr lang="ru-RU" sz="2400" dirty="0"/>
              <a:t>по месту производства подакцизной продукции </a:t>
            </a:r>
          </a:p>
          <a:p>
            <a:pPr algn="just">
              <a:buFont typeface="Wingdings" pitchFamily="2" charset="2"/>
              <a:buNone/>
            </a:pPr>
            <a:r>
              <a:rPr lang="ru-RU" sz="2400" dirty="0"/>
              <a:t>- в месте ввоза на таможенную территорию РФ</a:t>
            </a:r>
          </a:p>
          <a:p>
            <a:pPr algn="just">
              <a:lnSpc>
                <a:spcPct val="90000"/>
              </a:lnSpc>
              <a:buSzPct val="120000"/>
              <a:buFontTx/>
              <a:buChar char="•"/>
            </a:pPr>
            <a:endParaRPr lang="ru-RU" sz="2000" dirty="0"/>
          </a:p>
          <a:p>
            <a:pPr algn="just">
              <a:lnSpc>
                <a:spcPct val="90000"/>
              </a:lnSpc>
              <a:buSzPct val="120000"/>
              <a:buFontTx/>
              <a:buNone/>
            </a:pPr>
            <a:r>
              <a:rPr lang="ru-RU" sz="2000" b="1" dirty="0"/>
              <a:t>	</a:t>
            </a:r>
            <a:endParaRPr lang="ru-RU" sz="2400" dirty="0"/>
          </a:p>
          <a:p>
            <a:pPr lvl="1" algn="just">
              <a:lnSpc>
                <a:spcPct val="90000"/>
              </a:lnSpc>
              <a:buClr>
                <a:schemeClr val="hlink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dirty="0"/>
              <a:t>исходя из фактической реализации не позднее 25-го числа месяца, следующего за налоговым периодом;</a:t>
            </a:r>
          </a:p>
          <a:p>
            <a:pPr lvl="1" algn="just">
              <a:lnSpc>
                <a:spcPct val="90000"/>
              </a:lnSpc>
              <a:buClr>
                <a:schemeClr val="hlink"/>
              </a:buClr>
              <a:buSzPct val="120000"/>
              <a:buFont typeface="Wingdings" pitchFamily="2" charset="2"/>
              <a:buChar char="ь"/>
            </a:pPr>
            <a:endParaRPr lang="ru-RU" dirty="0"/>
          </a:p>
          <a:p>
            <a:pPr lvl="1" algn="ctr">
              <a:lnSpc>
                <a:spcPct val="90000"/>
              </a:lnSpc>
              <a:buClr>
                <a:schemeClr val="hlink"/>
              </a:buClr>
              <a:buSzPct val="120000"/>
              <a:buFont typeface="Wingdings" pitchFamily="2" charset="2"/>
              <a:buNone/>
            </a:pPr>
            <a:r>
              <a:rPr lang="ru-RU" sz="2800" u="sng" dirty="0"/>
              <a:t>Предоставление налоговой декларации</a:t>
            </a:r>
          </a:p>
          <a:p>
            <a:pPr lvl="1" algn="ctr">
              <a:lnSpc>
                <a:spcPct val="90000"/>
              </a:lnSpc>
              <a:buClr>
                <a:schemeClr val="hlink"/>
              </a:buClr>
              <a:buSzPct val="120000"/>
              <a:buFont typeface="Wingdings" pitchFamily="2" charset="2"/>
              <a:buNone/>
            </a:pPr>
            <a:endParaRPr lang="ru-RU" dirty="0"/>
          </a:p>
          <a:p>
            <a:pPr lvl="1" algn="just">
              <a:lnSpc>
                <a:spcPct val="90000"/>
              </a:lnSpc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r>
              <a:rPr lang="ru-RU" dirty="0"/>
              <a:t>не позднее 25-го числа месяца, следующего за истекшим налоговым периодом</a:t>
            </a:r>
          </a:p>
          <a:p>
            <a:pPr lvl="1" algn="just">
              <a:lnSpc>
                <a:spcPct val="90000"/>
              </a:lnSpc>
              <a:buClr>
                <a:schemeClr val="hlink"/>
              </a:buClr>
              <a:buSzPct val="120000"/>
              <a:buNone/>
            </a:pPr>
            <a:endParaRPr lang="ru-RU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 dirty="0"/>
          </a:p>
          <a:p>
            <a:pPr>
              <a:lnSpc>
                <a:spcPct val="90000"/>
              </a:lnSpc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751521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887" y="2446624"/>
            <a:ext cx="10972800" cy="1143000"/>
          </a:xfrm>
        </p:spPr>
        <p:txBody>
          <a:bodyPr/>
          <a:lstStyle/>
          <a:p>
            <a:pPr algn="ctr"/>
            <a:r>
              <a:rPr lang="ru-RU" dirty="0" smtClean="0"/>
              <a:t>2. Налог на добавленную стоимость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111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737395"/>
            <a:ext cx="8229600" cy="6302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/>
              <a:t>НДС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2113082" y="1570099"/>
            <a:ext cx="8229600" cy="4530725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endParaRPr lang="ru-RU" sz="2800" dirty="0"/>
          </a:p>
          <a:p>
            <a:pPr algn="just">
              <a:lnSpc>
                <a:spcPct val="90000"/>
              </a:lnSpc>
            </a:pPr>
            <a:r>
              <a:rPr lang="ru-RU" sz="2800" dirty="0"/>
              <a:t>Это форма изъятия в бюджет части добавленной стоимости, создаваемой на всех стадиях производства и обращения товаров (работ и услуг) и представляющая собой разницу между стоимостью реализованных товаров (работ и услуг) и материальными расходами, относимыми на издержки производства и обращения</a:t>
            </a:r>
          </a:p>
          <a:p>
            <a:pPr algn="just">
              <a:lnSpc>
                <a:spcPct val="90000"/>
              </a:lnSpc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2033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/>
            </a:r>
            <a:br>
              <a:rPr lang="ru-RU" sz="4000" dirty="0"/>
            </a:br>
            <a:r>
              <a:rPr lang="ru-RU" altLang="ru-RU" sz="4400" dirty="0"/>
              <a:t>Регламентирующий документ</a:t>
            </a:r>
            <a:endParaRPr lang="ru-RU" sz="4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sz="3600" dirty="0"/>
          </a:p>
          <a:p>
            <a:endParaRPr lang="ru-RU" sz="3600" dirty="0"/>
          </a:p>
          <a:p>
            <a:endParaRPr lang="ru-RU" sz="3600" dirty="0"/>
          </a:p>
          <a:p>
            <a:r>
              <a:rPr lang="ru-RU" sz="3600" dirty="0"/>
              <a:t>Налоговый кодекс </a:t>
            </a:r>
            <a:r>
              <a:rPr lang="ru-RU" sz="3600" dirty="0" smtClean="0"/>
              <a:t>РФ:</a:t>
            </a:r>
            <a:endParaRPr lang="ru-RU" sz="3600" dirty="0"/>
          </a:p>
          <a:p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/>
              <a:t>21 глава НК РФ «Налог на добавленную стоимость»</a:t>
            </a:r>
          </a:p>
          <a:p>
            <a:endParaRPr lang="ru-RU" dirty="0"/>
          </a:p>
        </p:txBody>
      </p:sp>
      <p:pic>
        <p:nvPicPr>
          <p:cNvPr id="6" name="Picture 13" descr="C:\Documents and Settings\1\Local Settings\Temporary Internet Files\Content.IE5\UTCZNET3\MP900400812[1]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279576" y="1988840"/>
            <a:ext cx="3310074" cy="183620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softEdge rad="25400"/>
          </a:effectLst>
          <a:scene3d>
            <a:camera prst="orthographicFront"/>
            <a:lightRig rig="twoPt" dir="t"/>
          </a:scene3d>
          <a:sp3d>
            <a:bevelT/>
          </a:sp3d>
          <a:extLst/>
        </p:spPr>
      </p:pic>
    </p:spTree>
    <p:extLst>
      <p:ext uri="{BB962C8B-B14F-4D97-AF65-F5344CB8AC3E}">
        <p14:creationId xmlns:p14="http://schemas.microsoft.com/office/powerpoint/2010/main" val="188141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idx="1"/>
          </p:nvPr>
        </p:nvSpPr>
        <p:spPr>
          <a:xfrm>
            <a:off x="1981200" y="476251"/>
            <a:ext cx="8229600" cy="5898670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endParaRPr lang="ru-RU" sz="4400" dirty="0" smtClean="0"/>
          </a:p>
          <a:p>
            <a:pPr algn="ctr">
              <a:buFont typeface="Wingdings" pitchFamily="2" charset="2"/>
              <a:buNone/>
            </a:pPr>
            <a:r>
              <a:rPr lang="ru-RU" sz="4400" dirty="0" smtClean="0"/>
              <a:t>Налогоплательщиками </a:t>
            </a:r>
            <a:r>
              <a:rPr lang="ru-RU" sz="4400" dirty="0"/>
              <a:t>НДС</a:t>
            </a:r>
            <a:r>
              <a:rPr lang="ru-RU" sz="4400" b="1" dirty="0"/>
              <a:t> </a:t>
            </a:r>
            <a:r>
              <a:rPr lang="ru-RU" sz="4400" dirty="0"/>
              <a:t>являются:</a:t>
            </a:r>
          </a:p>
          <a:p>
            <a:pPr algn="ctr">
              <a:buFont typeface="Wingdings" pitchFamily="2" charset="2"/>
              <a:buNone/>
            </a:pPr>
            <a:endParaRPr lang="ru-RU" sz="2000" dirty="0"/>
          </a:p>
          <a:p>
            <a:pPr lvl="1" algn="just">
              <a:buFont typeface="Wingdings" pitchFamily="2" charset="2"/>
              <a:buChar char="ü"/>
            </a:pPr>
            <a:r>
              <a:rPr lang="ru-RU" sz="2800" dirty="0"/>
              <a:t>организации </a:t>
            </a:r>
          </a:p>
          <a:p>
            <a:pPr lvl="1" algn="just">
              <a:buNone/>
            </a:pPr>
            <a:endParaRPr lang="ru-RU" sz="2800" dirty="0"/>
          </a:p>
          <a:p>
            <a:pPr lvl="1" algn="just">
              <a:buFont typeface="Wingdings" pitchFamily="2" charset="2"/>
              <a:buChar char="ü"/>
            </a:pPr>
            <a:r>
              <a:rPr lang="ru-RU" sz="2800" dirty="0"/>
              <a:t>индивидуальные предприниматели;</a:t>
            </a:r>
          </a:p>
          <a:p>
            <a:pPr algn="just">
              <a:buFont typeface="Wingdings" pitchFamily="2" charset="2"/>
              <a:buChar char="ü"/>
            </a:pPr>
            <a:endParaRPr lang="ru-RU" sz="2800" dirty="0"/>
          </a:p>
          <a:p>
            <a:pPr lvl="1" algn="just">
              <a:buFont typeface="Wingdings" pitchFamily="2" charset="2"/>
              <a:buChar char="ü"/>
            </a:pPr>
            <a:r>
              <a:rPr lang="ru-RU" sz="2800" dirty="0"/>
              <a:t>лица, признаваемые налогоплательщиками в связи с перемещением товаров через таможенную границу Таможенного союза.</a:t>
            </a:r>
          </a:p>
        </p:txBody>
      </p:sp>
    </p:spTree>
    <p:extLst>
      <p:ext uri="{BB962C8B-B14F-4D97-AF65-F5344CB8AC3E}">
        <p14:creationId xmlns:p14="http://schemas.microsoft.com/office/powerpoint/2010/main" val="2860555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Не являются налогоплательщиками НДС: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dirty="0"/>
              <a:t>Индивидуальные предприниматели и организации, перешедшие на специальные режимы налогообложения;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/>
              <a:t>организации и предприниматели получившие статус участника проекта «</a:t>
            </a:r>
            <a:r>
              <a:rPr lang="ru-RU" dirty="0" err="1"/>
              <a:t>Сколково</a:t>
            </a:r>
            <a:r>
              <a:rPr lang="ru-RU" dirty="0"/>
              <a:t>» в течение десяти лет со дня получения ею статуса участника проекта;</a:t>
            </a:r>
          </a:p>
          <a:p>
            <a:pPr marL="0" indent="0">
              <a:buNone/>
            </a:pPr>
            <a:endParaRPr lang="ru-RU" dirty="0"/>
          </a:p>
          <a:p>
            <a:pPr>
              <a:buFont typeface="Wingdings" pitchFamily="2" charset="2"/>
              <a:buChar char="ü"/>
            </a:pPr>
            <a:r>
              <a:rPr lang="ru-RU" dirty="0"/>
              <a:t>организации, ИП, если их выручка без НДС за предыдущие, последовательные три месяца не превысила </a:t>
            </a:r>
            <a:r>
              <a:rPr lang="en-US" dirty="0"/>
              <a:t>2</a:t>
            </a:r>
            <a:r>
              <a:rPr lang="ru-RU" dirty="0"/>
              <a:t> млн. руб.</a:t>
            </a:r>
          </a:p>
          <a:p>
            <a:pPr>
              <a:buNone/>
            </a:pPr>
            <a:endParaRPr lang="ru-RU" sz="2600" dirty="0"/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13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000" dirty="0"/>
              <a:t>НДС уплачивается в общеустановленном порядке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452662" y="2000240"/>
            <a:ext cx="7543800" cy="4029624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ü"/>
              <a:defRPr/>
            </a:pPr>
            <a:endParaRPr lang="ru-RU" dirty="0" smtClean="0"/>
          </a:p>
          <a:p>
            <a:pPr algn="just" eaLnBrk="1" hangingPunct="1">
              <a:buFont typeface="Wingdings" pitchFamily="2" charset="2"/>
              <a:buChar char="ü"/>
              <a:defRPr/>
            </a:pPr>
            <a:endParaRPr lang="ru-RU" dirty="0"/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dirty="0" smtClean="0"/>
              <a:t>при ввозе товаров на территорию Российской Федерации</a:t>
            </a:r>
          </a:p>
          <a:p>
            <a:pPr algn="just" eaLnBrk="1" hangingPunct="1">
              <a:buNone/>
              <a:defRPr/>
            </a:pPr>
            <a:endParaRPr lang="ru-RU" dirty="0" smtClean="0"/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dirty="0" smtClean="0"/>
              <a:t>при выставлении покупателю счета-фактуры с выделением суммы налога </a:t>
            </a:r>
          </a:p>
        </p:txBody>
      </p:sp>
    </p:spTree>
    <p:extLst>
      <p:ext uri="{BB962C8B-B14F-4D97-AF65-F5344CB8AC3E}">
        <p14:creationId xmlns:p14="http://schemas.microsoft.com/office/powerpoint/2010/main" val="46873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26387"/>
            <a:ext cx="8229600" cy="558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/>
              <a:t>Освобождение</a:t>
            </a:r>
            <a:r>
              <a:rPr lang="ru-RU" sz="4000" dirty="0"/>
              <a:t> по НДС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556860"/>
            <a:ext cx="8229600" cy="5005387"/>
          </a:xfrm>
        </p:spPr>
        <p:txBody>
          <a:bodyPr/>
          <a:lstStyle/>
          <a:p>
            <a:pPr algn="just"/>
            <a:r>
              <a:rPr lang="ru-RU" sz="2800" dirty="0"/>
              <a:t>Предоставляется при условии размера выручки</a:t>
            </a:r>
            <a:r>
              <a:rPr lang="en-US" sz="2800" dirty="0"/>
              <a:t>,</a:t>
            </a:r>
            <a:r>
              <a:rPr lang="ru-RU" sz="2800" dirty="0"/>
              <a:t> без НДС не превышающего 2 000 000 руб.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Не менее чем на 12 календарных месяцев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Не предназначено для:</a:t>
            </a:r>
          </a:p>
          <a:p>
            <a:pPr algn="just">
              <a:buFontTx/>
              <a:buChar char="-"/>
            </a:pPr>
            <a:r>
              <a:rPr lang="ru-RU" sz="2800" dirty="0"/>
              <a:t>лиц, реализующих подакцизную продукцию </a:t>
            </a:r>
          </a:p>
          <a:p>
            <a:pPr algn="just">
              <a:buFontTx/>
              <a:buChar char="-"/>
            </a:pPr>
            <a:r>
              <a:rPr lang="ru-RU" sz="2800" dirty="0"/>
              <a:t>лиц, ввозящих товары на таможенную территорию РФ</a:t>
            </a:r>
          </a:p>
          <a:p>
            <a:pPr>
              <a:buFontTx/>
              <a:buChar char="-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420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/>
              <a:t>Освобождение по НДС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Предоставляется </a:t>
            </a:r>
            <a:r>
              <a:rPr lang="ru-RU" dirty="0"/>
              <a:t>на основании:</a:t>
            </a:r>
          </a:p>
          <a:p>
            <a:endParaRPr lang="ru-RU" dirty="0"/>
          </a:p>
          <a:p>
            <a:r>
              <a:rPr lang="ru-RU" dirty="0"/>
              <a:t>Заявления налогоплательщика</a:t>
            </a:r>
          </a:p>
          <a:p>
            <a:endParaRPr lang="ru-RU" dirty="0"/>
          </a:p>
          <a:p>
            <a:r>
              <a:rPr lang="ru-RU" dirty="0"/>
              <a:t>Документов, </a:t>
            </a:r>
            <a:r>
              <a:rPr lang="ru-RU" dirty="0" smtClean="0"/>
              <a:t>подтверждающих </a:t>
            </a:r>
            <a:r>
              <a:rPr lang="ru-RU" dirty="0"/>
              <a:t>размер выручки от реализации</a:t>
            </a:r>
          </a:p>
        </p:txBody>
      </p:sp>
    </p:spTree>
    <p:extLst>
      <p:ext uri="{BB962C8B-B14F-4D97-AF65-F5344CB8AC3E}">
        <p14:creationId xmlns:p14="http://schemas.microsoft.com/office/powerpoint/2010/main" val="351548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/>
              <a:t>При нарушении указанных условий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ru-RU" dirty="0"/>
              <a:t>Лицо автоматически становиться налогоплательщиком НДС с  месяца в котором:</a:t>
            </a:r>
          </a:p>
          <a:p>
            <a:pPr algn="just">
              <a:lnSpc>
                <a:spcPct val="90000"/>
              </a:lnSpc>
            </a:pPr>
            <a:endParaRPr lang="ru-RU" dirty="0"/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dirty="0"/>
              <a:t>Выручка за 3 предшествующих последовательных календарных месяца в совокупности превысила 2 000 000 руб.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ru-RU" dirty="0"/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dirty="0"/>
              <a:t>Организация (ИП) </a:t>
            </a:r>
            <a:r>
              <a:rPr lang="ru-RU" dirty="0" smtClean="0"/>
              <a:t>занимается реализацией подакцизной продукции</a:t>
            </a:r>
            <a:endParaRPr lang="ru-RU" dirty="0"/>
          </a:p>
          <a:p>
            <a:pPr algn="just">
              <a:lnSpc>
                <a:spcPct val="90000"/>
              </a:lnSpc>
              <a:buFontTx/>
              <a:buChar char="-"/>
            </a:pPr>
            <a:endParaRPr lang="ru-RU" dirty="0"/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dirty="0"/>
              <a:t>Организация (ИП) занимается ввозом товаров на таможенную территорию РФ</a:t>
            </a:r>
          </a:p>
          <a:p>
            <a:pPr algn="just">
              <a:lnSpc>
                <a:spcPct val="9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78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/>
              <a:t>Объектом обложения НДС признается 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endParaRPr lang="ru-RU" dirty="0"/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ru-RU" dirty="0"/>
              <a:t>реализация товаров (работ, услуг) на территории РФ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endParaRPr lang="ru-RU" dirty="0"/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ru-RU" dirty="0"/>
              <a:t>выполнение строительно-монтажных работ для собственного потребления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endParaRPr lang="ru-RU" dirty="0"/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ru-RU" dirty="0"/>
              <a:t>ввоз товаров на таможенную территорию РФ</a:t>
            </a:r>
          </a:p>
          <a:p>
            <a:pPr>
              <a:lnSpc>
                <a:spcPct val="9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385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54868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Местом </a:t>
            </a:r>
            <a:r>
              <a:rPr lang="ru-RU" sz="3600" dirty="0"/>
              <a:t>реализации товаров признается территория РФ, если: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товар находится на территории РФ, и не отгружается и не транспортируется.</a:t>
            </a:r>
          </a:p>
          <a:p>
            <a:endParaRPr lang="ru-RU" dirty="0" smtClean="0"/>
          </a:p>
          <a:p>
            <a:r>
              <a:rPr lang="ru-RU" dirty="0" smtClean="0"/>
              <a:t>товар в момент начала отгрузки или транспортировки находится на территории РФ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921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646204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Местом </a:t>
            </a:r>
            <a:r>
              <a:rPr lang="ru-RU" sz="3600" dirty="0"/>
              <a:t>реализации работ (услуг) признается территория РФ, если: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работы (услуги) связаны непосредственно с недвижимым имуществом на территории РФ</a:t>
            </a:r>
          </a:p>
          <a:p>
            <a:endParaRPr lang="ru-RU" dirty="0" smtClean="0"/>
          </a:p>
          <a:p>
            <a:r>
              <a:rPr lang="ru-RU" dirty="0" smtClean="0"/>
              <a:t>работы (услуги) связаны непосредственно с движимым имуществом на территории РФ</a:t>
            </a:r>
          </a:p>
          <a:p>
            <a:endParaRPr lang="ru-RU" dirty="0" smtClean="0"/>
          </a:p>
          <a:p>
            <a:r>
              <a:rPr lang="ru-RU" dirty="0" smtClean="0"/>
              <a:t>услуги фактически оказываются на территории РФ в сфере культуры, искусства, образования, туризма, отдыха и спорта</a:t>
            </a:r>
          </a:p>
          <a:p>
            <a:endParaRPr lang="ru-RU" dirty="0" smtClean="0"/>
          </a:p>
          <a:p>
            <a:r>
              <a:rPr lang="ru-RU" dirty="0" smtClean="0"/>
              <a:t>покупатель работ (услуг) осуществляет деятельность на территории РФ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19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84385" y="657285"/>
            <a:ext cx="8229600" cy="774700"/>
          </a:xfrm>
        </p:spPr>
        <p:txBody>
          <a:bodyPr>
            <a:normAutofit/>
          </a:bodyPr>
          <a:lstStyle/>
          <a:p>
            <a:pPr algn="ctr"/>
            <a:r>
              <a:rPr lang="ru-RU" sz="4400" dirty="0"/>
              <a:t>Не облагается НДС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164566" y="1431985"/>
            <a:ext cx="8304363" cy="5170278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/>
              <a:t>		</a:t>
            </a:r>
            <a:endParaRPr lang="ru-RU" sz="2800" dirty="0" smtClean="0"/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en-US" sz="3600" dirty="0" smtClean="0"/>
              <a:t>I</a:t>
            </a:r>
            <a:r>
              <a:rPr lang="ru-RU" sz="2800" dirty="0" smtClean="0"/>
              <a:t> </a:t>
            </a:r>
            <a:r>
              <a:rPr lang="ru-RU" sz="2800" u="sng" dirty="0"/>
              <a:t>вне зависимости от желания налогоплательщика:</a:t>
            </a:r>
          </a:p>
          <a:p>
            <a:pPr algn="just">
              <a:lnSpc>
                <a:spcPct val="80000"/>
              </a:lnSpc>
            </a:pPr>
            <a:endParaRPr lang="ru-RU" sz="1200" dirty="0"/>
          </a:p>
          <a:p>
            <a:pPr algn="just">
              <a:lnSpc>
                <a:spcPct val="80000"/>
              </a:lnSpc>
            </a:pPr>
            <a:r>
              <a:rPr lang="ru-RU" sz="2800" dirty="0"/>
              <a:t>услуги внутригородского и пригородного общественного транспорта</a:t>
            </a:r>
          </a:p>
          <a:p>
            <a:pPr algn="just">
              <a:lnSpc>
                <a:spcPct val="80000"/>
              </a:lnSpc>
            </a:pPr>
            <a:endParaRPr lang="ru-RU" sz="2800" dirty="0"/>
          </a:p>
          <a:p>
            <a:pPr algn="just">
              <a:lnSpc>
                <a:spcPct val="80000"/>
              </a:lnSpc>
            </a:pPr>
            <a:r>
              <a:rPr lang="ru-RU" sz="2800" dirty="0"/>
              <a:t>реализация медицинских товаров (очки для зрения, линзы для зрения, оправа для очков, протезно-ортопедические изделия)</a:t>
            </a:r>
          </a:p>
          <a:p>
            <a:pPr algn="just">
              <a:lnSpc>
                <a:spcPct val="80000"/>
              </a:lnSpc>
            </a:pPr>
            <a:endParaRPr lang="ru-RU" sz="2800" dirty="0"/>
          </a:p>
          <a:p>
            <a:pPr algn="just">
              <a:lnSpc>
                <a:spcPct val="80000"/>
              </a:lnSpc>
            </a:pPr>
            <a:r>
              <a:rPr lang="ru-RU" sz="2800" dirty="0"/>
              <a:t>медицинские услуги за исключением косметических</a:t>
            </a:r>
          </a:p>
          <a:p>
            <a:pPr algn="just">
              <a:lnSpc>
                <a:spcPct val="80000"/>
              </a:lnSpc>
            </a:pPr>
            <a:endParaRPr lang="ru-RU" sz="2800" dirty="0"/>
          </a:p>
          <a:p>
            <a:pPr algn="just">
              <a:lnSpc>
                <a:spcPct val="80000"/>
              </a:lnSpc>
            </a:pPr>
            <a:endParaRPr lang="ru-RU" sz="2800" dirty="0"/>
          </a:p>
          <a:p>
            <a:pPr algn="just">
              <a:lnSpc>
                <a:spcPct val="80000"/>
              </a:lnSpc>
            </a:pPr>
            <a:endParaRPr lang="ru-RU" sz="2800" dirty="0"/>
          </a:p>
          <a:p>
            <a:pPr>
              <a:lnSpc>
                <a:spcPct val="8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5808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2015705" y="704310"/>
            <a:ext cx="8229600" cy="579755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800" dirty="0"/>
              <a:t>медицинские услуги гарантированные полюсом обязательного медицинского страхования</a:t>
            </a:r>
          </a:p>
          <a:p>
            <a:pPr algn="just">
              <a:lnSpc>
                <a:spcPct val="90000"/>
              </a:lnSpc>
            </a:pPr>
            <a:endParaRPr lang="ru-RU" sz="2800" dirty="0"/>
          </a:p>
          <a:p>
            <a:pPr algn="just">
              <a:lnSpc>
                <a:spcPct val="90000"/>
              </a:lnSpc>
            </a:pPr>
            <a:r>
              <a:rPr lang="ru-RU" sz="2800" dirty="0"/>
              <a:t>продукция школьных, студенческих, больничных столовых</a:t>
            </a:r>
          </a:p>
          <a:p>
            <a:pPr algn="just">
              <a:lnSpc>
                <a:spcPct val="90000"/>
              </a:lnSpc>
            </a:pPr>
            <a:endParaRPr lang="ru-RU" sz="1200" dirty="0"/>
          </a:p>
          <a:p>
            <a:pPr algn="just">
              <a:lnSpc>
                <a:spcPct val="90000"/>
              </a:lnSpc>
            </a:pPr>
            <a:r>
              <a:rPr lang="ru-RU" sz="2800" dirty="0"/>
              <a:t>услуги организаций культуры по основному виду деятельности</a:t>
            </a:r>
          </a:p>
          <a:p>
            <a:pPr algn="just">
              <a:lnSpc>
                <a:spcPct val="90000"/>
              </a:lnSpc>
            </a:pPr>
            <a:endParaRPr lang="ru-RU" sz="1200" dirty="0"/>
          </a:p>
          <a:p>
            <a:pPr algn="just">
              <a:lnSpc>
                <a:spcPct val="90000"/>
              </a:lnSpc>
            </a:pPr>
            <a:r>
              <a:rPr lang="ru-RU" sz="2800" dirty="0"/>
              <a:t>реализация предметов религиозного назначения</a:t>
            </a:r>
          </a:p>
          <a:p>
            <a:pPr algn="just">
              <a:lnSpc>
                <a:spcPct val="90000"/>
              </a:lnSpc>
            </a:pPr>
            <a:endParaRPr lang="ru-RU" sz="1600" dirty="0"/>
          </a:p>
          <a:p>
            <a:pPr algn="just">
              <a:lnSpc>
                <a:spcPct val="90000"/>
              </a:lnSpc>
            </a:pPr>
            <a:r>
              <a:rPr lang="ru-RU" sz="2800" dirty="0"/>
              <a:t>другие</a:t>
            </a:r>
          </a:p>
          <a:p>
            <a:pPr algn="just">
              <a:lnSpc>
                <a:spcPct val="90000"/>
              </a:lnSpc>
            </a:pPr>
            <a:endParaRPr lang="ru-RU" sz="2800" dirty="0"/>
          </a:p>
          <a:p>
            <a:pPr algn="just">
              <a:lnSpc>
                <a:spcPct val="90000"/>
              </a:lnSpc>
            </a:pPr>
            <a:endParaRPr lang="ru-RU" sz="1200" dirty="0"/>
          </a:p>
          <a:p>
            <a:pPr algn="just">
              <a:lnSpc>
                <a:spcPct val="90000"/>
              </a:lnSpc>
            </a:pPr>
            <a:endParaRPr lang="ru-RU" sz="2800" dirty="0"/>
          </a:p>
          <a:p>
            <a:pPr algn="just">
              <a:lnSpc>
                <a:spcPct val="90000"/>
              </a:lnSpc>
            </a:pPr>
            <a:endParaRPr lang="ru-RU" sz="1400" dirty="0"/>
          </a:p>
          <a:p>
            <a:pPr algn="just">
              <a:lnSpc>
                <a:spcPct val="90000"/>
              </a:lnSpc>
            </a:pPr>
            <a:endParaRPr lang="ru-RU" sz="1400" dirty="0"/>
          </a:p>
          <a:p>
            <a:pPr algn="just">
              <a:lnSpc>
                <a:spcPct val="90000"/>
              </a:lnSpc>
            </a:pPr>
            <a:endParaRPr lang="ru-RU" sz="1200" dirty="0"/>
          </a:p>
          <a:p>
            <a:pPr algn="just">
              <a:lnSpc>
                <a:spcPct val="90000"/>
              </a:lnSpc>
            </a:pPr>
            <a:endParaRPr lang="ru-RU" sz="2800" dirty="0"/>
          </a:p>
          <a:p>
            <a:pPr algn="just">
              <a:lnSpc>
                <a:spcPct val="90000"/>
              </a:lnSpc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7346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1963947" y="859826"/>
            <a:ext cx="8229600" cy="5581650"/>
          </a:xfrm>
        </p:spPr>
        <p:txBody>
          <a:bodyPr/>
          <a:lstStyle/>
          <a:p>
            <a:pPr algn="just"/>
            <a:r>
              <a:rPr lang="en-US" sz="2800" dirty="0"/>
              <a:t>II</a:t>
            </a:r>
            <a:r>
              <a:rPr lang="ru-RU" sz="2800" dirty="0"/>
              <a:t> </a:t>
            </a:r>
            <a:r>
              <a:rPr lang="ru-RU" sz="2800" u="sng" dirty="0"/>
              <a:t>Можно отказаться от освобождения по НДС (на основании заявления):</a:t>
            </a:r>
          </a:p>
          <a:p>
            <a:pPr algn="just"/>
            <a:endParaRPr lang="ru-RU" sz="1000" dirty="0"/>
          </a:p>
          <a:p>
            <a:pPr algn="just"/>
            <a:r>
              <a:rPr lang="ru-RU" sz="2800" dirty="0"/>
              <a:t>услуги банков (за исключением инкассации)</a:t>
            </a:r>
          </a:p>
          <a:p>
            <a:pPr algn="just"/>
            <a:endParaRPr lang="ru-RU" sz="1200" dirty="0"/>
          </a:p>
          <a:p>
            <a:pPr algn="just"/>
            <a:r>
              <a:rPr lang="ru-RU" sz="2800" dirty="0"/>
              <a:t>услуги страховщиков</a:t>
            </a:r>
          </a:p>
          <a:p>
            <a:pPr algn="just"/>
            <a:endParaRPr lang="ru-RU" sz="1200" dirty="0"/>
          </a:p>
          <a:p>
            <a:pPr algn="just"/>
            <a:r>
              <a:rPr lang="ru-RU" sz="2800" dirty="0"/>
              <a:t>услуги адвокатов</a:t>
            </a:r>
          </a:p>
          <a:p>
            <a:pPr algn="just"/>
            <a:endParaRPr lang="ru-RU" sz="1200" dirty="0"/>
          </a:p>
          <a:p>
            <a:pPr algn="just"/>
            <a:r>
              <a:rPr lang="ru-RU" sz="2800" dirty="0"/>
              <a:t>реализация продукции народных художественных промыслов</a:t>
            </a:r>
          </a:p>
          <a:p>
            <a:pPr algn="just"/>
            <a:endParaRPr lang="ru-RU" sz="1400" dirty="0"/>
          </a:p>
          <a:p>
            <a:pPr algn="just"/>
            <a:r>
              <a:rPr lang="ru-RU" sz="2800" dirty="0"/>
              <a:t>другие</a:t>
            </a:r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717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596" y="453403"/>
            <a:ext cx="8229600" cy="774700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Налоговая база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1952596" y="1407977"/>
            <a:ext cx="8229600" cy="505461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u="sng" dirty="0"/>
              <a:t>При реализации на территории РФ</a:t>
            </a:r>
          </a:p>
          <a:p>
            <a:pPr>
              <a:lnSpc>
                <a:spcPct val="90000"/>
              </a:lnSpc>
              <a:buNone/>
            </a:pPr>
            <a:r>
              <a:rPr lang="ru-RU" dirty="0"/>
              <a:t>	НБ = С+А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	</a:t>
            </a:r>
            <a:r>
              <a:rPr lang="ru-RU" sz="2000" dirty="0"/>
              <a:t>где С - стоимость товара (работы услуги)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/>
              <a:t>	А – подлежащая уплате сумма акциза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/>
              <a:t>	</a:t>
            </a:r>
          </a:p>
          <a:p>
            <a:pPr algn="just">
              <a:lnSpc>
                <a:spcPct val="90000"/>
              </a:lnSpc>
            </a:pPr>
            <a:endParaRPr lang="ru-RU" sz="1200" dirty="0"/>
          </a:p>
          <a:p>
            <a:pPr algn="just">
              <a:lnSpc>
                <a:spcPct val="90000"/>
              </a:lnSpc>
            </a:pPr>
            <a:r>
              <a:rPr lang="ru-RU" u="sng" dirty="0"/>
              <a:t>При ввозе на территорию РФ</a:t>
            </a:r>
          </a:p>
          <a:p>
            <a:pPr algn="just">
              <a:lnSpc>
                <a:spcPct val="90000"/>
              </a:lnSpc>
              <a:buNone/>
            </a:pPr>
            <a:r>
              <a:rPr lang="ru-RU" dirty="0"/>
              <a:t>	НБ= ТС+ТП+А</a:t>
            </a:r>
          </a:p>
          <a:p>
            <a:pPr algn="just">
              <a:buFont typeface="Wingdings" pitchFamily="2" charset="2"/>
              <a:buNone/>
            </a:pPr>
            <a:r>
              <a:rPr lang="ru-RU" dirty="0"/>
              <a:t>	</a:t>
            </a:r>
            <a:r>
              <a:rPr lang="ru-RU" sz="2200" dirty="0"/>
              <a:t>ТС - таможенная стоимость товара</a:t>
            </a:r>
          </a:p>
          <a:p>
            <a:pPr algn="just">
              <a:buFont typeface="Wingdings" pitchFamily="2" charset="2"/>
              <a:buNone/>
            </a:pPr>
            <a:r>
              <a:rPr lang="ru-RU" sz="2200" dirty="0"/>
              <a:t>	ТП - подлежащая уплате таможенная пошлина</a:t>
            </a:r>
          </a:p>
          <a:p>
            <a:pPr algn="just">
              <a:buFont typeface="Wingdings" pitchFamily="2" charset="2"/>
              <a:buNone/>
            </a:pPr>
            <a:r>
              <a:rPr lang="ru-RU" sz="2200" dirty="0"/>
              <a:t>	А- подлежащая уплате сумма акциза</a:t>
            </a:r>
          </a:p>
          <a:p>
            <a:pPr algn="just">
              <a:lnSpc>
                <a:spcPct val="90000"/>
              </a:lnSpc>
              <a:buNone/>
            </a:pPr>
            <a:endParaRPr lang="ru-RU" dirty="0"/>
          </a:p>
          <a:p>
            <a:pPr algn="just">
              <a:lnSpc>
                <a:spcPct val="90000"/>
              </a:lnSpc>
            </a:pPr>
            <a:r>
              <a:rPr lang="ru-RU" u="sng" dirty="0"/>
              <a:t>У посредников </a:t>
            </a:r>
            <a:endParaRPr lang="en-US" u="sng" dirty="0"/>
          </a:p>
          <a:p>
            <a:pPr algn="just">
              <a:lnSpc>
                <a:spcPct val="90000"/>
              </a:lnSpc>
              <a:buNone/>
            </a:pPr>
            <a:r>
              <a:rPr lang="ru-RU" dirty="0"/>
              <a:t>	</a:t>
            </a:r>
            <a:r>
              <a:rPr lang="ru-RU" sz="2200" dirty="0"/>
              <a:t>НБ= Вознаграждение</a:t>
            </a:r>
          </a:p>
          <a:p>
            <a:pPr algn="just">
              <a:lnSpc>
                <a:spcPct val="90000"/>
              </a:lnSpc>
            </a:pPr>
            <a:endParaRPr lang="ru-RU" dirty="0"/>
          </a:p>
          <a:p>
            <a:pPr algn="just">
              <a:lnSpc>
                <a:spcPct val="9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515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6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60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/>
              <a:t>Общие принципы формирования налоговой базы по НДС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2135189" y="1981200"/>
            <a:ext cx="8353425" cy="411480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dirty="0"/>
              <a:t>налоговая база формируется отдельно для исчисления налога по разным ставкам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endParaRPr lang="ru-RU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dirty="0"/>
              <a:t>налоговая база определяется суммарно по всем операциям при применении одной ставки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endParaRPr lang="ru-RU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dirty="0"/>
              <a:t>выручка включает все доходы (в денежной и натуральной форме), полученные от реализации товаров (работ, услуг) и имущественных прав</a:t>
            </a:r>
          </a:p>
          <a:p>
            <a:pPr algn="just" eaLnBrk="1" hangingPunct="1">
              <a:lnSpc>
                <a:spcPct val="90000"/>
              </a:lnSpc>
              <a:buNone/>
              <a:defRPr/>
            </a:pPr>
            <a:endParaRPr lang="ru-RU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dirty="0"/>
              <a:t>налоговая база определяется только в рублях </a:t>
            </a:r>
          </a:p>
        </p:txBody>
      </p:sp>
    </p:spTree>
    <p:extLst>
      <p:ext uri="{BB962C8B-B14F-4D97-AF65-F5344CB8AC3E}">
        <p14:creationId xmlns:p14="http://schemas.microsoft.com/office/powerpoint/2010/main" val="271247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400" dirty="0"/>
              <a:t>Налоговый период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590800" y="2132856"/>
            <a:ext cx="7543800" cy="3963144"/>
          </a:xfrm>
        </p:spPr>
        <p:txBody>
          <a:bodyPr>
            <a:normAutofit/>
          </a:bodyPr>
          <a:lstStyle/>
          <a:p>
            <a:pPr algn="just" eaLnBrk="1" hangingPunct="1">
              <a:buFont typeface="Wingdings" pitchFamily="2" charset="2"/>
              <a:buChar char="§"/>
              <a:defRPr/>
            </a:pPr>
            <a:r>
              <a:rPr lang="ru-RU" sz="4000" dirty="0"/>
              <a:t>Квартал</a:t>
            </a:r>
          </a:p>
          <a:p>
            <a:pPr algn="just" eaLnBrk="1" hangingPunct="1">
              <a:buFont typeface="Wingdings" pitchFamily="2" charset="2"/>
              <a:buChar char="§"/>
              <a:defRPr/>
            </a:pPr>
            <a:endParaRPr lang="ru-RU" sz="4000" dirty="0"/>
          </a:p>
          <a:p>
            <a:pPr algn="just">
              <a:buFont typeface="Wingdings" pitchFamily="2" charset="2"/>
              <a:buChar char="§"/>
              <a:defRPr/>
            </a:pPr>
            <a:r>
              <a:rPr lang="ru-RU" dirty="0" smtClean="0"/>
              <a:t>Общая сумма НДС исчисляется по итогам каждого налогового периода применительно ко всем операциям, относящимся к соответствующему налоговому периоду</a:t>
            </a:r>
          </a:p>
          <a:p>
            <a:pPr algn="just">
              <a:buNone/>
              <a:defRPr/>
            </a:pPr>
            <a:endParaRPr lang="ru-RU" dirty="0" smtClean="0"/>
          </a:p>
          <a:p>
            <a:pPr algn="ctr" eaLnBrk="1" hangingPunct="1">
              <a:buNone/>
              <a:defRPr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8476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dirty="0"/>
              <a:t>Момент определения налоговой базы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None/>
              <a:defRPr/>
            </a:pPr>
            <a:endParaRPr lang="ru-RU" sz="2800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ru-RU" sz="2800" u="sng" dirty="0"/>
              <a:t>наиболее ранняя из следующих дат</a:t>
            </a:r>
            <a:r>
              <a:rPr lang="ru-RU" u="sng" dirty="0"/>
              <a:t>: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dirty="0"/>
          </a:p>
          <a:p>
            <a:pPr lvl="1" algn="just" eaLnBrk="1" hangingPunct="1">
              <a:lnSpc>
                <a:spcPct val="80000"/>
              </a:lnSpc>
              <a:defRPr/>
            </a:pPr>
            <a:r>
              <a:rPr lang="ru-RU" sz="2400" dirty="0"/>
              <a:t>день отгрузки (передачи) товаров (работ, услуг), имущественных прав</a:t>
            </a:r>
          </a:p>
          <a:p>
            <a:pPr lvl="1" algn="just" eaLnBrk="1" hangingPunct="1">
              <a:lnSpc>
                <a:spcPct val="80000"/>
              </a:lnSpc>
              <a:defRPr/>
            </a:pPr>
            <a:endParaRPr lang="ru-RU" sz="2400" dirty="0"/>
          </a:p>
          <a:p>
            <a:pPr lvl="1" algn="just" eaLnBrk="1" hangingPunct="1">
              <a:lnSpc>
                <a:spcPct val="80000"/>
              </a:lnSpc>
              <a:defRPr/>
            </a:pPr>
            <a:r>
              <a:rPr lang="ru-RU" sz="2400" dirty="0"/>
              <a:t>день оплаты, частичной оплаты в счет предстоящих поставок товаров (выполнения работ, оказания услуг), передачи имущественных прав</a:t>
            </a:r>
          </a:p>
        </p:txBody>
      </p:sp>
    </p:spTree>
    <p:extLst>
      <p:ext uri="{BB962C8B-B14F-4D97-AF65-F5344CB8AC3E}">
        <p14:creationId xmlns:p14="http://schemas.microsoft.com/office/powerpoint/2010/main" val="216205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333376"/>
            <a:ext cx="8280400" cy="7921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4900" b="1" dirty="0"/>
              <a:t>Ставки НДС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703389" y="1196976"/>
            <a:ext cx="8785225" cy="5400675"/>
          </a:xfrm>
        </p:spPr>
        <p:txBody>
          <a:bodyPr>
            <a:normAutofit fontScale="92500" lnSpcReduction="10000"/>
          </a:bodyPr>
          <a:lstStyle/>
          <a:p>
            <a:pPr marL="609600" indent="-609600" algn="ctr">
              <a:buFont typeface="Wingdings" pitchFamily="2" charset="2"/>
              <a:buAutoNum type="arabicPeriod"/>
            </a:pPr>
            <a:r>
              <a:rPr lang="ru-RU" b="1" u="sng" dirty="0"/>
              <a:t>Ставка </a:t>
            </a:r>
            <a:r>
              <a:rPr lang="ru-RU" b="1" u="sng" dirty="0" smtClean="0"/>
              <a:t>0% </a:t>
            </a:r>
            <a:r>
              <a:rPr lang="ru-RU" u="sng" dirty="0"/>
              <a:t>применяется в отношении:</a:t>
            </a:r>
          </a:p>
          <a:p>
            <a:pPr marL="609600" indent="-609600" algn="just"/>
            <a:endParaRPr lang="ru-RU" dirty="0"/>
          </a:p>
          <a:p>
            <a:pPr marL="990600" lvl="1" indent="-533400" algn="just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r>
              <a:rPr lang="ru-RU" sz="2400" dirty="0"/>
              <a:t>товаров, реализуемых за пределы территории РФ в </a:t>
            </a:r>
            <a:r>
              <a:rPr lang="ru-RU" sz="2400" dirty="0" smtClean="0"/>
              <a:t>таможенной процедуре </a:t>
            </a:r>
            <a:r>
              <a:rPr lang="ru-RU" sz="2400" dirty="0"/>
              <a:t>экспорта и свободной таможенной зоны</a:t>
            </a:r>
          </a:p>
          <a:p>
            <a:pPr marL="990600" lvl="1" indent="-533400" algn="just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endParaRPr lang="ru-RU" sz="2400" dirty="0"/>
          </a:p>
          <a:p>
            <a:pPr marL="990600" lvl="1" indent="-533400" algn="just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r>
              <a:rPr lang="ru-RU" sz="2400" dirty="0"/>
              <a:t>товаров, перемещаемых по территории РФ под </a:t>
            </a:r>
            <a:r>
              <a:rPr lang="ru-RU" sz="2400" dirty="0" smtClean="0"/>
              <a:t>таможенной процедурой </a:t>
            </a:r>
            <a:r>
              <a:rPr lang="ru-RU" sz="2400" dirty="0"/>
              <a:t>транзита</a:t>
            </a:r>
          </a:p>
          <a:p>
            <a:pPr marL="990600" lvl="1" indent="-533400" algn="just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endParaRPr lang="ru-RU" sz="2400" dirty="0"/>
          </a:p>
          <a:p>
            <a:pPr marL="990600" lvl="1" indent="-533400" algn="just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r>
              <a:rPr lang="ru-RU" sz="2400" dirty="0"/>
              <a:t>международных пассажирских и грузовых перевозок</a:t>
            </a:r>
          </a:p>
          <a:p>
            <a:pPr marL="990600" lvl="1" indent="-533400" algn="just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endParaRPr lang="ru-RU" sz="2400" dirty="0"/>
          </a:p>
          <a:p>
            <a:pPr marL="990600" lvl="1" indent="-533400" algn="just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r>
              <a:rPr lang="ru-RU" sz="2400" dirty="0"/>
              <a:t>внутренних воздушных перевозок пассажиров и багажа в </a:t>
            </a:r>
            <a:r>
              <a:rPr lang="ru-RU" sz="2400" dirty="0" smtClean="0"/>
              <a:t>Крым </a:t>
            </a:r>
            <a:r>
              <a:rPr lang="ru-RU" dirty="0"/>
              <a:t>(до 2019 г</a:t>
            </a:r>
            <a:r>
              <a:rPr lang="ru-RU" dirty="0" smtClean="0"/>
              <a:t>.)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ru-RU" smtClean="0"/>
              <a:t>Калининградскую область</a:t>
            </a:r>
            <a:endParaRPr lang="ru-RU" sz="2400" dirty="0" smtClean="0"/>
          </a:p>
          <a:p>
            <a:pPr marL="990600" lvl="1" indent="-533400" algn="just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endParaRPr lang="ru-RU" sz="2400" dirty="0" smtClean="0"/>
          </a:p>
          <a:p>
            <a:pPr marL="990600" lvl="1" indent="-533400" algn="just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r>
              <a:rPr lang="ru-RU" sz="2400" dirty="0" smtClean="0"/>
              <a:t>и </a:t>
            </a:r>
            <a:r>
              <a:rPr lang="ru-RU" sz="2400" dirty="0"/>
              <a:t>др.</a:t>
            </a:r>
          </a:p>
          <a:p>
            <a:pPr marL="990600" lvl="1" indent="-533400" algn="just">
              <a:buClr>
                <a:schemeClr val="hlink"/>
              </a:buClr>
              <a:buSzPct val="120000"/>
              <a:buNone/>
            </a:pPr>
            <a:endParaRPr lang="ru-RU" sz="2400" dirty="0"/>
          </a:p>
          <a:p>
            <a:pPr marL="990600" lvl="1" indent="-533400" algn="just">
              <a:buClr>
                <a:schemeClr val="hlink"/>
              </a:buClr>
              <a:buSzPct val="120000"/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88459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992313" y="260350"/>
            <a:ext cx="8229600" cy="6481018"/>
          </a:xfrm>
        </p:spPr>
        <p:txBody>
          <a:bodyPr>
            <a:normAutofit fontScale="92500" lnSpcReduction="10000"/>
          </a:bodyPr>
          <a:lstStyle/>
          <a:p>
            <a:pPr marL="609600" indent="-609600" algn="just">
              <a:lnSpc>
                <a:spcPct val="80000"/>
              </a:lnSpc>
              <a:buFont typeface="Wingdings" pitchFamily="2" charset="2"/>
              <a:buAutoNum type="arabicPeriod" startAt="2"/>
            </a:pPr>
            <a:endParaRPr lang="ru-RU" sz="3000" b="1" u="sng" dirty="0" smtClean="0"/>
          </a:p>
          <a:p>
            <a:pPr marL="609600" indent="-609600" algn="just">
              <a:lnSpc>
                <a:spcPct val="80000"/>
              </a:lnSpc>
              <a:buFont typeface="Wingdings" pitchFamily="2" charset="2"/>
              <a:buAutoNum type="arabicPeriod" startAt="2"/>
            </a:pPr>
            <a:r>
              <a:rPr lang="ru-RU" sz="3000" b="1" u="sng" dirty="0" smtClean="0"/>
              <a:t>Ставка </a:t>
            </a:r>
            <a:r>
              <a:rPr lang="ru-RU" sz="3000" b="1" u="sng" dirty="0"/>
              <a:t>10 % </a:t>
            </a:r>
            <a:r>
              <a:rPr lang="ru-RU" sz="3000" dirty="0"/>
              <a:t>применяется при ввозе на </a:t>
            </a: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ru-RU" sz="3000" dirty="0"/>
              <a:t>	таможенную территорию РФ и реализации </a:t>
            </a: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ru-RU" sz="3000" dirty="0"/>
              <a:t>	на территории РФ:</a:t>
            </a:r>
          </a:p>
          <a:p>
            <a:pPr marL="609600" indent="-609600" algn="just">
              <a:lnSpc>
                <a:spcPct val="80000"/>
              </a:lnSpc>
              <a:buFont typeface="Wingdings" pitchFamily="2" charset="2"/>
              <a:buAutoNum type="arabicPeriod" startAt="2"/>
            </a:pPr>
            <a:endParaRPr lang="ru-RU" sz="1400" dirty="0"/>
          </a:p>
          <a:p>
            <a:pPr marL="609600" indent="-609600" algn="just">
              <a:lnSpc>
                <a:spcPct val="80000"/>
              </a:lnSpc>
              <a:buNone/>
            </a:pPr>
            <a:r>
              <a:rPr lang="ru-RU" dirty="0"/>
              <a:t>	</a:t>
            </a:r>
          </a:p>
          <a:p>
            <a:pPr marL="990600" lvl="1" indent="-533400">
              <a:lnSpc>
                <a:spcPct val="80000"/>
              </a:lnSpc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r>
              <a:rPr lang="ru-RU" sz="2600" u="sng" dirty="0"/>
              <a:t>продовольственных товаров, по перечню НК РФ;</a:t>
            </a:r>
          </a:p>
          <a:p>
            <a:pPr marL="990600" lvl="1" indent="-533400">
              <a:lnSpc>
                <a:spcPct val="80000"/>
              </a:lnSpc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endParaRPr lang="en-US" sz="2400" u="sng" dirty="0"/>
          </a:p>
          <a:p>
            <a:pPr marL="990600" lvl="1" indent="-533400">
              <a:lnSpc>
                <a:spcPct val="80000"/>
              </a:lnSpc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r>
              <a:rPr lang="ru-RU" sz="2600" u="sng" dirty="0"/>
              <a:t>товаров для детей, по перечню НК РФ;</a:t>
            </a:r>
            <a:endParaRPr lang="en-US" sz="2600" u="sng" dirty="0"/>
          </a:p>
          <a:p>
            <a:pPr marL="990600" lvl="1" indent="-533400">
              <a:lnSpc>
                <a:spcPct val="80000"/>
              </a:lnSpc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endParaRPr lang="ru-RU" sz="2400" u="sng" dirty="0"/>
          </a:p>
          <a:p>
            <a:pPr lvl="1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r>
              <a:rPr lang="ru-RU" sz="2600" dirty="0"/>
              <a:t>    </a:t>
            </a:r>
            <a:r>
              <a:rPr lang="ru-RU" sz="2600" u="sng" dirty="0"/>
              <a:t>печатной продукции:</a:t>
            </a:r>
          </a:p>
          <a:p>
            <a:pPr lvl="3" algn="just">
              <a:buClr>
                <a:schemeClr val="hlink"/>
              </a:buClr>
              <a:buSzPct val="120000"/>
              <a:buFont typeface="Arial" pitchFamily="34" charset="0"/>
              <a:buChar char="•"/>
            </a:pPr>
            <a:r>
              <a:rPr lang="ru-RU" sz="2200" dirty="0"/>
              <a:t>периодические печатные издания</a:t>
            </a:r>
          </a:p>
          <a:p>
            <a:pPr lvl="3" algn="just">
              <a:buClr>
                <a:schemeClr val="hlink"/>
              </a:buClr>
              <a:buSzPct val="120000"/>
              <a:buFont typeface="Arial" pitchFamily="34" charset="0"/>
              <a:buChar char="•"/>
            </a:pPr>
            <a:r>
              <a:rPr lang="ru-RU" sz="2200" dirty="0"/>
              <a:t>учебная и научная книжная продукция</a:t>
            </a:r>
          </a:p>
          <a:p>
            <a:pPr lvl="2" algn="just">
              <a:buClr>
                <a:schemeClr val="hlink"/>
              </a:buClr>
              <a:buSzPct val="120000"/>
              <a:buNone/>
            </a:pPr>
            <a:endParaRPr lang="ru-RU" sz="2000" dirty="0"/>
          </a:p>
          <a:p>
            <a:pPr lvl="2" algn="just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r>
              <a:rPr lang="ru-RU" sz="2600" u="sng" dirty="0"/>
              <a:t>лекарственных средств</a:t>
            </a:r>
          </a:p>
          <a:p>
            <a:pPr lvl="1" algn="just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endParaRPr lang="ru-RU" sz="2400" u="sng" dirty="0"/>
          </a:p>
          <a:p>
            <a:pPr lvl="2" algn="just">
              <a:buClr>
                <a:schemeClr val="hlink"/>
              </a:buClr>
              <a:buSzPct val="120000"/>
              <a:buFont typeface="Wingdings" pitchFamily="2" charset="2"/>
              <a:buChar char="ü"/>
            </a:pPr>
            <a:r>
              <a:rPr lang="ru-RU" sz="2600" u="sng" dirty="0" smtClean="0"/>
              <a:t>услуг </a:t>
            </a:r>
            <a:r>
              <a:rPr lang="ru-RU" sz="2600" u="sng" dirty="0"/>
              <a:t>по внутренним воздушным перевозкам </a:t>
            </a:r>
            <a:endParaRPr lang="en-US" sz="2600" u="sng" dirty="0" smtClean="0"/>
          </a:p>
          <a:p>
            <a:pPr lvl="2" algn="just">
              <a:buClr>
                <a:schemeClr val="hlink"/>
              </a:buClr>
              <a:buSzPct val="120000"/>
              <a:buNone/>
            </a:pPr>
            <a:r>
              <a:rPr lang="en-US" sz="2600" dirty="0" smtClean="0"/>
              <a:t>	</a:t>
            </a:r>
            <a:r>
              <a:rPr lang="ru-RU" sz="2600" u="sng" dirty="0" smtClean="0"/>
              <a:t>пассажиров </a:t>
            </a:r>
            <a:r>
              <a:rPr lang="ru-RU" sz="2600" u="sng" dirty="0"/>
              <a:t>и багажа </a:t>
            </a:r>
            <a:r>
              <a:rPr lang="ru-RU" sz="2600" u="sng" dirty="0" smtClean="0"/>
              <a:t>(до 2021 г.)</a:t>
            </a:r>
            <a:endParaRPr lang="ru-RU" sz="2400" u="sng" dirty="0"/>
          </a:p>
          <a:p>
            <a:pPr marL="990600" lvl="1" indent="-533400" algn="just">
              <a:lnSpc>
                <a:spcPct val="80000"/>
              </a:lnSpc>
              <a:buClr>
                <a:schemeClr val="hlink"/>
              </a:buClr>
              <a:buSzPct val="120000"/>
              <a:buNone/>
            </a:pPr>
            <a:endParaRPr lang="ru-RU" sz="2400" u="sng" dirty="0"/>
          </a:p>
          <a:p>
            <a:pPr marL="990600" lvl="1" indent="-533400" algn="just">
              <a:lnSpc>
                <a:spcPct val="80000"/>
              </a:lnSpc>
              <a:buClr>
                <a:schemeClr val="hlink"/>
              </a:buClr>
              <a:buSzPct val="120000"/>
              <a:buNone/>
            </a:pPr>
            <a:endParaRPr lang="ru-RU" sz="2400" u="sng" dirty="0"/>
          </a:p>
        </p:txBody>
      </p:sp>
    </p:spTree>
    <p:extLst>
      <p:ext uri="{BB962C8B-B14F-4D97-AF65-F5344CB8AC3E}">
        <p14:creationId xmlns:p14="http://schemas.microsoft.com/office/powerpoint/2010/main" val="44026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3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3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992313" y="908050"/>
            <a:ext cx="8229600" cy="4349750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/>
              <a:t>3. </a:t>
            </a:r>
            <a:r>
              <a:rPr lang="ru-RU" sz="2800" b="1" u="sng" dirty="0"/>
              <a:t>Ставка 18 % </a:t>
            </a:r>
            <a:r>
              <a:rPr lang="ru-RU" sz="2800" dirty="0"/>
              <a:t>используется в отношении всех остальных товаров (работ, услуг).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Это стандартная ставка НДС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Которой облагается большинство товаров, работ и услуг реализуемых в государстве</a:t>
            </a:r>
          </a:p>
        </p:txBody>
      </p:sp>
    </p:spTree>
    <p:extLst>
      <p:ext uri="{BB962C8B-B14F-4D97-AF65-F5344CB8AC3E}">
        <p14:creationId xmlns:p14="http://schemas.microsoft.com/office/powerpoint/2010/main" val="407532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333376"/>
            <a:ext cx="8229600" cy="6048375"/>
          </a:xfrm>
        </p:spPr>
        <p:txBody>
          <a:bodyPr/>
          <a:lstStyle/>
          <a:p>
            <a:pPr marL="609600" indent="-609600" algn="just">
              <a:lnSpc>
                <a:spcPct val="80000"/>
              </a:lnSpc>
              <a:buSzPct val="80000"/>
              <a:buFont typeface="Wingdings" pitchFamily="2" charset="2"/>
              <a:buChar char="q"/>
            </a:pPr>
            <a:endParaRPr lang="ru-RU" sz="2800" dirty="0"/>
          </a:p>
          <a:p>
            <a:pPr marL="609600" indent="-609600" algn="ctr">
              <a:lnSpc>
                <a:spcPct val="80000"/>
              </a:lnSpc>
              <a:buNone/>
            </a:pPr>
            <a:r>
              <a:rPr lang="ru-RU" sz="3200" u="sng" dirty="0"/>
              <a:t>Если сумма НДС должна определяться расчетным путем</a:t>
            </a:r>
            <a:r>
              <a:rPr lang="ru-RU" sz="3200" dirty="0"/>
              <a:t>:</a:t>
            </a:r>
          </a:p>
          <a:p>
            <a:pPr marL="609600" indent="-609600" algn="just">
              <a:lnSpc>
                <a:spcPct val="80000"/>
              </a:lnSpc>
            </a:pPr>
            <a:endParaRPr lang="ru-RU" sz="3200" dirty="0"/>
          </a:p>
          <a:p>
            <a:pPr marL="0" indent="0" algn="just">
              <a:lnSpc>
                <a:spcPct val="80000"/>
              </a:lnSpc>
              <a:buNone/>
            </a:pPr>
            <a:r>
              <a:rPr lang="ru-RU" dirty="0" smtClean="0"/>
              <a:t>	При </a:t>
            </a:r>
            <a:r>
              <a:rPr lang="ru-RU" dirty="0"/>
              <a:t>расчете НДС налоговым агентом:</a:t>
            </a:r>
          </a:p>
          <a:p>
            <a:pPr marL="609600" indent="-609600" algn="just">
              <a:lnSpc>
                <a:spcPct val="80000"/>
              </a:lnSpc>
              <a:buFont typeface="Wingdings" pitchFamily="2" charset="2"/>
              <a:buChar char="ь"/>
            </a:pPr>
            <a:endParaRPr lang="ru-RU" dirty="0"/>
          </a:p>
          <a:p>
            <a:pPr marL="609600" indent="-609600" algn="just">
              <a:lnSpc>
                <a:spcPct val="80000"/>
              </a:lnSpc>
            </a:pPr>
            <a:endParaRPr lang="ru-RU" dirty="0"/>
          </a:p>
          <a:p>
            <a:pPr marL="990600" lvl="1" indent="-533400" algn="just">
              <a:lnSpc>
                <a:spcPct val="80000"/>
              </a:lnSpc>
              <a:buFontTx/>
              <a:buChar char="•"/>
            </a:pPr>
            <a:r>
              <a:rPr lang="ru-RU" sz="2400" dirty="0"/>
              <a:t>по товарам, облагаемым по ставке 10%, - </a:t>
            </a:r>
          </a:p>
          <a:p>
            <a:pPr marL="990600" lvl="1" indent="-533400" algn="just">
              <a:lnSpc>
                <a:spcPct val="80000"/>
              </a:lnSpc>
              <a:buNone/>
            </a:pPr>
            <a:r>
              <a:rPr lang="ru-RU" sz="2400" dirty="0"/>
              <a:t>	10%/ 110 %;</a:t>
            </a:r>
          </a:p>
          <a:p>
            <a:pPr marL="990600" lvl="1" indent="-533400" algn="just">
              <a:lnSpc>
                <a:spcPct val="80000"/>
              </a:lnSpc>
              <a:buFontTx/>
              <a:buChar char="•"/>
            </a:pPr>
            <a:endParaRPr lang="ru-RU" sz="2400" dirty="0"/>
          </a:p>
          <a:p>
            <a:pPr marL="990600" lvl="1" indent="-533400" algn="just">
              <a:lnSpc>
                <a:spcPct val="80000"/>
              </a:lnSpc>
              <a:buFontTx/>
              <a:buChar char="•"/>
            </a:pPr>
            <a:r>
              <a:rPr lang="ru-RU" sz="2400" dirty="0"/>
              <a:t>по товарам, которые облагаются по ставке 18%, - 18%/ 118 %.</a:t>
            </a:r>
          </a:p>
          <a:p>
            <a:pPr marL="609600" indent="-609600">
              <a:lnSpc>
                <a:spcPct val="8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91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000" dirty="0"/>
              <a:t>Порядок исчисления налога на добавленную стоимость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90800" y="3141664"/>
            <a:ext cx="7537450" cy="29543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ru-RU" sz="28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/>
              <a:t>где</a:t>
            </a:r>
            <a:endParaRPr lang="ru-RU" sz="2800" i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i="1" dirty="0"/>
              <a:t>НДС</a:t>
            </a:r>
            <a:r>
              <a:rPr lang="ru-RU" sz="2800" dirty="0"/>
              <a:t> – сумма налога на добавленную стоимость</a:t>
            </a:r>
            <a:endParaRPr lang="ru-RU" sz="2800" i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i="1" dirty="0"/>
              <a:t>НБ</a:t>
            </a:r>
            <a:r>
              <a:rPr lang="ru-RU" sz="2800" dirty="0"/>
              <a:t> -  налоговая база</a:t>
            </a:r>
            <a:endParaRPr lang="ru-RU" sz="2800" i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i="1" dirty="0"/>
              <a:t>нс</a:t>
            </a:r>
            <a:r>
              <a:rPr lang="ru-RU" sz="2800" dirty="0"/>
              <a:t> – налоговая ставка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26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63475164"/>
              </p:ext>
            </p:extLst>
          </p:nvPr>
        </p:nvGraphicFramePr>
        <p:xfrm>
          <a:off x="3143250" y="2362200"/>
          <a:ext cx="5418138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" name="Формула" r:id="rId3" imgW="1358640" imgH="266400" progId="Equation.3">
                  <p:embed/>
                </p:oleObj>
              </mc:Choice>
              <mc:Fallback>
                <p:oleObj name="Формула" r:id="rId3" imgW="1358640" imgH="2664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lum bright="70000" contrast="-7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2362200"/>
                        <a:ext cx="5418138" cy="1063625"/>
                      </a:xfrm>
                      <a:prstGeom prst="rect">
                        <a:avLst/>
                      </a:prstGeom>
                      <a:solidFill>
                        <a:schemeClr val="tx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79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467600" cy="1858218"/>
          </a:xfrm>
        </p:spPr>
        <p:txBody>
          <a:bodyPr>
            <a:noAutofit/>
          </a:bodyPr>
          <a:lstStyle/>
          <a:p>
            <a:pPr algn="ctr"/>
            <a:r>
              <a:rPr lang="ru-RU" sz="4400" dirty="0"/>
              <a:t>Сумма НДС предъявляемая продавцом покупателю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2348880"/>
            <a:ext cx="7467600" cy="4125072"/>
          </a:xfrm>
        </p:spPr>
        <p:txBody>
          <a:bodyPr/>
          <a:lstStyle/>
          <a:p>
            <a:r>
              <a:rPr lang="ru-RU" dirty="0" smtClean="0"/>
              <a:t>Продавец обязан предъявить к оплате покупателю (т.р.у.) сумму НДС</a:t>
            </a:r>
          </a:p>
          <a:p>
            <a:endParaRPr lang="ru-RU" dirty="0" smtClean="0"/>
          </a:p>
          <a:p>
            <a:r>
              <a:rPr lang="ru-RU" dirty="0" smtClean="0"/>
              <a:t>В расчетных документах, первичных учетных документах и счетах-фактурах сумма НДС выделяется отдельной строкой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87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404813"/>
            <a:ext cx="8229600" cy="919162"/>
          </a:xfrm>
        </p:spPr>
        <p:txBody>
          <a:bodyPr>
            <a:normAutofit/>
          </a:bodyPr>
          <a:lstStyle/>
          <a:p>
            <a:pPr algn="ctr"/>
            <a:r>
              <a:rPr lang="ru-RU" sz="4400" dirty="0"/>
              <a:t>Счет - фактура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412875"/>
            <a:ext cx="8229600" cy="471805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800" dirty="0" smtClean="0"/>
              <a:t>основание </a:t>
            </a:r>
            <a:r>
              <a:rPr lang="ru-RU" sz="2800" dirty="0"/>
              <a:t>для применения налогового вычета по НДС</a:t>
            </a:r>
          </a:p>
          <a:p>
            <a:pPr algn="just">
              <a:lnSpc>
                <a:spcPct val="90000"/>
              </a:lnSpc>
            </a:pPr>
            <a:endParaRPr lang="ru-RU" sz="2800" dirty="0"/>
          </a:p>
          <a:p>
            <a:pPr algn="just">
              <a:lnSpc>
                <a:spcPct val="90000"/>
              </a:lnSpc>
            </a:pPr>
            <a:r>
              <a:rPr lang="ru-RU" sz="2800" dirty="0" smtClean="0"/>
              <a:t>документ, </a:t>
            </a:r>
            <a:r>
              <a:rPr lang="ru-RU" sz="2800" dirty="0"/>
              <a:t>на основании </a:t>
            </a:r>
            <a:r>
              <a:rPr lang="ru-RU" sz="2800" dirty="0" smtClean="0"/>
              <a:t>которого </a:t>
            </a:r>
            <a:r>
              <a:rPr lang="ru-RU" sz="2800" dirty="0"/>
              <a:t>налоговые органы осуществляют контроль за облагаемым оборотом и за правильностью исчисления НДС</a:t>
            </a:r>
          </a:p>
          <a:p>
            <a:pPr algn="just">
              <a:lnSpc>
                <a:spcPct val="90000"/>
              </a:lnSpc>
            </a:pPr>
            <a:endParaRPr lang="ru-RU" sz="2800" dirty="0"/>
          </a:p>
          <a:p>
            <a:pPr algn="just">
              <a:lnSpc>
                <a:spcPct val="90000"/>
              </a:lnSpc>
            </a:pPr>
            <a:r>
              <a:rPr lang="ru-RU" sz="2800" dirty="0"/>
              <a:t>должен быть выставлен </a:t>
            </a:r>
            <a:r>
              <a:rPr lang="ru-RU" sz="2800" dirty="0" smtClean="0"/>
              <a:t>покупателю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0354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62484"/>
            <a:ext cx="8229600" cy="70485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/>
              <a:t>Налоговые вычеты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427464"/>
            <a:ext cx="8229600" cy="5183187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	Налогоплательщик имеет право уменьшить сумму НДС, исчисленную исходя из рассчитанной им налоговой базы, на налоговые вычеты. Вычетам подлежат суммы налога:</a:t>
            </a:r>
          </a:p>
          <a:p>
            <a:pPr algn="just">
              <a:lnSpc>
                <a:spcPct val="90000"/>
              </a:lnSpc>
            </a:pPr>
            <a:endParaRPr lang="ru-RU" dirty="0"/>
          </a:p>
          <a:p>
            <a:pPr lvl="2" algn="just">
              <a:lnSpc>
                <a:spcPct val="90000"/>
              </a:lnSpc>
              <a:buClr>
                <a:schemeClr val="hlink"/>
              </a:buClr>
              <a:buSzPct val="120000"/>
            </a:pPr>
            <a:r>
              <a:rPr lang="ru-RU" sz="2400" dirty="0"/>
              <a:t>предъявленные налогоплательщику при приобретение товаров (работ, услуг</a:t>
            </a:r>
            <a:r>
              <a:rPr lang="ru-RU" sz="2400" dirty="0" smtClean="0"/>
              <a:t>)</a:t>
            </a:r>
            <a:r>
              <a:rPr lang="en-US" sz="2400" dirty="0" smtClean="0"/>
              <a:t> </a:t>
            </a:r>
            <a:r>
              <a:rPr lang="ru-RU" sz="2400" dirty="0" smtClean="0"/>
              <a:t>в РФ</a:t>
            </a:r>
            <a:endParaRPr lang="ru-RU" sz="2400" dirty="0"/>
          </a:p>
          <a:p>
            <a:pPr lvl="2" algn="just">
              <a:lnSpc>
                <a:spcPct val="90000"/>
              </a:lnSpc>
              <a:buClr>
                <a:schemeClr val="hlink"/>
              </a:buClr>
              <a:buSzPct val="120000"/>
              <a:buNone/>
            </a:pPr>
            <a:endParaRPr lang="ru-RU" sz="2000" dirty="0"/>
          </a:p>
          <a:p>
            <a:pPr lvl="2" algn="just">
              <a:lnSpc>
                <a:spcPct val="90000"/>
              </a:lnSpc>
              <a:buClr>
                <a:schemeClr val="hlink"/>
              </a:buClr>
              <a:buSzPct val="120000"/>
            </a:pPr>
            <a:r>
              <a:rPr lang="ru-RU" sz="2400" dirty="0"/>
              <a:t>уплаченные налогоплательщиком при ввозе товаров на территорию РФ</a:t>
            </a:r>
          </a:p>
          <a:p>
            <a:pPr lvl="2" algn="just">
              <a:lnSpc>
                <a:spcPct val="90000"/>
              </a:lnSpc>
              <a:buClr>
                <a:schemeClr val="hlink"/>
              </a:buClr>
              <a:buSzPct val="120000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97930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041585" y="1438419"/>
            <a:ext cx="7467600" cy="99412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400" dirty="0" smtClean="0"/>
              <a:t>Условия получения Налоговых вычетов по НДС (должны выполняться единовременно)</a:t>
            </a:r>
            <a:endParaRPr lang="ru-RU" sz="4400" dirty="0"/>
          </a:p>
        </p:txBody>
      </p:sp>
      <p:sp>
        <p:nvSpPr>
          <p:cNvPr id="1771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>
              <a:buFont typeface="Wingdings" pitchFamily="2" charset="2"/>
              <a:buChar char="ü"/>
              <a:defRPr/>
            </a:pPr>
            <a:endParaRPr lang="ru-RU" dirty="0" smtClean="0"/>
          </a:p>
          <a:p>
            <a:pPr>
              <a:buFont typeface="Wingdings" pitchFamily="2" charset="2"/>
              <a:buChar char="ü"/>
              <a:defRPr/>
            </a:pPr>
            <a:r>
              <a:rPr lang="ru-RU" dirty="0" smtClean="0"/>
              <a:t>товары </a:t>
            </a:r>
            <a:r>
              <a:rPr lang="ru-RU" dirty="0"/>
              <a:t>(работы, услуги) приобретены для </a:t>
            </a:r>
            <a:r>
              <a:rPr lang="ru-RU" dirty="0" smtClean="0"/>
              <a:t>осуществления операций, облагаемых НДС </a:t>
            </a:r>
            <a:r>
              <a:rPr lang="ru-RU" dirty="0"/>
              <a:t>или перепродажи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dirty="0"/>
              <a:t>отражены по счетам бухгалтерского учета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endParaRPr lang="ru-RU" dirty="0"/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dirty="0"/>
              <a:t>поставщик выставил счет-фактуру, </a:t>
            </a:r>
            <a:r>
              <a:rPr lang="ru-RU" dirty="0" smtClean="0"/>
              <a:t>оформленную </a:t>
            </a:r>
            <a:r>
              <a:rPr lang="ru-RU" dirty="0"/>
              <a:t>в соответствии с требованиями ст. 169 «Счет-фактура»  НК РФ</a:t>
            </a:r>
          </a:p>
        </p:txBody>
      </p:sp>
    </p:spTree>
    <p:extLst>
      <p:ext uri="{BB962C8B-B14F-4D97-AF65-F5344CB8AC3E}">
        <p14:creationId xmlns:p14="http://schemas.microsoft.com/office/powerpoint/2010/main" val="196502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7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04088"/>
            <a:ext cx="10972800" cy="71064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dirty="0"/>
              <a:t>Сумма НДС к уплате в бюджет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2003040" y="1686188"/>
            <a:ext cx="8185919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D2611C"/>
              </a:buClr>
              <a:buSzPct val="70000"/>
              <a:buFont typeface="Wingdings" pitchFamily="2" charset="2"/>
              <a:buChar char="n"/>
              <a:defRPr/>
            </a:pPr>
            <a:endParaRPr lang="ru-RU" sz="2800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rgbClr val="D2611C"/>
              </a:buClr>
              <a:buSzPct val="70000"/>
              <a:defRPr/>
            </a:pPr>
            <a:endParaRPr lang="ru-RU" sz="2800" dirty="0">
              <a:solidFill>
                <a:prstClr val="black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rgbClr val="D2611C"/>
              </a:buClr>
              <a:buSzPct val="70000"/>
              <a:defRPr/>
            </a:pPr>
            <a:endParaRPr lang="ru-RU" sz="2800" dirty="0">
              <a:solidFill>
                <a:prstClr val="black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rgbClr val="D2611C"/>
              </a:buClr>
              <a:buSzPct val="70000"/>
              <a:defRPr/>
            </a:pPr>
            <a:r>
              <a:rPr lang="ru-RU" sz="2800" dirty="0">
                <a:solidFill>
                  <a:prstClr val="black"/>
                </a:solidFill>
              </a:rPr>
              <a:t>где:</a:t>
            </a:r>
            <a:endParaRPr lang="ru-RU" sz="2800" i="1" dirty="0">
              <a:solidFill>
                <a:prstClr val="black"/>
              </a:solidFill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D2611C"/>
              </a:buClr>
              <a:buSzPct val="70000"/>
              <a:buFont typeface="Wingdings" pitchFamily="2" charset="2"/>
              <a:buChar char="n"/>
              <a:defRPr/>
            </a:pPr>
            <a:r>
              <a:rPr lang="ru-RU" sz="2800" i="1" dirty="0" err="1">
                <a:solidFill>
                  <a:prstClr val="black"/>
                </a:solidFill>
              </a:rPr>
              <a:t>НДС</a:t>
            </a:r>
            <a:r>
              <a:rPr lang="ru-RU" sz="2800" i="1" baseline="-25000" dirty="0" err="1">
                <a:solidFill>
                  <a:prstClr val="black"/>
                </a:solidFill>
              </a:rPr>
              <a:t>у</a:t>
            </a:r>
            <a:r>
              <a:rPr lang="ru-RU" sz="2800" dirty="0">
                <a:solidFill>
                  <a:prstClr val="black"/>
                </a:solidFill>
              </a:rPr>
              <a:t> – сумма НДС подлежащая уплате в бюджет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D2611C"/>
              </a:buClr>
              <a:buSzPct val="70000"/>
              <a:buFont typeface="Wingdings" pitchFamily="2" charset="2"/>
              <a:buChar char="n"/>
              <a:defRPr/>
            </a:pPr>
            <a:endParaRPr lang="ru-RU" sz="1600" i="1" dirty="0">
              <a:solidFill>
                <a:prstClr val="black"/>
              </a:solidFill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D2611C"/>
              </a:buClr>
              <a:buSzPct val="70000"/>
              <a:buFont typeface="Wingdings" pitchFamily="2" charset="2"/>
              <a:buChar char="n"/>
              <a:defRPr/>
            </a:pPr>
            <a:r>
              <a:rPr lang="ru-RU" sz="2800" i="1" dirty="0">
                <a:solidFill>
                  <a:prstClr val="black"/>
                </a:solidFill>
              </a:rPr>
              <a:t>НДС</a:t>
            </a:r>
            <a:r>
              <a:rPr lang="ru-RU" sz="2800" dirty="0">
                <a:solidFill>
                  <a:prstClr val="black"/>
                </a:solidFill>
              </a:rPr>
              <a:t> – исчисленная сумма НДС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D2611C"/>
              </a:buClr>
              <a:buSzPct val="70000"/>
              <a:buFont typeface="Wingdings" pitchFamily="2" charset="2"/>
              <a:buChar char="n"/>
              <a:defRPr/>
            </a:pPr>
            <a:endParaRPr lang="ru-RU" sz="1600" dirty="0">
              <a:solidFill>
                <a:prstClr val="black"/>
              </a:solidFill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D2611C"/>
              </a:buClr>
              <a:buSzPct val="70000"/>
              <a:buFont typeface="Wingdings" pitchFamily="2" charset="2"/>
              <a:buChar char="n"/>
              <a:defRPr/>
            </a:pPr>
            <a:r>
              <a:rPr lang="ru-RU" sz="2800" i="1" dirty="0">
                <a:solidFill>
                  <a:prstClr val="black"/>
                </a:solidFill>
              </a:rPr>
              <a:t>НВ</a:t>
            </a:r>
            <a:r>
              <a:rPr lang="ru-RU" sz="2800" dirty="0">
                <a:solidFill>
                  <a:prstClr val="black"/>
                </a:solidFill>
              </a:rPr>
              <a:t> – сумма налоговых вычетов по НДС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D2611C"/>
              </a:buClr>
              <a:buSzPct val="70000"/>
              <a:buFont typeface="Wingdings" pitchFamily="2" charset="2"/>
              <a:buChar char="n"/>
              <a:defRPr/>
            </a:pPr>
            <a:endParaRPr lang="ru-RU" sz="2800" i="1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/>
        </p:nvGraphicFramePr>
        <p:xfrm>
          <a:off x="2279576" y="1556793"/>
          <a:ext cx="7189788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3" name="Формула" r:id="rId3" imgW="1803240" imgH="266400" progId="Equation.3">
                  <p:embed/>
                </p:oleObj>
              </mc:Choice>
              <mc:Fallback>
                <p:oleObj name="Формула" r:id="rId3" imgW="1803240" imgH="2664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lum bright="70000" contrast="-7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576" y="1556793"/>
                        <a:ext cx="7189788" cy="1063625"/>
                      </a:xfrm>
                      <a:prstGeom prst="rect">
                        <a:avLst/>
                      </a:prstGeom>
                      <a:solidFill>
                        <a:schemeClr val="tx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8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8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8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dirty="0"/>
              <a:t>Порядок и сроки уплаты НДС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endParaRPr lang="ru-RU" sz="3200" dirty="0" smtClean="0"/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3200" dirty="0" smtClean="0"/>
              <a:t>равными </a:t>
            </a:r>
            <a:r>
              <a:rPr lang="ru-RU" sz="3200" dirty="0"/>
              <a:t>долями в течение трех месяцев, следующих за истекшим налоговым периодом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endParaRPr lang="ru-RU" sz="3200" dirty="0"/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3200" dirty="0"/>
              <a:t>не позднее 25-го числа каждого месяца </a:t>
            </a:r>
          </a:p>
        </p:txBody>
      </p:sp>
    </p:spTree>
    <p:extLst>
      <p:ext uri="{BB962C8B-B14F-4D97-AF65-F5344CB8AC3E}">
        <p14:creationId xmlns:p14="http://schemas.microsoft.com/office/powerpoint/2010/main" val="53531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dirty="0"/>
              <a:t>Налоговая декларация по НДС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2590800" y="2636838"/>
            <a:ext cx="7543800" cy="3459162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представляется не позднее 25-го числа месяца, следующего за истекшим налоговым периодом </a:t>
            </a:r>
            <a:endParaRPr lang="ru-RU" dirty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только в электронной форме</a:t>
            </a:r>
          </a:p>
        </p:txBody>
      </p:sp>
    </p:spTree>
    <p:extLst>
      <p:ext uri="{BB962C8B-B14F-4D97-AF65-F5344CB8AC3E}">
        <p14:creationId xmlns:p14="http://schemas.microsoft.com/office/powerpoint/2010/main" val="104531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5260" y="2786332"/>
            <a:ext cx="10972800" cy="1640054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3. </a:t>
            </a:r>
            <a:r>
              <a:rPr lang="ru-RU" sz="5400" dirty="0"/>
              <a:t>Налог на прибыль организаций</a:t>
            </a:r>
            <a:br>
              <a:rPr lang="ru-RU" sz="5400" dirty="0"/>
            </a:b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81116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/>
            </a:r>
            <a:br>
              <a:rPr lang="ru-RU" sz="4000" dirty="0"/>
            </a:br>
            <a:r>
              <a:rPr lang="ru-RU" altLang="ru-RU" sz="4400" dirty="0"/>
              <a:t>Регламентирующий документ</a:t>
            </a:r>
            <a:endParaRPr lang="ru-RU" sz="4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sz="3600" dirty="0"/>
          </a:p>
          <a:p>
            <a:endParaRPr lang="ru-RU" sz="3600" dirty="0"/>
          </a:p>
          <a:p>
            <a:endParaRPr lang="ru-RU" sz="3600" dirty="0"/>
          </a:p>
          <a:p>
            <a:r>
              <a:rPr lang="ru-RU" sz="3600" dirty="0"/>
              <a:t>Налоговый кодекс </a:t>
            </a:r>
            <a:r>
              <a:rPr lang="ru-RU" sz="3600" dirty="0" smtClean="0"/>
              <a:t>РФ: </a:t>
            </a:r>
            <a:endParaRPr lang="ru-RU" sz="3600" dirty="0"/>
          </a:p>
          <a:p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/>
              <a:t>25 глава НК РФ «Налог на прибыль организаций»</a:t>
            </a:r>
          </a:p>
          <a:p>
            <a:endParaRPr lang="ru-RU" dirty="0"/>
          </a:p>
        </p:txBody>
      </p:sp>
      <p:pic>
        <p:nvPicPr>
          <p:cNvPr id="6" name="Picture 13" descr="C:\Documents and Settings\1\Local Settings\Temporary Internet Files\Content.IE5\UTCZNET3\MP900400812[1]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279576" y="1988840"/>
            <a:ext cx="3310074" cy="183620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softEdge rad="25400"/>
          </a:effectLst>
          <a:scene3d>
            <a:camera prst="orthographicFront"/>
            <a:lightRig rig="twoPt" dir="t"/>
          </a:scene3d>
          <a:sp3d>
            <a:bevelT/>
          </a:sp3d>
          <a:extLst/>
        </p:spPr>
      </p:pic>
    </p:spTree>
    <p:extLst>
      <p:ext uri="{BB962C8B-B14F-4D97-AF65-F5344CB8AC3E}">
        <p14:creationId xmlns:p14="http://schemas.microsoft.com/office/powerpoint/2010/main" val="127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04088"/>
            <a:ext cx="8229600" cy="852704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dirty="0" smtClean="0"/>
              <a:t>Налогоплательщики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3200" dirty="0"/>
              <a:t>российские организации</a:t>
            </a:r>
          </a:p>
          <a:p>
            <a:pPr marL="0" indent="0" algn="just" eaLnBrk="1" hangingPunct="1">
              <a:buNone/>
              <a:defRPr/>
            </a:pPr>
            <a:endParaRPr lang="ru-RU" sz="3200" dirty="0"/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3200" dirty="0"/>
              <a:t>иностранные организации:</a:t>
            </a:r>
            <a:endParaRPr lang="en-US" sz="3200" dirty="0"/>
          </a:p>
          <a:p>
            <a:pPr algn="just" eaLnBrk="1" hangingPunct="1">
              <a:buFont typeface="Wingdings" pitchFamily="2" charset="2"/>
              <a:buChar char="ü"/>
              <a:defRPr/>
            </a:pPr>
            <a:endParaRPr lang="ru-RU" sz="2800" dirty="0"/>
          </a:p>
          <a:p>
            <a:pPr lvl="1" algn="just">
              <a:defRPr/>
            </a:pPr>
            <a:r>
              <a:rPr lang="ru-RU" dirty="0" smtClean="0"/>
              <a:t>постоянные представительства в РФ;</a:t>
            </a:r>
            <a:endParaRPr lang="en-US" dirty="0" smtClean="0"/>
          </a:p>
          <a:p>
            <a:pPr lvl="1" algn="just">
              <a:defRPr/>
            </a:pPr>
            <a:endParaRPr lang="en-US" sz="1100" dirty="0"/>
          </a:p>
          <a:p>
            <a:pPr lvl="1" algn="just">
              <a:defRPr/>
            </a:pPr>
            <a:r>
              <a:rPr lang="ru-RU" dirty="0" smtClean="0"/>
              <a:t>получающие доходы от источников в РФ.</a:t>
            </a:r>
          </a:p>
        </p:txBody>
      </p:sp>
    </p:spTree>
    <p:extLst>
      <p:ext uri="{BB962C8B-B14F-4D97-AF65-F5344CB8AC3E}">
        <p14:creationId xmlns:p14="http://schemas.microsoft.com/office/powerpoint/2010/main" val="384334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/>
              <a:t>Освобождаются от уплаты налога организации: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/>
              <a:t>применяющие систему налогообложения для сельскохозяйственных </a:t>
            </a:r>
            <a:r>
              <a:rPr lang="ru-RU" sz="2400" dirty="0" smtClean="0"/>
              <a:t>товаропроизводителей (ЕСХН)</a:t>
            </a:r>
            <a:endParaRPr lang="ru-RU" sz="2400" dirty="0"/>
          </a:p>
          <a:p>
            <a:pPr algn="just"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/>
              <a:t>применяющие упрощенную систему </a:t>
            </a:r>
            <a:r>
              <a:rPr lang="ru-RU" sz="2400" dirty="0" smtClean="0"/>
              <a:t>налогообложения (УСН)</a:t>
            </a:r>
            <a:endParaRPr lang="ru-RU" sz="2400" dirty="0"/>
          </a:p>
          <a:p>
            <a:pPr algn="just"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/>
              <a:t>применяющие систему налогообложения в виде единого налога на вмененный </a:t>
            </a:r>
            <a:r>
              <a:rPr lang="ru-RU" sz="2400" dirty="0" smtClean="0"/>
              <a:t>доход (ЕНВД)</a:t>
            </a:r>
            <a:endParaRPr lang="ru-RU" sz="2400" dirty="0"/>
          </a:p>
          <a:p>
            <a:pPr algn="just"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/>
              <a:t>занимающиеся игорным бизнесом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algn="just">
              <a:lnSpc>
                <a:spcPct val="90000"/>
              </a:lnSpc>
              <a:defRPr/>
            </a:pPr>
            <a:r>
              <a:rPr lang="ru-RU" sz="2400" dirty="0"/>
              <a:t>получившие статус участника проекта «</a:t>
            </a:r>
            <a:r>
              <a:rPr lang="ru-RU" sz="2400" dirty="0" err="1"/>
              <a:t>Сколково</a:t>
            </a:r>
            <a:r>
              <a:rPr lang="ru-RU" sz="2400" dirty="0"/>
              <a:t>» в первые 10 лет </a:t>
            </a:r>
            <a:r>
              <a:rPr lang="ru-RU" sz="2400" dirty="0" smtClean="0"/>
              <a:t>деятельности</a:t>
            </a:r>
          </a:p>
          <a:p>
            <a:pPr marL="0" indent="0" algn="just">
              <a:lnSpc>
                <a:spcPct val="90000"/>
              </a:lnSpc>
              <a:buNone/>
              <a:defRPr/>
            </a:pPr>
            <a:endParaRPr lang="ru-RU" sz="2400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 smtClean="0"/>
              <a:t>резиденты </a:t>
            </a:r>
            <a:r>
              <a:rPr lang="ru-RU" sz="2400" dirty="0" err="1" smtClean="0"/>
              <a:t>ТОРов</a:t>
            </a:r>
            <a:r>
              <a:rPr lang="ru-RU" sz="2400" dirty="0" smtClean="0"/>
              <a:t> в первые 10 лет деятельности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373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dirty="0" smtClean="0"/>
              <a:t>Не признаются налогоплательщиками 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  <a:defRPr/>
            </a:pPr>
            <a:endParaRPr lang="ru-RU" sz="2400" dirty="0" smtClean="0"/>
          </a:p>
          <a:p>
            <a:pPr algn="just">
              <a:lnSpc>
                <a:spcPct val="90000"/>
              </a:lnSpc>
              <a:defRPr/>
            </a:pPr>
            <a:r>
              <a:rPr lang="en-US" sz="2400" dirty="0" smtClean="0"/>
              <a:t>FIFA</a:t>
            </a:r>
            <a:r>
              <a:rPr lang="ru-RU" sz="2400" dirty="0"/>
              <a:t>, дочерние организации </a:t>
            </a:r>
            <a:r>
              <a:rPr lang="en-US" sz="2400" dirty="0"/>
              <a:t>FIFA</a:t>
            </a:r>
            <a:r>
              <a:rPr lang="ru-RU" sz="2400" dirty="0"/>
              <a:t>, национальные футбольные ассоциации, производители </a:t>
            </a:r>
            <a:r>
              <a:rPr lang="ru-RU" sz="2400" dirty="0" err="1"/>
              <a:t>медиаинформации</a:t>
            </a:r>
            <a:r>
              <a:rPr lang="ru-RU" sz="2400" dirty="0"/>
              <a:t> FIFA, поставщики товаров (работ, услуг) FIFA в отношении доходов, полученных в связи с организацией и проведением ЧМ по футболу 2018</a:t>
            </a:r>
          </a:p>
          <a:p>
            <a:pPr algn="just">
              <a:lnSpc>
                <a:spcPct val="90000"/>
              </a:lnSpc>
              <a:defRPr/>
            </a:pPr>
            <a:endParaRPr lang="en-US" sz="2400" dirty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/>
              <a:t>вещательные компании в отношении доходов от трансляций</a:t>
            </a:r>
          </a:p>
        </p:txBody>
      </p:sp>
    </p:spTree>
    <p:extLst>
      <p:ext uri="{BB962C8B-B14F-4D97-AF65-F5344CB8AC3E}">
        <p14:creationId xmlns:p14="http://schemas.microsoft.com/office/powerpoint/2010/main" val="134970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04088"/>
            <a:ext cx="8229600" cy="852704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/>
              <a:t>Объект налогообложения 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>
          <a:xfrm>
            <a:off x="2207568" y="1556793"/>
            <a:ext cx="7927032" cy="4539209"/>
          </a:xfrm>
        </p:spPr>
        <p:txBody>
          <a:bodyPr/>
          <a:lstStyle/>
          <a:p>
            <a:pPr algn="ctr" eaLnBrk="1" hangingPunct="1">
              <a:buNone/>
              <a:defRPr/>
            </a:pPr>
            <a:endParaRPr lang="ru-RU" sz="1400" dirty="0"/>
          </a:p>
          <a:p>
            <a:pPr algn="ctr" eaLnBrk="1" hangingPunct="1">
              <a:buNone/>
              <a:defRPr/>
            </a:pPr>
            <a:r>
              <a:rPr lang="ru-RU" sz="3600" dirty="0"/>
              <a:t>это Прибыль, полученная налогоплательщиком:</a:t>
            </a:r>
          </a:p>
          <a:p>
            <a:pPr eaLnBrk="1" hangingPunct="1">
              <a:buNone/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dirty="0" smtClean="0"/>
              <a:t>Прибыль = Доходы – Расходы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ru-RU" dirty="0" smtClean="0"/>
          </a:p>
          <a:p>
            <a:pPr>
              <a:buFont typeface="Wingdings" pitchFamily="2" charset="2"/>
              <a:buChar char="Ø"/>
              <a:defRPr/>
            </a:pPr>
            <a:r>
              <a:rPr lang="ru-RU" dirty="0" smtClean="0"/>
              <a:t>Прибыль = Доходы					</a:t>
            </a:r>
          </a:p>
          <a:p>
            <a:pPr>
              <a:buNone/>
              <a:defRPr/>
            </a:pPr>
            <a:r>
              <a:rPr lang="ru-RU" dirty="0" smtClean="0"/>
              <a:t>							</a:t>
            </a:r>
          </a:p>
        </p:txBody>
      </p:sp>
      <p:pic>
        <p:nvPicPr>
          <p:cNvPr id="5" name="Picture 2" descr="G:\Презентации\Налоги и налогообложение\картинки налоги\картинка Прибыль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138" y="3826397"/>
            <a:ext cx="3312368" cy="23120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601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552" y="260648"/>
            <a:ext cx="8229600" cy="93610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Доходы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2590800" y="1196752"/>
            <a:ext cx="7543800" cy="489924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ru-RU" sz="3200" dirty="0"/>
              <a:t>экономическая выгода в денежной или натуральной форме, учитываемая в случае возможности ее оценки 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sz="3000" u="sng" dirty="0"/>
              <a:t>Подразделяются на: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ru-RU" sz="2800" dirty="0"/>
              <a:t>доходы от реализации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ru-RU" sz="2800" dirty="0" err="1"/>
              <a:t>внереализационные</a:t>
            </a:r>
            <a:r>
              <a:rPr lang="ru-RU" sz="2800" dirty="0"/>
              <a:t> доходы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ru-RU" sz="2800" dirty="0"/>
              <a:t>доходы не учитываемые для целей налогообложения</a:t>
            </a:r>
          </a:p>
          <a:p>
            <a:pPr lvl="1" eaLnBrk="1" hangingPunct="1">
              <a:defRPr/>
            </a:pPr>
            <a:endParaRPr lang="ru-RU" dirty="0" smtClean="0"/>
          </a:p>
          <a:p>
            <a:pPr lvl="1" algn="just">
              <a:buNone/>
              <a:defRPr/>
            </a:pPr>
            <a:r>
              <a:rPr lang="ru-RU" sz="2800" dirty="0"/>
              <a:t>При определении доходов из них исключаются  суммы НДС и Акцизов</a:t>
            </a:r>
          </a:p>
          <a:p>
            <a:pPr lvl="1" eaLnBrk="1" hangingPunct="1"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1271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/>
              <a:t>Расходы</a:t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412776"/>
            <a:ext cx="8229600" cy="4911824"/>
          </a:xfrm>
        </p:spPr>
        <p:txBody>
          <a:bodyPr>
            <a:normAutofit/>
          </a:bodyPr>
          <a:lstStyle/>
          <a:p>
            <a:pPr lvl="1" eaLnBrk="1" hangingPunct="1">
              <a:defRPr/>
            </a:pPr>
            <a:r>
              <a:rPr lang="ru-RU" sz="3200" dirty="0"/>
              <a:t>экономически оправданны</a:t>
            </a:r>
          </a:p>
          <a:p>
            <a:pPr lvl="1" eaLnBrk="1" hangingPunct="1">
              <a:defRPr/>
            </a:pPr>
            <a:endParaRPr lang="ru-RU" sz="3200" dirty="0"/>
          </a:p>
          <a:p>
            <a:pPr lvl="1" eaLnBrk="1" hangingPunct="1">
              <a:defRPr/>
            </a:pPr>
            <a:r>
              <a:rPr lang="ru-RU" sz="3200" dirty="0"/>
              <a:t>документально подтверждены</a:t>
            </a:r>
          </a:p>
          <a:p>
            <a:pPr lvl="1" eaLnBrk="1" hangingPunct="1">
              <a:defRPr/>
            </a:pPr>
            <a:endParaRPr lang="ru-RU" sz="3200" dirty="0"/>
          </a:p>
          <a:p>
            <a:pPr lvl="1">
              <a:defRPr/>
            </a:pPr>
            <a:r>
              <a:rPr lang="ru-RU" sz="3200" dirty="0"/>
              <a:t>в денежной форме</a:t>
            </a:r>
          </a:p>
          <a:p>
            <a:pPr lvl="1">
              <a:buNone/>
              <a:defRPr/>
            </a:pPr>
            <a:r>
              <a:rPr lang="ru-RU" sz="3200" dirty="0"/>
              <a:t> </a:t>
            </a:r>
          </a:p>
          <a:p>
            <a:pPr lvl="1">
              <a:defRPr/>
            </a:pPr>
            <a:endParaRPr lang="ru-RU" sz="3600" dirty="0"/>
          </a:p>
          <a:p>
            <a:pPr lvl="1" eaLnBrk="1" hangingPunct="1">
              <a:defRPr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4275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4400" dirty="0"/>
              <a:t>Расходы подразделяются на:</a:t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1268760"/>
            <a:ext cx="8229600" cy="5055840"/>
          </a:xfrm>
        </p:spPr>
        <p:txBody>
          <a:bodyPr/>
          <a:lstStyle/>
          <a:p>
            <a:pPr lvl="1">
              <a:buFont typeface="Wingdings" pitchFamily="2" charset="2"/>
              <a:buChar char="Ø"/>
              <a:defRPr/>
            </a:pPr>
            <a:r>
              <a:rPr lang="ru-RU" sz="3200" dirty="0"/>
              <a:t>расходы, связанные с 	производством и реализацией</a:t>
            </a:r>
          </a:p>
          <a:p>
            <a:pPr lvl="1">
              <a:buFont typeface="Wingdings" pitchFamily="2" charset="2"/>
              <a:buChar char="Ø"/>
              <a:defRPr/>
            </a:pPr>
            <a:endParaRPr lang="ru-RU" sz="2000" dirty="0"/>
          </a:p>
          <a:p>
            <a:pPr lvl="1">
              <a:buFont typeface="Wingdings" pitchFamily="2" charset="2"/>
              <a:buChar char="Ø"/>
              <a:defRPr/>
            </a:pPr>
            <a:r>
              <a:rPr lang="ru-RU" sz="3200" dirty="0"/>
              <a:t> </a:t>
            </a:r>
            <a:r>
              <a:rPr lang="ru-RU" sz="3200" dirty="0" err="1"/>
              <a:t>внереализационные</a:t>
            </a:r>
            <a:r>
              <a:rPr lang="ru-RU" sz="3200" dirty="0"/>
              <a:t> расходы</a:t>
            </a:r>
          </a:p>
          <a:p>
            <a:pPr lvl="1">
              <a:buFont typeface="Wingdings" pitchFamily="2" charset="2"/>
              <a:buChar char="Ø"/>
              <a:defRPr/>
            </a:pPr>
            <a:endParaRPr lang="ru-RU" sz="2000" dirty="0"/>
          </a:p>
          <a:p>
            <a:pPr lvl="1">
              <a:buFont typeface="Wingdings" pitchFamily="2" charset="2"/>
              <a:buChar char="Ø"/>
              <a:defRPr/>
            </a:pPr>
            <a:r>
              <a:rPr lang="ru-RU" sz="3200" dirty="0"/>
              <a:t>  расходы, не учитываемые в целях налогообложения</a:t>
            </a:r>
          </a:p>
          <a:p>
            <a:pPr lvl="1">
              <a:buNone/>
              <a:defRPr/>
            </a:pPr>
            <a:endParaRPr lang="en-US" sz="3200" dirty="0"/>
          </a:p>
          <a:p>
            <a:pPr lvl="1">
              <a:buNone/>
              <a:defRPr/>
            </a:pPr>
            <a:r>
              <a:rPr lang="ru-RU" sz="3200" dirty="0"/>
              <a:t>Перечень расходов открытый</a:t>
            </a:r>
            <a:endParaRPr lang="en-US" sz="3200" dirty="0"/>
          </a:p>
          <a:p>
            <a:pPr lvl="1">
              <a:buFont typeface="Wingdings" pitchFamily="2" charset="2"/>
              <a:buChar char="Ø"/>
              <a:defRPr/>
            </a:pPr>
            <a:endParaRPr lang="en-US" sz="3200" dirty="0"/>
          </a:p>
          <a:p>
            <a:pPr lvl="1">
              <a:buFont typeface="Wingdings" pitchFamily="2" charset="2"/>
              <a:buChar char="Ø"/>
              <a:defRPr/>
            </a:pPr>
            <a:endParaRPr lang="ru-RU" sz="3200" dirty="0"/>
          </a:p>
          <a:p>
            <a:pPr lvl="1">
              <a:buFont typeface="Wingdings" pitchFamily="2" charset="2"/>
              <a:buChar char="Ø"/>
              <a:defRPr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0994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Методы определения доходов и расходов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u="sng" dirty="0" smtClean="0"/>
          </a:p>
          <a:p>
            <a:r>
              <a:rPr lang="ru-RU" u="sng" dirty="0" smtClean="0"/>
              <a:t>Начисления</a:t>
            </a:r>
            <a:r>
              <a:rPr lang="ru-RU" dirty="0" smtClean="0"/>
              <a:t> – доходы (расходы) признаются в том отчетном (налоговом) периоде, в котором они имели место, независимо от факта оплаты</a:t>
            </a:r>
          </a:p>
          <a:p>
            <a:endParaRPr lang="ru-RU" sz="1500" dirty="0"/>
          </a:p>
          <a:p>
            <a:r>
              <a:rPr lang="ru-RU" u="sng" dirty="0" smtClean="0"/>
              <a:t>Кассовый</a:t>
            </a:r>
            <a:r>
              <a:rPr lang="ru-RU" dirty="0" smtClean="0"/>
              <a:t> - датой получения дохода (расхода) признается день оплаты на счета в банках и (или) в кассу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828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Право на кассовый метод имеют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Организации за исключением банков, кредитных потребительских кооперативов и </a:t>
            </a:r>
            <a:r>
              <a:rPr lang="ru-RU" dirty="0" err="1" smtClean="0"/>
              <a:t>микрофинансовых</a:t>
            </a:r>
            <a:r>
              <a:rPr lang="ru-RU" dirty="0" smtClean="0"/>
              <a:t> организаций если:</a:t>
            </a:r>
          </a:p>
          <a:p>
            <a:pPr lvl="1"/>
            <a:endParaRPr lang="ru-RU" dirty="0" smtClean="0"/>
          </a:p>
          <a:p>
            <a:pPr lvl="1"/>
            <a:r>
              <a:rPr lang="ru-RU" dirty="0" smtClean="0"/>
              <a:t> в среднем за предыдущие 4 квартала сумма выручки от реализации товаров (работ, услуг) без учета НДС не превысила 1 миллиона рублей за каждый квартал</a:t>
            </a:r>
          </a:p>
          <a:p>
            <a:pPr lvl="1">
              <a:buNone/>
            </a:pPr>
            <a:endParaRPr lang="ru-RU" dirty="0" smtClean="0"/>
          </a:p>
          <a:p>
            <a:pPr lvl="1">
              <a:buNone/>
            </a:pPr>
            <a:r>
              <a:rPr lang="ru-RU" dirty="0" smtClean="0"/>
              <a:t>Размер выручки нужно  соблюдать в течение года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85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225" y="672585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Налоговый учет отдельных операций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48036" y="1815585"/>
            <a:ext cx="8229600" cy="4767808"/>
          </a:xfrm>
        </p:spPr>
        <p:txBody>
          <a:bodyPr/>
          <a:lstStyle/>
          <a:p>
            <a:r>
              <a:rPr lang="en-US" sz="2800" u="sng" dirty="0"/>
              <a:t>I </a:t>
            </a:r>
            <a:r>
              <a:rPr lang="ru-RU" sz="2800" u="sng" dirty="0"/>
              <a:t>Реализация амортизируемого имущества</a:t>
            </a:r>
          </a:p>
          <a:p>
            <a:pPr lvl="1"/>
            <a:r>
              <a:rPr lang="ru-RU" dirty="0" smtClean="0"/>
              <a:t>Амортизируемое имущество:</a:t>
            </a:r>
          </a:p>
          <a:p>
            <a:pPr lvl="2">
              <a:buFont typeface="Arial" pitchFamily="34" charset="0"/>
              <a:buChar char="•"/>
            </a:pPr>
            <a:r>
              <a:rPr lang="ru-RU" sz="2000" dirty="0"/>
              <a:t>срок службы  </a:t>
            </a:r>
            <a:r>
              <a:rPr lang="en-US" sz="2000" dirty="0"/>
              <a:t>&gt;</a:t>
            </a:r>
            <a:r>
              <a:rPr lang="ru-RU" sz="2000" dirty="0"/>
              <a:t>  12 месяцев</a:t>
            </a:r>
          </a:p>
          <a:p>
            <a:pPr lvl="2">
              <a:buFont typeface="Arial" pitchFamily="34" charset="0"/>
              <a:buChar char="•"/>
            </a:pPr>
            <a:r>
              <a:rPr lang="ru-RU" sz="2000" dirty="0"/>
              <a:t>стоимость  </a:t>
            </a:r>
            <a:r>
              <a:rPr lang="ru-RU" sz="2000" dirty="0" smtClean="0"/>
              <a:t>с 2016 </a:t>
            </a:r>
            <a:r>
              <a:rPr lang="en-US" sz="2000" dirty="0"/>
              <a:t>&gt;</a:t>
            </a:r>
            <a:r>
              <a:rPr lang="ru-RU" sz="2000" dirty="0"/>
              <a:t>100</a:t>
            </a:r>
            <a:r>
              <a:rPr lang="en-US" sz="2000" dirty="0"/>
              <a:t> </a:t>
            </a:r>
            <a:r>
              <a:rPr lang="ru-RU" sz="2000" dirty="0"/>
              <a:t>0</a:t>
            </a:r>
            <a:r>
              <a:rPr lang="en-US" sz="2000" dirty="0"/>
              <a:t>00</a:t>
            </a:r>
            <a:r>
              <a:rPr lang="ru-RU" sz="2000" dirty="0"/>
              <a:t> руб.</a:t>
            </a:r>
          </a:p>
          <a:p>
            <a:pPr lvl="2"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sz="3600" dirty="0"/>
              <a:t>Д = В – НДС – ОС – Р     </a:t>
            </a:r>
          </a:p>
          <a:p>
            <a:pPr>
              <a:buNone/>
            </a:pPr>
            <a:r>
              <a:rPr lang="ru-RU" sz="2000" dirty="0"/>
              <a:t>где</a:t>
            </a:r>
          </a:p>
          <a:p>
            <a:pPr>
              <a:buNone/>
            </a:pPr>
            <a:r>
              <a:rPr lang="ru-RU" sz="2000" dirty="0"/>
              <a:t>Д – доход от реализации имущества</a:t>
            </a:r>
          </a:p>
          <a:p>
            <a:pPr>
              <a:buNone/>
            </a:pPr>
            <a:r>
              <a:rPr lang="ru-RU" sz="2000" dirty="0"/>
              <a:t>В – выручка от реализации 				</a:t>
            </a:r>
          </a:p>
          <a:p>
            <a:pPr>
              <a:buNone/>
            </a:pPr>
            <a:r>
              <a:rPr lang="ru-RU" sz="2000" dirty="0"/>
              <a:t>ОС – остаточная стоимость</a:t>
            </a:r>
          </a:p>
          <a:p>
            <a:pPr>
              <a:buNone/>
            </a:pPr>
            <a:r>
              <a:rPr lang="ru-RU" sz="2000" dirty="0"/>
              <a:t>Р – расходы связанные с реализацией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" name="Picture 2" descr="G:\Презентации\Налоги и налогообложение\картинки налоги\аморт имущ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0136" y="3717033"/>
            <a:ext cx="2857500" cy="2581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818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332656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en-US" u="sng" dirty="0" smtClean="0"/>
              <a:t>II </a:t>
            </a:r>
            <a:r>
              <a:rPr lang="ru-RU" u="sng" dirty="0" smtClean="0"/>
              <a:t>Нормируемые расходы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1412776"/>
            <a:ext cx="8229600" cy="4911824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3200" dirty="0"/>
              <a:t>Нормируются организацией</a:t>
            </a:r>
          </a:p>
          <a:p>
            <a:endParaRPr lang="ru-RU" sz="3200" dirty="0"/>
          </a:p>
          <a:p>
            <a:r>
              <a:rPr lang="ru-RU" sz="3200" dirty="0"/>
              <a:t>Нормируются Налоговым кодексом РФ (25 гл.)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6789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476672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/>
              <a:t>Нормируются организацией: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91544" y="1268760"/>
            <a:ext cx="8229600" cy="5256584"/>
          </a:xfrm>
        </p:spPr>
        <p:txBody>
          <a:bodyPr>
            <a:normAutofit/>
          </a:bodyPr>
          <a:lstStyle/>
          <a:p>
            <a:pPr lvl="1"/>
            <a:r>
              <a:rPr lang="ru-RU" sz="3600" u="sng" dirty="0"/>
              <a:t>Командировочные расходы</a:t>
            </a:r>
          </a:p>
          <a:p>
            <a:pPr lvl="1"/>
            <a:endParaRPr lang="ru-RU" sz="1400" dirty="0"/>
          </a:p>
          <a:p>
            <a:pPr lvl="1"/>
            <a:r>
              <a:rPr lang="ru-RU" dirty="0" smtClean="0"/>
              <a:t>служебная командировка - это поездка работника по распоряжению работодателя на определенный срок для выполнения служебного поручения вне места постоянной работы				</a:t>
            </a:r>
          </a:p>
          <a:p>
            <a:pPr lvl="1">
              <a:buNone/>
            </a:pPr>
            <a:endParaRPr lang="ru-RU" sz="1400" dirty="0"/>
          </a:p>
          <a:p>
            <a:pPr lvl="1"/>
            <a:r>
              <a:rPr lang="ru-RU" dirty="0" smtClean="0"/>
              <a:t>Включают в себя:				</a:t>
            </a:r>
          </a:p>
          <a:p>
            <a:pPr lvl="2"/>
            <a:r>
              <a:rPr lang="ru-RU" dirty="0" smtClean="0"/>
              <a:t>Расходы по проезду</a:t>
            </a:r>
          </a:p>
          <a:p>
            <a:pPr lvl="2"/>
            <a:r>
              <a:rPr lang="ru-RU" dirty="0" smtClean="0"/>
              <a:t>Найму жилого помещения</a:t>
            </a:r>
          </a:p>
          <a:p>
            <a:pPr lvl="2"/>
            <a:r>
              <a:rPr lang="ru-RU" dirty="0" smtClean="0"/>
              <a:t>Суточные</a:t>
            </a:r>
          </a:p>
          <a:p>
            <a:pPr lvl="2"/>
            <a:r>
              <a:rPr lang="ru-RU" dirty="0" smtClean="0"/>
              <a:t>Оформление и выдача виз</a:t>
            </a:r>
          </a:p>
          <a:p>
            <a:pPr lvl="2"/>
            <a:r>
              <a:rPr lang="ru-RU" dirty="0" smtClean="0"/>
              <a:t>Консульские, аэродромные сборы</a:t>
            </a:r>
          </a:p>
          <a:p>
            <a:endParaRPr lang="ru-RU" dirty="0"/>
          </a:p>
        </p:txBody>
      </p:sp>
      <p:pic>
        <p:nvPicPr>
          <p:cNvPr id="4" name="Picture 2" descr="G:\Презентации\Налоги и налогообложение\картинки налоги\командтровочные расход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0216" y="3356992"/>
            <a:ext cx="2016224" cy="3024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034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404664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/>
              <a:t>II </a:t>
            </a:r>
            <a:r>
              <a:rPr lang="ru-RU" u="sng" dirty="0" smtClean="0"/>
              <a:t>Нормируемые расходы (НК РФ)</a:t>
            </a:r>
            <a:endParaRPr lang="ru-RU" u="sng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981200" y="1268760"/>
            <a:ext cx="8229600" cy="5055840"/>
          </a:xfrm>
        </p:spPr>
        <p:txBody>
          <a:bodyPr>
            <a:normAutofit lnSpcReduction="10000"/>
          </a:bodyPr>
          <a:lstStyle/>
          <a:p>
            <a:r>
              <a:rPr lang="ru-RU" sz="3600" dirty="0"/>
              <a:t>1. Расходы на рекламу</a:t>
            </a:r>
            <a:endParaRPr lang="en-US" sz="3600" dirty="0"/>
          </a:p>
          <a:p>
            <a:r>
              <a:rPr lang="ru-RU" b="1" u="sng" dirty="0" smtClean="0"/>
              <a:t>Не нормируются расходы на обычные виды рекламы:</a:t>
            </a:r>
          </a:p>
          <a:p>
            <a:pPr lvl="1"/>
            <a:r>
              <a:rPr lang="ru-RU" dirty="0" smtClean="0"/>
              <a:t>Через СМИ</a:t>
            </a:r>
          </a:p>
          <a:p>
            <a:pPr lvl="1"/>
            <a:r>
              <a:rPr lang="ru-RU" dirty="0" smtClean="0"/>
              <a:t>Наружная реклама</a:t>
            </a:r>
          </a:p>
          <a:p>
            <a:pPr lvl="1"/>
            <a:r>
              <a:rPr lang="ru-RU" dirty="0" smtClean="0"/>
              <a:t>Участие в выставках, экспозициях</a:t>
            </a:r>
          </a:p>
          <a:p>
            <a:pPr>
              <a:buNone/>
            </a:pPr>
            <a:endParaRPr lang="ru-RU" sz="2200" dirty="0"/>
          </a:p>
          <a:p>
            <a:r>
              <a:rPr lang="ru-RU" b="1" u="sng" dirty="0" smtClean="0"/>
              <a:t>Нормируются (норматив 1% от Выручки без НДС):</a:t>
            </a:r>
          </a:p>
          <a:p>
            <a:pPr lvl="1"/>
            <a:r>
              <a:rPr lang="ru-RU" dirty="0" smtClean="0"/>
              <a:t>Расходы на приобретение (изготовление) призов, для массовых рекламных кампаний	</a:t>
            </a:r>
          </a:p>
          <a:p>
            <a:pPr lvl="1"/>
            <a:r>
              <a:rPr lang="ru-RU" dirty="0" smtClean="0"/>
              <a:t>Расходы на иные виды рекламы</a:t>
            </a:r>
            <a:r>
              <a:rPr lang="ru-RU" b="1" dirty="0" smtClean="0"/>
              <a:t>	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Picture 2" descr="G:\Презентации\Налоги и налогообложение\картинки налоги\реклам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177" y="2276872"/>
            <a:ext cx="2664297" cy="1944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843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1412776"/>
            <a:ext cx="8229600" cy="4911824"/>
          </a:xfrm>
        </p:spPr>
        <p:txBody>
          <a:bodyPr>
            <a:normAutofit/>
          </a:bodyPr>
          <a:lstStyle/>
          <a:p>
            <a:r>
              <a:rPr lang="ru-RU" dirty="0" smtClean="0"/>
              <a:t>2. </a:t>
            </a:r>
            <a:r>
              <a:rPr lang="ru-RU" sz="3200" b="1" dirty="0"/>
              <a:t>Представительские расходы</a:t>
            </a:r>
            <a:r>
              <a:rPr lang="ru-RU" sz="3200" dirty="0"/>
              <a:t> </a:t>
            </a:r>
            <a:r>
              <a:rPr lang="ru-RU" dirty="0" smtClean="0"/>
              <a:t>– это расходы на официальный прием, переговоры в целях установления сотрудничества, заседания совета директоров,</a:t>
            </a:r>
            <a:r>
              <a:rPr lang="ru-RU" b="1" dirty="0" smtClean="0"/>
              <a:t> </a:t>
            </a:r>
            <a:r>
              <a:rPr lang="ru-RU" dirty="0" smtClean="0"/>
              <a:t>иного руководящего органа налогоплательщика, независимо от места проведения указанных мероприятий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sz="1400" dirty="0"/>
          </a:p>
          <a:p>
            <a:endParaRPr lang="ru-RU" sz="2800" dirty="0"/>
          </a:p>
          <a:p>
            <a:pPr lvl="1"/>
            <a:endParaRPr lang="ru-RU" b="1" dirty="0" smtClean="0"/>
          </a:p>
          <a:p>
            <a:pPr lvl="1"/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063552" y="188640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en-US" u="sng" dirty="0" smtClean="0"/>
              <a:t>II </a:t>
            </a:r>
            <a:r>
              <a:rPr lang="ru-RU" u="sng" dirty="0" smtClean="0"/>
              <a:t>Нормируемые расходы (НК РФ)</a:t>
            </a:r>
            <a:endParaRPr lang="ru-RU" u="sng" dirty="0"/>
          </a:p>
        </p:txBody>
      </p:sp>
      <p:pic>
        <p:nvPicPr>
          <p:cNvPr id="7" name="Picture 2" descr="G:\Презентации\Налоги и налогообложение\картинки налоги\представительские расход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8128" y="4005064"/>
            <a:ext cx="2895600" cy="238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721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/>
              <a:t>II </a:t>
            </a:r>
            <a:r>
              <a:rPr lang="ru-RU" u="sng" dirty="0" smtClean="0"/>
              <a:t>Нормируемые расходы (НК РФ)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u="sng" dirty="0"/>
              <a:t>Представительские расходы включают:</a:t>
            </a:r>
          </a:p>
          <a:p>
            <a:pPr lvl="1"/>
            <a:r>
              <a:rPr lang="ru-RU" dirty="0" smtClean="0"/>
              <a:t>Расходы на проведение официального приема</a:t>
            </a:r>
          </a:p>
          <a:p>
            <a:pPr lvl="1"/>
            <a:r>
              <a:rPr lang="ru-RU" dirty="0" smtClean="0"/>
              <a:t>Транспортное обеспечение к месту проведения и обратно</a:t>
            </a:r>
          </a:p>
          <a:p>
            <a:pPr lvl="1"/>
            <a:r>
              <a:rPr lang="ru-RU" dirty="0" smtClean="0"/>
              <a:t>Буфетное обслуживание во время переговоров</a:t>
            </a:r>
          </a:p>
          <a:p>
            <a:pPr lvl="1"/>
            <a:r>
              <a:rPr lang="ru-RU" dirty="0" smtClean="0"/>
              <a:t>Оплата услуг переводчиков, не состоящих в штате</a:t>
            </a:r>
          </a:p>
          <a:p>
            <a:pPr lvl="1">
              <a:buNone/>
            </a:pPr>
            <a:endParaRPr lang="ru-RU" b="1" dirty="0" smtClean="0"/>
          </a:p>
          <a:p>
            <a:pPr lvl="1">
              <a:buNone/>
            </a:pPr>
            <a:r>
              <a:rPr lang="ru-RU" sz="2800" dirty="0"/>
              <a:t>Норматив 4% от Фонда оплаты труда (ФОТ)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897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1412776"/>
            <a:ext cx="8229600" cy="4911824"/>
          </a:xfrm>
        </p:spPr>
        <p:txBody>
          <a:bodyPr>
            <a:normAutofit/>
          </a:bodyPr>
          <a:lstStyle/>
          <a:p>
            <a:r>
              <a:rPr lang="ru-RU" sz="3200" dirty="0"/>
              <a:t>3. расходы на компенсацию за использование для служебных поездок личного транспорта</a:t>
            </a:r>
          </a:p>
          <a:p>
            <a:endParaRPr lang="ru-RU" sz="3200" dirty="0"/>
          </a:p>
          <a:p>
            <a:endParaRPr lang="ru-RU" sz="2000" b="1" dirty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/>
              <a:t>II </a:t>
            </a:r>
            <a:r>
              <a:rPr lang="ru-RU" u="sng" dirty="0" smtClean="0"/>
              <a:t>Нормируемые расходы (НК РФ)</a:t>
            </a:r>
            <a:endParaRPr lang="ru-RU" u="sng" dirty="0"/>
          </a:p>
        </p:txBody>
      </p:sp>
      <p:pic>
        <p:nvPicPr>
          <p:cNvPr id="5" name="Picture 2" descr="http://n1.bg.ru/media/upload/images/city/2012/december/27dec/news/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008" y="2996952"/>
            <a:ext cx="3245346" cy="28853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979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/>
              <a:t>II </a:t>
            </a:r>
            <a:r>
              <a:rPr lang="ru-RU" u="sng" dirty="0" smtClean="0"/>
              <a:t>Нормируемые расходы (НК РФ)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1859280"/>
            <a:ext cx="8229600" cy="446532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Нормативы компенсации за личный транспорт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351584" y="2420888"/>
          <a:ext cx="7632848" cy="3405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3816424"/>
              </a:tblGrid>
              <a:tr h="129883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легковые автомобили с рабочим объемом двигателя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(руб. в месяц) </a:t>
                      </a:r>
                    </a:p>
                    <a:p>
                      <a:pPr algn="ctr"/>
                      <a:r>
                        <a:rPr lang="ru-RU" sz="2400" dirty="0" smtClean="0"/>
                        <a:t>(с 2003 г.)</a:t>
                      </a:r>
                      <a:endParaRPr lang="ru-RU" sz="2400" dirty="0"/>
                    </a:p>
                  </a:txBody>
                  <a:tcPr/>
                </a:tc>
              </a:tr>
              <a:tr h="1053645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до 2000 куб. см включительно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 - 1200</a:t>
                      </a:r>
                      <a:endParaRPr lang="ru-RU" sz="2000" dirty="0"/>
                    </a:p>
                  </a:txBody>
                  <a:tcPr/>
                </a:tc>
              </a:tr>
              <a:tr h="526749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свыше 2000 куб. см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- 1500</a:t>
                      </a:r>
                      <a:endParaRPr lang="ru-RU" sz="2000" dirty="0"/>
                    </a:p>
                  </a:txBody>
                  <a:tcPr/>
                </a:tc>
              </a:tr>
              <a:tr h="526749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мотоциклы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- 600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22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536" y="332656"/>
            <a:ext cx="8229600" cy="77809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/>
              <a:t>Налоговая база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124745"/>
            <a:ext cx="8229600" cy="5001419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денежное выражение прибыли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сумма прибыли определяется нарастающим итогом с начала налогового периода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формируется отдельно для исчисления налога по каждой ставке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если применяется одна ставка, то налоговая база определяется общая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/>
              <a:t>финансовый результат по операциям, которые облагаются налогом на прибыль организаций в особом порядке, определяется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196739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780696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Налоговая база</a:t>
            </a:r>
          </a:p>
        </p:txBody>
      </p:sp>
      <p:graphicFrame>
        <p:nvGraphicFramePr>
          <p:cNvPr id="4813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2783632" y="2132856"/>
          <a:ext cx="4104456" cy="144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Формула" r:id="rId3" imgW="1091880" imgH="482400" progId="Equation.3">
                  <p:embed/>
                </p:oleObj>
              </mc:Choice>
              <mc:Fallback>
                <p:oleObj name="Формула" r:id="rId3" imgW="10918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632" y="2132856"/>
                        <a:ext cx="4104456" cy="14401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2783633" y="3789040"/>
          <a:ext cx="2906613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Формула" r:id="rId5" imgW="761760" imgH="711000" progId="Equation.3">
                  <p:embed/>
                </p:oleObj>
              </mc:Choice>
              <mc:Fallback>
                <p:oleObj name="Формула" r:id="rId5" imgW="76176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633" y="3789040"/>
                        <a:ext cx="2906613" cy="212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955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476672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Перенос убытка на будущее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1556792"/>
            <a:ext cx="8229600" cy="504056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На ранее полученный убыток , можно уменьшить налоговую базу текущего периода, но не более, чем на 50%</a:t>
            </a:r>
          </a:p>
          <a:p>
            <a:endParaRPr lang="ru-RU" dirty="0" smtClean="0"/>
          </a:p>
          <a:p>
            <a:r>
              <a:rPr lang="ru-RU" sz="3200" dirty="0"/>
              <a:t>НБ = Д – Р - У</a:t>
            </a:r>
          </a:p>
          <a:p>
            <a:endParaRPr lang="ru-RU" dirty="0" smtClean="0"/>
          </a:p>
          <a:p>
            <a:r>
              <a:rPr lang="ru-RU" dirty="0" smtClean="0"/>
              <a:t>Перенос убытка возможен в течение не ограниченного периода времени</a:t>
            </a:r>
          </a:p>
          <a:p>
            <a:endParaRPr lang="ru-RU" dirty="0" smtClean="0"/>
          </a:p>
          <a:p>
            <a:r>
              <a:rPr lang="ru-RU" dirty="0" smtClean="0"/>
              <a:t>Необходимо хранить документы </a:t>
            </a:r>
          </a:p>
          <a:p>
            <a:endParaRPr lang="ru-RU" dirty="0" smtClean="0"/>
          </a:p>
          <a:p>
            <a:r>
              <a:rPr lang="ru-RU" dirty="0" smtClean="0"/>
              <a:t>Утрачивается при смене налогового режима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589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04664"/>
            <a:ext cx="8229600" cy="936104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dirty="0" smtClean="0"/>
              <a:t>Налоговая ставка 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556792"/>
            <a:ext cx="8229600" cy="476780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общая налоговая ставка - 20 % сумма налога на прибыль перечисляется:</a:t>
            </a:r>
          </a:p>
          <a:p>
            <a:pPr eaLnBrk="1" hangingPunct="1">
              <a:defRPr/>
            </a:pPr>
            <a:endParaRPr lang="ru-RU" dirty="0" smtClean="0"/>
          </a:p>
          <a:p>
            <a:pPr lvl="1" eaLnBrk="1" hangingPunct="1">
              <a:defRPr/>
            </a:pPr>
            <a:r>
              <a:rPr lang="ru-RU" dirty="0" smtClean="0"/>
              <a:t>в федеральный бюджет - 3%</a:t>
            </a:r>
          </a:p>
          <a:p>
            <a:pPr lvl="1" eaLnBrk="1" hangingPunct="1">
              <a:defRPr/>
            </a:pPr>
            <a:r>
              <a:rPr lang="ru-RU" dirty="0" smtClean="0"/>
              <a:t>в бюджет субъектов РФ - 17% </a:t>
            </a:r>
            <a:r>
              <a:rPr lang="ru-RU" smtClean="0"/>
              <a:t>(12,5 </a:t>
            </a:r>
            <a:r>
              <a:rPr lang="ru-RU" dirty="0" smtClean="0"/>
              <a:t>%)</a:t>
            </a:r>
          </a:p>
          <a:p>
            <a:pPr lvl="1"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специальные налоговые ставки</a:t>
            </a:r>
          </a:p>
          <a:p>
            <a:pPr lvl="1" eaLnBrk="1" hangingPunct="1">
              <a:defRPr/>
            </a:pPr>
            <a:r>
              <a:rPr lang="ru-RU" dirty="0" smtClean="0"/>
              <a:t> 0, 10, 13, 15, 20 %.</a:t>
            </a:r>
          </a:p>
        </p:txBody>
      </p:sp>
    </p:spTree>
    <p:extLst>
      <p:ext uri="{BB962C8B-B14F-4D97-AF65-F5344CB8AC3E}">
        <p14:creationId xmlns:p14="http://schemas.microsoft.com/office/powerpoint/2010/main" val="16978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76672"/>
            <a:ext cx="8229600" cy="86409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dirty="0" smtClean="0"/>
              <a:t>Налоговый период 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68761"/>
            <a:ext cx="8229600" cy="485740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ru-RU" sz="12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3600" dirty="0"/>
              <a:t>календарный год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ru-RU" sz="20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dirty="0"/>
              <a:t>отчетные периоды: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800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dirty="0"/>
              <a:t>Стандартный - I квартал, полугодие и 9 месяцев календарного года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ru-RU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dirty="0"/>
              <a:t>Не стандартный - месяц, 2 месяца, 3 месяца… …11 месяцев календарного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16922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/>
              <a:t>Порядок исчисления налога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i="1" dirty="0" smtClean="0"/>
              <a:t>НП – </a:t>
            </a:r>
            <a:r>
              <a:rPr lang="ru-RU" dirty="0" smtClean="0"/>
              <a:t>сумма налога на прибыль организаций</a:t>
            </a:r>
          </a:p>
          <a:p>
            <a:pPr eaLnBrk="1" hangingPunct="1">
              <a:defRPr/>
            </a:pPr>
            <a:r>
              <a:rPr lang="ru-RU" i="1" dirty="0" smtClean="0"/>
              <a:t>НБ</a:t>
            </a:r>
            <a:r>
              <a:rPr lang="ru-RU" dirty="0" smtClean="0"/>
              <a:t> - налоговая база</a:t>
            </a:r>
            <a:endParaRPr lang="ru-RU" i="1" dirty="0" smtClean="0"/>
          </a:p>
          <a:p>
            <a:pPr eaLnBrk="1" hangingPunct="1">
              <a:defRPr/>
            </a:pPr>
            <a:r>
              <a:rPr lang="ru-RU" i="1" dirty="0" err="1" smtClean="0"/>
              <a:t>нс</a:t>
            </a:r>
            <a:r>
              <a:rPr lang="ru-RU" dirty="0" smtClean="0"/>
              <a:t> – налоговая ставка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4224338" y="2205039"/>
          <a:ext cx="42481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2" name="Формула" r:id="rId3" imgW="39388680" imgH="7302600" progId="Equation.3">
                  <p:embed/>
                </p:oleObj>
              </mc:Choice>
              <mc:Fallback>
                <p:oleObj name="Формула" r:id="rId3" imgW="39388680" imgH="730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2205039"/>
                        <a:ext cx="4248150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082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/>
              <a:t>Порядок исчисления налога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  <a:p>
            <a:pPr algn="just" eaLnBrk="1" hangingPunct="1">
              <a:defRPr/>
            </a:pPr>
            <a:r>
              <a:rPr lang="ru-RU" dirty="0" smtClean="0"/>
              <a:t>общая сумма налога на прибыль организаций представляет собой сумму, полученную в результате сложения сумм налога, исчисленных по разным налоговым ставкам </a:t>
            </a:r>
          </a:p>
        </p:txBody>
      </p:sp>
    </p:spTree>
    <p:extLst>
      <p:ext uri="{BB962C8B-B14F-4D97-AF65-F5344CB8AC3E}">
        <p14:creationId xmlns:p14="http://schemas.microsoft.com/office/powerpoint/2010/main" val="340391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91544" y="260648"/>
            <a:ext cx="8229600" cy="86409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dirty="0" smtClean="0"/>
              <a:t>Авансовые платежи 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idx="1"/>
          </p:nvPr>
        </p:nvSpPr>
        <p:spPr>
          <a:xfrm>
            <a:off x="1919537" y="1268760"/>
            <a:ext cx="8569077" cy="5400328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dirty="0" smtClean="0"/>
              <a:t>только квартальные авансовые платежи по налогу на прибыль уплачивают: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dirty="0" smtClean="0"/>
              <a:t>организации, у которых доходы от реализации за предыдущие четыре квартала не превысили в среднем за 1 квартал</a:t>
            </a:r>
            <a:r>
              <a:rPr lang="en-US" dirty="0" smtClean="0"/>
              <a:t> </a:t>
            </a:r>
            <a:r>
              <a:rPr lang="ru-RU" u="sng" dirty="0" smtClean="0"/>
              <a:t>15 млн. руб.</a:t>
            </a:r>
          </a:p>
          <a:p>
            <a:pPr marL="393192" lvl="1" indent="0" algn="just" eaLnBrk="1" hangingPunct="1">
              <a:lnSpc>
                <a:spcPct val="90000"/>
              </a:lnSpc>
              <a:buNone/>
              <a:defRPr/>
            </a:pPr>
            <a:endParaRPr lang="ru-RU" dirty="0" smtClean="0"/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dirty="0" smtClean="0"/>
              <a:t> бюджетные учреждения</a:t>
            </a:r>
          </a:p>
          <a:p>
            <a:pPr lvl="1" algn="just" eaLnBrk="1" hangingPunct="1">
              <a:lnSpc>
                <a:spcPct val="90000"/>
              </a:lnSpc>
              <a:defRPr/>
            </a:pPr>
            <a:endParaRPr lang="ru-RU" dirty="0" smtClean="0"/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dirty="0" smtClean="0"/>
              <a:t>иностранные организации, осуществляющие деятельность в РФ через постоянное представительство</a:t>
            </a:r>
          </a:p>
        </p:txBody>
      </p:sp>
    </p:spTree>
    <p:extLst>
      <p:ext uri="{BB962C8B-B14F-4D97-AF65-F5344CB8AC3E}">
        <p14:creationId xmlns:p14="http://schemas.microsoft.com/office/powerpoint/2010/main" val="1309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75520" y="476672"/>
            <a:ext cx="8568952" cy="86409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Ежемесячные авансовые платежи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xfrm>
            <a:off x="2063552" y="1628801"/>
            <a:ext cx="8229600" cy="485740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800" dirty="0"/>
              <a:t>остальные организации помимо квартальных исчисляют и уплачивают ежемесячные </a:t>
            </a:r>
            <a:r>
              <a:rPr lang="ru-RU" sz="2800" dirty="0" smtClean="0"/>
              <a:t>авансовые платежи </a:t>
            </a:r>
            <a:r>
              <a:rPr lang="ru-RU" sz="2800" dirty="0"/>
              <a:t>по налогу на прибыль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ru-RU" sz="2800" dirty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800" u="sng" dirty="0"/>
              <a:t>Стандартный вариант </a:t>
            </a:r>
            <a:r>
              <a:rPr lang="ru-RU" sz="2800" dirty="0"/>
              <a:t>- ежемесячный авансовый платеж, подлежащий уплате в течение каждого квартала определяется из предполагаемой прибыли, размер которой определяется по итогам предыдущего квартала </a:t>
            </a:r>
          </a:p>
        </p:txBody>
      </p:sp>
    </p:spTree>
    <p:extLst>
      <p:ext uri="{BB962C8B-B14F-4D97-AF65-F5344CB8AC3E}">
        <p14:creationId xmlns:p14="http://schemas.microsoft.com/office/powerpoint/2010/main" val="19088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536" y="476672"/>
            <a:ext cx="8496944" cy="78069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/>
              <a:t>Ежемесячные авансовые платежи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340768"/>
            <a:ext cx="8229600" cy="4983832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2800" u="sng" dirty="0"/>
              <a:t>Нестандартный вариант </a:t>
            </a:r>
            <a:r>
              <a:rPr lang="ru-RU" sz="2800" dirty="0"/>
              <a:t>- организация вправе уплачивать в течение налогового периода ежемесячные авансовые платежи исходя из фактически полученной прибыли.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1400" dirty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/>
              <a:t>переход осуществляется добровольно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1400" dirty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/>
              <a:t>только с начала налогового периода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1400" dirty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800" dirty="0"/>
              <a:t>организация обязана уведомить налоговый орган не позднее 31 декабря года, предшествующего переходу на уплату ежемесячных авансов исходя из полученной прибыли</a:t>
            </a:r>
          </a:p>
        </p:txBody>
      </p:sp>
    </p:spTree>
    <p:extLst>
      <p:ext uri="{BB962C8B-B14F-4D97-AF65-F5344CB8AC3E}">
        <p14:creationId xmlns:p14="http://schemas.microsoft.com/office/powerpoint/2010/main" val="111144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04664"/>
            <a:ext cx="8229600" cy="93610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/>
              <a:t>Порядок и сроки уплаты налога 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2208214" y="1556792"/>
            <a:ext cx="7926387" cy="4824958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defRPr/>
            </a:pPr>
            <a:r>
              <a:rPr lang="ru-RU" sz="2400" dirty="0"/>
              <a:t>ежемесячные авансовые </a:t>
            </a:r>
            <a:r>
              <a:rPr lang="ru-RU" sz="2400" dirty="0" smtClean="0"/>
              <a:t>платежи (стандартный вариант) </a:t>
            </a:r>
            <a:r>
              <a:rPr lang="ru-RU" sz="2400" dirty="0" smtClean="0">
                <a:solidFill>
                  <a:prstClr val="black"/>
                </a:solidFill>
              </a:rPr>
              <a:t>– </a:t>
            </a:r>
            <a:r>
              <a:rPr lang="ru-RU" sz="2400" dirty="0" smtClean="0"/>
              <a:t>не </a:t>
            </a:r>
            <a:r>
              <a:rPr lang="ru-RU" sz="2400" dirty="0"/>
              <a:t>позднее 28-го числа каждого месяца </a:t>
            </a:r>
            <a:r>
              <a:rPr lang="ru-RU" sz="2400" dirty="0" smtClean="0"/>
              <a:t>отчетного </a:t>
            </a:r>
            <a:r>
              <a:rPr lang="ru-RU" sz="2400" dirty="0"/>
              <a:t>периода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1000" dirty="0"/>
          </a:p>
          <a:p>
            <a:pPr algn="just">
              <a:lnSpc>
                <a:spcPct val="80000"/>
              </a:lnSpc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ежемесячные авансовые платежи (не стандартный вариант) </a:t>
            </a:r>
            <a:r>
              <a:rPr lang="ru-RU" sz="2400" dirty="0">
                <a:solidFill>
                  <a:prstClr val="black"/>
                </a:solidFill>
              </a:rPr>
              <a:t>–</a:t>
            </a: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dirty="0" smtClean="0"/>
              <a:t>не </a:t>
            </a:r>
            <a:r>
              <a:rPr lang="ru-RU" sz="2400" dirty="0"/>
              <a:t>позднее 28-го числа месяца, следующего за месяцем, по итогам которого производится исчисление налога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1000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dirty="0" smtClean="0"/>
              <a:t>квартальные авансовые платежи – не позднее 28 числа месяца, следующего за отчетным периодом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ru-RU" sz="2400" dirty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dirty="0"/>
              <a:t>налог, подлежащий уплате по истечении налогового </a:t>
            </a:r>
            <a:r>
              <a:rPr lang="ru-RU" sz="2400" dirty="0" smtClean="0"/>
              <a:t>периода - </a:t>
            </a:r>
            <a:r>
              <a:rPr lang="ru-RU" sz="2400" dirty="0"/>
              <a:t>уплачивается не позднее 28 марта года, следующего за истекшим налоговым периодом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3813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48680"/>
            <a:ext cx="8229600" cy="936104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dirty="0" smtClean="0"/>
              <a:t>Налоговая декларация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018580"/>
            <a:ext cx="8229600" cy="4306019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2400" dirty="0" smtClean="0"/>
              <a:t>за отчетный период – предоставляется не </a:t>
            </a:r>
            <a:r>
              <a:rPr lang="ru-RU" sz="2400" dirty="0"/>
              <a:t>позднее 28 календарных дней со дня окончания соответствующего отчетного периода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dirty="0"/>
          </a:p>
          <a:p>
            <a:pPr algn="just">
              <a:lnSpc>
                <a:spcPct val="80000"/>
              </a:lnSpc>
              <a:defRPr/>
            </a:pPr>
            <a:r>
              <a:rPr lang="ru-RU" sz="2400" dirty="0" smtClean="0"/>
              <a:t>за налоговый период </a:t>
            </a:r>
            <a:r>
              <a:rPr lang="ru-RU" sz="2400" dirty="0" smtClean="0">
                <a:solidFill>
                  <a:prstClr val="black"/>
                </a:solidFill>
              </a:rPr>
              <a:t>– </a:t>
            </a:r>
            <a:r>
              <a:rPr lang="ru-RU" sz="2400" dirty="0">
                <a:solidFill>
                  <a:prstClr val="black"/>
                </a:solidFill>
              </a:rPr>
              <a:t>предоставляется</a:t>
            </a:r>
            <a:r>
              <a:rPr lang="ru-RU" sz="2400" dirty="0" smtClean="0"/>
              <a:t> не </a:t>
            </a:r>
            <a:r>
              <a:rPr lang="ru-RU" sz="2400" dirty="0"/>
              <a:t>позднее 28 марта года, следующего за истекшим налоговым периодом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dirty="0"/>
          </a:p>
          <a:p>
            <a:pPr eaLnBrk="1" hangingPunct="1">
              <a:lnSpc>
                <a:spcPct val="80000"/>
              </a:lnSpc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4021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5260" y="2011680"/>
            <a:ext cx="10972800" cy="2414706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4. </a:t>
            </a:r>
            <a:r>
              <a:rPr lang="ru-RU" sz="5400" dirty="0"/>
              <a:t>Налог на </a:t>
            </a:r>
            <a:r>
              <a:rPr lang="ru-RU" sz="5400" dirty="0" smtClean="0"/>
              <a:t>доходы физических лиц -</a:t>
            </a:r>
            <a:br>
              <a:rPr lang="ru-RU" sz="5400" dirty="0" smtClean="0"/>
            </a:br>
            <a:r>
              <a:rPr lang="ru-RU" sz="5400" dirty="0" smtClean="0"/>
              <a:t>НДФЛ</a:t>
            </a:r>
            <a:r>
              <a:rPr lang="ru-RU" sz="5400" dirty="0"/>
              <a:t/>
            </a:r>
            <a:br>
              <a:rPr lang="ru-RU" sz="5400" dirty="0"/>
            </a:b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90601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/>
            </a:r>
            <a:br>
              <a:rPr lang="ru-RU" sz="4000" dirty="0"/>
            </a:br>
            <a:r>
              <a:rPr lang="ru-RU" altLang="ru-RU" sz="4400" dirty="0"/>
              <a:t>Регламентирующий документ</a:t>
            </a:r>
            <a:endParaRPr lang="ru-RU" sz="4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sz="3600" dirty="0"/>
          </a:p>
          <a:p>
            <a:endParaRPr lang="ru-RU" sz="3600" dirty="0"/>
          </a:p>
          <a:p>
            <a:endParaRPr lang="ru-RU" sz="3600" dirty="0"/>
          </a:p>
          <a:p>
            <a:r>
              <a:rPr lang="ru-RU" sz="3600" dirty="0"/>
              <a:t>Налоговый кодекс </a:t>
            </a:r>
            <a:r>
              <a:rPr lang="ru-RU" sz="3600" dirty="0" smtClean="0"/>
              <a:t>РФ: </a:t>
            </a:r>
            <a:endParaRPr lang="ru-RU" sz="3600" dirty="0"/>
          </a:p>
          <a:p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 smtClean="0"/>
              <a:t>23 </a:t>
            </a:r>
            <a:r>
              <a:rPr lang="ru-RU" sz="3600" dirty="0"/>
              <a:t>глава НК РФ «Налог на </a:t>
            </a:r>
            <a:r>
              <a:rPr lang="ru-RU" sz="3600" dirty="0" smtClean="0"/>
              <a:t>доходы физических лиц»</a:t>
            </a:r>
            <a:endParaRPr lang="ru-RU" sz="3600" dirty="0"/>
          </a:p>
          <a:p>
            <a:endParaRPr lang="ru-RU" dirty="0"/>
          </a:p>
        </p:txBody>
      </p:sp>
      <p:pic>
        <p:nvPicPr>
          <p:cNvPr id="6" name="Picture 13" descr="C:\Documents and Settings\1\Local Settings\Temporary Internet Files\Content.IE5\UTCZNET3\MP900400812[1]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279576" y="1988840"/>
            <a:ext cx="3310074" cy="183620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softEdge rad="25400"/>
          </a:effectLst>
          <a:scene3d>
            <a:camera prst="orthographicFront"/>
            <a:lightRig rig="twoPt" dir="t"/>
          </a:scene3d>
          <a:sp3d>
            <a:bevelT/>
          </a:sp3d>
          <a:extLst/>
        </p:spPr>
      </p:pic>
    </p:spTree>
    <p:extLst>
      <p:ext uri="{BB962C8B-B14F-4D97-AF65-F5344CB8AC3E}">
        <p14:creationId xmlns:p14="http://schemas.microsoft.com/office/powerpoint/2010/main" val="280735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/>
              <a:t>НДФЛ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Прямой налог</a:t>
            </a:r>
          </a:p>
          <a:p>
            <a:endParaRPr lang="ru-RU" dirty="0" smtClean="0"/>
          </a:p>
          <a:p>
            <a:r>
              <a:rPr lang="ru-RU" dirty="0" smtClean="0"/>
              <a:t>Федеральный налог  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Picture 2" descr="G:\Презентации\Налоги и налогообложение\картинки налоги\НДФЛ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1944" y="2636912"/>
            <a:ext cx="4248472" cy="30777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04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800" dirty="0"/>
              <a:t>Налогоплательщики 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90800" y="1700809"/>
            <a:ext cx="7543800" cy="4395192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физические лица - налоговые резиденты РФ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физические лица, не являющиеся налоговыми резидентами РФ, но получающие доходы в РФ </a:t>
            </a:r>
          </a:p>
        </p:txBody>
      </p:sp>
    </p:spTree>
    <p:extLst>
      <p:ext uri="{BB962C8B-B14F-4D97-AF65-F5344CB8AC3E}">
        <p14:creationId xmlns:p14="http://schemas.microsoft.com/office/powerpoint/2010/main" val="298398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uiExpand="1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/>
              <a:t>Физические лица</a:t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981200" y="908720"/>
            <a:ext cx="7467600" cy="5565232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Население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Индивидуальные предприниматели (ИП)</a:t>
            </a:r>
            <a:endParaRPr lang="ru-RU" dirty="0"/>
          </a:p>
        </p:txBody>
      </p:sp>
      <p:pic>
        <p:nvPicPr>
          <p:cNvPr id="4" name="Picture 4" descr="http://static3.depositphotos.com/1002553/150/i/950/depositphotos_1504873-Hand-craft-Fami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5800" y="1052736"/>
            <a:ext cx="3816424" cy="2664296"/>
          </a:xfrm>
          <a:prstGeom prst="rect">
            <a:avLst/>
          </a:prstGeom>
          <a:noFill/>
        </p:spPr>
      </p:pic>
      <p:pic>
        <p:nvPicPr>
          <p:cNvPr id="51202" name="Picture 2" descr="http://s018.radikal.ru/i515/1405/26/298a8ad0dd5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5280" y="2666999"/>
            <a:ext cx="5939800" cy="4191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604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692696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Статус налогового резидента для физических лиц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pPr algn="just"/>
            <a:r>
              <a:rPr lang="ru-RU" dirty="0" smtClean="0"/>
              <a:t>Определяется по тесту физического присутствия</a:t>
            </a:r>
          </a:p>
          <a:p>
            <a:pPr algn="just"/>
            <a:endParaRPr lang="ru-RU" dirty="0" smtClean="0"/>
          </a:p>
          <a:p>
            <a:pPr algn="just">
              <a:lnSpc>
                <a:spcPct val="150000"/>
              </a:lnSpc>
            </a:pPr>
            <a:r>
              <a:rPr lang="ru-RU" dirty="0" smtClean="0"/>
              <a:t> Налоговыми резидентами признаются физические лица, фактически находящиеся в РФ не менее 183 календарных дней в течение 12 следующих подряд месяцев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555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552" y="188640"/>
            <a:ext cx="74676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dirty="0"/>
              <a:t>Объект налогообложения 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3200" dirty="0"/>
              <a:t>для физических лиц, являющихся налоговыми резидентами РФ</a:t>
            </a:r>
          </a:p>
          <a:p>
            <a:pPr algn="just" eaLnBrk="1" hangingPunct="1">
              <a:lnSpc>
                <a:spcPct val="90000"/>
              </a:lnSpc>
              <a:buNone/>
              <a:defRPr/>
            </a:pPr>
            <a:endParaRPr lang="ru-RU" sz="2000" dirty="0"/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dirty="0" smtClean="0"/>
              <a:t>доход, полученный от источников в Российской Федерации и за её пределами</a:t>
            </a:r>
          </a:p>
          <a:p>
            <a:pPr lvl="1" algn="just" eaLnBrk="1" hangingPunct="1">
              <a:lnSpc>
                <a:spcPct val="90000"/>
              </a:lnSpc>
              <a:buNone/>
              <a:defRPr/>
            </a:pPr>
            <a:endParaRPr lang="ru-RU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3200" dirty="0"/>
              <a:t>для физических лиц, не являющихся налоговыми резидентами РФ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ru-RU" sz="2000" dirty="0"/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dirty="0" smtClean="0"/>
              <a:t>доход, полученный от источников в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86454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uiExpand="1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922114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800" dirty="0"/>
              <a:t>Налоговая база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81200" y="1268761"/>
            <a:ext cx="8363272" cy="485740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dirty="0" smtClean="0"/>
              <a:t>Для доходов физического лица - налогового резидента РФ, облагаемых по ставке 13</a:t>
            </a:r>
            <a:r>
              <a:rPr lang="en-US" dirty="0" smtClean="0"/>
              <a:t>%</a:t>
            </a:r>
            <a:r>
              <a:rPr lang="ru-RU" dirty="0" smtClean="0"/>
              <a:t> (за исключением дивидендов)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dirty="0" smtClean="0"/>
          </a:p>
          <a:p>
            <a:pPr eaLnBrk="1" hangingPunct="1">
              <a:lnSpc>
                <a:spcPct val="90000"/>
              </a:lnSpc>
              <a:defRPr/>
            </a:pPr>
            <a:endParaRPr lang="ru-RU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i="1" dirty="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i="1" dirty="0" smtClean="0"/>
              <a:t>НБ</a:t>
            </a:r>
            <a:r>
              <a:rPr lang="ru-RU" dirty="0" smtClean="0"/>
              <a:t> – налоговая база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i="1" dirty="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i="1" dirty="0" smtClean="0"/>
              <a:t>Д</a:t>
            </a:r>
            <a:r>
              <a:rPr lang="ru-RU" dirty="0" smtClean="0"/>
              <a:t> - сумма доходов, подлежащих налогообложению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i="1" dirty="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i="1" dirty="0" smtClean="0"/>
              <a:t>НВ</a:t>
            </a:r>
            <a:r>
              <a:rPr lang="ru-RU" dirty="0" smtClean="0"/>
              <a:t> - сумма налоговых вычетов		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dirty="0" smtClean="0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4295801" y="2492897"/>
          <a:ext cx="3119437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Формула" r:id="rId3" imgW="29233800" imgH="6489720" progId="Equation.3">
                  <p:embed/>
                </p:oleObj>
              </mc:Choice>
              <mc:Fallback>
                <p:oleObj name="Формула" r:id="rId3" imgW="29233800" imgH="6489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801" y="2492897"/>
                        <a:ext cx="3119437" cy="76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837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uiExpand="1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7467600" cy="85010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800" dirty="0"/>
              <a:t>Налоговая база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81200" y="1268761"/>
            <a:ext cx="8229600" cy="485740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если доходы меньше вычетов, налоговая база равна нулю 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отрицательная разница на следующий налоговый период не переносится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исключение имущественный налоговый вычет </a:t>
            </a:r>
          </a:p>
        </p:txBody>
      </p:sp>
    </p:spTree>
    <p:extLst>
      <p:ext uri="{BB962C8B-B14F-4D97-AF65-F5344CB8AC3E}">
        <p14:creationId xmlns:p14="http://schemas.microsoft.com/office/powerpoint/2010/main" val="256864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800" dirty="0"/>
              <a:t>Налоговая база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ru-RU" dirty="0" smtClean="0"/>
              <a:t>Если из заработной платы физического лица производятся другие удержания, то в соответствии с п. 1 ст. 210 НК РФ такие удержания не уменьшают налоговую базу </a:t>
            </a:r>
          </a:p>
        </p:txBody>
      </p:sp>
    </p:spTree>
    <p:extLst>
      <p:ext uri="{BB962C8B-B14F-4D97-AF65-F5344CB8AC3E}">
        <p14:creationId xmlns:p14="http://schemas.microsoft.com/office/powerpoint/2010/main" val="188086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78156"/>
            <a:ext cx="8229600" cy="778098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800" dirty="0"/>
              <a:t>Налоговая база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81200" y="1337094"/>
            <a:ext cx="8229600" cy="478907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dirty="0" smtClean="0"/>
              <a:t>Для доходов физического лица, облагаемых по ставке 9, </a:t>
            </a:r>
            <a:r>
              <a:rPr lang="en-US" dirty="0" smtClean="0"/>
              <a:t>13</a:t>
            </a:r>
            <a:r>
              <a:rPr lang="ru-RU" dirty="0" smtClean="0"/>
              <a:t>, 15, 30, 35 процентов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dirty="0" smtClean="0"/>
          </a:p>
          <a:p>
            <a:pPr eaLnBrk="1" hangingPunct="1">
              <a:lnSpc>
                <a:spcPct val="90000"/>
              </a:lnSpc>
              <a:defRPr/>
            </a:pPr>
            <a:endParaRPr lang="ru-RU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i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i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i="1" dirty="0" smtClean="0"/>
              <a:t>НБ</a:t>
            </a:r>
            <a:r>
              <a:rPr lang="ru-RU" dirty="0" smtClean="0"/>
              <a:t> – налоговая база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i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i="1" dirty="0" smtClean="0"/>
              <a:t>Д</a:t>
            </a:r>
            <a:r>
              <a:rPr lang="ru-RU" dirty="0" smtClean="0"/>
              <a:t> - сумма доходов, подлежащих налогообложению</a:t>
            </a:r>
            <a:endParaRPr lang="ru-RU" i="1" dirty="0" smtClean="0"/>
          </a:p>
          <a:p>
            <a:pPr eaLnBrk="1" hangingPunct="1">
              <a:lnSpc>
                <a:spcPct val="90000"/>
              </a:lnSpc>
              <a:defRPr/>
            </a:pPr>
            <a:endParaRPr lang="ru-RU" dirty="0" smtClean="0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4367808" y="2276872"/>
          <a:ext cx="2913112" cy="11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2" name="Формула" r:id="rId3" imgW="17859960" imgH="6489720" progId="Equation.3">
                  <p:embed/>
                </p:oleObj>
              </mc:Choice>
              <mc:Fallback>
                <p:oleObj name="Формула" r:id="rId3" imgW="17859960" imgH="6489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808" y="2276872"/>
                        <a:ext cx="2913112" cy="117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378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uiExpand="1" build="p"/>
      <p:bldP spid="72707" grpId="1" uiExpand="1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7467600" cy="778098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800" dirty="0"/>
              <a:t>Налоговая база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79651" y="1268760"/>
            <a:ext cx="8137525" cy="4827240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ru-RU" dirty="0" smtClean="0"/>
              <a:t>при применении  к доходам физического лица одной ставки налоговая база определяется общая</a:t>
            </a:r>
          </a:p>
          <a:p>
            <a:pPr algn="just" eaLnBrk="1" hangingPunct="1">
              <a:defRPr/>
            </a:pPr>
            <a:endParaRPr lang="ru-RU" dirty="0" smtClean="0"/>
          </a:p>
          <a:p>
            <a:pPr algn="just" eaLnBrk="1" hangingPunct="1">
              <a:defRPr/>
            </a:pPr>
            <a:r>
              <a:rPr lang="ru-RU" dirty="0" smtClean="0"/>
              <a:t>при применении  к доходам физического лица разных ставок налоговая база определяется отдельно</a:t>
            </a:r>
          </a:p>
          <a:p>
            <a:pPr algn="just" eaLnBrk="1" hangingPunct="1">
              <a:defRPr/>
            </a:pPr>
            <a:endParaRPr lang="ru-RU" dirty="0" smtClean="0"/>
          </a:p>
          <a:p>
            <a:pPr algn="just" eaLnBrk="1" hangingPunct="1">
              <a:defRPr/>
            </a:pPr>
            <a:r>
              <a:rPr lang="ru-RU" dirty="0" smtClean="0"/>
              <a:t>налоговая база определяется в рублях </a:t>
            </a:r>
          </a:p>
        </p:txBody>
      </p:sp>
    </p:spTree>
    <p:extLst>
      <p:ext uri="{BB962C8B-B14F-4D97-AF65-F5344CB8AC3E}">
        <p14:creationId xmlns:p14="http://schemas.microsoft.com/office/powerpoint/2010/main" val="359959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800" dirty="0"/>
              <a:t>Налоговая база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19680" y="1707416"/>
            <a:ext cx="7543800" cy="4683224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sz="2800" dirty="0"/>
              <a:t>включает все доходы физического лица:</a:t>
            </a:r>
          </a:p>
          <a:p>
            <a:pPr eaLnBrk="1" hangingPunct="1">
              <a:buNone/>
              <a:defRPr/>
            </a:pPr>
            <a:endParaRPr lang="ru-RU" sz="2800" dirty="0"/>
          </a:p>
          <a:p>
            <a:pPr lvl="1" eaLnBrk="1" hangingPunct="1">
              <a:defRPr/>
            </a:pPr>
            <a:r>
              <a:rPr lang="ru-RU" dirty="0" smtClean="0"/>
              <a:t>в денежной форме</a:t>
            </a:r>
          </a:p>
          <a:p>
            <a:pPr lvl="1" eaLnBrk="1" hangingPunct="1">
              <a:defRPr/>
            </a:pPr>
            <a:endParaRPr lang="ru-RU" sz="1400" dirty="0"/>
          </a:p>
          <a:p>
            <a:pPr lvl="1" eaLnBrk="1" hangingPunct="1">
              <a:defRPr/>
            </a:pPr>
            <a:r>
              <a:rPr lang="ru-RU" dirty="0" smtClean="0"/>
              <a:t>натуральной форме</a:t>
            </a:r>
          </a:p>
          <a:p>
            <a:pPr lvl="1" eaLnBrk="1" hangingPunct="1">
              <a:defRPr/>
            </a:pPr>
            <a:endParaRPr lang="ru-RU" sz="1400" dirty="0"/>
          </a:p>
          <a:p>
            <a:pPr lvl="1" eaLnBrk="1" hangingPunct="1">
              <a:defRPr/>
            </a:pPr>
            <a:r>
              <a:rPr lang="ru-RU" dirty="0" smtClean="0"/>
              <a:t>в виде материальной выгоды </a:t>
            </a:r>
          </a:p>
        </p:txBody>
      </p:sp>
    </p:spTree>
    <p:extLst>
      <p:ext uri="{BB962C8B-B14F-4D97-AF65-F5344CB8AC3E}">
        <p14:creationId xmlns:p14="http://schemas.microsoft.com/office/powerpoint/2010/main" val="291676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uiExpand="1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/>
              <a:t>Доходы в натуральной форме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Оплата организациями или ИП товаров (работ, услуг), в том числе коммунальных услуг, питания, отдыха, обучения в интересах налогоплательщика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полученные налогоплательщиком товары, (работы, услуги) на безвозмездной основе или с частичной оплатой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оплата труда в натуральной форме</a:t>
            </a:r>
            <a:endParaRPr lang="ru-RU" dirty="0" smtClean="0">
              <a:hlinkClick r:id="rId2"/>
            </a:endParaRP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096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764704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Налоговая база по доходам в натуральной форме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 algn="just"/>
            <a:r>
              <a:rPr lang="ru-RU" dirty="0" smtClean="0"/>
              <a:t>определяется как стоимость этих товаров (работ, услуг)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 стоимость товаров (работ, услуг) включается соответствующая сумма НДС, акцизов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2855640" y="4509121"/>
          <a:ext cx="5675312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6" name="Формула" r:id="rId3" imgW="965160" imgH="203040" progId="Equation.3">
                  <p:embed/>
                </p:oleObj>
              </mc:Choice>
              <mc:Fallback>
                <p:oleObj name="Формула" r:id="rId3" imgW="965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640" y="4509121"/>
                        <a:ext cx="5675312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966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467600" cy="9941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4000" dirty="0"/>
              <a:t>Доходы в виде материальной выгоды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981199" y="1535502"/>
            <a:ext cx="8724181" cy="493845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материальная выгода, полученная от экономии на % за пользование налогоплательщиком заемными средствами, полученными от организаций или ИП</a:t>
            </a:r>
            <a:r>
              <a:rPr lang="en-US" dirty="0"/>
              <a:t> </a:t>
            </a:r>
            <a:r>
              <a:rPr lang="ru-RU" dirty="0"/>
              <a:t>за исключением:</a:t>
            </a:r>
          </a:p>
          <a:p>
            <a:pPr marL="393192" lvl="1" indent="0" algn="just">
              <a:buNone/>
            </a:pPr>
            <a:endParaRPr lang="ru-RU" sz="1400" dirty="0"/>
          </a:p>
          <a:p>
            <a:pPr lvl="1" algn="just"/>
            <a:r>
              <a:rPr lang="ru-RU" dirty="0" smtClean="0"/>
              <a:t>материальной выгоды, по займам, предоставленным на новое строительство либо приобретение на территории РФ жилого дома, квартиры (при получение имущественного налогового вычета);</a:t>
            </a:r>
          </a:p>
          <a:p>
            <a:pPr lvl="1" algn="just"/>
            <a:endParaRPr lang="ru-RU" sz="1400" dirty="0"/>
          </a:p>
          <a:p>
            <a:pPr algn="just"/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56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Налоговая база по материальной выгоде от экономии на %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Займы в рублях</a:t>
            </a:r>
          </a:p>
          <a:p>
            <a:pPr lvl="1" algn="just"/>
            <a:r>
              <a:rPr lang="ru-RU" dirty="0" smtClean="0"/>
              <a:t>превышение суммы % за пользование заемными средствами, исчисленной исходя из 2/3 действующей ставки рефинансирования ЦБ РФ над суммой % по условиям договора</a:t>
            </a:r>
          </a:p>
          <a:p>
            <a:pPr lvl="1" algn="just">
              <a:buNone/>
            </a:pPr>
            <a:endParaRPr lang="ru-RU" dirty="0" smtClean="0">
              <a:hlinkClick r:id="rId2"/>
            </a:endParaRPr>
          </a:p>
          <a:p>
            <a:pPr algn="just"/>
            <a:r>
              <a:rPr lang="ru-RU" dirty="0" smtClean="0"/>
              <a:t>Займы в валюте</a:t>
            </a:r>
          </a:p>
          <a:p>
            <a:pPr lvl="1" algn="just"/>
            <a:r>
              <a:rPr lang="ru-RU" dirty="0" smtClean="0"/>
              <a:t>превышение суммы % за пользование заемными средствами исчисленной исходя из 9 % годовых, над суммой %, исчисленной исходя из условий договора</a:t>
            </a: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781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6859" y="1154532"/>
            <a:ext cx="7467600" cy="706090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Доходы в виде материальной выгоды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067464" y="2286000"/>
            <a:ext cx="7467600" cy="478317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материальная выгода, полученная от приобретения товаров (работ, услуг) у взаимозависимых лиц (физических лиц, организаций и ИП)</a:t>
            </a:r>
          </a:p>
          <a:p>
            <a:pPr marL="0" indent="0" algn="just">
              <a:buNone/>
            </a:pPr>
            <a:endParaRPr lang="ru-RU" dirty="0" smtClean="0"/>
          </a:p>
          <a:p>
            <a:pPr algn="just"/>
            <a:r>
              <a:rPr lang="ru-RU" dirty="0" smtClean="0"/>
              <a:t>материальная выгода, полученная от приобретения ценных бумаг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89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/>
              <a:t>Состав доходов, учитываемых при налогообложении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90800" y="2924176"/>
            <a:ext cx="7543800" cy="31718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/>
              <a:t>определен ст. 208 НК РФ </a:t>
            </a:r>
          </a:p>
        </p:txBody>
      </p:sp>
    </p:spTree>
    <p:extLst>
      <p:ext uri="{BB962C8B-B14F-4D97-AF65-F5344CB8AC3E}">
        <p14:creationId xmlns:p14="http://schemas.microsoft.com/office/powerpoint/2010/main" val="59086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552" y="548680"/>
            <a:ext cx="74676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dirty="0"/>
              <a:t>Д</a:t>
            </a:r>
            <a:r>
              <a:rPr lang="ru-RU" sz="4000" dirty="0" smtClean="0"/>
              <a:t>оходы</a:t>
            </a:r>
            <a:r>
              <a:rPr lang="ru-RU" sz="4000" dirty="0"/>
              <a:t>, не учитываемые при налогообложении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063552" y="1916832"/>
            <a:ext cx="8071048" cy="4179168"/>
          </a:xfrm>
        </p:spPr>
        <p:txBody>
          <a:bodyPr>
            <a:normAutofit fontScale="92500"/>
          </a:bodyPr>
          <a:lstStyle/>
          <a:p>
            <a:pPr algn="just" eaLnBrk="1" hangingPunct="1">
              <a:defRPr/>
            </a:pPr>
            <a:r>
              <a:rPr lang="ru-RU" dirty="0" smtClean="0"/>
              <a:t>Государственные пособия (за исключением ПВН)</a:t>
            </a:r>
          </a:p>
          <a:p>
            <a:pPr algn="just" eaLnBrk="1" hangingPunct="1">
              <a:defRPr/>
            </a:pPr>
            <a:r>
              <a:rPr lang="ru-RU" dirty="0" smtClean="0"/>
              <a:t>Государственные пенсии</a:t>
            </a:r>
          </a:p>
          <a:p>
            <a:pPr algn="just" eaLnBrk="1" hangingPunct="1">
              <a:defRPr/>
            </a:pPr>
            <a:r>
              <a:rPr lang="ru-RU" dirty="0" smtClean="0"/>
              <a:t>Алименты получаемые налогоплательщиком</a:t>
            </a:r>
          </a:p>
          <a:p>
            <a:pPr algn="just" eaLnBrk="1" hangingPunct="1">
              <a:defRPr/>
            </a:pPr>
            <a:r>
              <a:rPr lang="ru-RU" dirty="0" smtClean="0"/>
              <a:t>Стипендии</a:t>
            </a:r>
          </a:p>
          <a:p>
            <a:pPr algn="just" eaLnBrk="1" hangingPunct="1">
              <a:defRPr/>
            </a:pPr>
            <a:r>
              <a:rPr lang="ru-RU" dirty="0" smtClean="0"/>
              <a:t>Призы в спортивных мероприятиях</a:t>
            </a:r>
          </a:p>
          <a:p>
            <a:pPr algn="just" eaLnBrk="1" hangingPunct="1">
              <a:defRPr/>
            </a:pPr>
            <a:r>
              <a:rPr lang="ru-RU" dirty="0" smtClean="0"/>
              <a:t>% по банковским вкладам</a:t>
            </a:r>
          </a:p>
          <a:p>
            <a:pPr algn="just" eaLnBrk="1" hangingPunct="1">
              <a:defRPr/>
            </a:pPr>
            <a:r>
              <a:rPr lang="ru-RU" dirty="0" smtClean="0"/>
              <a:t>Доходы не превышающие 4000 руб. в год по перечню</a:t>
            </a:r>
          </a:p>
          <a:p>
            <a:pPr algn="just" eaLnBrk="1" hangingPunct="1">
              <a:defRPr/>
            </a:pPr>
            <a:r>
              <a:rPr lang="ru-RU" dirty="0" smtClean="0"/>
              <a:t>Доходы солдат и матросов срочной службы</a:t>
            </a:r>
            <a:endParaRPr lang="en-US" dirty="0" smtClean="0"/>
          </a:p>
          <a:p>
            <a:pPr algn="just" eaLnBrk="1" hangingPunct="1">
              <a:defRPr/>
            </a:pPr>
            <a:r>
              <a:rPr lang="ru-RU" dirty="0" smtClean="0"/>
              <a:t>и др.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47969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33431"/>
            <a:ext cx="8229600" cy="70609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800" dirty="0"/>
              <a:t>Налоговые вычеты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81200" y="1395159"/>
            <a:ext cx="8064500" cy="540089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smtClean="0"/>
              <a:t>Стандартные			</a:t>
            </a:r>
          </a:p>
          <a:p>
            <a:pPr eaLnBrk="1" hangingPunct="1">
              <a:defRPr/>
            </a:pPr>
            <a:endParaRPr lang="ru-RU" sz="2000" dirty="0"/>
          </a:p>
          <a:p>
            <a:pPr eaLnBrk="1" hangingPunct="1">
              <a:defRPr/>
            </a:pPr>
            <a:r>
              <a:rPr lang="ru-RU" dirty="0" smtClean="0"/>
              <a:t>Социальные</a:t>
            </a:r>
          </a:p>
          <a:p>
            <a:pPr eaLnBrk="1" hangingPunct="1">
              <a:defRPr/>
            </a:pPr>
            <a:endParaRPr lang="ru-RU" sz="2000" dirty="0"/>
          </a:p>
          <a:p>
            <a:pPr eaLnBrk="1" hangingPunct="1">
              <a:defRPr/>
            </a:pPr>
            <a:r>
              <a:rPr lang="ru-RU" dirty="0" smtClean="0"/>
              <a:t>Инвестиционные</a:t>
            </a:r>
          </a:p>
          <a:p>
            <a:pPr eaLnBrk="1" hangingPunct="1">
              <a:defRPr/>
            </a:pPr>
            <a:endParaRPr lang="ru-RU" sz="2000" dirty="0"/>
          </a:p>
          <a:p>
            <a:pPr eaLnBrk="1" hangingPunct="1">
              <a:defRPr/>
            </a:pPr>
            <a:r>
              <a:rPr lang="ru-RU" dirty="0" smtClean="0"/>
              <a:t>Имущественные</a:t>
            </a:r>
          </a:p>
          <a:p>
            <a:pPr eaLnBrk="1" hangingPunct="1">
              <a:defRPr/>
            </a:pPr>
            <a:endParaRPr lang="ru-RU" sz="2000" dirty="0"/>
          </a:p>
          <a:p>
            <a:pPr eaLnBrk="1" hangingPunct="1">
              <a:defRPr/>
            </a:pPr>
            <a:r>
              <a:rPr lang="ru-RU" dirty="0" smtClean="0"/>
              <a:t>Профессиональные</a:t>
            </a:r>
            <a:endParaRPr lang="en-US" dirty="0" smtClean="0"/>
          </a:p>
        </p:txBody>
      </p:sp>
      <p:pic>
        <p:nvPicPr>
          <p:cNvPr id="4" name="Picture 2" descr="G:\Презентации\Налоги и налогообложение\картинки налоги\НДФЛ налоговые вычет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6878" y="1395159"/>
            <a:ext cx="4464496" cy="4032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125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6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528" y="764704"/>
            <a:ext cx="74676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>Стандартные</a:t>
            </a:r>
            <a:r>
              <a:rPr lang="en-US" sz="4800" dirty="0"/>
              <a:t> </a:t>
            </a:r>
            <a:r>
              <a:rPr lang="ru-RU" sz="4800" dirty="0"/>
              <a:t>налоговые вычеты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на работника </a:t>
            </a:r>
          </a:p>
          <a:p>
            <a:pPr eaLnBrk="1" hangingPunct="1">
              <a:buNone/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на детей (до 18 лет, студенты очной формы обучения до 24 лет)</a:t>
            </a:r>
          </a:p>
        </p:txBody>
      </p:sp>
    </p:spTree>
    <p:extLst>
      <p:ext uri="{BB962C8B-B14F-4D97-AF65-F5344CB8AC3E}">
        <p14:creationId xmlns:p14="http://schemas.microsoft.com/office/powerpoint/2010/main" val="426348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uiExpand="1" build="p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536" y="332656"/>
            <a:ext cx="74676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000" dirty="0"/>
              <a:t>Стандартные</a:t>
            </a:r>
            <a:r>
              <a:rPr lang="en-US" sz="4000" dirty="0"/>
              <a:t> </a:t>
            </a:r>
            <a:r>
              <a:rPr lang="ru-RU" sz="4000" dirty="0"/>
              <a:t>налоговые вычеты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smtClean="0"/>
              <a:t>на работника</a:t>
            </a:r>
          </a:p>
          <a:p>
            <a:pPr eaLnBrk="1" hangingPunct="1">
              <a:defRPr/>
            </a:pPr>
            <a:endParaRPr lang="ru-RU" dirty="0" smtClean="0"/>
          </a:p>
          <a:p>
            <a:pPr lvl="1" eaLnBrk="1" hangingPunct="1">
              <a:defRPr/>
            </a:pPr>
            <a:r>
              <a:rPr lang="ru-RU" dirty="0"/>
              <a:t>3000 руб.</a:t>
            </a:r>
          </a:p>
          <a:p>
            <a:pPr lvl="1" eaLnBrk="1" hangingPunct="1">
              <a:buFontTx/>
              <a:buNone/>
              <a:defRPr/>
            </a:pPr>
            <a:endParaRPr lang="ru-RU" dirty="0"/>
          </a:p>
          <a:p>
            <a:pPr lvl="1" eaLnBrk="1" hangingPunct="1">
              <a:defRPr/>
            </a:pPr>
            <a:r>
              <a:rPr lang="ru-RU" dirty="0"/>
              <a:t>500 руб.</a:t>
            </a:r>
          </a:p>
          <a:p>
            <a:pPr lvl="1" eaLnBrk="1" hangingPunct="1">
              <a:buFontTx/>
              <a:buNone/>
              <a:defRPr/>
            </a:pP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41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uiExpand="1" build="p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1544" y="476672"/>
            <a:ext cx="74676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000" dirty="0"/>
              <a:t>Стандартные</a:t>
            </a:r>
            <a:r>
              <a:rPr lang="en-US" sz="4000" dirty="0"/>
              <a:t> </a:t>
            </a:r>
            <a:r>
              <a:rPr lang="ru-RU" sz="4000" dirty="0"/>
              <a:t>налоговые вычеты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90800" y="1981201"/>
            <a:ext cx="8077200" cy="4543425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dirty="0" smtClean="0"/>
              <a:t>Налоговый вычет 3000 руб.</a:t>
            </a:r>
          </a:p>
          <a:p>
            <a:pPr lvl="1" algn="just" eaLnBrk="1" hangingPunct="1">
              <a:defRPr/>
            </a:pPr>
            <a:r>
              <a:rPr lang="ru-RU" dirty="0" smtClean="0"/>
              <a:t>«чернобыльцам»</a:t>
            </a:r>
          </a:p>
          <a:p>
            <a:pPr lvl="1" algn="just" eaLnBrk="1" hangingPunct="1">
              <a:defRPr/>
            </a:pPr>
            <a:r>
              <a:rPr lang="ru-RU" dirty="0" smtClean="0"/>
              <a:t>инвалидам Великой Отечественной войны</a:t>
            </a:r>
          </a:p>
          <a:p>
            <a:pPr lvl="1" algn="just" eaLnBrk="1" hangingPunct="1">
              <a:defRPr/>
            </a:pPr>
            <a:r>
              <a:rPr lang="ru-RU" dirty="0" smtClean="0"/>
              <a:t>инвалидам из числа военнослужащих, ставших инвалидами I, II и III групп вследствие ранения, контузии или увечья, полученных при защите СССР, РФ</a:t>
            </a:r>
          </a:p>
          <a:p>
            <a:pPr lvl="1" algn="just" eaLnBrk="1" hangingPunct="1">
              <a:defRPr/>
            </a:pPr>
            <a:r>
              <a:rPr lang="ru-RU" dirty="0" smtClean="0"/>
              <a:t> и др. </a:t>
            </a:r>
          </a:p>
        </p:txBody>
      </p:sp>
    </p:spTree>
    <p:extLst>
      <p:ext uri="{BB962C8B-B14F-4D97-AF65-F5344CB8AC3E}">
        <p14:creationId xmlns:p14="http://schemas.microsoft.com/office/powerpoint/2010/main" val="227980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1544" y="476672"/>
            <a:ext cx="74676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000" dirty="0"/>
              <a:t>Стандартные</a:t>
            </a:r>
            <a:r>
              <a:rPr lang="en-US" sz="4000" dirty="0"/>
              <a:t> </a:t>
            </a:r>
            <a:r>
              <a:rPr lang="ru-RU" sz="4000" dirty="0"/>
              <a:t>налоговые вычеты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z="1600" dirty="0"/>
          </a:p>
          <a:p>
            <a:pPr algn="just" eaLnBrk="1" hangingPunct="1">
              <a:defRPr/>
            </a:pPr>
            <a:r>
              <a:rPr lang="ru-RU" sz="2800" dirty="0"/>
              <a:t>Налоговый вычет 500 руб.</a:t>
            </a:r>
          </a:p>
          <a:p>
            <a:pPr lvl="1" algn="just" eaLnBrk="1" hangingPunct="1">
              <a:defRPr/>
            </a:pPr>
            <a:r>
              <a:rPr lang="ru-RU" dirty="0"/>
              <a:t>Героям Советского Союза и Героям РФ</a:t>
            </a:r>
          </a:p>
          <a:p>
            <a:pPr lvl="1" algn="just" eaLnBrk="1" hangingPunct="1">
              <a:defRPr/>
            </a:pPr>
            <a:r>
              <a:rPr lang="ru-RU" dirty="0"/>
              <a:t>инвалидам с детства, инвалидам I и II групп</a:t>
            </a:r>
          </a:p>
          <a:p>
            <a:pPr lvl="1" algn="just" eaLnBrk="1" hangingPunct="1">
              <a:defRPr/>
            </a:pPr>
            <a:r>
              <a:rPr lang="ru-RU" dirty="0"/>
              <a:t>родителям и супругам военнослужащих, погибших при защите СССР, РФ</a:t>
            </a:r>
          </a:p>
          <a:p>
            <a:pPr lvl="1" algn="just" eaLnBrk="1" hangingPunct="1">
              <a:defRPr/>
            </a:pPr>
            <a:r>
              <a:rPr lang="ru-RU" dirty="0"/>
              <a:t>гражданам, принимавшим участие по решению органов </a:t>
            </a:r>
            <a:r>
              <a:rPr lang="ru-RU" dirty="0" err="1"/>
              <a:t>гос.власти</a:t>
            </a:r>
            <a:r>
              <a:rPr lang="ru-RU" dirty="0"/>
              <a:t> в боевых действиях на территории РФ.</a:t>
            </a:r>
          </a:p>
        </p:txBody>
      </p:sp>
    </p:spTree>
    <p:extLst>
      <p:ext uri="{BB962C8B-B14F-4D97-AF65-F5344CB8AC3E}">
        <p14:creationId xmlns:p14="http://schemas.microsoft.com/office/powerpoint/2010/main" val="362920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>Стандартные налоговые вычеты на детей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53641105"/>
              </p:ext>
            </p:extLst>
          </p:nvPr>
        </p:nvGraphicFramePr>
        <p:xfrm>
          <a:off x="2011680" y="2453640"/>
          <a:ext cx="7467600" cy="326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8172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 кого предоставляется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Размер вычета в месяц</a:t>
                      </a:r>
                      <a:endParaRPr lang="ru-RU" dirty="0"/>
                    </a:p>
                  </a:txBody>
                  <a:tcPr/>
                </a:tc>
              </a:tr>
              <a:tr h="81724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На 1 и 2 ребенка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1400 руб.</a:t>
                      </a:r>
                      <a:endParaRPr lang="ru-RU" dirty="0"/>
                    </a:p>
                  </a:txBody>
                  <a:tcPr/>
                </a:tc>
              </a:tr>
              <a:tr h="81724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На третьего и последующих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3000 руб.</a:t>
                      </a:r>
                      <a:endParaRPr lang="ru-RU" dirty="0"/>
                    </a:p>
                  </a:txBody>
                  <a:tcPr/>
                </a:tc>
              </a:tr>
              <a:tr h="81724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На ребенка-инвалида </a:t>
                      </a:r>
                      <a:r>
                        <a:rPr lang="en-US" sz="1800" dirty="0" smtClean="0"/>
                        <a:t>(</a:t>
                      </a:r>
                      <a:r>
                        <a:rPr lang="ru-RU" sz="1800" dirty="0" smtClean="0"/>
                        <a:t>до 18 лет</a:t>
                      </a:r>
                      <a:r>
                        <a:rPr lang="en-US" sz="1800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12000 руб.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2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03304" y="709464"/>
            <a:ext cx="74676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dirty="0"/>
              <a:t>Стандартные налоговые вычеты 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sz="2800" dirty="0"/>
              <a:t>на детей предоставляются:</a:t>
            </a:r>
          </a:p>
          <a:p>
            <a:pPr lvl="1" algn="just" eaLnBrk="1" hangingPunct="1">
              <a:defRPr/>
            </a:pPr>
            <a:r>
              <a:rPr lang="ru-RU" dirty="0"/>
              <a:t>каждому родителю</a:t>
            </a:r>
          </a:p>
          <a:p>
            <a:pPr lvl="1" algn="just" eaLnBrk="1" hangingPunct="1">
              <a:defRPr/>
            </a:pPr>
            <a:r>
              <a:rPr lang="ru-RU" dirty="0"/>
              <a:t>одиноким родителям вдвойне</a:t>
            </a:r>
          </a:p>
          <a:p>
            <a:pPr lvl="1" algn="just" eaLnBrk="1" hangingPunct="1">
              <a:defRPr/>
            </a:pPr>
            <a:r>
              <a:rPr lang="ru-RU" dirty="0"/>
              <a:t>один из родителей может передать вычет в пользу другого</a:t>
            </a:r>
          </a:p>
          <a:p>
            <a:pPr lvl="1" algn="just" eaLnBrk="1" hangingPunct="1">
              <a:buNone/>
              <a:defRPr/>
            </a:pPr>
            <a:endParaRPr lang="ru-RU" dirty="0"/>
          </a:p>
          <a:p>
            <a:pPr algn="just" eaLnBrk="1" hangingPunct="1">
              <a:defRPr/>
            </a:pPr>
            <a:r>
              <a:rPr lang="ru-RU" sz="2800" dirty="0"/>
              <a:t>вычет применяется до месяца, когда доход, исчисленный нарастающим итогом с начала налогового периода, не превысит 350 000 руб. </a:t>
            </a:r>
          </a:p>
        </p:txBody>
      </p:sp>
    </p:spTree>
    <p:extLst>
      <p:ext uri="{BB962C8B-B14F-4D97-AF65-F5344CB8AC3E}">
        <p14:creationId xmlns:p14="http://schemas.microsoft.com/office/powerpoint/2010/main" val="194328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017423" y="896369"/>
            <a:ext cx="74676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dirty="0"/>
              <a:t>Социальные налоговые вычеты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  <a:p>
            <a:pPr algn="just" eaLnBrk="1" hangingPunct="1">
              <a:defRPr/>
            </a:pPr>
            <a:r>
              <a:rPr lang="ru-RU" dirty="0" smtClean="0"/>
              <a:t>по расходам на благотворительные цели и пожертвования</a:t>
            </a:r>
          </a:p>
          <a:p>
            <a:pPr algn="just" eaLnBrk="1" hangingPunct="1">
              <a:defRPr/>
            </a:pPr>
            <a:endParaRPr lang="ru-RU" dirty="0" smtClean="0"/>
          </a:p>
          <a:p>
            <a:pPr lvl="1" algn="just" eaLnBrk="1" hangingPunct="1">
              <a:defRPr/>
            </a:pPr>
            <a:r>
              <a:rPr lang="ru-RU" dirty="0" smtClean="0"/>
              <a:t>не более 25% дохода, полученного физическим лицом по итогам налогового периода </a:t>
            </a:r>
          </a:p>
        </p:txBody>
      </p:sp>
    </p:spTree>
    <p:extLst>
      <p:ext uri="{BB962C8B-B14F-4D97-AF65-F5344CB8AC3E}">
        <p14:creationId xmlns:p14="http://schemas.microsoft.com/office/powerpoint/2010/main" val="114402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1544" y="188640"/>
            <a:ext cx="8229600" cy="85010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000" dirty="0"/>
              <a:t>Социальные налоговые вычеты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063751" y="1268760"/>
            <a:ext cx="8424863" cy="4827240"/>
          </a:xfrm>
        </p:spPr>
        <p:txBody>
          <a:bodyPr>
            <a:normAutofit lnSpcReduction="10000"/>
          </a:bodyPr>
          <a:lstStyle/>
          <a:p>
            <a:pPr algn="just" eaLnBrk="1" hangingPunct="1">
              <a:defRPr/>
            </a:pPr>
            <a:r>
              <a:rPr lang="ru-RU" sz="2800" dirty="0"/>
              <a:t>предельный размер вычета 120 000 руб. в год:</a:t>
            </a:r>
          </a:p>
          <a:p>
            <a:pPr algn="just" eaLnBrk="1" hangingPunct="1">
              <a:defRPr/>
            </a:pPr>
            <a:endParaRPr lang="ru-RU" sz="2800" dirty="0"/>
          </a:p>
          <a:p>
            <a:pPr lvl="1" algn="just" eaLnBrk="1" hangingPunct="1">
              <a:defRPr/>
            </a:pPr>
            <a:r>
              <a:rPr lang="ru-RU" dirty="0"/>
              <a:t>по расходам на обучение (вычет на обучение детей, братьев, сестер не может быть более 50 000 руб.)</a:t>
            </a:r>
          </a:p>
          <a:p>
            <a:pPr lvl="1" algn="just" eaLnBrk="1" hangingPunct="1">
              <a:defRPr/>
            </a:pPr>
            <a:endParaRPr lang="ru-RU" dirty="0"/>
          </a:p>
          <a:p>
            <a:pPr lvl="1" algn="just" eaLnBrk="1" hangingPunct="1">
              <a:defRPr/>
            </a:pPr>
            <a:r>
              <a:rPr lang="ru-RU" dirty="0"/>
              <a:t>по расходам на лечение</a:t>
            </a:r>
          </a:p>
          <a:p>
            <a:pPr lvl="1" algn="just" eaLnBrk="1" hangingPunct="1">
              <a:defRPr/>
            </a:pPr>
            <a:endParaRPr lang="ru-RU" dirty="0"/>
          </a:p>
          <a:p>
            <a:pPr lvl="1" algn="just" eaLnBrk="1" hangingPunct="1">
              <a:defRPr/>
            </a:pPr>
            <a:r>
              <a:rPr lang="ru-RU" dirty="0"/>
              <a:t>по расходам на негосударственное пенсионное обеспечение и добровольное пенсионное страхование</a:t>
            </a:r>
          </a:p>
          <a:p>
            <a:pPr lvl="1" algn="just" eaLnBrk="1" hangingPunct="1">
              <a:defRPr/>
            </a:pPr>
            <a:endParaRPr lang="ru-RU" dirty="0"/>
          </a:p>
          <a:p>
            <a:pPr lvl="1" algn="just" eaLnBrk="1" hangingPunct="1">
              <a:defRPr/>
            </a:pPr>
            <a:r>
              <a:rPr lang="ru-RU" dirty="0"/>
              <a:t>по расходам на уплату дополнительных страховых взносов на накопительную часть трудовой пенсии</a:t>
            </a:r>
          </a:p>
        </p:txBody>
      </p:sp>
    </p:spTree>
    <p:extLst>
      <p:ext uri="{BB962C8B-B14F-4D97-AF65-F5344CB8AC3E}">
        <p14:creationId xmlns:p14="http://schemas.microsoft.com/office/powerpoint/2010/main" val="83999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dirty="0"/>
              <a:t>Имущественные налоговые вычеты 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800" dirty="0" smtClean="0"/>
              <a:t>1. Вычет </a:t>
            </a:r>
            <a:r>
              <a:rPr lang="ru-RU" sz="2800" dirty="0"/>
              <a:t>на доходы от продажи имущества:</a:t>
            </a:r>
          </a:p>
          <a:p>
            <a:pPr lvl="1" algn="just">
              <a:lnSpc>
                <a:spcPct val="90000"/>
              </a:lnSpc>
              <a:defRPr/>
            </a:pPr>
            <a:endParaRPr lang="ru-RU" sz="2800" dirty="0" smtClean="0"/>
          </a:p>
          <a:p>
            <a:pPr lvl="1" algn="just">
              <a:lnSpc>
                <a:spcPct val="90000"/>
              </a:lnSpc>
              <a:defRPr/>
            </a:pPr>
            <a:r>
              <a:rPr lang="ru-RU" sz="2800" dirty="0" smtClean="0"/>
              <a:t>жилая </a:t>
            </a:r>
            <a:r>
              <a:rPr lang="ru-RU" sz="2800" dirty="0"/>
              <a:t>недвижимость, земельные участи </a:t>
            </a:r>
            <a:r>
              <a:rPr lang="ru-RU" sz="2500" dirty="0"/>
              <a:t>находившиеся в собственности физического лица:</a:t>
            </a:r>
          </a:p>
          <a:p>
            <a:pPr lvl="1" algn="just">
              <a:lnSpc>
                <a:spcPct val="90000"/>
              </a:lnSpc>
              <a:defRPr/>
            </a:pPr>
            <a:endParaRPr lang="ru-RU" sz="2500" dirty="0"/>
          </a:p>
          <a:p>
            <a:pPr lvl="2" algn="just">
              <a:lnSpc>
                <a:spcPct val="90000"/>
              </a:lnSpc>
              <a:defRPr/>
            </a:pPr>
            <a:r>
              <a:rPr lang="ru-RU" sz="2500" u="sng" dirty="0"/>
              <a:t>стандартный вариант</a:t>
            </a:r>
          </a:p>
          <a:p>
            <a:pPr lvl="2" algn="just">
              <a:lnSpc>
                <a:spcPct val="90000"/>
              </a:lnSpc>
              <a:defRPr/>
            </a:pPr>
            <a:endParaRPr lang="ru-RU" sz="2200" dirty="0"/>
          </a:p>
          <a:p>
            <a:pPr lvl="3" algn="just">
              <a:lnSpc>
                <a:spcPct val="90000"/>
              </a:lnSpc>
              <a:defRPr/>
            </a:pPr>
            <a:r>
              <a:rPr lang="ru-RU" dirty="0"/>
              <a:t>менее 5 лет – по факту, но не более 1 000 000 руб.</a:t>
            </a:r>
          </a:p>
          <a:p>
            <a:pPr lvl="3" algn="just">
              <a:lnSpc>
                <a:spcPct val="90000"/>
              </a:lnSpc>
              <a:defRPr/>
            </a:pPr>
            <a:endParaRPr lang="ru-RU" dirty="0" smtClean="0"/>
          </a:p>
          <a:p>
            <a:pPr lvl="3" algn="just">
              <a:lnSpc>
                <a:spcPct val="90000"/>
              </a:lnSpc>
              <a:defRPr/>
            </a:pPr>
            <a:r>
              <a:rPr lang="ru-RU" dirty="0"/>
              <a:t>5 лет и более– в размере фактически полученного дохода.</a:t>
            </a:r>
          </a:p>
          <a:p>
            <a:pPr lvl="3" algn="just">
              <a:lnSpc>
                <a:spcPct val="90000"/>
              </a:lnSpc>
              <a:defRPr/>
            </a:pPr>
            <a:endParaRPr lang="ru-RU" dirty="0" smtClean="0"/>
          </a:p>
          <a:p>
            <a:pPr lvl="1">
              <a:lnSpc>
                <a:spcPct val="90000"/>
              </a:lnSpc>
              <a:defRPr/>
            </a:pPr>
            <a:endParaRPr lang="ru-RU" dirty="0"/>
          </a:p>
          <a:p>
            <a:pPr lvl="1">
              <a:lnSpc>
                <a:spcPct val="90000"/>
              </a:lnSpc>
              <a:buNone/>
              <a:defRPr/>
            </a:pPr>
            <a:endParaRPr lang="ru-RU" sz="2800" dirty="0"/>
          </a:p>
          <a:p>
            <a:pPr lvl="1" eaLnBrk="1" hangingPunct="1">
              <a:lnSpc>
                <a:spcPct val="90000"/>
              </a:lnSpc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478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 algn="just">
              <a:lnSpc>
                <a:spcPct val="90000"/>
              </a:lnSpc>
              <a:defRPr/>
            </a:pPr>
            <a:endParaRPr lang="ru-RU" sz="2000" dirty="0"/>
          </a:p>
          <a:p>
            <a:pPr lvl="2" algn="just">
              <a:lnSpc>
                <a:spcPct val="90000"/>
              </a:lnSpc>
              <a:defRPr/>
            </a:pPr>
            <a:r>
              <a:rPr lang="ru-RU" sz="2400" u="sng" dirty="0"/>
              <a:t>не стандартный вариант </a:t>
            </a:r>
            <a:r>
              <a:rPr lang="ru-RU" sz="2000" dirty="0"/>
              <a:t>для имущества переходящего в порядке (наследования, дарения, приватизации):</a:t>
            </a:r>
          </a:p>
          <a:p>
            <a:pPr lvl="2" algn="just">
              <a:lnSpc>
                <a:spcPct val="90000"/>
              </a:lnSpc>
              <a:defRPr/>
            </a:pPr>
            <a:endParaRPr lang="ru-RU" sz="2000" dirty="0"/>
          </a:p>
          <a:p>
            <a:pPr lvl="3" algn="just">
              <a:lnSpc>
                <a:spcPct val="90000"/>
              </a:lnSpc>
              <a:defRPr/>
            </a:pPr>
            <a:r>
              <a:rPr lang="ru-RU" dirty="0"/>
              <a:t>менее 3 лет – по факту, но не более 1 000 000 руб.</a:t>
            </a:r>
          </a:p>
          <a:p>
            <a:pPr lvl="3" algn="just">
              <a:lnSpc>
                <a:spcPct val="90000"/>
              </a:lnSpc>
              <a:defRPr/>
            </a:pPr>
            <a:endParaRPr lang="ru-RU" dirty="0"/>
          </a:p>
          <a:p>
            <a:pPr lvl="3" algn="just">
              <a:lnSpc>
                <a:spcPct val="90000"/>
              </a:lnSpc>
              <a:defRPr/>
            </a:pPr>
            <a:r>
              <a:rPr lang="ru-RU" dirty="0"/>
              <a:t>3 года и более– в размере фактически полученного дохода.</a:t>
            </a:r>
          </a:p>
          <a:p>
            <a:pPr lvl="2"/>
            <a:endParaRPr lang="ru-RU" sz="2000" dirty="0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/>
              <a:t>Имущественные налоговые вычеты </a:t>
            </a:r>
          </a:p>
        </p:txBody>
      </p:sp>
    </p:spTree>
    <p:extLst>
      <p:ext uri="{BB962C8B-B14F-4D97-AF65-F5344CB8AC3E}">
        <p14:creationId xmlns:p14="http://schemas.microsoft.com/office/powerpoint/2010/main" val="158747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/>
              <a:t>Имущественные налоговые вычеты 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2800" dirty="0"/>
              <a:t>Вычет на доходы от продажи имущества:</a:t>
            </a:r>
          </a:p>
          <a:p>
            <a:pPr lvl="1" algn="just">
              <a:lnSpc>
                <a:spcPct val="90000"/>
              </a:lnSpc>
              <a:defRPr/>
            </a:pPr>
            <a:endParaRPr lang="ru-RU" sz="2500" dirty="0" smtClean="0"/>
          </a:p>
          <a:p>
            <a:pPr lvl="1" algn="just">
              <a:lnSpc>
                <a:spcPct val="90000"/>
              </a:lnSpc>
              <a:defRPr/>
            </a:pPr>
            <a:r>
              <a:rPr lang="ru-RU" sz="2500" dirty="0" smtClean="0"/>
              <a:t>при </a:t>
            </a:r>
            <a:r>
              <a:rPr lang="ru-RU" sz="2500" dirty="0"/>
              <a:t>продаже иного имущества, находившегося в собственности физического лица:</a:t>
            </a:r>
          </a:p>
          <a:p>
            <a:pPr lvl="3" algn="just">
              <a:lnSpc>
                <a:spcPct val="90000"/>
              </a:lnSpc>
              <a:defRPr/>
            </a:pPr>
            <a:r>
              <a:rPr lang="ru-RU" sz="2500" dirty="0"/>
              <a:t> </a:t>
            </a:r>
            <a:r>
              <a:rPr lang="ru-RU" dirty="0"/>
              <a:t>менее 3 лет – по факту, но не более 250 000 руб.</a:t>
            </a:r>
          </a:p>
          <a:p>
            <a:pPr lvl="3" algn="just">
              <a:lnSpc>
                <a:spcPct val="90000"/>
              </a:lnSpc>
              <a:defRPr/>
            </a:pPr>
            <a:endParaRPr lang="ru-RU" dirty="0"/>
          </a:p>
          <a:p>
            <a:pPr lvl="3" algn="just">
              <a:lnSpc>
                <a:spcPct val="90000"/>
              </a:lnSpc>
              <a:defRPr/>
            </a:pPr>
            <a:r>
              <a:rPr lang="ru-RU" dirty="0"/>
              <a:t>3 года и более– в размере фактически полученного дохода.</a:t>
            </a:r>
          </a:p>
          <a:p>
            <a:pPr lvl="1">
              <a:lnSpc>
                <a:spcPct val="90000"/>
              </a:lnSpc>
              <a:defRPr/>
            </a:pPr>
            <a:endParaRPr lang="ru-RU" dirty="0"/>
          </a:p>
          <a:p>
            <a:pPr lvl="1">
              <a:lnSpc>
                <a:spcPct val="90000"/>
              </a:lnSpc>
              <a:defRPr/>
            </a:pP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25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/>
              <a:t>Имущественные налоговые вычеты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ru-RU" sz="2800" dirty="0" smtClean="0"/>
              <a:t>2. При </a:t>
            </a:r>
            <a:r>
              <a:rPr lang="ru-RU" sz="2800" dirty="0"/>
              <a:t>строительстве или приобретении жилья, а также земельных участков</a:t>
            </a:r>
          </a:p>
          <a:p>
            <a:pPr algn="just">
              <a:lnSpc>
                <a:spcPct val="90000"/>
              </a:lnSpc>
              <a:defRPr/>
            </a:pPr>
            <a:endParaRPr lang="ru-RU" sz="1600" dirty="0"/>
          </a:p>
          <a:p>
            <a:pPr lvl="1" algn="just">
              <a:lnSpc>
                <a:spcPct val="90000"/>
              </a:lnSpc>
              <a:defRPr/>
            </a:pPr>
            <a:r>
              <a:rPr lang="ru-RU" dirty="0"/>
              <a:t>в сумме фактических затрат, включая проценты по кредиту </a:t>
            </a:r>
          </a:p>
          <a:p>
            <a:pPr lvl="1" algn="just">
              <a:lnSpc>
                <a:spcPct val="90000"/>
              </a:lnSpc>
              <a:defRPr/>
            </a:pPr>
            <a:endParaRPr lang="ru-RU" dirty="0"/>
          </a:p>
          <a:p>
            <a:pPr lvl="1" algn="just"/>
            <a:r>
              <a:rPr lang="ru-RU" dirty="0" smtClean="0"/>
              <a:t>Но не более 2 000 000 руб. на объект</a:t>
            </a:r>
          </a:p>
          <a:p>
            <a:pPr algn="just"/>
            <a:endParaRPr lang="ru-RU" dirty="0" smtClean="0"/>
          </a:p>
          <a:p>
            <a:pPr lvl="1" algn="just"/>
            <a:r>
              <a:rPr lang="ru-RU" dirty="0" smtClean="0"/>
              <a:t>Но не более 3 000 000 руб. на %</a:t>
            </a:r>
          </a:p>
          <a:p>
            <a:pPr algn="just"/>
            <a:endParaRPr lang="ru-RU" dirty="0" smtClean="0"/>
          </a:p>
          <a:p>
            <a:pPr lvl="1" algn="just"/>
            <a:r>
              <a:rPr lang="ru-RU" dirty="0" smtClean="0"/>
              <a:t>Вычет предоставляется 1 раз в жизни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307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3600" dirty="0"/>
              <a:t>Профессиональные налоговые вычеты 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sz="2800" dirty="0"/>
              <a:t>могут применять лица:</a:t>
            </a:r>
          </a:p>
          <a:p>
            <a:pPr lvl="1" algn="just" eaLnBrk="1" hangingPunct="1">
              <a:defRPr/>
            </a:pPr>
            <a:r>
              <a:rPr lang="ru-RU" dirty="0" smtClean="0"/>
              <a:t>осуществляющие </a:t>
            </a:r>
            <a:r>
              <a:rPr lang="ru-RU" dirty="0"/>
              <a:t>предпринимательскую деятельность в качестве индивидуальных предпринимателей</a:t>
            </a:r>
          </a:p>
          <a:p>
            <a:pPr lvl="1" algn="just" eaLnBrk="1" hangingPunct="1">
              <a:defRPr/>
            </a:pPr>
            <a:endParaRPr lang="ru-RU" dirty="0"/>
          </a:p>
          <a:p>
            <a:pPr lvl="1" algn="just" eaLnBrk="1" hangingPunct="1">
              <a:defRPr/>
            </a:pPr>
            <a:r>
              <a:rPr lang="ru-RU" dirty="0" smtClean="0"/>
              <a:t>занимающиеся </a:t>
            </a:r>
            <a:r>
              <a:rPr lang="ru-RU" dirty="0"/>
              <a:t>частной практикой (нотариусы, адвокаты, учредившие адвокатские кабинеты, и др.)</a:t>
            </a:r>
          </a:p>
          <a:p>
            <a:pPr lvl="1" algn="just" eaLnBrk="1" hangingPunct="1">
              <a:defRPr/>
            </a:pPr>
            <a:endParaRPr lang="ru-RU" dirty="0"/>
          </a:p>
          <a:p>
            <a:pPr lvl="1" algn="just" eaLnBrk="1" hangingPunct="1">
              <a:defRPr/>
            </a:pPr>
            <a:r>
              <a:rPr lang="ru-RU" dirty="0" smtClean="0"/>
              <a:t>выполняющие </a:t>
            </a:r>
            <a:r>
              <a:rPr lang="ru-RU" dirty="0"/>
              <a:t>работы (оказывают услуги) по договорам гражданско-правового характера</a:t>
            </a:r>
          </a:p>
        </p:txBody>
      </p:sp>
    </p:spTree>
    <p:extLst>
      <p:ext uri="{BB962C8B-B14F-4D97-AF65-F5344CB8AC3E}">
        <p14:creationId xmlns:p14="http://schemas.microsoft.com/office/powerpoint/2010/main" val="174266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467600" cy="1210146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Дата фактического получения дохода определяется как день: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выплаты дохода, в том числе перечисления дохода на счета налогоплательщика в банках - при получении доходов в денежной форме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передачи доходов в натуральной форме - при получении доходов в натуральной форме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последний день месяца, за который начислен доход  - при получении дохода в виде оплаты труда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123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400" dirty="0"/>
              <a:t>Налоговый период 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423592" y="1988840"/>
            <a:ext cx="7543800" cy="3675062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ru-RU" sz="3600" dirty="0"/>
              <a:t> </a:t>
            </a:r>
            <a:r>
              <a:rPr lang="ru-RU" sz="3200" dirty="0"/>
              <a:t>календарный год</a:t>
            </a:r>
          </a:p>
          <a:p>
            <a:pPr algn="just" eaLnBrk="1" hangingPunct="1">
              <a:buNone/>
              <a:defRPr/>
            </a:pPr>
            <a:endParaRPr lang="ru-RU" sz="3200" dirty="0"/>
          </a:p>
          <a:p>
            <a:pPr algn="just" eaLnBrk="1" hangingPunct="1">
              <a:defRPr/>
            </a:pPr>
            <a:r>
              <a:rPr lang="ru-RU" sz="3200" dirty="0"/>
              <a:t> отчетные периоды по налогу не предусмотрены</a:t>
            </a:r>
          </a:p>
        </p:txBody>
      </p:sp>
    </p:spTree>
    <p:extLst>
      <p:ext uri="{BB962C8B-B14F-4D97-AF65-F5344CB8AC3E}">
        <p14:creationId xmlns:p14="http://schemas.microsoft.com/office/powerpoint/2010/main" val="334310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008797" y="792480"/>
            <a:ext cx="74676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400" dirty="0"/>
              <a:t>Налоговые ставки </a:t>
            </a:r>
            <a:br>
              <a:rPr lang="ru-RU" sz="4400" dirty="0"/>
            </a:br>
            <a:r>
              <a:rPr lang="ru-RU" sz="4400" dirty="0"/>
              <a:t>(ст. 224 НК РФ)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endParaRPr lang="ru-RU" sz="2800" dirty="0"/>
          </a:p>
          <a:p>
            <a:pPr lvl="1" eaLnBrk="1" hangingPunct="1">
              <a:defRPr/>
            </a:pPr>
            <a:r>
              <a:rPr lang="ru-RU" sz="3200" dirty="0"/>
              <a:t>общая ставка 13%</a:t>
            </a:r>
          </a:p>
          <a:p>
            <a:pPr lvl="1" eaLnBrk="1" hangingPunct="1">
              <a:defRPr/>
            </a:pPr>
            <a:endParaRPr lang="ru-RU" sz="3200" dirty="0"/>
          </a:p>
          <a:p>
            <a:pPr lvl="1" eaLnBrk="1" hangingPunct="1">
              <a:defRPr/>
            </a:pPr>
            <a:r>
              <a:rPr lang="ru-RU" sz="3200" dirty="0"/>
              <a:t>специальные налоговые ставки</a:t>
            </a:r>
          </a:p>
          <a:p>
            <a:pPr lvl="2" eaLnBrk="1" hangingPunct="1">
              <a:defRPr/>
            </a:pPr>
            <a:r>
              <a:rPr lang="ru-RU" sz="2800" dirty="0"/>
              <a:t>9 %</a:t>
            </a:r>
          </a:p>
          <a:p>
            <a:pPr lvl="2" eaLnBrk="1" hangingPunct="1">
              <a:defRPr/>
            </a:pPr>
            <a:r>
              <a:rPr lang="ru-RU" sz="2800" dirty="0"/>
              <a:t>15 %</a:t>
            </a:r>
          </a:p>
          <a:p>
            <a:pPr lvl="2" eaLnBrk="1" hangingPunct="1">
              <a:defRPr/>
            </a:pPr>
            <a:r>
              <a:rPr lang="ru-RU" sz="2800" dirty="0"/>
              <a:t>30 %</a:t>
            </a:r>
          </a:p>
          <a:p>
            <a:pPr lvl="2" eaLnBrk="1" hangingPunct="1">
              <a:defRPr/>
            </a:pPr>
            <a:r>
              <a:rPr lang="ru-RU" sz="2800" dirty="0"/>
              <a:t>35 %</a:t>
            </a:r>
          </a:p>
        </p:txBody>
      </p:sp>
    </p:spTree>
    <p:extLst>
      <p:ext uri="{BB962C8B-B14F-4D97-AF65-F5344CB8AC3E}">
        <p14:creationId xmlns:p14="http://schemas.microsoft.com/office/powerpoint/2010/main" val="87821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uiExpand="1" build="p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400" dirty="0"/>
              <a:t>Налоговые ставки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u="sng" dirty="0" smtClean="0"/>
              <a:t>13 % стандартная ставка</a:t>
            </a:r>
          </a:p>
          <a:p>
            <a:pPr algn="just" eaLnBrk="1" hangingPunct="1">
              <a:defRPr/>
            </a:pPr>
            <a:endParaRPr lang="ru-RU" sz="2000" dirty="0"/>
          </a:p>
          <a:p>
            <a:pPr lvl="1" algn="just" eaLnBrk="1" hangingPunct="1">
              <a:defRPr/>
            </a:pPr>
            <a:r>
              <a:rPr lang="ru-RU" dirty="0" smtClean="0"/>
              <a:t>применяется к доходам налоговых резидентов Российской Федерации, при условии, что к ним не может быть применена другая ставка (включая дивиденды с 2015 г.) </a:t>
            </a:r>
          </a:p>
          <a:p>
            <a:pPr lvl="1" algn="just" eaLnBrk="1" hangingPunct="1">
              <a:defRPr/>
            </a:pPr>
            <a:endParaRPr lang="ru-RU" dirty="0" smtClean="0"/>
          </a:p>
          <a:p>
            <a:pPr lvl="1" algn="just">
              <a:defRPr/>
            </a:pPr>
            <a:r>
              <a:rPr lang="ru-RU" dirty="0" smtClean="0"/>
              <a:t>применяется к некоторым </a:t>
            </a:r>
          </a:p>
          <a:p>
            <a:pPr marL="393192" lvl="1" indent="0" algn="just"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доходам нерезидентов 			</a:t>
            </a:r>
          </a:p>
        </p:txBody>
      </p:sp>
      <p:pic>
        <p:nvPicPr>
          <p:cNvPr id="5" name="Picture 2" descr="G:\Презентации\Налоги и налогообложение\картинки налоги\НДФЛ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3992" y="3573016"/>
            <a:ext cx="2952328" cy="27649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721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uiExpand="1" build="p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400" dirty="0"/>
              <a:t>Налоговые ставки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u="sng" dirty="0" smtClean="0"/>
              <a:t>9 % применяется</a:t>
            </a:r>
            <a:r>
              <a:rPr lang="ru-RU" dirty="0" smtClean="0"/>
              <a:t>: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dirty="0" smtClean="0"/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dirty="0" smtClean="0"/>
              <a:t>при получении процентов по облигациям с ипотечным покрытием, эмитированным до 1 января 2007 г. </a:t>
            </a:r>
          </a:p>
          <a:p>
            <a:pPr lvl="1" algn="just" eaLnBrk="1" hangingPunct="1">
              <a:lnSpc>
                <a:spcPct val="90000"/>
              </a:lnSpc>
              <a:defRPr/>
            </a:pPr>
            <a:endParaRPr lang="ru-RU" dirty="0" smtClean="0"/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dirty="0" smtClean="0"/>
              <a:t>при получении доходов учредителями доверительного управления ипотечным покрытием</a:t>
            </a:r>
          </a:p>
        </p:txBody>
      </p:sp>
    </p:spTree>
    <p:extLst>
      <p:ext uri="{BB962C8B-B14F-4D97-AF65-F5344CB8AC3E}">
        <p14:creationId xmlns:p14="http://schemas.microsoft.com/office/powerpoint/2010/main" val="242474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uiExpand="1" build="p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400" dirty="0"/>
              <a:t>Налоговые ставки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z="2800" dirty="0"/>
          </a:p>
          <a:p>
            <a:pPr eaLnBrk="1" hangingPunct="1">
              <a:defRPr/>
            </a:pPr>
            <a:r>
              <a:rPr lang="ru-RU" sz="2800" u="sng" dirty="0"/>
              <a:t>15 %</a:t>
            </a:r>
            <a:r>
              <a:rPr lang="ru-RU" sz="2800" dirty="0"/>
              <a:t> </a:t>
            </a:r>
          </a:p>
          <a:p>
            <a:pPr lvl="1" algn="just" eaLnBrk="1" hangingPunct="1">
              <a:defRPr/>
            </a:pPr>
            <a:r>
              <a:rPr lang="ru-RU" dirty="0"/>
              <a:t>применяется при получении дивидендов физическими лицами, не являющимися налоговыми резидентами Российской Федерации </a:t>
            </a:r>
          </a:p>
        </p:txBody>
      </p:sp>
    </p:spTree>
    <p:extLst>
      <p:ext uri="{BB962C8B-B14F-4D97-AF65-F5344CB8AC3E}">
        <p14:creationId xmlns:p14="http://schemas.microsoft.com/office/powerpoint/2010/main" val="222819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9313" y="654200"/>
            <a:ext cx="8229600" cy="634082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dirty="0"/>
              <a:t>Налоговые ставки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860430" y="1351665"/>
            <a:ext cx="8229600" cy="5145435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defRPr/>
            </a:pPr>
            <a:r>
              <a:rPr lang="ru-RU" u="sng" dirty="0" smtClean="0"/>
              <a:t>30 % применяется </a:t>
            </a:r>
            <a:r>
              <a:rPr lang="ru-RU" dirty="0" smtClean="0"/>
              <a:t>в отношении доходов физических лиц, не являющихся налоговыми резидентами РФ за исключением:</a:t>
            </a:r>
          </a:p>
          <a:p>
            <a:pPr algn="just" eaLnBrk="1" hangingPunct="1">
              <a:defRPr/>
            </a:pPr>
            <a:endParaRPr lang="ru-RU" dirty="0" smtClean="0"/>
          </a:p>
          <a:p>
            <a:pPr algn="just"/>
            <a:r>
              <a:rPr lang="ru-RU" dirty="0" smtClean="0"/>
              <a:t>- дивидендов (15%);</a:t>
            </a:r>
          </a:p>
          <a:p>
            <a:pPr algn="just"/>
            <a:endParaRPr lang="ru-RU" sz="3600" dirty="0"/>
          </a:p>
          <a:p>
            <a:pPr algn="just"/>
            <a:r>
              <a:rPr lang="ru-RU" dirty="0" smtClean="0"/>
              <a:t>- доходов от осуществления трудовой деятельности в качестве высококвалифицированного специалиста (13%); </a:t>
            </a:r>
          </a:p>
          <a:p>
            <a:pPr algn="just"/>
            <a:endParaRPr lang="ru-RU" sz="3600" dirty="0"/>
          </a:p>
          <a:p>
            <a:pPr algn="just"/>
            <a:r>
              <a:rPr lang="ru-RU" dirty="0" smtClean="0"/>
              <a:t>- доходов иностранцев, работающих на основании патента (13%);</a:t>
            </a:r>
            <a:endParaRPr lang="ru-RU" sz="3600" dirty="0"/>
          </a:p>
          <a:p>
            <a:pPr lvl="1" eaLnBrk="1" hangingPunct="1"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7149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981200" y="620688"/>
            <a:ext cx="8229600" cy="590465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- </a:t>
            </a:r>
            <a:r>
              <a:rPr lang="ru-RU" sz="3400" dirty="0"/>
              <a:t>доходов от осуществления трудовой деятельности участниками Государственной программы по оказанию содействия добровольному переселению в РФ соотечественников </a:t>
            </a:r>
            <a:r>
              <a:rPr lang="ru-RU" sz="3400" dirty="0" smtClean="0"/>
              <a:t>(</a:t>
            </a:r>
            <a:r>
              <a:rPr lang="ru-RU" sz="3400" dirty="0"/>
              <a:t>13 %);</a:t>
            </a:r>
          </a:p>
          <a:p>
            <a:pPr algn="just"/>
            <a:endParaRPr lang="ru-RU" sz="3400" dirty="0"/>
          </a:p>
          <a:p>
            <a:pPr algn="just"/>
            <a:r>
              <a:rPr lang="ru-RU" sz="3400" dirty="0"/>
              <a:t>- доходов членов экипажей судов, плавающих под Государственным флагом РФ (13%);</a:t>
            </a:r>
          </a:p>
          <a:p>
            <a:pPr algn="just"/>
            <a:endParaRPr lang="ru-RU" sz="3400" dirty="0"/>
          </a:p>
          <a:p>
            <a:pPr algn="just"/>
            <a:r>
              <a:rPr lang="ru-RU" sz="3400" dirty="0"/>
              <a:t>- доходов от осуществления трудовой деятельности иностранными гражданами или лицами без гражданства, признанными беженцами или получившими временное убежище на территории РФ (13%).</a:t>
            </a:r>
          </a:p>
          <a:p>
            <a:pPr algn="just"/>
            <a:endParaRPr lang="ru-RU" sz="3400" dirty="0"/>
          </a:p>
          <a:p>
            <a:pPr algn="just"/>
            <a:r>
              <a:rPr lang="ru-RU" sz="3400" dirty="0"/>
              <a:t>доходов от осуществления трудовой деятельности гражданами стран Евроазиатского экономического сообщества (13%)</a:t>
            </a:r>
          </a:p>
          <a:p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322206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34082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dirty="0"/>
              <a:t>Налоговые ставки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063750" y="980729"/>
            <a:ext cx="8604250" cy="561692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u="sng" dirty="0"/>
              <a:t>35 %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dirty="0"/>
              <a:t>при получении выигрышей и призов в случае превышения их стоимости 4000 руб.</a:t>
            </a:r>
          </a:p>
          <a:p>
            <a:pPr lvl="1" algn="just" eaLnBrk="1" hangingPunct="1">
              <a:lnSpc>
                <a:spcPct val="90000"/>
              </a:lnSpc>
              <a:defRPr/>
            </a:pPr>
            <a:endParaRPr lang="ru-RU" dirty="0"/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dirty="0"/>
              <a:t>при получении процентных доходов по вкладам в банках, в сумме превышения установленного размера</a:t>
            </a:r>
          </a:p>
          <a:p>
            <a:pPr lvl="1" algn="just" eaLnBrk="1" hangingPunct="1">
              <a:lnSpc>
                <a:spcPct val="90000"/>
              </a:lnSpc>
              <a:defRPr/>
            </a:pPr>
            <a:endParaRPr lang="ru-RU" dirty="0"/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dirty="0"/>
              <a:t>при получении дохода в виде материальной выгоды от экономии на процентах по заемным (кредитным) средствам</a:t>
            </a:r>
          </a:p>
        </p:txBody>
      </p:sp>
    </p:spTree>
    <p:extLst>
      <p:ext uri="{BB962C8B-B14F-4D97-AF65-F5344CB8AC3E}">
        <p14:creationId xmlns:p14="http://schemas.microsoft.com/office/powerpoint/2010/main" val="228804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400" dirty="0"/>
              <a:t>Порядок исчисления НДФЛ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z="2800" dirty="0"/>
          </a:p>
          <a:p>
            <a:pPr eaLnBrk="1" hangingPunct="1">
              <a:defRPr/>
            </a:pPr>
            <a:endParaRPr lang="ru-RU" sz="2800" dirty="0"/>
          </a:p>
          <a:p>
            <a:pPr eaLnBrk="1" hangingPunct="1">
              <a:defRPr/>
            </a:pPr>
            <a:endParaRPr lang="ru-RU" sz="2800" dirty="0"/>
          </a:p>
          <a:p>
            <a:pPr eaLnBrk="1" hangingPunct="1">
              <a:defRPr/>
            </a:pPr>
            <a:endParaRPr lang="ru-RU" sz="2800" dirty="0"/>
          </a:p>
          <a:p>
            <a:pPr eaLnBrk="1" hangingPunct="1">
              <a:defRPr/>
            </a:pPr>
            <a:r>
              <a:rPr lang="ru-RU" sz="2800" i="1" dirty="0"/>
              <a:t>НДФЛ</a:t>
            </a:r>
            <a:r>
              <a:rPr lang="ru-RU" sz="2800" dirty="0"/>
              <a:t> – сумма НДФЛ</a:t>
            </a:r>
            <a:endParaRPr lang="ru-RU" sz="2800" i="1" dirty="0"/>
          </a:p>
          <a:p>
            <a:pPr eaLnBrk="1" hangingPunct="1">
              <a:defRPr/>
            </a:pPr>
            <a:r>
              <a:rPr lang="ru-RU" sz="2800" i="1" dirty="0"/>
              <a:t>НБ</a:t>
            </a:r>
            <a:r>
              <a:rPr lang="ru-RU" sz="2800" dirty="0"/>
              <a:t> - налоговая база</a:t>
            </a:r>
            <a:endParaRPr lang="ru-RU" sz="2800" i="1" dirty="0"/>
          </a:p>
          <a:p>
            <a:pPr eaLnBrk="1" hangingPunct="1">
              <a:defRPr/>
            </a:pPr>
            <a:r>
              <a:rPr lang="ru-RU" sz="2800" i="1" dirty="0"/>
              <a:t>нс</a:t>
            </a:r>
            <a:r>
              <a:rPr lang="ru-RU" sz="2800" dirty="0"/>
              <a:t> – налоговая ставка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524001" y="31109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155247"/>
              </p:ext>
            </p:extLst>
          </p:nvPr>
        </p:nvGraphicFramePr>
        <p:xfrm>
          <a:off x="3653721" y="2514600"/>
          <a:ext cx="52197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9" name="Формула" r:id="rId3" imgW="49950000" imgH="8521560" progId="Equation.3">
                  <p:embed/>
                </p:oleObj>
              </mc:Choice>
              <mc:Fallback>
                <p:oleObj name="Формула" r:id="rId3" imgW="49950000" imgH="8521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3721" y="2514600"/>
                        <a:ext cx="5219700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8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400" dirty="0"/>
              <a:t>Порядок исчисления НДФЛ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  <a:p>
            <a:pPr algn="just" eaLnBrk="1" hangingPunct="1">
              <a:defRPr/>
            </a:pPr>
            <a:r>
              <a:rPr lang="ru-RU" dirty="0" smtClean="0"/>
              <a:t>общая сумма НДФЛ представляет собой сумму, полученную в результате сложения сумм налога, исчисленных по разным налоговым ставкам</a:t>
            </a:r>
          </a:p>
          <a:p>
            <a:pPr algn="just" eaLnBrk="1" hangingPunct="1">
              <a:defRPr/>
            </a:pPr>
            <a:endParaRPr lang="ru-RU" dirty="0" smtClean="0"/>
          </a:p>
          <a:p>
            <a:pPr algn="just" eaLnBrk="1" hangingPunct="1">
              <a:defRPr/>
            </a:pPr>
            <a:r>
              <a:rPr lang="ru-RU" dirty="0" smtClean="0"/>
              <a:t>сумма НДФЛ определяется в полных рублях </a:t>
            </a:r>
            <a:r>
              <a:rPr lang="en-US" dirty="0" smtClean="0"/>
              <a:t> (</a:t>
            </a:r>
            <a:r>
              <a:rPr lang="ru-RU" dirty="0" smtClean="0"/>
              <a:t>округление по математическим правилам</a:t>
            </a:r>
            <a:r>
              <a:rPr lang="en-US" dirty="0" smtClean="0"/>
              <a:t>)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7126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91544" y="764704"/>
            <a:ext cx="7467600" cy="1152128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dirty="0"/>
              <a:t/>
            </a:r>
            <a:br>
              <a:rPr lang="ru-RU" sz="4400" dirty="0"/>
            </a:br>
            <a:r>
              <a:rPr lang="ru-RU" sz="4000" dirty="0"/>
              <a:t>Порядок и сроки уплаты НДФЛ налоговыми агентами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81200" y="1844824"/>
            <a:ext cx="7467600" cy="462912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endParaRPr lang="ru-RU" sz="3200" u="sng" dirty="0" smtClean="0"/>
          </a:p>
          <a:p>
            <a:pPr>
              <a:lnSpc>
                <a:spcPct val="90000"/>
              </a:lnSpc>
              <a:defRPr/>
            </a:pPr>
            <a:r>
              <a:rPr lang="ru-RU" sz="3200" u="sng" dirty="0" smtClean="0"/>
              <a:t>Налоговые </a:t>
            </a:r>
            <a:r>
              <a:rPr lang="ru-RU" sz="3200" u="sng" dirty="0"/>
              <a:t>агенты:</a:t>
            </a:r>
          </a:p>
          <a:p>
            <a:pPr lvl="1">
              <a:lnSpc>
                <a:spcPct val="90000"/>
              </a:lnSpc>
              <a:defRPr/>
            </a:pPr>
            <a:r>
              <a:rPr lang="ru-RU" sz="2800" dirty="0"/>
              <a:t>российские организации</a:t>
            </a:r>
          </a:p>
          <a:p>
            <a:pPr lvl="1">
              <a:lnSpc>
                <a:spcPct val="90000"/>
              </a:lnSpc>
              <a:defRPr/>
            </a:pPr>
            <a:endParaRPr lang="ru-RU" sz="2800" dirty="0"/>
          </a:p>
          <a:p>
            <a:pPr lvl="1">
              <a:lnSpc>
                <a:spcPct val="90000"/>
              </a:lnSpc>
              <a:defRPr/>
            </a:pPr>
            <a:r>
              <a:rPr lang="ru-RU" sz="2800" dirty="0"/>
              <a:t>индивидуальные предприниматели (ИП)</a:t>
            </a:r>
          </a:p>
          <a:p>
            <a:pPr lvl="1">
              <a:lnSpc>
                <a:spcPct val="90000"/>
              </a:lnSpc>
              <a:defRPr/>
            </a:pPr>
            <a:endParaRPr lang="ru-RU" sz="2800" dirty="0"/>
          </a:p>
          <a:p>
            <a:pPr lvl="1">
              <a:lnSpc>
                <a:spcPct val="90000"/>
              </a:lnSpc>
              <a:defRPr/>
            </a:pPr>
            <a:r>
              <a:rPr lang="ru-RU" sz="2800" dirty="0"/>
              <a:t>постоянные представительства иностранных организаций в РФ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800" dirty="0"/>
          </a:p>
          <a:p>
            <a:pPr eaLnBrk="1" hangingPunct="1">
              <a:lnSpc>
                <a:spcPct val="90000"/>
              </a:lnSpc>
              <a:defRPr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5774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764704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Порядок и сроки уплаты НДФЛ налоговыми агентами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Исчисление и уплата НДФЛ производятся в отношении всех доходов налогоплательщика, источником которых является налоговый агент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Расчет НДФЛ производится нарастающим итогом с начала налогового периода по итогам каждого месяца с зачетом удержанной в предыдущие месяцы суммы НДФЛ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603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>Порядок и сроки уплаты НДФЛ налоговыми агентами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sz="1000" dirty="0"/>
          </a:p>
          <a:p>
            <a:r>
              <a:rPr lang="ru-RU" dirty="0" smtClean="0"/>
              <a:t>Налоговые агенты обязаны удержать начисленную сумму НДФЛ из доходов налогоплательщика при их фактической выплате</a:t>
            </a:r>
          </a:p>
          <a:p>
            <a:endParaRPr lang="ru-RU" dirty="0" smtClean="0"/>
          </a:p>
          <a:p>
            <a:r>
              <a:rPr lang="ru-RU" dirty="0" smtClean="0"/>
              <a:t>При этом удерживаемая сумма НДФЛ не может превышать 50 % суммы выплаты.</a:t>
            </a:r>
          </a:p>
          <a:p>
            <a:endParaRPr lang="ru-RU" sz="15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17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>Порядок и сроки уплаты НДФЛ налоговыми агентами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sz="1000" dirty="0"/>
          </a:p>
          <a:p>
            <a:r>
              <a:rPr lang="ru-RU" dirty="0" smtClean="0"/>
              <a:t> Налоговые агенты обязаны перечислить суммы удержанного НДФЛ </a:t>
            </a:r>
            <a:r>
              <a:rPr lang="ru-RU" u="sng" dirty="0" smtClean="0"/>
              <a:t>не позднее дня</a:t>
            </a:r>
            <a:r>
              <a:rPr lang="ru-RU" dirty="0" smtClean="0"/>
              <a:t>:</a:t>
            </a:r>
          </a:p>
          <a:p>
            <a:pPr lvl="1"/>
            <a:endParaRPr lang="ru-RU" sz="1200" dirty="0"/>
          </a:p>
          <a:p>
            <a:pPr lvl="1"/>
            <a:r>
              <a:rPr lang="ru-RU" dirty="0" smtClean="0"/>
              <a:t>следующего за днем выплаты налогоплательщику дохода (</a:t>
            </a:r>
            <a:r>
              <a:rPr lang="en-US" dirty="0" smtClean="0"/>
              <a:t>c </a:t>
            </a:r>
            <a:r>
              <a:rPr lang="ru-RU" dirty="0" smtClean="0"/>
              <a:t>2016)</a:t>
            </a:r>
          </a:p>
          <a:p>
            <a:endParaRPr lang="ru-RU" dirty="0" smtClean="0"/>
          </a:p>
          <a:p>
            <a:r>
              <a:rPr lang="ru-RU" dirty="0" smtClean="0"/>
              <a:t>Уплата налога за счет средств налоговых агентов не допускается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13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814161"/>
          </a:xfrm>
        </p:spPr>
        <p:txBody>
          <a:bodyPr/>
          <a:lstStyle/>
          <a:p>
            <a:pPr algn="ctr"/>
            <a:r>
              <a:rPr lang="ru-RU" sz="3200" dirty="0" smtClean="0"/>
              <a:t>Отчетность налоговых агентов по НДФЛ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647645"/>
            <a:ext cx="10972800" cy="4676955"/>
          </a:xfrm>
        </p:spPr>
        <p:txBody>
          <a:bodyPr>
            <a:normAutofit/>
          </a:bodyPr>
          <a:lstStyle/>
          <a:p>
            <a:r>
              <a:rPr lang="ru-RU" dirty="0" smtClean="0"/>
              <a:t>Налоговые агенты представляют в налоговый орган расчет сумм НДФЛ, удержанных налоговым агентом:</a:t>
            </a:r>
          </a:p>
          <a:p>
            <a:pPr>
              <a:buNone/>
            </a:pPr>
            <a:endParaRPr lang="ru-RU" sz="1600" dirty="0"/>
          </a:p>
          <a:p>
            <a:r>
              <a:rPr lang="ru-RU" dirty="0" smtClean="0"/>
              <a:t>справка формы 2-НДФЛ:</a:t>
            </a:r>
          </a:p>
          <a:p>
            <a:pPr marL="617220" lvl="2" indent="-342900">
              <a:buClr>
                <a:schemeClr val="accent3"/>
              </a:buClr>
              <a:buSzPct val="95000"/>
              <a:buFont typeface="Arial" panose="020B0604020202020204" pitchFamily="34" charset="0"/>
              <a:buChar char="•"/>
            </a:pPr>
            <a:r>
              <a:rPr lang="ru-RU" dirty="0" smtClean="0"/>
              <a:t>по </a:t>
            </a:r>
            <a:r>
              <a:rPr lang="ru-RU" dirty="0"/>
              <a:t>итогам года до 1 апреля года, следующего за истекшим налоговым периодом (2015)</a:t>
            </a:r>
          </a:p>
          <a:p>
            <a:pPr marL="0" indent="0">
              <a:buNone/>
            </a:pPr>
            <a:endParaRPr lang="ru-RU" dirty="0" smtClean="0"/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ru-RU" dirty="0" smtClean="0">
                <a:cs typeface="Traditional Arabic" panose="02020603050405020304" pitchFamily="18" charset="-78"/>
              </a:rPr>
              <a:t>форма 6-НДФЛ:</a:t>
            </a:r>
          </a:p>
          <a:p>
            <a:pPr marL="617220" lvl="2" indent="-342900">
              <a:buClr>
                <a:schemeClr val="accent3"/>
              </a:buClr>
              <a:buSzPct val="95000"/>
              <a:buFont typeface="Arial" panose="020B0604020202020204" pitchFamily="34" charset="0"/>
              <a:buChar char="•"/>
            </a:pPr>
            <a:r>
              <a:rPr lang="ru-RU" dirty="0"/>
              <a:t>за 1 квартал, полугодие, 9 месяцев - не позднее последнего дня месяца, следующего за соответствующим периодом (2016)</a:t>
            </a:r>
          </a:p>
          <a:p>
            <a:pPr marL="0" lvl="1" indent="0">
              <a:buClr>
                <a:schemeClr val="accent3"/>
              </a:buClr>
              <a:buSzPct val="95000"/>
              <a:buNone/>
            </a:pPr>
            <a:endParaRPr lang="ru-RU" dirty="0">
              <a:cs typeface="Traditional Arabic" panose="02020603050405020304" pitchFamily="18" charset="-78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sz="1600" dirty="0"/>
          </a:p>
          <a:p>
            <a:pPr lvl="1"/>
            <a:endParaRPr lang="ru-RU" sz="1000" dirty="0"/>
          </a:p>
          <a:p>
            <a:pPr lvl="1"/>
            <a:endParaRPr lang="ru-RU" dirty="0" smtClean="0"/>
          </a:p>
          <a:p>
            <a:pPr lvl="1"/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72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792223"/>
            <a:ext cx="7467600" cy="994122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Порядок и сроки уплаты НДФЛ предпринимателями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981200" y="1412776"/>
            <a:ext cx="7467600" cy="50611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u="sng" dirty="0" smtClean="0"/>
              <a:t>Предприниматели: </a:t>
            </a:r>
          </a:p>
          <a:p>
            <a:pPr lvl="1"/>
            <a:r>
              <a:rPr lang="ru-RU" dirty="0" smtClean="0"/>
              <a:t>Индивидуальные предприниматели</a:t>
            </a:r>
          </a:p>
          <a:p>
            <a:pPr lvl="1"/>
            <a:endParaRPr lang="ru-RU" sz="700" dirty="0"/>
          </a:p>
          <a:p>
            <a:pPr lvl="1"/>
            <a:r>
              <a:rPr lang="ru-RU" dirty="0" smtClean="0"/>
              <a:t>Частнопрактикующие специалисты</a:t>
            </a:r>
          </a:p>
          <a:p>
            <a:endParaRPr lang="ru-RU" sz="1000" dirty="0"/>
          </a:p>
          <a:p>
            <a:r>
              <a:rPr lang="ru-RU" dirty="0" smtClean="0"/>
              <a:t>самостоятельно исчисляют сумму НДФЛ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Убытки прошлых лет, понесенные физическим лицом, не уменьшают налоговую базу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992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/>
              <a:t>Порядок и сроки уплаты НДФЛ предпринимателями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Общая сумма НДФЛ, рассчитывается с учетом сумм НДФЛ:</a:t>
            </a:r>
          </a:p>
          <a:p>
            <a:endParaRPr lang="ru-RU" sz="1000" dirty="0"/>
          </a:p>
          <a:p>
            <a:pPr lvl="1"/>
            <a:r>
              <a:rPr lang="ru-RU" dirty="0" smtClean="0"/>
              <a:t>удержанных налоговыми агентами при выплате налогоплательщику дохода </a:t>
            </a:r>
          </a:p>
          <a:p>
            <a:pPr lvl="1"/>
            <a:endParaRPr lang="ru-RU" sz="1000" dirty="0"/>
          </a:p>
          <a:p>
            <a:pPr lvl="1"/>
            <a:r>
              <a:rPr lang="ru-RU" dirty="0" smtClean="0"/>
              <a:t>фактически уплаченных сумм авансовых платежей по НДФЛ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450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/>
              <a:t>Порядок и сроки уплаты НДФЛ предпринимателями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Расчет суммы авансовых платежей производится налоговым органом на основании суммы: </a:t>
            </a:r>
          </a:p>
          <a:p>
            <a:endParaRPr lang="ru-RU" sz="1600" dirty="0"/>
          </a:p>
          <a:p>
            <a:pPr lvl="1"/>
            <a:r>
              <a:rPr lang="ru-RU" dirty="0" smtClean="0"/>
              <a:t>предполагаемого дохода, указанного в налоговой декларации</a:t>
            </a:r>
          </a:p>
          <a:p>
            <a:pPr lvl="1"/>
            <a:endParaRPr lang="ru-RU" sz="1000" dirty="0"/>
          </a:p>
          <a:p>
            <a:pPr lvl="1"/>
            <a:r>
              <a:rPr lang="ru-RU" dirty="0" smtClean="0"/>
              <a:t>суммы фактически полученного дохода по декларации за предыдущий год	</a:t>
            </a:r>
            <a:endParaRPr lang="ru-RU" dirty="0" smtClean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3514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539326"/>
            <a:ext cx="7467600" cy="1143000"/>
          </a:xfrm>
        </p:spPr>
        <p:txBody>
          <a:bodyPr/>
          <a:lstStyle/>
          <a:p>
            <a:pPr algn="ctr"/>
            <a:r>
              <a:rPr lang="ru-RU" sz="2800" dirty="0"/>
              <a:t>Порядок и сроки уплаты НДФЛ предпринимателями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981200" y="1621766"/>
            <a:ext cx="7467600" cy="4852186"/>
          </a:xfrm>
        </p:spPr>
        <p:txBody>
          <a:bodyPr/>
          <a:lstStyle/>
          <a:p>
            <a:endParaRPr lang="en-US" dirty="0" smtClean="0"/>
          </a:p>
          <a:p>
            <a:r>
              <a:rPr lang="ru-RU" dirty="0" smtClean="0"/>
              <a:t>Авансовые платежи уплачиваются на основании налоговых уведомлений:</a:t>
            </a:r>
          </a:p>
          <a:p>
            <a:endParaRPr lang="ru-RU" sz="1600" dirty="0">
              <a:hlinkClick r:id="rId2"/>
            </a:endParaRPr>
          </a:p>
          <a:p>
            <a:pPr lvl="1"/>
            <a:r>
              <a:rPr lang="ru-RU" dirty="0" smtClean="0"/>
              <a:t>за январь - июнь - не позднее 15 июля в размере половины годовой суммы авансовых платежей</a:t>
            </a:r>
          </a:p>
          <a:p>
            <a:pPr lvl="1"/>
            <a:endParaRPr lang="ru-RU" sz="1000" dirty="0"/>
          </a:p>
          <a:p>
            <a:pPr lvl="1"/>
            <a:r>
              <a:rPr lang="ru-RU" dirty="0" smtClean="0"/>
              <a:t>за июль - сентябрь - не позднее 15 октября в размере 1/4 годовой суммы авансовых платежей</a:t>
            </a:r>
          </a:p>
          <a:p>
            <a:pPr lvl="1"/>
            <a:endParaRPr lang="ru-RU" sz="1000" dirty="0"/>
          </a:p>
          <a:p>
            <a:pPr lvl="1"/>
            <a:r>
              <a:rPr lang="ru-RU" dirty="0" smtClean="0"/>
              <a:t>за октябрь - декабрь - не позднее 15 января следующего года в размере 1/4 годовой суммы авансовых платежей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987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/>
              <a:t>Порядок и сроки уплаты НДФЛ предпринимателями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Окончательная сумма НДФЛ определяется по итогам года</a:t>
            </a:r>
          </a:p>
          <a:p>
            <a:endParaRPr lang="ru-RU" dirty="0" smtClean="0"/>
          </a:p>
          <a:p>
            <a:r>
              <a:rPr lang="ru-RU" dirty="0" smtClean="0"/>
              <a:t>Налоговая декларация представляется не позднее 30 апреля следующего года</a:t>
            </a:r>
          </a:p>
          <a:p>
            <a:endParaRPr lang="ru-RU" dirty="0" smtClean="0"/>
          </a:p>
          <a:p>
            <a:r>
              <a:rPr lang="ru-RU" dirty="0" smtClean="0"/>
              <a:t>уплачивается НДФЛ по месту учета налогоплательщика в срок не позднее 15 июля года, следующего за истекшим налоговым периодом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22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8797" y="1216325"/>
            <a:ext cx="7467600" cy="11849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sz="3600" dirty="0" smtClean="0"/>
              <a:t>Особенности </a:t>
            </a:r>
            <a:r>
              <a:rPr lang="ru-RU" sz="3600" dirty="0"/>
              <a:t>исчисления НДФЛ в отношении отдельных видов доходов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2030371"/>
            <a:ext cx="109728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доходы по договорам найма, аренды любого имущества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доходы, полученные от продажи имущества, принадлежащего на праве собственности</a:t>
            </a:r>
          </a:p>
          <a:p>
            <a:endParaRPr lang="ru-RU" dirty="0" smtClean="0"/>
          </a:p>
          <a:p>
            <a:r>
              <a:rPr lang="ru-RU" dirty="0" smtClean="0"/>
              <a:t>иностранные доходы налоговых резидентов РФ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другие доходы, при получении которых налоговыми агентами не был удержан НДФЛ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выигрыши, выплачиваемые организаторами лотерей и организаторами азартных игр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28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/>
              <a:t>Особенности исчисления НДФЛ в отношении отдельных видов доходов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Налогоплательщики, получившие указанные доходы самостоятельно исчисляют суммы НДФЛ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Общая сумма НДФЛ рассчитывается с учетом сумм НДФЛ, удержанных налоговыми агентами при выплате налогоплательщику дохода.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Убытки прошлых лет, понесенные физическим лицом, не уменьшают налоговую базу.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308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/>
              <a:t>Особенности исчисления НДФЛ в отношении отдельных видов доходов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Сумма НДФЛ определяется по итогам года</a:t>
            </a:r>
          </a:p>
          <a:p>
            <a:endParaRPr lang="ru-RU" dirty="0" smtClean="0"/>
          </a:p>
          <a:p>
            <a:r>
              <a:rPr lang="ru-RU" dirty="0" smtClean="0"/>
              <a:t>Обязаны представить Налоговую декларацию не позднее 30 апреля следующего года</a:t>
            </a:r>
          </a:p>
          <a:p>
            <a:endParaRPr lang="ru-RU" dirty="0" smtClean="0"/>
          </a:p>
          <a:p>
            <a:r>
              <a:rPr lang="ru-RU" dirty="0" smtClean="0"/>
              <a:t>НДФЛ уплачивается по месту жительства налогоплательщика не позднее 15 июля года, следующего за истекшим налоговым периодом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384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467600" cy="7780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Налоговая декларация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981200" y="1412776"/>
            <a:ext cx="7467600" cy="5061176"/>
          </a:xfrm>
        </p:spPr>
        <p:txBody>
          <a:bodyPr/>
          <a:lstStyle/>
          <a:p>
            <a:r>
              <a:rPr lang="ru-RU" u="sng" dirty="0" smtClean="0"/>
              <a:t>Обязаны</a:t>
            </a:r>
            <a:r>
              <a:rPr lang="ru-RU" dirty="0" smtClean="0"/>
              <a:t> предоставлять:</a:t>
            </a:r>
          </a:p>
          <a:p>
            <a:pPr lvl="1"/>
            <a:r>
              <a:rPr lang="ru-RU" dirty="0" smtClean="0"/>
              <a:t>ИП</a:t>
            </a:r>
          </a:p>
          <a:p>
            <a:pPr lvl="1"/>
            <a:r>
              <a:rPr lang="ru-RU" dirty="0" smtClean="0"/>
              <a:t>Частнопрактикующие специалисты</a:t>
            </a:r>
          </a:p>
          <a:p>
            <a:pPr lvl="1"/>
            <a:r>
              <a:rPr lang="ru-RU" dirty="0" smtClean="0"/>
              <a:t>Иностранные граждане работающие по патенту</a:t>
            </a:r>
          </a:p>
          <a:p>
            <a:pPr lvl="1"/>
            <a:r>
              <a:rPr lang="ru-RU" dirty="0" smtClean="0"/>
              <a:t>ФЛ, получающие отдельные виды доходов</a:t>
            </a:r>
          </a:p>
          <a:p>
            <a:pPr lvl="1"/>
            <a:endParaRPr lang="ru-RU" dirty="0" smtClean="0"/>
          </a:p>
          <a:p>
            <a:r>
              <a:rPr lang="ru-RU" dirty="0" smtClean="0"/>
              <a:t>Остальные </a:t>
            </a:r>
            <a:r>
              <a:rPr lang="ru-RU" u="sng" dirty="0" smtClean="0"/>
              <a:t>имеют право </a:t>
            </a:r>
            <a:r>
              <a:rPr lang="ru-RU" dirty="0" smtClean="0"/>
              <a:t>предоставить</a:t>
            </a:r>
          </a:p>
          <a:p>
            <a:endParaRPr lang="ru-RU" dirty="0" smtClean="0"/>
          </a:p>
          <a:p>
            <a:r>
              <a:rPr lang="ru-RU" dirty="0" smtClean="0"/>
              <a:t>представляется не позднее 30 апреля следующего года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22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552" y="2492896"/>
            <a:ext cx="8229600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3600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0759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dc6fcd6a3bb3623ae65e6c1f2e3409169e3e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578</TotalTime>
  <Words>4525</Words>
  <Application>Microsoft Office PowerPoint</Application>
  <PresentationFormat>Широкоэкранный</PresentationFormat>
  <Paragraphs>1076</Paragraphs>
  <Slides>143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143</vt:i4>
      </vt:variant>
    </vt:vector>
  </HeadingPairs>
  <TitlesOfParts>
    <vt:vector size="152" baseType="lpstr">
      <vt:lpstr>Arial</vt:lpstr>
      <vt:lpstr>Calibri</vt:lpstr>
      <vt:lpstr>Constantia</vt:lpstr>
      <vt:lpstr>Traditional Arabic</vt:lpstr>
      <vt:lpstr>Wingdings</vt:lpstr>
      <vt:lpstr>Wingdings 2</vt:lpstr>
      <vt:lpstr>Поток</vt:lpstr>
      <vt:lpstr>1_Поток</vt:lpstr>
      <vt:lpstr>Формула</vt:lpstr>
      <vt:lpstr>Тема 3 Федеральные налоги</vt:lpstr>
      <vt:lpstr>Федеральные налоги</vt:lpstr>
      <vt:lpstr>Презентация PowerPoint</vt:lpstr>
      <vt:lpstr> Регламентирующий документ</vt:lpstr>
      <vt:lpstr>Презентация PowerPoint</vt:lpstr>
      <vt:lpstr>Подакцизными товарами признаются:</vt:lpstr>
      <vt:lpstr>Подакцизными товарами признаются:</vt:lpstr>
      <vt:lpstr>Подакцизными товарами признаются:</vt:lpstr>
      <vt:lpstr>Объектами налогообложения признаются: </vt:lpstr>
      <vt:lpstr>Условия освобождения от акциза экспортных операций:</vt:lpstr>
      <vt:lpstr>При применении акцизов используются: </vt:lpstr>
      <vt:lpstr>Налоговая база для исчисления акциза определяется в зависимости от вида ставки акциза: </vt:lpstr>
      <vt:lpstr>Налоговая база</vt:lpstr>
      <vt:lpstr>Налоговая база</vt:lpstr>
      <vt:lpstr>Порядок расчета Акциза</vt:lpstr>
      <vt:lpstr>Вычет акциза</vt:lpstr>
      <vt:lpstr>Сумма акциза, подлежащая уплате в бюджет</vt:lpstr>
      <vt:lpstr>Презентация PowerPoint</vt:lpstr>
      <vt:lpstr>Определение даты реализации</vt:lpstr>
      <vt:lpstr>Сумма акциза предъявляемая продавцом покупателю</vt:lpstr>
      <vt:lpstr>Срок уплаты акцизов</vt:lpstr>
      <vt:lpstr>2. Налог на добавленную стоимость</vt:lpstr>
      <vt:lpstr>НДС</vt:lpstr>
      <vt:lpstr> Регламентирующий документ</vt:lpstr>
      <vt:lpstr>Презентация PowerPoint</vt:lpstr>
      <vt:lpstr>Не являются налогоплательщиками НДС:</vt:lpstr>
      <vt:lpstr>НДС уплачивается в общеустановленном порядке </vt:lpstr>
      <vt:lpstr>Освобождение по НДС</vt:lpstr>
      <vt:lpstr>Освобождение по НДС</vt:lpstr>
      <vt:lpstr>При нарушении указанных условий</vt:lpstr>
      <vt:lpstr>Объектом обложения НДС признается :</vt:lpstr>
      <vt:lpstr>        Местом реализации товаров признается территория РФ, если:</vt:lpstr>
      <vt:lpstr>Местом реализации работ (услуг) признается территория РФ, если:</vt:lpstr>
      <vt:lpstr>Не облагается НДС</vt:lpstr>
      <vt:lpstr>Презентация PowerPoint</vt:lpstr>
      <vt:lpstr>Презентация PowerPoint</vt:lpstr>
      <vt:lpstr>Налоговая база</vt:lpstr>
      <vt:lpstr>Общие принципы формирования налоговой базы по НДС </vt:lpstr>
      <vt:lpstr>Налоговый период</vt:lpstr>
      <vt:lpstr>Момент определения налоговой базы </vt:lpstr>
      <vt:lpstr> Ставки НДС</vt:lpstr>
      <vt:lpstr>Презентация PowerPoint</vt:lpstr>
      <vt:lpstr>Презентация PowerPoint</vt:lpstr>
      <vt:lpstr>Презентация PowerPoint</vt:lpstr>
      <vt:lpstr>Порядок исчисления налога на добавленную стоимость </vt:lpstr>
      <vt:lpstr>Сумма НДС предъявляемая продавцом покупателю</vt:lpstr>
      <vt:lpstr>Счет - фактура</vt:lpstr>
      <vt:lpstr>Налоговые вычеты</vt:lpstr>
      <vt:lpstr>Условия получения Налоговых вычетов по НДС (должны выполняться единовременно)</vt:lpstr>
      <vt:lpstr>Сумма НДС к уплате в бюджет</vt:lpstr>
      <vt:lpstr>Порядок и сроки уплаты НДС</vt:lpstr>
      <vt:lpstr>Налоговая декларация по НДС</vt:lpstr>
      <vt:lpstr>3. Налог на прибыль организаций </vt:lpstr>
      <vt:lpstr> Регламентирующий документ</vt:lpstr>
      <vt:lpstr>Налогоплательщики</vt:lpstr>
      <vt:lpstr>Освобождаются от уплаты налога организации:</vt:lpstr>
      <vt:lpstr>Не признаются налогоплательщиками </vt:lpstr>
      <vt:lpstr>Объект налогообложения </vt:lpstr>
      <vt:lpstr>   Доходы</vt:lpstr>
      <vt:lpstr>Расходы </vt:lpstr>
      <vt:lpstr>Расходы подразделяются на: </vt:lpstr>
      <vt:lpstr>Методы определения доходов и расходов</vt:lpstr>
      <vt:lpstr>       Право на кассовый метод имеют</vt:lpstr>
      <vt:lpstr>Налоговый учет отдельных операций</vt:lpstr>
      <vt:lpstr>II Нормируемые расходы</vt:lpstr>
      <vt:lpstr>     Нормируются организацией:</vt:lpstr>
      <vt:lpstr>II Нормируемые расходы (НК РФ)</vt:lpstr>
      <vt:lpstr>  II Нормируемые расходы (НК РФ)</vt:lpstr>
      <vt:lpstr>II Нормируемые расходы (НК РФ)</vt:lpstr>
      <vt:lpstr>II Нормируемые расходы (НК РФ)</vt:lpstr>
      <vt:lpstr>II Нормируемые расходы (НК РФ)</vt:lpstr>
      <vt:lpstr>Налоговая база</vt:lpstr>
      <vt:lpstr>Налоговая база</vt:lpstr>
      <vt:lpstr>Перенос убытка на будущее</vt:lpstr>
      <vt:lpstr>Налоговая ставка </vt:lpstr>
      <vt:lpstr>Налоговый период </vt:lpstr>
      <vt:lpstr>Порядок исчисления налога</vt:lpstr>
      <vt:lpstr>Порядок исчисления налога</vt:lpstr>
      <vt:lpstr>Авансовые платежи </vt:lpstr>
      <vt:lpstr> Ежемесячные авансовые платежи</vt:lpstr>
      <vt:lpstr>Ежемесячные авансовые платежи</vt:lpstr>
      <vt:lpstr>Порядок и сроки уплаты налога </vt:lpstr>
      <vt:lpstr>Налоговая декларация</vt:lpstr>
      <vt:lpstr>4. Налог на доходы физических лиц - НДФЛ </vt:lpstr>
      <vt:lpstr> Регламентирующий документ</vt:lpstr>
      <vt:lpstr>НДФЛ</vt:lpstr>
      <vt:lpstr>Налогоплательщики </vt:lpstr>
      <vt:lpstr>Физические лица </vt:lpstr>
      <vt:lpstr> Статус налогового резидента для физических лиц</vt:lpstr>
      <vt:lpstr>Объект налогообложения </vt:lpstr>
      <vt:lpstr>Налоговая база</vt:lpstr>
      <vt:lpstr>Налоговая база</vt:lpstr>
      <vt:lpstr>Налоговая база</vt:lpstr>
      <vt:lpstr>Налоговая база</vt:lpstr>
      <vt:lpstr>Налоговая база</vt:lpstr>
      <vt:lpstr>Налоговая база</vt:lpstr>
      <vt:lpstr>Доходы в натуральной форме</vt:lpstr>
      <vt:lpstr>Налоговая база по доходам в натуральной форме</vt:lpstr>
      <vt:lpstr>   Доходы в виде материальной выгоды</vt:lpstr>
      <vt:lpstr>Налоговая база по материальной выгоде от экономии на %</vt:lpstr>
      <vt:lpstr>Доходы в виде материальной выгоды</vt:lpstr>
      <vt:lpstr>Состав доходов, учитываемых при налогообложении</vt:lpstr>
      <vt:lpstr>Доходы, не учитываемые при налогообложении</vt:lpstr>
      <vt:lpstr>Налоговые вычеты</vt:lpstr>
      <vt:lpstr>  Стандартные налоговые вычеты</vt:lpstr>
      <vt:lpstr>Стандартные налоговые вычеты</vt:lpstr>
      <vt:lpstr>Стандартные налоговые вычеты</vt:lpstr>
      <vt:lpstr>Стандартные налоговые вычеты</vt:lpstr>
      <vt:lpstr>Стандартные налоговые вычеты на детей</vt:lpstr>
      <vt:lpstr>Стандартные налоговые вычеты </vt:lpstr>
      <vt:lpstr>Социальные налоговые вычеты</vt:lpstr>
      <vt:lpstr>Социальные налоговые вычеты</vt:lpstr>
      <vt:lpstr>Имущественные налоговые вычеты </vt:lpstr>
      <vt:lpstr>Имущественные налоговые вычеты </vt:lpstr>
      <vt:lpstr>Имущественные налоговые вычеты </vt:lpstr>
      <vt:lpstr>Имущественные налоговые вычеты </vt:lpstr>
      <vt:lpstr>Профессиональные налоговые вычеты </vt:lpstr>
      <vt:lpstr>Дата фактического получения дохода определяется как день:</vt:lpstr>
      <vt:lpstr>Налоговый период </vt:lpstr>
      <vt:lpstr>Налоговые ставки  (ст. 224 НК РФ)</vt:lpstr>
      <vt:lpstr>Налоговые ставки</vt:lpstr>
      <vt:lpstr>Налоговые ставки</vt:lpstr>
      <vt:lpstr>Налоговые ставки</vt:lpstr>
      <vt:lpstr>Налоговые ставки</vt:lpstr>
      <vt:lpstr>Презентация PowerPoint</vt:lpstr>
      <vt:lpstr>Налоговые ставки</vt:lpstr>
      <vt:lpstr>Порядок исчисления НДФЛ</vt:lpstr>
      <vt:lpstr>Порядок исчисления НДФЛ</vt:lpstr>
      <vt:lpstr> Порядок и сроки уплаты НДФЛ налоговыми агентами</vt:lpstr>
      <vt:lpstr>Порядок и сроки уплаты НДФЛ налоговыми агентами</vt:lpstr>
      <vt:lpstr>Порядок и сроки уплаты НДФЛ налоговыми агентами</vt:lpstr>
      <vt:lpstr>Порядок и сроки уплаты НДФЛ налоговыми агентами</vt:lpstr>
      <vt:lpstr>Отчетность налоговых агентов по НДФЛ </vt:lpstr>
      <vt:lpstr>Порядок и сроки уплаты НДФЛ предпринимателями</vt:lpstr>
      <vt:lpstr>Порядок и сроки уплаты НДФЛ предпринимателями</vt:lpstr>
      <vt:lpstr>Порядок и сроки уплаты НДФЛ предпринимателями</vt:lpstr>
      <vt:lpstr>Порядок и сроки уплаты НДФЛ предпринимателями</vt:lpstr>
      <vt:lpstr>Порядок и сроки уплаты НДФЛ предпринимателями</vt:lpstr>
      <vt:lpstr>    Особенности исчисления НДФЛ в отношении отдельных видов доходов </vt:lpstr>
      <vt:lpstr>Особенности исчисления НДФЛ в отношении отдельных видов доходов</vt:lpstr>
      <vt:lpstr>Особенности исчисления НДФЛ в отношении отдельных видов доходов</vt:lpstr>
      <vt:lpstr>Налоговая декларация</vt:lpstr>
      <vt:lpstr>Благодарю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  Федеральные налоги</dc:title>
  <dc:creator>Пользователь Windows</dc:creator>
  <cp:lastModifiedBy>Водопьянова Валентина</cp:lastModifiedBy>
  <cp:revision>82</cp:revision>
  <dcterms:created xsi:type="dcterms:W3CDTF">2016-09-19T09:35:08Z</dcterms:created>
  <dcterms:modified xsi:type="dcterms:W3CDTF">2018-02-15T22:28:22Z</dcterms:modified>
</cp:coreProperties>
</file>