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93" r:id="rId2"/>
    <p:sldId id="256" r:id="rId3"/>
    <p:sldId id="299" r:id="rId4"/>
    <p:sldId id="292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0" autoAdjust="0"/>
    <p:restoredTop sz="86364" autoAdjust="0"/>
  </p:normalViewPr>
  <p:slideViewPr>
    <p:cSldViewPr>
      <p:cViewPr varScale="1">
        <p:scale>
          <a:sx n="71" d="100"/>
          <a:sy n="71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CC76A9E-68B3-47BD-A1C0-CF535932BEAE}" type="datetimeFigureOut">
              <a:rPr lang="ru-RU"/>
              <a:pPr>
                <a:defRPr/>
              </a:pPr>
              <a:t>13.06.2018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6E19E80-6B13-4363-A0FA-B6122625F9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BC4735-2DD8-41D7-9E23-FDF92AE4B02F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FC540C-C309-4321-B798-B88F0D39A811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D3F90F-54BB-4418-B312-D10F1BC3FB69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468313" y="0"/>
            <a:ext cx="7988300" cy="638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Лебединская Юлия Сергеевна, </a:t>
            </a:r>
            <a:br>
              <a:rPr lang="ru-RU" sz="2800" smtClean="0"/>
            </a:br>
            <a:r>
              <a:rPr lang="ru-RU" sz="2800" smtClean="0"/>
              <a:t>канд. экон. наук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400" smtClean="0"/>
              <a:t>Тема 4: Оперативное управление продажами</a:t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14339" name="Заголовок 1"/>
          <p:cNvSpPr>
            <a:spLocks/>
          </p:cNvSpPr>
          <p:nvPr/>
        </p:nvSpPr>
        <p:spPr bwMode="auto">
          <a:xfrm>
            <a:off x="179388" y="333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4400">
              <a:solidFill>
                <a:schemeClr val="tx2"/>
              </a:solidFill>
            </a:endParaRPr>
          </a:p>
        </p:txBody>
      </p:sp>
      <p:sp>
        <p:nvSpPr>
          <p:cNvPr id="14340" name="Заголовок 1"/>
          <p:cNvSpPr>
            <a:spLocks/>
          </p:cNvSpPr>
          <p:nvPr/>
        </p:nvSpPr>
        <p:spPr bwMode="auto">
          <a:xfrm>
            <a:off x="395288" y="5492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4400">
              <a:solidFill>
                <a:schemeClr val="tx2"/>
              </a:solidFill>
            </a:endParaRPr>
          </a:p>
        </p:txBody>
      </p:sp>
      <p:sp>
        <p:nvSpPr>
          <p:cNvPr id="14341" name="Заголовок 1"/>
          <p:cNvSpPr>
            <a:spLocks/>
          </p:cNvSpPr>
          <p:nvPr/>
        </p:nvSpPr>
        <p:spPr bwMode="auto">
          <a:xfrm>
            <a:off x="611188" y="765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4400">
              <a:solidFill>
                <a:schemeClr val="tx2"/>
              </a:solidFill>
            </a:endParaRPr>
          </a:p>
        </p:txBody>
      </p:sp>
      <p:sp>
        <p:nvSpPr>
          <p:cNvPr id="14342" name="Заголовок 1"/>
          <p:cNvSpPr>
            <a:spLocks/>
          </p:cNvSpPr>
          <p:nvPr/>
        </p:nvSpPr>
        <p:spPr bwMode="auto">
          <a:xfrm>
            <a:off x="827088" y="981075"/>
            <a:ext cx="77724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4000">
                <a:solidFill>
                  <a:schemeClr val="tx2"/>
                </a:solidFill>
              </a:rPr>
              <a:t>Управление продажами</a:t>
            </a:r>
            <a:br>
              <a:rPr lang="ru-RU" sz="4000">
                <a:solidFill>
                  <a:schemeClr val="tx2"/>
                </a:solidFill>
              </a:rPr>
            </a:br>
            <a:endParaRPr lang="ru-RU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50825" y="404813"/>
            <a:ext cx="7772400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000" smtClean="0"/>
              <a:t>Тема 4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92113" y="1700213"/>
            <a:ext cx="7416800" cy="396081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3600" b="1" dirty="0"/>
              <a:t>ОПЕРАТИВНОЕ УПРАВЛЕНИЕ ПРОДАЖАМИ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  <p:pic>
        <p:nvPicPr>
          <p:cNvPr id="1026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3213100"/>
            <a:ext cx="14319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animBg="1"/>
      <p:bldP spid="133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xfrm>
            <a:off x="395288" y="40481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Содержание:</a:t>
            </a: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400" smtClean="0"/>
              <a:t>4.1 </a:t>
            </a:r>
            <a:r>
              <a:rPr lang="ru-RU" sz="2400" i="1" smtClean="0"/>
              <a:t>Концепция управления продажами</a:t>
            </a:r>
          </a:p>
          <a:p>
            <a:pPr marL="0" indent="0">
              <a:buFontTx/>
              <a:buNone/>
            </a:pPr>
            <a:r>
              <a:rPr lang="ru-RU" sz="2400" smtClean="0"/>
              <a:t>4.2 </a:t>
            </a:r>
            <a:r>
              <a:rPr lang="ru-RU" sz="2400" i="1" smtClean="0"/>
              <a:t>Организационная культура товарных продаж</a:t>
            </a:r>
          </a:p>
          <a:p>
            <a:pPr marL="0" indent="0">
              <a:buFontTx/>
              <a:buNone/>
            </a:pPr>
            <a:r>
              <a:rPr lang="ru-RU" sz="2400" smtClean="0"/>
              <a:t>4.3  </a:t>
            </a:r>
            <a:r>
              <a:rPr lang="ru-RU" sz="2400" i="1" smtClean="0"/>
              <a:t>Этика торгового персонала и этикет в торговых отношениях</a:t>
            </a:r>
          </a:p>
          <a:p>
            <a:pPr marL="0" indent="0">
              <a:buFontTx/>
              <a:buNone/>
            </a:pPr>
            <a:r>
              <a:rPr lang="ru-RU" sz="2400" i="1" smtClean="0"/>
              <a:t>4.4 Поведение участников продаж</a:t>
            </a:r>
          </a:p>
          <a:p>
            <a:pPr marL="0" indent="0">
              <a:buFontTx/>
              <a:buNone/>
            </a:pPr>
            <a:r>
              <a:rPr lang="ru-RU" sz="2400" smtClean="0"/>
              <a:t>4.5 </a:t>
            </a:r>
            <a:r>
              <a:rPr lang="ru-RU" sz="2400" i="1" smtClean="0"/>
              <a:t>Общение, переговоры с покупателями</a:t>
            </a:r>
          </a:p>
          <a:p>
            <a:pPr marL="0" indent="0">
              <a:buFontTx/>
              <a:buNone/>
            </a:pPr>
            <a:r>
              <a:rPr lang="ru-RU" sz="2400" smtClean="0"/>
              <a:t>4.6 </a:t>
            </a:r>
            <a:r>
              <a:rPr lang="ru-RU" sz="2400" i="1" smtClean="0"/>
              <a:t>Преодоление возражений и отказов покупателей</a:t>
            </a:r>
          </a:p>
          <a:p>
            <a:pPr marL="0" indent="0">
              <a:buFontTx/>
              <a:buNone/>
            </a:pPr>
            <a:r>
              <a:rPr lang="ru-RU" sz="2400" i="1" smtClean="0"/>
              <a:t>4.7 Создание условий для принятия покупателем решения о приобре­тении товара</a:t>
            </a:r>
          </a:p>
          <a:p>
            <a:pPr marL="0" indent="0">
              <a:buFontTx/>
              <a:buNone/>
            </a:pPr>
            <a:r>
              <a:rPr lang="ru-RU" sz="2400" smtClean="0"/>
              <a:t>4.8 </a:t>
            </a:r>
            <a:r>
              <a:rPr lang="ru-RU" sz="2400" i="1" smtClean="0"/>
              <a:t>Заключение сделки по продаже товара</a:t>
            </a:r>
          </a:p>
          <a:p>
            <a:pPr marL="0" indent="0"/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87425" y="333375"/>
            <a:ext cx="7797800" cy="11509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smtClean="0"/>
              <a:t>4.1 КОНЦЕПЦИЯ УПРАВЛЕНИЯ ПРОДАЖАМИ</a:t>
            </a:r>
            <a:r>
              <a:rPr lang="ru-RU" sz="4000" b="1" smtClean="0"/>
              <a:t/>
            </a:r>
            <a:br>
              <a:rPr lang="ru-RU" sz="4000" b="1" smtClean="0"/>
            </a:br>
            <a:endParaRPr lang="ru-RU" sz="40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1204140" y="1700808"/>
            <a:ext cx="7570787" cy="4568825"/>
          </a:xfrm>
          <a:prstGeom prst="rect">
            <a:avLst/>
          </a:prstGeom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b="1" i="1" smtClean="0">
                <a:cs typeface="Arial" charset="0"/>
              </a:rPr>
              <a:t>Концепция</a:t>
            </a:r>
            <a:r>
              <a:rPr lang="ru-RU" smtClean="0">
                <a:cs typeface="Arial" charset="0"/>
              </a:rPr>
              <a:t> — это логическая ветвь общей концепции фирмы, она включает основные решения в области политики продаж.</a:t>
            </a:r>
          </a:p>
        </p:txBody>
      </p:sp>
      <p:pic>
        <p:nvPicPr>
          <p:cNvPr id="2050" name="Picture 2" descr="C:\Users\USER\Desktop\Новая папка\Презентация Flash\Стильные персонажи для ваших презентаций\Khalva\Khalva&amp;Izyum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3824288"/>
            <a:ext cx="11144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smtClean="0"/>
              <a:t>совокупность основных направлений концепции: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b="1" i="1" smtClean="0"/>
              <a:t>Определение целевых клиентов, на которых направлены продажи —</a:t>
            </a:r>
            <a:r>
              <a:rPr lang="ru-RU" sz="2000" b="1" smtClean="0"/>
              <a:t> </a:t>
            </a:r>
            <a:r>
              <a:rPr lang="ru-RU" sz="2000" smtClean="0"/>
              <a:t>целевые сегменты; стратегические и «поддерживающие» ниши; стратегия и тактика выхода в новые ниши.</a:t>
            </a:r>
          </a:p>
          <a:p>
            <a:r>
              <a:rPr lang="ru-RU" sz="2000" smtClean="0"/>
              <a:t> </a:t>
            </a:r>
            <a:r>
              <a:rPr lang="ru-RU" sz="2000" b="1" i="1" smtClean="0"/>
              <a:t>Используемые каналы распределения</a:t>
            </a:r>
            <a:r>
              <a:rPr lang="ru-RU" sz="2000" b="1" smtClean="0"/>
              <a:t> </a:t>
            </a:r>
            <a:r>
              <a:rPr lang="ru-RU" sz="2000" smtClean="0"/>
              <a:t>— используемые типы каналов распределения; сбор информации по потенциальным участникам канала; потребности, требования, ценовая категория и т.д.</a:t>
            </a:r>
          </a:p>
          <a:p>
            <a:r>
              <a:rPr lang="ru-RU" sz="2000" smtClean="0"/>
              <a:t> </a:t>
            </a:r>
            <a:r>
              <a:rPr lang="ru-RU" sz="2000" b="1" i="1" smtClean="0"/>
              <a:t>Управление каналами</a:t>
            </a:r>
            <a:r>
              <a:rPr lang="ru-RU" sz="2000" b="1" smtClean="0"/>
              <a:t> </a:t>
            </a:r>
            <a:r>
              <a:rPr lang="ru-RU" sz="2000" smtClean="0"/>
              <a:t>— планирование продаж по каналам и между участниками одного канала; пакет условий для каждого канала; управление стимулированием дистрибьюторов; управление коммуникацией и т.д.</a:t>
            </a:r>
          </a:p>
          <a:p>
            <a:endParaRPr lang="ru-RU" sz="20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107950" y="890588"/>
            <a:ext cx="8640763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sz="2000" b="1" i="1"/>
              <a:t>Организация и стратегия отдела продаж</a:t>
            </a:r>
            <a:r>
              <a:rPr lang="ru-RU" sz="2000" b="1"/>
              <a:t> </a:t>
            </a:r>
            <a:r>
              <a:rPr lang="ru-RU" sz="2000"/>
              <a:t>— задачи и функции отдела продаж; структура, штат отдела продаж; принцип распределения функций в отделе (по территориям, группам клиентов, товарным линейкам и т.д.); техническая (методическая) поддержка отдела продаж.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/>
              <a:t> </a:t>
            </a:r>
            <a:r>
              <a:rPr lang="ru-RU" sz="2000" b="1" i="1"/>
              <a:t>Управление отделом продаж </a:t>
            </a:r>
            <a:r>
              <a:rPr lang="ru-RU" sz="2000" i="1"/>
              <a:t>—</a:t>
            </a:r>
            <a:r>
              <a:rPr lang="ru-RU" sz="2000"/>
              <a:t> регулярные планирование и контроль работы отдела и его сотрудников; наем, отбор и адаптация сотрудников; мотивация сотрудников; обучение, обмен опытом, подведение итогов; оценка работы отдела, расчет стоимости продаж, регулирование издержек на продажи; оценка личной эффективности сотрудников.</a:t>
            </a:r>
          </a:p>
        </p:txBody>
      </p:sp>
      <p:pic>
        <p:nvPicPr>
          <p:cNvPr id="3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5550" y="4221163"/>
            <a:ext cx="10477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250825" y="474663"/>
            <a:ext cx="8497888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sz="2400"/>
              <a:t> </a:t>
            </a:r>
            <a:r>
              <a:rPr lang="ru-RU" sz="2400" b="1" i="1"/>
              <a:t>Навыки персональных продаж и управление взаимоотношениями</a:t>
            </a:r>
            <a:r>
              <a:rPr lang="ru-RU" sz="2400" i="1"/>
              <a:t> —</a:t>
            </a:r>
            <a:r>
              <a:rPr lang="ru-RU" sz="2400"/>
              <a:t> система поиска потенциальных клиентов; навыки эффективной продажи; уровень сервиса; учет и анализ персональных данных продаж.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400" b="1"/>
              <a:t> </a:t>
            </a:r>
            <a:r>
              <a:rPr lang="ru-RU" sz="2400" b="1" i="1"/>
              <a:t>Корректировка системы продаж</a:t>
            </a:r>
            <a:r>
              <a:rPr lang="ru-RU" sz="2400" b="1"/>
              <a:t> </a:t>
            </a:r>
            <a:r>
              <a:rPr lang="ru-RU" sz="2400"/>
              <a:t>— оценка и корректировка всей системы продаж (не реже одного раза в год).</a:t>
            </a:r>
          </a:p>
          <a:p>
            <a:pPr marL="285750" indent="-285750"/>
            <a:r>
              <a:rPr lang="ru-RU" sz="2400"/>
              <a:t>Несмотря на все большее внимание и интерес к управлению продажами, охватить все вышеперечисленные элементы и выстроить эффективную систему сегодня под силу очень немногим компаниям. Поэтому в российских фирмах пока хорошо развиты только отдельные элементы системы. Чтобы добиться эффективности всех элементов, необходимо пройти еще очень долгий путь.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4.2 ОРГАНИЗАЦИОННАЯ КУЛЬТУРА ТОВАРНЫХ ПРОДАЖ</a:t>
            </a:r>
            <a:br>
              <a:rPr lang="ru-RU" sz="2800" b="1" smtClean="0"/>
            </a:br>
            <a:endParaRPr lang="ru-RU" sz="2800" smtClean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i="1" smtClean="0"/>
              <a:t>Организационная культура</a:t>
            </a:r>
            <a:r>
              <a:rPr lang="ru-RU" sz="2400" smtClean="0"/>
              <a:t> — это система общественно прогрессивных формальных и неформальных правил и норм деятельности, обычаев и традиций, индивидуальных и групповых интересов, особенностей поведения персонала данной организационной структуры, стиля руководства, показателей удовлетворенности работников условиями труда, уровня взаимного сотрудничества и совместимости работников между собой и с организацией, перс­пектив развития</a:t>
            </a:r>
            <a:r>
              <a:rPr lang="ru-RU" smtClean="0"/>
              <a:t>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Можно выделить три аспекта понятия «организационная культура»: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 bwMode="auto">
          <a:xfrm>
            <a:off x="250825" y="14128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  </a:t>
            </a:r>
            <a:r>
              <a:rPr lang="ru-RU" sz="2800" i="1" smtClean="0"/>
              <a:t>интеграционный аспект —</a:t>
            </a:r>
            <a:r>
              <a:rPr lang="ru-RU" sz="2800" smtClean="0"/>
              <a:t> организационная культура интегрирует когнитивные и поведенческие пласты культуры;</a:t>
            </a:r>
          </a:p>
          <a:p>
            <a:r>
              <a:rPr lang="ru-RU" sz="2800" smtClean="0"/>
              <a:t> </a:t>
            </a:r>
            <a:r>
              <a:rPr lang="ru-RU" sz="2800" i="1" smtClean="0"/>
              <a:t>факторный аспект</a:t>
            </a:r>
            <a:r>
              <a:rPr lang="ru-RU" sz="2800" smtClean="0"/>
              <a:t> — организационная культура концентрируется на разнообразных факторах, в которых находят отражение поведение людей и их разнообразный опыт;</a:t>
            </a:r>
          </a:p>
          <a:p>
            <a:r>
              <a:rPr lang="ru-RU" sz="2800" smtClean="0"/>
              <a:t> </a:t>
            </a:r>
            <a:r>
              <a:rPr lang="ru-RU" sz="2800" i="1" smtClean="0"/>
              <a:t>когнитивный аспект</a:t>
            </a:r>
            <a:r>
              <a:rPr lang="ru-RU" sz="2800" smtClean="0"/>
              <a:t> — сотрудники обладают аккумулированным коллективным знанием, что надо делать и как действовать.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1"/>
          <p:cNvSpPr>
            <a:spLocks noChangeArrowheads="1"/>
          </p:cNvSpPr>
          <p:nvPr/>
        </p:nvSpPr>
        <p:spPr bwMode="auto">
          <a:xfrm>
            <a:off x="250825" y="620713"/>
            <a:ext cx="856932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/>
              <a:t>Следовательно, организационная культура продаж </a:t>
            </a:r>
            <a:r>
              <a:rPr lang="ru-RU" sz="3200"/>
              <a:t>— это совокупность прогрессивных норм, правил и стандартов, принятая и поддерживаемая в области организационных отношений относительно продаж товарной продукции.</a:t>
            </a:r>
            <a:r>
              <a:rPr lang="ru-RU" sz="3200" i="1"/>
              <a:t> </a:t>
            </a:r>
            <a:endParaRPr lang="ru-RU" sz="3200"/>
          </a:p>
        </p:txBody>
      </p:sp>
      <p:pic>
        <p:nvPicPr>
          <p:cNvPr id="3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213100"/>
            <a:ext cx="1579563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/>
              <a:t>4.3 </a:t>
            </a:r>
            <a:r>
              <a:rPr lang="ru-RU" sz="2400" b="1" smtClean="0"/>
              <a:t>ЭТИКА ТОРГОВОГО ПЕРСОНАЛА И ЭТИКЕТ В ТОРГОВЫХ ОТНОШЕНИЯХ</a:t>
            </a:r>
            <a:r>
              <a:rPr lang="ru-RU" b="1" smtClean="0"/>
              <a:t/>
            </a:r>
            <a:br>
              <a:rPr lang="ru-RU" b="1" smtClean="0"/>
            </a:b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2400" i="1" dirty="0"/>
              <a:t>Этическое поведение</a:t>
            </a:r>
            <a:r>
              <a:rPr lang="ru-RU" sz="2400" dirty="0"/>
              <a:t> торгового персонала — это поведение, основанное на следующих принципах:</a:t>
            </a:r>
          </a:p>
          <a:p>
            <a:pPr>
              <a:defRPr/>
            </a:pPr>
            <a:r>
              <a:rPr lang="ru-RU" sz="2400" dirty="0"/>
              <a:t> быть честным;</a:t>
            </a:r>
          </a:p>
          <a:p>
            <a:pPr>
              <a:defRPr/>
            </a:pPr>
            <a:r>
              <a:rPr lang="ru-RU" sz="2400" dirty="0"/>
              <a:t> поддерживать конфиденциальность и доверие;</a:t>
            </a:r>
          </a:p>
          <a:p>
            <a:pPr>
              <a:defRPr/>
            </a:pPr>
            <a:r>
              <a:rPr lang="ru-RU" sz="2400" dirty="0"/>
              <a:t> следовать принятым правилам и вести себя подобающим образом;</a:t>
            </a:r>
          </a:p>
          <a:p>
            <a:pPr>
              <a:defRPr/>
            </a:pPr>
            <a:r>
              <a:rPr lang="ru-RU" sz="2400" dirty="0"/>
              <a:t> быть справедливым по отношению к другим;</a:t>
            </a:r>
          </a:p>
          <a:p>
            <a:pPr>
              <a:defRPr/>
            </a:pPr>
            <a:r>
              <a:rPr lang="ru-RU" sz="2400" dirty="0"/>
              <a:t> демонстрировать преданность компании и коллегам;</a:t>
            </a:r>
          </a:p>
          <a:p>
            <a:pPr>
              <a:defRPr/>
            </a:pPr>
            <a:r>
              <a:rPr lang="ru-RU" sz="2400" dirty="0"/>
              <a:t> выполнять свою часть работы и нести свою долю ответствен­ности.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620713" y="630238"/>
            <a:ext cx="80645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Этика взаимоотношений специалистов по продажам и работодателей касается следующих ситуаций:</a:t>
            </a:r>
            <a:r>
              <a:rPr lang="ru-RU" sz="2400"/>
              <a:t> </a:t>
            </a:r>
          </a:p>
          <a:p>
            <a:pPr>
              <a:buFont typeface="Arial" charset="0"/>
              <a:buChar char="•"/>
            </a:pPr>
            <a:r>
              <a:rPr lang="ru-RU" sz="2400"/>
              <a:t>злоупотребление имуществом компании; </a:t>
            </a:r>
          </a:p>
          <a:p>
            <a:pPr>
              <a:buFont typeface="Arial" charset="0"/>
              <a:buChar char="•"/>
            </a:pPr>
            <a:r>
              <a:rPr lang="ru-RU" sz="2400"/>
              <a:t>работа на стороне; </a:t>
            </a:r>
          </a:p>
          <a:p>
            <a:pPr>
              <a:buFont typeface="Arial" charset="0"/>
              <a:buChar char="•"/>
            </a:pPr>
            <a:r>
              <a:rPr lang="ru-RU" sz="2400"/>
              <a:t>мошенничество; </a:t>
            </a:r>
          </a:p>
          <a:p>
            <a:pPr>
              <a:buFont typeface="Arial" charset="0"/>
              <a:buChar char="•"/>
            </a:pPr>
            <a:r>
              <a:rPr lang="ru-RU" sz="2400"/>
              <a:t>нанесение ущерба коллегам по работе; </a:t>
            </a:r>
          </a:p>
          <a:p>
            <a:pPr>
              <a:buFont typeface="Arial" charset="0"/>
              <a:buChar char="•"/>
            </a:pPr>
            <a:r>
              <a:rPr lang="ru-RU" sz="2400"/>
              <a:t>кража технологий и т.д.</a:t>
            </a:r>
          </a:p>
          <a:p>
            <a:endParaRPr lang="ru-RU" sz="2400"/>
          </a:p>
          <a:p>
            <a:r>
              <a:rPr lang="ru-RU" sz="2400"/>
              <a:t> В этих случаях работодатели считают, что поведение персонала противоречит нормам этического поведения и является недопустимым.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1"/>
          <p:cNvSpPr>
            <a:spLocks noChangeArrowheads="1"/>
          </p:cNvSpPr>
          <p:nvPr/>
        </p:nvSpPr>
        <p:spPr bwMode="auto">
          <a:xfrm>
            <a:off x="323850" y="404813"/>
            <a:ext cx="85693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 рамках </a:t>
            </a:r>
            <a:r>
              <a:rPr lang="ru-RU" sz="2400" b="1" i="1"/>
              <a:t>этики отношений с клиентами</a:t>
            </a:r>
            <a:r>
              <a:rPr lang="ru-RU" sz="2400" b="1"/>
              <a:t> </a:t>
            </a:r>
            <a:r>
              <a:rPr lang="ru-RU" sz="2400"/>
              <a:t>может возникнуть множество спорных этических ситуаций, а именно:</a:t>
            </a:r>
          </a:p>
          <a:p>
            <a:pPr>
              <a:buFont typeface="Arial" charset="0"/>
              <a:buChar char="•"/>
            </a:pPr>
            <a:r>
              <a:rPr lang="ru-RU" sz="2400"/>
              <a:t> предложение покупателю взятки или подарка;</a:t>
            </a:r>
          </a:p>
          <a:p>
            <a:pPr>
              <a:buFont typeface="Arial" charset="0"/>
              <a:buChar char="•"/>
            </a:pPr>
            <a:r>
              <a:rPr lang="ru-RU" sz="2400"/>
              <a:t> представление покупателю искаженной информации о товаре;</a:t>
            </a:r>
          </a:p>
          <a:p>
            <a:pPr>
              <a:buFont typeface="Arial" charset="0"/>
              <a:buChar char="•"/>
            </a:pPr>
            <a:r>
              <a:rPr lang="ru-RU" sz="2400"/>
              <a:t> ценовая дискриминация клиентов (например, когда скидки с цены одним клиентам предоставляются, а другим — нет);</a:t>
            </a:r>
          </a:p>
          <a:p>
            <a:pPr>
              <a:buFont typeface="Arial" charset="0"/>
              <a:buChar char="•"/>
            </a:pPr>
            <a:r>
              <a:rPr lang="ru-RU" sz="2400"/>
              <a:t> предложение товаров в нагрузку;</a:t>
            </a:r>
          </a:p>
          <a:p>
            <a:pPr>
              <a:buFont typeface="Arial" charset="0"/>
              <a:buChar char="•"/>
            </a:pPr>
            <a:r>
              <a:rPr lang="ru-RU" sz="2400"/>
              <a:t> осуществление взаимных сделок, ограничивающих конкуренцию на рынке, и т.д.</a:t>
            </a:r>
          </a:p>
        </p:txBody>
      </p:sp>
      <p:pic>
        <p:nvPicPr>
          <p:cNvPr id="29698" name="Picture 2" descr="C:\Users\Компьютер\Desktop\Imag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4929188"/>
            <a:ext cx="2627312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 bwMode="auto">
          <a:xfrm>
            <a:off x="323850" y="26035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4.4 ПОВЕДЕНИЕ УЧАСТНИКОВ ПРОДАЖ</a:t>
            </a:r>
            <a:endParaRPr lang="ru-RU" sz="2800" smtClean="0"/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 bwMode="auto">
          <a:xfrm>
            <a:off x="468313" y="9810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400" smtClean="0"/>
              <a:t>Технология создания мотивации к покупке включает четыре этапа:</a:t>
            </a:r>
          </a:p>
          <a:p>
            <a:pPr marL="0" indent="0"/>
            <a:r>
              <a:rPr lang="ru-RU" sz="1800" b="1" i="1" smtClean="0"/>
              <a:t>Этап 1. Установление контакта.</a:t>
            </a:r>
            <a:r>
              <a:rPr lang="ru-RU" sz="1800" b="1" smtClean="0"/>
              <a:t> </a:t>
            </a:r>
            <a:r>
              <a:rPr lang="ru-RU" sz="1800" smtClean="0"/>
              <a:t>Прежде чем продавец начинает помогать клиенту преодолевать сомнения, он должен установить с ним доверительный контакт.</a:t>
            </a:r>
          </a:p>
          <a:p>
            <a:pPr marL="0" indent="0"/>
            <a:r>
              <a:rPr lang="ru-RU" sz="1800" b="1" i="1" smtClean="0"/>
              <a:t>Этап 2. Формирование желания.</a:t>
            </a:r>
            <a:r>
              <a:rPr lang="ru-RU" sz="1800" b="1" smtClean="0"/>
              <a:t> </a:t>
            </a:r>
            <a:r>
              <a:rPr lang="ru-RU" sz="1800" smtClean="0"/>
              <a:t>После того как пройдена фаза установления контакта (вызвано внимание и сформирован интерес), начинается фаза пробуждения у клиента «желания иметь» товар. В технологическом цикле продаж этому этапу соответствуют такие этапы, как обращение с торговым предложением и презентация.</a:t>
            </a:r>
          </a:p>
          <a:p>
            <a:pPr marL="0" indent="0"/>
            <a:r>
              <a:rPr lang="ru-RU" sz="1800" b="1" i="1" smtClean="0"/>
              <a:t>Этап 3. Принятие решения.</a:t>
            </a:r>
            <a:r>
              <a:rPr lang="ru-RU" sz="1800" b="1" smtClean="0"/>
              <a:t> </a:t>
            </a:r>
            <a:r>
              <a:rPr lang="ru-RU" sz="1800" smtClean="0"/>
              <a:t>Однако продавцу недостаточно того, чтобы клиент просто хотел, нужно чтобы он принял решение о приобретении товара. Фаза подготовки и принятия решения в технологическом цикле продаж соответствует этапам пробных завершений продажи и работе с возражениями.</a:t>
            </a:r>
          </a:p>
          <a:p>
            <a:pPr marL="0" indent="0"/>
            <a:r>
              <a:rPr lang="ru-RU" sz="1800" smtClean="0"/>
              <a:t>  </a:t>
            </a:r>
            <a:r>
              <a:rPr lang="ru-RU" sz="1800" b="1" i="1" smtClean="0"/>
              <a:t>Этап 4. Действие.</a:t>
            </a:r>
            <a:r>
              <a:rPr lang="ru-RU" sz="1800" smtClean="0"/>
              <a:t> В технологическом цикле продаж этот этап соответствует этапам завершения продажи и выхода из контакта. </a:t>
            </a:r>
          </a:p>
          <a:p>
            <a:pPr marL="0" indent="0"/>
            <a:endParaRPr 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К факторам, влияющим на покупательское поведение на рынках предприятий, можно отнести:</a:t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31746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smtClean="0"/>
              <a:t> особенности организации: цели, политические установки, методы работы, организационные структуры;</a:t>
            </a:r>
          </a:p>
          <a:p>
            <a:r>
              <a:rPr lang="ru-RU" sz="2000" smtClean="0"/>
              <a:t> окружающую обстановку — уровень первичного спроса, экономические перспективы, условия получения займов, условия ресурсного обеспечения, темпы научно-технического прогресса, политическая ситуация, деятельность конкурентов, социальные факторы, экологическая ситуация;</a:t>
            </a:r>
          </a:p>
          <a:p>
            <a:r>
              <a:rPr lang="ru-RU" sz="2000" smtClean="0"/>
              <a:t> межличностные отношения — полномочия, статус, умение убеждать, умение поставить себя на место другого;</a:t>
            </a:r>
          </a:p>
          <a:p>
            <a:r>
              <a:rPr lang="ru-RU" sz="2000" smtClean="0"/>
              <a:t> экономические особенности — уровень доходов предприятия;</a:t>
            </a:r>
          </a:p>
          <a:p>
            <a:r>
              <a:rPr lang="ru-RU" sz="2000" smtClean="0"/>
              <a:t> особенности личности, участвующей в принятии решений о покупке, — возраст, образование, служебное положение, тип личности, готовность к риску.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4.5 ОБЩЕНИЕ, ПЕРЕГОВОРЫ С ПОКУПАТЕЛЯМИ</a:t>
            </a:r>
            <a:br>
              <a:rPr lang="ru-RU" sz="2800" b="1" smtClean="0"/>
            </a:br>
            <a:endParaRPr lang="ru-RU" sz="2800" b="1" smtClean="0"/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. </a:t>
            </a:r>
            <a:r>
              <a:rPr lang="ru-RU" sz="2800" i="1" smtClean="0"/>
              <a:t>Общение</a:t>
            </a:r>
            <a:r>
              <a:rPr lang="ru-RU" sz="2800" smtClean="0"/>
              <a:t> следует рассматривать как способность разговаривать с кем-либо, передавать информацию от одного человека к другому, добиваться понимания другим человеком, передавать идеи и т.д.</a:t>
            </a:r>
          </a:p>
          <a:p>
            <a:endParaRPr lang="ru-RU" smtClean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4005263"/>
            <a:ext cx="2928938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1"/>
          <p:cNvSpPr>
            <a:spLocks noChangeArrowheads="1"/>
          </p:cNvSpPr>
          <p:nvPr/>
        </p:nvSpPr>
        <p:spPr bwMode="auto">
          <a:xfrm>
            <a:off x="179388" y="476250"/>
            <a:ext cx="78486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Для повышения эффективности двустороннего общения необходимо:</a:t>
            </a:r>
          </a:p>
          <a:p>
            <a:pPr>
              <a:buFont typeface="Arial" charset="0"/>
              <a:buChar char="•"/>
            </a:pPr>
            <a:r>
              <a:rPr lang="ru-RU" sz="2800"/>
              <a:t> использовать простой язык представления информации; </a:t>
            </a:r>
          </a:p>
          <a:p>
            <a:pPr>
              <a:buFont typeface="Arial" charset="0"/>
              <a:buChar char="•"/>
            </a:pPr>
            <a:r>
              <a:rPr lang="ru-RU" sz="2800"/>
              <a:t>располагать материал в логической последовательности; </a:t>
            </a:r>
          </a:p>
          <a:p>
            <a:pPr>
              <a:buFont typeface="Arial" charset="0"/>
              <a:buChar char="•"/>
            </a:pPr>
            <a:r>
              <a:rPr lang="ru-RU" sz="2800"/>
              <a:t>проверять понимание информации;    </a:t>
            </a:r>
          </a:p>
          <a:p>
            <a:pPr>
              <a:buFont typeface="Arial" charset="0"/>
              <a:buChar char="•"/>
            </a:pPr>
            <a:r>
              <a:rPr lang="ru-RU" sz="2800"/>
              <a:t>подводить промежуточные итоги; </a:t>
            </a:r>
          </a:p>
          <a:p>
            <a:r>
              <a:rPr lang="ru-RU" sz="2800"/>
              <a:t>задавать вопросы и т.д.</a:t>
            </a:r>
          </a:p>
        </p:txBody>
      </p:sp>
      <p:pic>
        <p:nvPicPr>
          <p:cNvPr id="33794" name="Picture 2" descr="http://www.mebointer.ru/image/data/0428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4100513"/>
            <a:ext cx="33845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4.6 ПРЕОДОЛЕНИЕ ВОЗРАЖЕНИЙ И ОТКАЗОВ</a:t>
            </a:r>
            <a:br>
              <a:rPr lang="ru-RU" sz="2800" b="1" smtClean="0"/>
            </a:br>
            <a:r>
              <a:rPr lang="ru-RU" sz="2800" b="1" smtClean="0"/>
              <a:t>ПОКУПАТЕЛЕЙ</a:t>
            </a:r>
            <a:br>
              <a:rPr lang="ru-RU" sz="2800" b="1" smtClean="0"/>
            </a:br>
            <a:endParaRPr lang="ru-RU" sz="2800" b="1" smtClean="0"/>
          </a:p>
        </p:txBody>
      </p:sp>
      <p:sp>
        <p:nvSpPr>
          <p:cNvPr id="34818" name="Объект 2"/>
          <p:cNvSpPr>
            <a:spLocks noGrp="1"/>
          </p:cNvSpPr>
          <p:nvPr>
            <p:ph idx="1"/>
          </p:nvPr>
        </p:nvSpPr>
        <p:spPr bwMode="auto">
          <a:xfrm>
            <a:off x="0" y="1557338"/>
            <a:ext cx="822960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300" i="1" smtClean="0"/>
              <a:t>сопротивление контакту,</a:t>
            </a:r>
            <a:r>
              <a:rPr lang="ru-RU" sz="2300" smtClean="0"/>
              <a:t> например, клиент отказывается от помощи продавца при выборе товара;</a:t>
            </a:r>
          </a:p>
          <a:p>
            <a:r>
              <a:rPr lang="ru-RU" sz="2300" smtClean="0"/>
              <a:t> </a:t>
            </a:r>
            <a:r>
              <a:rPr lang="ru-RU" sz="2300" i="1" smtClean="0"/>
              <a:t>сопротивление нововведение</a:t>
            </a:r>
            <a:r>
              <a:rPr lang="ru-RU" sz="2300" smtClean="0"/>
              <a:t> характеризуется отторжением со стороны клиента всего, что может изменить привычную деятельность клиента;</a:t>
            </a:r>
          </a:p>
          <a:p>
            <a:r>
              <a:rPr lang="ru-RU" sz="2300" smtClean="0"/>
              <a:t> </a:t>
            </a:r>
            <a:r>
              <a:rPr lang="ru-RU" sz="2300" i="1" smtClean="0"/>
              <a:t>сопротивление предложению,</a:t>
            </a:r>
            <a:r>
              <a:rPr lang="ru-RU" sz="2300" smtClean="0"/>
              <a:t> т.е. клиенту не очевидны выгоды от приобретения товара;</a:t>
            </a:r>
          </a:p>
          <a:p>
            <a:r>
              <a:rPr lang="ru-RU" sz="2300" smtClean="0"/>
              <a:t> </a:t>
            </a:r>
            <a:r>
              <a:rPr lang="ru-RU" sz="2300" i="1" smtClean="0"/>
              <a:t>сопротивление насыщению,</a:t>
            </a:r>
            <a:r>
              <a:rPr lang="ru-RU" sz="2300" smtClean="0"/>
              <a:t> когда спрос клиента может быть насыщен продуктом, услугой или предложениями;</a:t>
            </a:r>
          </a:p>
          <a:p>
            <a:r>
              <a:rPr lang="ru-RU" sz="2300" i="1" smtClean="0"/>
              <a:t>эмоциональное сопротивление,</a:t>
            </a:r>
            <a:r>
              <a:rPr lang="ru-RU" sz="2300" smtClean="0"/>
              <a:t> т.е. злость, предубеждения, обиды, являющиеся источником сопротивления.</a:t>
            </a:r>
          </a:p>
          <a:p>
            <a:endParaRPr lang="ru-RU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149725"/>
            <a:ext cx="1246188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Теория и практика продаж выработала и другие правила обработки возражений:</a:t>
            </a:r>
            <a:endParaRPr lang="ru-RU" smtClean="0"/>
          </a:p>
        </p:txBody>
      </p:sp>
      <p:sp>
        <p:nvSpPr>
          <p:cNvPr id="35842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i="1" smtClean="0"/>
              <a:t>никогда не следует спорить с клиентом, перебивать клиента, воспринимать возражения клиента как проявление его личностных свойств.</a:t>
            </a:r>
          </a:p>
          <a:p>
            <a:pPr>
              <a:buFontTx/>
              <a:buNone/>
            </a:pPr>
            <a:r>
              <a:rPr lang="ru-RU" i="1" smtClean="0"/>
              <a:t/>
            </a:r>
            <a:br>
              <a:rPr lang="ru-RU" i="1" smtClean="0"/>
            </a:br>
            <a:endParaRPr lang="ru-RU" smtClean="0"/>
          </a:p>
        </p:txBody>
      </p:sp>
      <p:pic>
        <p:nvPicPr>
          <p:cNvPr id="3584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25" y="3068638"/>
            <a:ext cx="2257425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4.7.СОЗДАНИЕ УСЛОВИЙ ДЛЯ ПРИНЯТИЯ ПОКУПАТЕЛЕМ РЕШЕНИЯ О ПРИОБРЕТЕНИИ ТОВАРА</a:t>
            </a:r>
          </a:p>
        </p:txBody>
      </p:sp>
      <p:sp>
        <p:nvSpPr>
          <p:cNvPr id="36866" name="Объект 2"/>
          <p:cNvSpPr>
            <a:spLocks noGrp="1"/>
          </p:cNvSpPr>
          <p:nvPr>
            <p:ph idx="1"/>
          </p:nvPr>
        </p:nvSpPr>
        <p:spPr bwMode="auto">
          <a:xfrm>
            <a:off x="323850" y="18446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Приобретение товара — это заключительная стадия процесса принятия решения клиентом относительно покупки товара. Но чтобы это произошло, необходимо создать соответствующие условия для принятия покупателем подобного решения.</a:t>
            </a:r>
          </a:p>
          <a:p>
            <a:endParaRPr lang="ru-RU" smtClean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4508500"/>
            <a:ext cx="283368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smtClean="0"/>
              <a:t>К универсальным приемам убеждения клиента относят следующие приемы:</a:t>
            </a:r>
            <a:br>
              <a:rPr lang="ru-RU" sz="3200" smtClean="0"/>
            </a:br>
            <a:endParaRPr lang="ru-RU" sz="3200" smtClean="0"/>
          </a:p>
        </p:txBody>
      </p:sp>
      <p:sp>
        <p:nvSpPr>
          <p:cNvPr id="37890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i="1" smtClean="0"/>
              <a:t>«выгодное предложение»,</a:t>
            </a:r>
            <a:r>
              <a:rPr lang="ru-RU" sz="2000" smtClean="0"/>
              <a:t> т.е. необходимо продавать не товар, а ту выгоду, которая заключается в товаре;</a:t>
            </a:r>
          </a:p>
          <a:p>
            <a:r>
              <a:rPr lang="ru-RU" sz="2000" smtClean="0"/>
              <a:t> </a:t>
            </a:r>
            <a:r>
              <a:rPr lang="ru-RU" sz="2000" i="1" smtClean="0"/>
              <a:t>«эмоциональность»,</a:t>
            </a:r>
            <a:r>
              <a:rPr lang="ru-RU" sz="2000" smtClean="0"/>
              <a:t> т.е. использование эмоциональной интонации позволяет обращаться непосредственно к потребностям клиента;</a:t>
            </a:r>
          </a:p>
          <a:p>
            <a:r>
              <a:rPr lang="ru-RU" sz="2000" smtClean="0"/>
              <a:t> </a:t>
            </a:r>
            <a:r>
              <a:rPr lang="ru-RU" sz="2000" i="1" smtClean="0"/>
              <a:t>«говорящие руки»,</a:t>
            </a:r>
            <a:r>
              <a:rPr lang="ru-RU" sz="2000" smtClean="0"/>
              <a:t> т.е. жесты, которые очень точно отражают истинные намерения собеседника; поэтому жестам, как и интона­ции, следует доверять больше, чем словам;</a:t>
            </a:r>
          </a:p>
          <a:p>
            <a:r>
              <a:rPr lang="ru-RU" sz="2000" smtClean="0"/>
              <a:t> </a:t>
            </a:r>
            <a:r>
              <a:rPr lang="ru-RU" sz="2000" i="1" smtClean="0"/>
              <a:t>«цифры и конкретные факты»,</a:t>
            </a:r>
            <a:r>
              <a:rPr lang="ru-RU" sz="2000" smtClean="0"/>
              <a:t> т.е. конкретное число ассоциируется с точностью и надежностью;</a:t>
            </a:r>
          </a:p>
          <a:p>
            <a:r>
              <a:rPr lang="ru-RU" sz="2000" smtClean="0"/>
              <a:t> </a:t>
            </a:r>
            <a:r>
              <a:rPr lang="ru-RU" sz="2000" i="1" smtClean="0"/>
              <a:t>«наглядность»,</a:t>
            </a:r>
            <a:r>
              <a:rPr lang="ru-RU" sz="2000" smtClean="0"/>
              <a:t> которая позволяет получить целостную информацию о товаре за короткий отрезок времени;</a:t>
            </a:r>
          </a:p>
          <a:p>
            <a:r>
              <a:rPr lang="ru-RU" sz="2000" smtClean="0"/>
              <a:t> </a:t>
            </a:r>
            <a:r>
              <a:rPr lang="ru-RU" sz="2000" i="1" smtClean="0"/>
              <a:t>«включение»</a:t>
            </a:r>
            <a:r>
              <a:rPr lang="ru-RU" sz="2000" smtClean="0"/>
              <a:t> в действие, которое позволяет покупателю самому убедиться в преимуществах товара, и т.д.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4.8 ЗАКЛЮЧЕНИЕ СДЕЛКИ ПО ПРОДАЖЕ ТОВАРА</a:t>
            </a:r>
            <a:r>
              <a:rPr lang="ru-RU" b="1" smtClean="0"/>
              <a:t/>
            </a:r>
            <a:br>
              <a:rPr lang="ru-RU" b="1" smtClean="0"/>
            </a:br>
            <a:endParaRPr lang="ru-RU" smtClean="0"/>
          </a:p>
        </p:txBody>
      </p:sp>
      <p:sp>
        <p:nvSpPr>
          <p:cNvPr id="38914" name="Объект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Простейшим приемом является </a:t>
            </a:r>
            <a:r>
              <a:rPr lang="ru-RU" sz="2800" i="1" smtClean="0"/>
              <a:t>предложение разместить заказ. </a:t>
            </a:r>
            <a:r>
              <a:rPr lang="ru-RU" sz="2800" smtClean="0"/>
              <a:t>При использовании этого приема важно, после того как вы предложили разместить у вас заказ, сохранять молчание. </a:t>
            </a:r>
            <a:endParaRPr lang="ru-RU" smtClean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3933825"/>
            <a:ext cx="314642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Завершение сделки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133600"/>
            <a:ext cx="7018337" cy="34861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FLASHSPRING_BG_AUDIO_DURATION_TAG" val="0.0000000"/>
  <p:tag name="ISPRING_ULTRA_SCORM_SLIDE_COUNT" val="1"/>
  <p:tag name="ISPRING_SCORM_PASSING_SCORE" val="7.6900000000"/>
  <p:tag name="ISPRING_UUID" val="{251AC458-5680-446A-A03A-A773D4A72F79}"/>
  <p:tag name="ISPRING_RESOURCE_FOLDER" val="C:\Users\USER\Desktop\Новая папка\ispring_suite_ru_6_2_0_(6.2.0.3441)\Тема 7. Бизнес-план предпринимательской единицы\Тема 3\"/>
  <p:tag name="ISPRING_PRESENTATION_PATH" val="C:\Users\USER\Desktop\Новая папка\ispring_suite_ru_6_2_0_(6.2.0.3441)\Тема 7. Бизнес-план предпринимательской единицы\Тема 3.pptx"/>
  <p:tag name="ISPRING_RESOURCE_PATHS_HASH_2" val="6a3fbf9ba981cc83576dc378f479b82088a7f187"/>
</p:tagLst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991</TotalTime>
  <Words>1076</Words>
  <Application>Microsoft Office PowerPoint</Application>
  <PresentationFormat>Экран (4:3)</PresentationFormat>
  <Paragraphs>98</Paragraphs>
  <Slides>23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Wingdings</vt:lpstr>
      <vt:lpstr>Symbol</vt:lpstr>
      <vt:lpstr>Тема1</vt:lpstr>
      <vt:lpstr>   Лебединская Юлия Сергеевна,  канд. экон. наук  Тема 4: Оперативное управление продажами </vt:lpstr>
      <vt:lpstr>Тема 4 </vt:lpstr>
      <vt:lpstr>Содержание:</vt:lpstr>
      <vt:lpstr>4.1 КОНЦЕПЦИЯ УПРАВЛЕНИЯ ПРОДАЖАМИ </vt:lpstr>
      <vt:lpstr>совокупность основных направлений концепции:</vt:lpstr>
      <vt:lpstr>Слайд 6</vt:lpstr>
      <vt:lpstr>Слайд 7</vt:lpstr>
      <vt:lpstr>4.2 ОРГАНИЗАЦИОННАЯ КУЛЬТУРА ТОВАРНЫХ ПРОДАЖ </vt:lpstr>
      <vt:lpstr>Можно выделить три аспекта понятия «организационная культура»:</vt:lpstr>
      <vt:lpstr>Слайд 10</vt:lpstr>
      <vt:lpstr>4.3 ЭТИКА ТОРГОВОГО ПЕРСОНАЛА И ЭТИКЕТ В ТОРГОВЫХ ОТНОШЕНИЯХ </vt:lpstr>
      <vt:lpstr>Слайд 12</vt:lpstr>
      <vt:lpstr>Слайд 13</vt:lpstr>
      <vt:lpstr>4.4 ПОВЕДЕНИЕ УЧАСТНИКОВ ПРОДАЖ</vt:lpstr>
      <vt:lpstr>К факторам, влияющим на покупательское поведение на рынках предприятий, можно отнести: </vt:lpstr>
      <vt:lpstr>4.5 ОБЩЕНИЕ, ПЕРЕГОВОРЫ С ПОКУПАТЕЛЯМИ </vt:lpstr>
      <vt:lpstr>Слайд 17</vt:lpstr>
      <vt:lpstr>4.6 ПРЕОДОЛЕНИЕ ВОЗРАЖЕНИЙ И ОТКАЗОВ ПОКУПАТЕЛЕЙ </vt:lpstr>
      <vt:lpstr>Теория и практика продаж выработала и другие правила обработки возражений:</vt:lpstr>
      <vt:lpstr>4.7.СОЗДАНИЕ УСЛОВИЙ ДЛЯ ПРИНЯТИЯ ПОКУПАТЕЛЕМ РЕШЕНИЯ О ПРИОБРЕТЕНИИ ТОВАРА</vt:lpstr>
      <vt:lpstr>К универсальным приемам убеждения клиента относят следующие приемы: </vt:lpstr>
      <vt:lpstr>4.8 ЗАКЛЮЧЕНИЕ СДЕЛКИ ПО ПРОДАЖЕ ТОВАРА </vt:lpstr>
      <vt:lpstr>Завершение сделки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home</cp:lastModifiedBy>
  <cp:revision>114</cp:revision>
  <dcterms:created xsi:type="dcterms:W3CDTF">2013-05-26T11:37:02Z</dcterms:created>
  <dcterms:modified xsi:type="dcterms:W3CDTF">2018-06-13T01:08:30Z</dcterms:modified>
</cp:coreProperties>
</file>