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75" r:id="rId2"/>
    <p:sldId id="271" r:id="rId3"/>
    <p:sldId id="325" r:id="rId4"/>
    <p:sldId id="326" r:id="rId5"/>
    <p:sldId id="281" r:id="rId6"/>
    <p:sldId id="283" r:id="rId7"/>
    <p:sldId id="279" r:id="rId8"/>
    <p:sldId id="327" r:id="rId9"/>
    <p:sldId id="286" r:id="rId10"/>
    <p:sldId id="287" r:id="rId11"/>
    <p:sldId id="288" r:id="rId12"/>
    <p:sldId id="289" r:id="rId13"/>
    <p:sldId id="290" r:id="rId14"/>
    <p:sldId id="291" r:id="rId15"/>
    <p:sldId id="328" r:id="rId16"/>
    <p:sldId id="317" r:id="rId17"/>
    <p:sldId id="318" r:id="rId18"/>
    <p:sldId id="319" r:id="rId19"/>
    <p:sldId id="321" r:id="rId20"/>
    <p:sldId id="322" r:id="rId21"/>
    <p:sldId id="320" r:id="rId22"/>
    <p:sldId id="323" r:id="rId23"/>
    <p:sldId id="324" r:id="rId24"/>
    <p:sldId id="292" r:id="rId25"/>
    <p:sldId id="293" r:id="rId26"/>
    <p:sldId id="295" r:id="rId27"/>
    <p:sldId id="302" r:id="rId28"/>
    <p:sldId id="303" r:id="rId29"/>
    <p:sldId id="297" r:id="rId30"/>
    <p:sldId id="298" r:id="rId31"/>
    <p:sldId id="301" r:id="rId32"/>
    <p:sldId id="300" r:id="rId33"/>
    <p:sldId id="331" r:id="rId34"/>
    <p:sldId id="332" r:id="rId35"/>
    <p:sldId id="329" r:id="rId36"/>
    <p:sldId id="330" r:id="rId37"/>
    <p:sldId id="313" r:id="rId38"/>
    <p:sldId id="335" r:id="rId39"/>
    <p:sldId id="334" r:id="rId40"/>
    <p:sldId id="333" r:id="rId41"/>
    <p:sldId id="314" r:id="rId42"/>
    <p:sldId id="315" r:id="rId43"/>
    <p:sldId id="316" r:id="rId44"/>
    <p:sldId id="308" r:id="rId45"/>
    <p:sldId id="309" r:id="rId46"/>
    <p:sldId id="307" r:id="rId47"/>
    <p:sldId id="294" r:id="rId48"/>
    <p:sldId id="311" r:id="rId49"/>
    <p:sldId id="312" r:id="rId50"/>
    <p:sldId id="305" r:id="rId51"/>
    <p:sldId id="310" r:id="rId52"/>
    <p:sldId id="306" r:id="rId53"/>
    <p:sldId id="264" r:id="rId54"/>
  </p:sldIdLst>
  <p:sldSz cx="9144000" cy="6858000" type="screen4x3"/>
  <p:notesSz cx="6858000" cy="9945688"/>
  <p:custDataLst>
    <p:tags r:id="rId5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543AF2"/>
    <a:srgbClr val="202079"/>
    <a:srgbClr val="323655"/>
    <a:srgbClr val="F6F8B8"/>
    <a:srgbClr val="B7AFFF"/>
    <a:srgbClr val="333366"/>
    <a:srgbClr val="005EB2"/>
    <a:srgbClr val="5990D6"/>
    <a:srgbClr val="EF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660" autoAdjust="0"/>
  </p:normalViewPr>
  <p:slideViewPr>
    <p:cSldViewPr snapToGrid="0">
      <p:cViewPr varScale="1">
        <p:scale>
          <a:sx n="54" d="100"/>
          <a:sy n="54" d="100"/>
        </p:scale>
        <p:origin x="100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3133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gs" Target="tags/tag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672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Свобода экономического выбора связана с тем, что уменьшение</a:t>
            </a:r>
            <a:r>
              <a:rPr lang="ru-RU" baseline="0" dirty="0" smtClean="0"/>
              <a:t> </a:t>
            </a:r>
            <a:r>
              <a:rPr lang="ru-RU" dirty="0" smtClean="0"/>
              <a:t>учетной ставки либо снижение налогов на предприятия направлено на стимулирование инвестиционной активности предприятий</a:t>
            </a:r>
            <a:r>
              <a:rPr lang="ru-RU" baseline="0" dirty="0" smtClean="0"/>
              <a:t> </a:t>
            </a:r>
            <a:r>
              <a:rPr lang="ru-RU" dirty="0" smtClean="0"/>
              <a:t>и рост объемов производства. Товаропроизводители наращивают</a:t>
            </a:r>
          </a:p>
          <a:p>
            <a:r>
              <a:rPr lang="ru-RU" dirty="0" smtClean="0"/>
              <a:t>объем инвестиций и производства не в силу того, что не имеют</a:t>
            </a:r>
            <a:r>
              <a:rPr lang="ru-RU" baseline="0" dirty="0" smtClean="0"/>
              <a:t> </a:t>
            </a:r>
            <a:r>
              <a:rPr lang="ru-RU" dirty="0" smtClean="0"/>
              <a:t>другого выхода, а потому, что это становится им выгоднее, чем</a:t>
            </a:r>
            <a:r>
              <a:rPr lang="ru-RU" baseline="0" dirty="0" smtClean="0"/>
              <a:t> </a:t>
            </a:r>
            <a:r>
              <a:rPr lang="ru-RU" dirty="0" smtClean="0"/>
              <a:t>раньше.</a:t>
            </a:r>
          </a:p>
          <a:p>
            <a:r>
              <a:rPr lang="ru-RU" dirty="0" smtClean="0"/>
              <a:t>Адекватность экономических методов природе рынка связана с</a:t>
            </a:r>
            <a:r>
              <a:rPr lang="ru-RU" baseline="0" dirty="0" smtClean="0"/>
              <a:t> </a:t>
            </a:r>
            <a:r>
              <a:rPr lang="ru-RU" dirty="0" smtClean="0"/>
              <a:t>тем, что они непосредственно влияют на рыночную конъюнктуру,</a:t>
            </a:r>
            <a:r>
              <a:rPr lang="ru-RU" baseline="0" dirty="0" smtClean="0"/>
              <a:t> </a:t>
            </a:r>
            <a:r>
              <a:rPr lang="ru-RU" dirty="0" smtClean="0"/>
              <a:t>а через нее косвенным образом на производителей и потребителей</a:t>
            </a:r>
            <a:r>
              <a:rPr lang="ru-RU" baseline="0" dirty="0" smtClean="0"/>
              <a:t> </a:t>
            </a:r>
            <a:r>
              <a:rPr lang="ru-RU" dirty="0" smtClean="0"/>
              <a:t>товаров, работ и услуг. если увеличить трансфертные платежи, то</a:t>
            </a:r>
          </a:p>
          <a:p>
            <a:r>
              <a:rPr lang="ru-RU" dirty="0" smtClean="0"/>
              <a:t>это изменит конъюнктуру на рынке потребительских товаров, создаст дополнительный спрос, что приведет к повышению цен и будет</a:t>
            </a:r>
          </a:p>
          <a:p>
            <a:r>
              <a:rPr lang="ru-RU" dirty="0" smtClean="0"/>
              <a:t>способствовать увеличению объема производства и предложения товаров.</a:t>
            </a:r>
          </a:p>
          <a:p>
            <a:r>
              <a:rPr lang="ru-RU" dirty="0" smtClean="0"/>
              <a:t>Косвенные регуляторы экономических процессов основаны преимущественно на товарно-денежных рычагах, которые определяют</a:t>
            </a:r>
          </a:p>
          <a:p>
            <a:r>
              <a:rPr lang="ru-RU" dirty="0" smtClean="0"/>
              <a:t>условия функционирования («правила игры») и влияют на интересы</a:t>
            </a:r>
            <a:r>
              <a:rPr lang="ru-RU" baseline="0" dirty="0" smtClean="0"/>
              <a:t> </a:t>
            </a:r>
            <a:r>
              <a:rPr lang="ru-RU" dirty="0" smtClean="0"/>
              <a:t>субъектов хозяйствования в экономике. данные методы регулирования позволяют в широком объеме использовать средства и возможности финансовой и денежно-кредитной сферы.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87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1208315" y="2162550"/>
            <a:ext cx="6849836" cy="194673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none"/>
        </p:style>
        <p:txBody>
          <a:bodyPr anchor="b">
            <a:noAutofit/>
          </a:bodyPr>
          <a:lstStyle>
            <a:lvl1pPr algn="ctr">
              <a:buNone/>
              <a:defRPr sz="3000" b="0" cap="none" spc="0" baseline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«Название темы»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100" baseline="0">
                <a:solidFill>
                  <a:schemeClr val="accent1">
                    <a:lumMod val="90000"/>
                  </a:schemeClr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4751613" y="779143"/>
            <a:ext cx="4392387" cy="309600"/>
          </a:xfrm>
        </p:spPr>
        <p:txBody>
          <a:bodyPr>
            <a:noAutofit/>
          </a:bodyPr>
          <a:lstStyle>
            <a:lvl1pPr algn="r">
              <a:buNone/>
              <a:defRPr sz="14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«Название кафедры»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4751613" y="205862"/>
            <a:ext cx="4392383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r">
              <a:buNone/>
              <a:defRPr sz="16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Дисциплина «Название дисциплины»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3129336" y="4668948"/>
            <a:ext cx="5418667" cy="573733"/>
          </a:xfrm>
        </p:spPr>
        <p:txBody>
          <a:bodyPr>
            <a:noAutofit/>
          </a:bodyPr>
          <a:lstStyle>
            <a:lvl1pPr algn="ctr">
              <a:buNone/>
              <a:defRPr sz="16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Преподаватель </a:t>
            </a:r>
          </a:p>
        </p:txBody>
      </p: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46" y="73645"/>
            <a:ext cx="427139" cy="90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3" y="6274800"/>
            <a:ext cx="8066671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628597" y="4199"/>
            <a:ext cx="7886808" cy="65520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anchor="ctr" anchorCtr="0">
            <a:normAutofit/>
          </a:bodyPr>
          <a:lstStyle>
            <a:lvl1pPr algn="ctr">
              <a:buNone/>
              <a:defRPr lang="ru-RU" sz="2400" b="0" i="0" kern="1200" cap="none" spc="0" baseline="0" dirty="0">
                <a:ln w="0"/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2" y="6274800"/>
            <a:ext cx="8060399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-1" y="4560890"/>
            <a:ext cx="9144000" cy="22970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marL="0" indent="0" algn="just">
              <a:spcBef>
                <a:spcPct val="10000"/>
              </a:spcBef>
              <a:buClr>
                <a:srgbClr val="FF0000"/>
              </a:buClr>
              <a:buSzPct val="120000"/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 dirty="0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b="1" dirty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dirty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  <a:p>
            <a:pPr lvl="0"/>
            <a:endParaRPr lang="ru-RU" dirty="0"/>
          </a:p>
        </p:txBody>
      </p:sp>
      <p:sp>
        <p:nvSpPr>
          <p:cNvPr id="11" name="Блок-схема: ссылка на другую страницу 10"/>
          <p:cNvSpPr/>
          <p:nvPr userDrawn="1"/>
        </p:nvSpPr>
        <p:spPr>
          <a:xfrm>
            <a:off x="8517600" y="-5678"/>
            <a:ext cx="612648" cy="1047078"/>
          </a:xfrm>
          <a:prstGeom prst="flowChartOffpageConnector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33000">
                <a:schemeClr val="accent3">
                  <a:lumMod val="40000"/>
                  <a:lumOff val="60000"/>
                </a:schemeClr>
              </a:gs>
              <a:gs pos="53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accent3">
                <a:lumMod val="75000"/>
                <a:alpha val="53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18" descr="bluelogo4"/>
          <p:cNvPicPr>
            <a:picLocks noChangeAspect="1" noChangeArrowheads="1"/>
          </p:cNvPicPr>
          <p:nvPr userDrawn="1"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174" y="73479"/>
            <a:ext cx="325499" cy="69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5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535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405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8517600" y="6274800"/>
            <a:ext cx="642505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85176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00" y="0"/>
            <a:ext cx="7887600" cy="655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8060400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517600" y="6274800"/>
            <a:ext cx="612648" cy="580988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2" name="Picture 18" descr="bluelogo4"/>
          <p:cNvPicPr>
            <a:picLocks noChangeAspect="1" noChangeArrowheads="1"/>
          </p:cNvPicPr>
          <p:nvPr userDrawn="1"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2" y="6315360"/>
            <a:ext cx="264057" cy="49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4" r:id="rId11"/>
    <p:sldLayoutId id="2147483665" r:id="rId12"/>
    <p:sldLayoutId id="2147483666" r:id="rId13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0" i="0" kern="1200" cap="none" spc="0" baseline="0" dirty="0">
          <a:ln w="0"/>
          <a:solidFill>
            <a:schemeClr val="tx1"/>
          </a:solidFill>
          <a:effectLst/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3552952" y="6167476"/>
            <a:ext cx="5531671" cy="573733"/>
          </a:xfrm>
        </p:spPr>
        <p:txBody>
          <a:bodyPr/>
          <a:lstStyle/>
          <a:p>
            <a:r>
              <a:rPr lang="ru-RU" sz="1800" b="1" dirty="0" smtClean="0"/>
              <a:t>Преподаватель, проф. </a:t>
            </a:r>
            <a:r>
              <a:rPr lang="ru-RU" sz="1800" b="1" dirty="0" err="1" smtClean="0"/>
              <a:t>В.В.Савалей</a:t>
            </a:r>
            <a:endParaRPr lang="ru-RU" sz="1800" b="1" dirty="0" smtClean="0"/>
          </a:p>
          <a:p>
            <a:r>
              <a:rPr lang="en-US" sz="1800" b="1" dirty="0" err="1" smtClean="0"/>
              <a:t>viktor.savaley@vvsu</a:t>
            </a:r>
            <a:r>
              <a:rPr lang="ru-RU" sz="1800" b="1" dirty="0" smtClean="0"/>
              <a:t>.</a:t>
            </a:r>
            <a:r>
              <a:rPr lang="en-US" sz="1800" b="1" dirty="0" err="1" smtClean="0"/>
              <a:t>ru</a:t>
            </a:r>
            <a:endParaRPr lang="ru-RU" sz="1800" b="1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sz="1800" b="1" dirty="0" smtClean="0"/>
              <a:t>Кафедра экономики и управления</a:t>
            </a:r>
            <a:endParaRPr lang="ru-RU" sz="1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34390" y="1591294"/>
            <a:ext cx="8098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Финансовые и денежно-кредитные методы регулирования экономики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1886" y="2612571"/>
            <a:ext cx="875211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200" dirty="0" smtClean="0"/>
              <a:t>1. </a:t>
            </a:r>
            <a:r>
              <a:rPr lang="ru-RU" sz="2200" dirty="0" smtClean="0">
                <a:solidFill>
                  <a:srgbClr val="0033CC"/>
                </a:solidFill>
              </a:rPr>
              <a:t>Общие положения государственного регулирования экономики</a:t>
            </a:r>
          </a:p>
          <a:p>
            <a:pPr>
              <a:lnSpc>
                <a:spcPct val="150000"/>
              </a:lnSpc>
            </a:pPr>
            <a:r>
              <a:rPr lang="ru-RU" sz="2200" dirty="0" smtClean="0"/>
              <a:t>2. </a:t>
            </a:r>
            <a:r>
              <a:rPr lang="ru-RU" sz="2200" dirty="0" smtClean="0">
                <a:solidFill>
                  <a:srgbClr val="0033CC"/>
                </a:solidFill>
              </a:rPr>
              <a:t>Финансовое регулирование экономики</a:t>
            </a:r>
          </a:p>
          <a:p>
            <a:pPr>
              <a:lnSpc>
                <a:spcPct val="150000"/>
              </a:lnSpc>
            </a:pPr>
            <a:r>
              <a:rPr lang="ru-RU" sz="2200" dirty="0" smtClean="0"/>
              <a:t>3. </a:t>
            </a:r>
            <a:r>
              <a:rPr lang="ru-RU" sz="2200" dirty="0" smtClean="0">
                <a:solidFill>
                  <a:srgbClr val="0033CC"/>
                </a:solidFill>
              </a:rPr>
              <a:t>Денежно-кредитное регулирование экономики</a:t>
            </a:r>
          </a:p>
          <a:p>
            <a:pPr>
              <a:lnSpc>
                <a:spcPct val="150000"/>
              </a:lnSpc>
            </a:pPr>
            <a:r>
              <a:rPr lang="ru-RU" sz="2200" dirty="0" smtClean="0"/>
              <a:t>4</a:t>
            </a:r>
            <a:r>
              <a:rPr lang="ru-RU" sz="2200" dirty="0" smtClean="0">
                <a:solidFill>
                  <a:srgbClr val="0033CC"/>
                </a:solidFill>
              </a:rPr>
              <a:t>. Регулирование финансовых рынков</a:t>
            </a:r>
            <a:endParaRPr lang="ru-RU" sz="22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451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000" dirty="0">
                <a:solidFill>
                  <a:prstClr val="white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pPr lvl="0"/>
            <a:r>
              <a:rPr lang="ru-RU" dirty="0">
                <a:solidFill>
                  <a:prstClr val="white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73675" y="3348842"/>
            <a:ext cx="8974777" cy="262444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ru-RU" b="1" i="1" dirty="0" smtClean="0"/>
              <a:t>     </a:t>
            </a:r>
            <a:r>
              <a:rPr lang="ru-RU" sz="2000" dirty="0" smtClean="0"/>
              <a:t>В условиях рыночной экономики </a:t>
            </a:r>
            <a:r>
              <a:rPr lang="ru-RU" sz="2000" u="sng" dirty="0" smtClean="0"/>
              <a:t>государственное регулирование экономики </a:t>
            </a:r>
            <a:r>
              <a:rPr lang="ru-RU" sz="2000" dirty="0" smtClean="0"/>
              <a:t>- это целенаправленное воздействие на макро- и микроэкономические процессы развития экономики для поддержания ее стабильности или осуществления структурных изменений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173676" y="213756"/>
            <a:ext cx="8970324" cy="325383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spcBef>
                <a:spcPts val="600"/>
              </a:spcBef>
              <a:buFontTx/>
              <a:buNone/>
            </a:pPr>
            <a:r>
              <a:rPr lang="ru-RU" sz="3000" dirty="0" smtClean="0"/>
              <a:t>   </a:t>
            </a:r>
            <a:r>
              <a:rPr lang="ru-RU" sz="2200" b="1" dirty="0" smtClean="0">
                <a:solidFill>
                  <a:srgbClr val="FF0000"/>
                </a:solidFill>
              </a:rPr>
              <a:t>1 Общие положения государственного регулирования экономики</a:t>
            </a:r>
          </a:p>
          <a:p>
            <a:pPr marL="0">
              <a:spcBef>
                <a:spcPts val="600"/>
              </a:spcBef>
              <a:buFontTx/>
              <a:buNone/>
            </a:pPr>
            <a:r>
              <a:rPr lang="ru-RU" sz="2200" dirty="0" smtClean="0"/>
              <a:t>     </a:t>
            </a:r>
            <a:r>
              <a:rPr lang="ru-RU" sz="2000" dirty="0" smtClean="0"/>
              <a:t>Современная экономика представляет синтез рыночного механизма и элементов государственного регулирования.</a:t>
            </a:r>
          </a:p>
          <a:p>
            <a:pPr marL="0">
              <a:spcBef>
                <a:spcPts val="600"/>
              </a:spcBef>
              <a:buFontTx/>
              <a:buNone/>
            </a:pPr>
            <a:r>
              <a:rPr lang="ru-RU" sz="2000" dirty="0" smtClean="0"/>
              <a:t>     Формы и масштабы деятельности государства в экономической сфере меняются с развитием общества, в частности, с усложнением хозяйственных связей, под влиянием глобальных процессов в мировой экономике.</a:t>
            </a:r>
          </a:p>
        </p:txBody>
      </p:sp>
    </p:spTree>
    <p:extLst>
      <p:ext uri="{BB962C8B-B14F-4D97-AF65-F5344CB8AC3E}">
        <p14:creationId xmlns:p14="http://schemas.microsoft.com/office/powerpoint/2010/main" val="3709343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25630" y="0"/>
            <a:ext cx="8740239" cy="6019800"/>
          </a:xfrm>
        </p:spPr>
        <p:txBody>
          <a:bodyPr/>
          <a:lstStyle/>
          <a:p>
            <a:pPr algn="ctr"/>
            <a:r>
              <a:rPr lang="ru-RU" i="1" dirty="0">
                <a:solidFill>
                  <a:srgbClr val="543AF2"/>
                </a:solidFill>
              </a:rPr>
              <a:t>Направления государственного регулирования </a:t>
            </a:r>
            <a:r>
              <a:rPr lang="ru-RU" i="1" dirty="0" smtClean="0">
                <a:solidFill>
                  <a:srgbClr val="543AF2"/>
                </a:solidFill>
              </a:rPr>
              <a:t>экономики: </a:t>
            </a:r>
          </a:p>
          <a:p>
            <a:r>
              <a:rPr lang="ru-RU" i="1" dirty="0" smtClean="0">
                <a:solidFill>
                  <a:srgbClr val="543AF2"/>
                </a:solidFill>
              </a:rPr>
              <a:t> </a:t>
            </a:r>
          </a:p>
          <a:p>
            <a:r>
              <a:rPr lang="ru-RU" dirty="0" smtClean="0"/>
              <a:t>1.</a:t>
            </a:r>
            <a:r>
              <a:rPr lang="en-US" dirty="0" err="1" smtClean="0"/>
              <a:t>Нормативно</a:t>
            </a:r>
            <a:r>
              <a:rPr lang="en-US" dirty="0" smtClean="0"/>
              <a:t>-</a:t>
            </a:r>
            <a:r>
              <a:rPr lang="ru-RU" dirty="0" smtClean="0"/>
              <a:t>п</a:t>
            </a:r>
            <a:r>
              <a:rPr lang="en-US" dirty="0" err="1" smtClean="0"/>
              <a:t>равовое</a:t>
            </a:r>
            <a:r>
              <a:rPr lang="en-US" dirty="0" smtClean="0"/>
              <a:t> </a:t>
            </a:r>
            <a:r>
              <a:rPr lang="en-US" dirty="0" err="1"/>
              <a:t>регулирование</a:t>
            </a:r>
            <a:r>
              <a:rPr lang="en-US" dirty="0"/>
              <a:t> </a:t>
            </a:r>
            <a:r>
              <a:rPr lang="en-US" dirty="0" err="1"/>
              <a:t>хозяйственных</a:t>
            </a:r>
            <a:r>
              <a:rPr lang="en-US" dirty="0"/>
              <a:t> </a:t>
            </a:r>
            <a:r>
              <a:rPr lang="en-US" dirty="0" err="1"/>
              <a:t>отношений</a:t>
            </a:r>
            <a:r>
              <a:rPr lang="en-US" dirty="0"/>
              <a:t> и </a:t>
            </a:r>
            <a:r>
              <a:rPr lang="en-US" dirty="0" err="1"/>
              <a:t>взаимоотношений</a:t>
            </a:r>
            <a:r>
              <a:rPr lang="en-US" dirty="0"/>
              <a:t> </a:t>
            </a:r>
            <a:r>
              <a:rPr lang="en-US" dirty="0" err="1"/>
              <a:t>различных</a:t>
            </a:r>
            <a:r>
              <a:rPr lang="en-US" dirty="0"/>
              <a:t> </a:t>
            </a:r>
            <a:r>
              <a:rPr lang="en-US" dirty="0" err="1"/>
              <a:t>субъектов</a:t>
            </a:r>
            <a:r>
              <a:rPr lang="en-US" dirty="0"/>
              <a:t> </a:t>
            </a:r>
            <a:r>
              <a:rPr lang="en-US" dirty="0" err="1" smtClean="0"/>
              <a:t>экономики</a:t>
            </a:r>
            <a:r>
              <a:rPr lang="ru-RU" dirty="0" smtClean="0"/>
              <a:t>.</a:t>
            </a:r>
          </a:p>
          <a:p>
            <a:pPr>
              <a:spcBef>
                <a:spcPts val="600"/>
              </a:spcBef>
            </a:pPr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dirty="0" smtClean="0"/>
              <a:t>Разработка </a:t>
            </a:r>
            <a:r>
              <a:rPr lang="ru-RU" dirty="0"/>
              <a:t>государственных </a:t>
            </a:r>
            <a:r>
              <a:rPr lang="ru-RU" dirty="0" smtClean="0"/>
              <a:t>программ и  </a:t>
            </a:r>
            <a:r>
              <a:rPr lang="ru-RU" dirty="0"/>
              <a:t>стратегий </a:t>
            </a:r>
            <a:r>
              <a:rPr lang="ru-RU" dirty="0" smtClean="0"/>
              <a:t>развития национальной экономической системы.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3</a:t>
            </a:r>
            <a:r>
              <a:rPr lang="ru-RU" dirty="0"/>
              <a:t>. Решение вопросов социального </a:t>
            </a:r>
            <a:r>
              <a:rPr lang="ru-RU" dirty="0" smtClean="0"/>
              <a:t>характера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/>
              <a:t>. Обеспечение экономической безопасности страны. </a:t>
            </a:r>
            <a:endParaRPr lang="ru-RU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5</a:t>
            </a:r>
            <a:r>
              <a:rPr lang="ru-RU" dirty="0"/>
              <a:t>. Деятельность государственных </a:t>
            </a:r>
            <a:r>
              <a:rPr lang="ru-RU" dirty="0" smtClean="0"/>
              <a:t>компаний </a:t>
            </a:r>
            <a:r>
              <a:rPr lang="ru-RU" dirty="0"/>
              <a:t>в критически значимых областях: оборонная промышленность, социальная инфраструктура,  фундаментальная наука и </a:t>
            </a:r>
            <a:r>
              <a:rPr lang="ru-RU" dirty="0" smtClean="0"/>
              <a:t>некоторые стратегически </a:t>
            </a:r>
            <a:r>
              <a:rPr lang="ru-RU" dirty="0"/>
              <a:t>важные </a:t>
            </a:r>
            <a:r>
              <a:rPr lang="ru-RU" dirty="0" smtClean="0"/>
              <a:t>отрасли.</a:t>
            </a:r>
          </a:p>
        </p:txBody>
      </p:sp>
    </p:spTree>
    <p:extLst>
      <p:ext uri="{BB962C8B-B14F-4D97-AF65-F5344CB8AC3E}">
        <p14:creationId xmlns:p14="http://schemas.microsoft.com/office/powerpoint/2010/main" val="2541042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308757" y="154379"/>
            <a:ext cx="864523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Причи</a:t>
            </a:r>
            <a:r>
              <a:rPr lang="ru-RU" spc="-1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ы,</a:t>
            </a:r>
            <a:r>
              <a:rPr lang="ru-RU" spc="175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pc="-2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</a:t>
            </a:r>
            <a:r>
              <a:rPr lang="ru-RU" spc="-2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славливающи</a:t>
            </a:r>
            <a:r>
              <a:rPr lang="ru-RU" spc="-3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spc="175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</a:t>
            </a:r>
            <a:r>
              <a:rPr lang="ru-RU" spc="-2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бх</a:t>
            </a:r>
            <a:r>
              <a:rPr lang="ru-RU" spc="-2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дим</a:t>
            </a:r>
            <a:r>
              <a:rPr lang="ru-RU" spc="-2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сть</a:t>
            </a:r>
            <a:r>
              <a:rPr lang="ru-RU" spc="175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гос</a:t>
            </a:r>
            <a:r>
              <a:rPr lang="ru-RU" spc="-2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дарств</a:t>
            </a:r>
            <a:r>
              <a:rPr lang="ru-RU" spc="-3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нн</a:t>
            </a:r>
            <a:r>
              <a:rPr lang="ru-RU" spc="-2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</a:t>
            </a:r>
            <a:r>
              <a:rPr lang="ru-RU" spc="-2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spc="175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</a:t>
            </a:r>
            <a:r>
              <a:rPr lang="ru-RU" spc="-3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</a:t>
            </a:r>
            <a:r>
              <a:rPr lang="ru-RU" spc="-2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лир</a:t>
            </a:r>
            <a:r>
              <a:rPr lang="ru-RU" spc="-2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вания</a:t>
            </a:r>
            <a:r>
              <a:rPr lang="ru-RU" spc="175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</a:t>
            </a:r>
            <a:r>
              <a:rPr lang="ru-RU" spc="-2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</a:t>
            </a:r>
            <a:r>
              <a:rPr lang="ru-RU" spc="-2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мики</a:t>
            </a:r>
            <a:r>
              <a:rPr lang="ru-RU" spc="175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 макр</a:t>
            </a:r>
            <a:r>
              <a:rPr lang="ru-RU" spc="-2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</a:t>
            </a:r>
            <a:r>
              <a:rPr lang="ru-RU" spc="-2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</a:t>
            </a:r>
            <a:r>
              <a:rPr lang="ru-RU" spc="-2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мич</a:t>
            </a:r>
            <a:r>
              <a:rPr lang="ru-RU" spc="-3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ск</a:t>
            </a:r>
            <a:r>
              <a:rPr lang="ru-RU" spc="-20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</a:t>
            </a:r>
            <a:r>
              <a:rPr lang="ru-RU" spc="195" dirty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pc="-20" dirty="0" smtClean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</a:t>
            </a:r>
            <a:r>
              <a:rPr lang="ru-RU" dirty="0" smtClean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</a:t>
            </a:r>
            <a:r>
              <a:rPr lang="ru-RU" spc="-20" dirty="0" smtClean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 smtClean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вн</a:t>
            </a:r>
            <a:r>
              <a:rPr lang="ru-RU" spc="-30" dirty="0" smtClean="0">
                <a:solidFill>
                  <a:srgbClr val="543AF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е: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наличи</a:t>
            </a:r>
            <a:r>
              <a:rPr lang="ru-RU" spc="-3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spc="175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pc="17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</a:t>
            </a:r>
            <a:r>
              <a:rPr lang="ru-RU" spc="-2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</a:t>
            </a:r>
            <a:r>
              <a:rPr lang="ru-RU" spc="-3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spc="17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pc="-2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бщ</a:t>
            </a:r>
            <a:r>
              <a:rPr lang="ru-RU" spc="-3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ственных</a:t>
            </a:r>
            <a:r>
              <a:rPr lang="ru-RU" spc="105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благ</a:t>
            </a:r>
            <a:r>
              <a:rPr lang="ru-RU" spc="10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браз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вани</a:t>
            </a:r>
            <a:r>
              <a:rPr lang="ru-RU" spc="-3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ru-RU" spc="10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здрав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хран</a:t>
            </a:r>
            <a:r>
              <a:rPr lang="ru-RU" spc="-3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ни</a:t>
            </a:r>
            <a:r>
              <a:rPr lang="ru-RU" spc="-3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ru-RU" spc="10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храна</a:t>
            </a:r>
            <a:r>
              <a:rPr lang="ru-RU" spc="10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кр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жающ</a:t>
            </a:r>
            <a:r>
              <a:rPr lang="ru-RU" spc="-3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й</a:t>
            </a:r>
            <a:r>
              <a:rPr lang="ru-RU" spc="10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</a:t>
            </a:r>
            <a:r>
              <a:rPr lang="ru-RU" spc="-3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ды</a:t>
            </a:r>
            <a:r>
              <a:rPr lang="ru-RU" spc="10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</a:t>
            </a:r>
            <a:r>
              <a:rPr lang="ru-RU" spc="10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др.);</a:t>
            </a:r>
            <a:r>
              <a:rPr lang="ru-RU" spc="10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spc="105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наличи</a:t>
            </a:r>
            <a:r>
              <a:rPr lang="ru-RU" spc="-3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spc="105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частн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spc="10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</a:t>
            </a:r>
            <a:r>
              <a:rPr lang="ru-RU" spc="13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общ</a:t>
            </a:r>
            <a:r>
              <a:rPr lang="ru-RU" spc="-3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ств</a:t>
            </a:r>
            <a:r>
              <a:rPr lang="ru-RU" spc="-3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нн</a:t>
            </a:r>
            <a:r>
              <a:rPr lang="ru-RU" spc="-2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</a:t>
            </a:r>
            <a:r>
              <a:rPr lang="ru-RU" spc="-2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spc="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характ</a:t>
            </a:r>
            <a:r>
              <a:rPr lang="ru-RU" spc="-3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</a:t>
            </a:r>
            <a:r>
              <a:rPr lang="ru-RU" spc="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изв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дства;</a:t>
            </a:r>
            <a:r>
              <a:rPr lang="ru-RU" spc="17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spc="175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pc="-2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зникн</a:t>
            </a:r>
            <a:r>
              <a:rPr lang="ru-RU" spc="-2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вени</a:t>
            </a:r>
            <a:r>
              <a:rPr lang="ru-RU" spc="-3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spc="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трицат</a:t>
            </a:r>
            <a:r>
              <a:rPr lang="ru-RU" spc="-3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льных</a:t>
            </a:r>
            <a:r>
              <a:rPr lang="ru-RU" spc="20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pc="-1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фф</a:t>
            </a:r>
            <a:r>
              <a:rPr lang="ru-RU" spc="-3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кт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pc="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вн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три</a:t>
            </a:r>
            <a:r>
              <a:rPr lang="ru-RU" spc="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нка</a:t>
            </a:r>
            <a:r>
              <a:rPr lang="ru-RU" spc="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бедн</a:t>
            </a:r>
            <a:r>
              <a:rPr lang="ru-RU" spc="-2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сть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ru-RU" spc="70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прест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пн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сть,</a:t>
            </a:r>
            <a:r>
              <a:rPr lang="ru-RU" spc="70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гич</a:t>
            </a:r>
            <a:r>
              <a:rPr lang="ru-RU" spc="-3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ски</a:t>
            </a:r>
            <a:r>
              <a:rPr lang="ru-RU" spc="-3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spc="70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пробл</a:t>
            </a:r>
            <a:r>
              <a:rPr lang="ru-RU" spc="-3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мы);</a:t>
            </a:r>
            <a:r>
              <a:rPr lang="ru-RU" spc="70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spc="705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</a:t>
            </a:r>
            <a:r>
              <a:rPr lang="ru-RU" spc="-2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чно-т</a:t>
            </a:r>
            <a:r>
              <a:rPr lang="ru-RU" spc="-3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хнический</a:t>
            </a:r>
            <a:r>
              <a:rPr lang="ru-RU" spc="705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гр</a:t>
            </a:r>
            <a:r>
              <a:rPr lang="ru-RU" spc="-3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сс;</a:t>
            </a:r>
            <a:r>
              <a:rPr lang="ru-RU" spc="70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spc="705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</a:t>
            </a:r>
            <a:r>
              <a:rPr lang="ru-RU" spc="-3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нд</a:t>
            </a:r>
            <a:r>
              <a:rPr lang="ru-RU" spc="-3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нция</a:t>
            </a:r>
            <a:r>
              <a:rPr lang="ru-RU" spc="705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  м</a:t>
            </a:r>
            <a:r>
              <a:rPr lang="ru-RU" spc="-2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лизац</a:t>
            </a:r>
            <a:r>
              <a:rPr lang="ru-RU" spc="-1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и;</a:t>
            </a:r>
            <a:r>
              <a:rPr lang="ru-RU" spc="-1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spc="-1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</a:t>
            </a:r>
            <a:r>
              <a:rPr lang="ru-RU" spc="-2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ичи</a:t>
            </a:r>
            <a:r>
              <a:rPr lang="ru-RU" spc="-3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</a:t>
            </a:r>
            <a:r>
              <a:rPr lang="ru-RU" spc="-3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жд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нар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дн</a:t>
            </a:r>
            <a:r>
              <a:rPr lang="ru-RU" spc="-2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й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конк</a:t>
            </a:r>
            <a:r>
              <a:rPr lang="ru-RU" spc="-2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</a:t>
            </a:r>
            <a:r>
              <a:rPr lang="ru-RU" spc="-3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нции.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/>
              <a:t>   Ключевым фактором необходимости </a:t>
            </a:r>
            <a:r>
              <a:rPr lang="ru-RU" dirty="0"/>
              <a:t>существования государственного регулирования экономики является объективная  потребность в ограничении действия законов рынка определенными рамками, обеспечивающими </a:t>
            </a:r>
            <a:r>
              <a:rPr lang="ru-RU" dirty="0" smtClean="0"/>
              <a:t>соблюдение </a:t>
            </a:r>
            <a:r>
              <a:rPr lang="ru-RU" dirty="0"/>
              <a:t>интересов </a:t>
            </a:r>
            <a:r>
              <a:rPr lang="ru-RU" dirty="0" smtClean="0"/>
              <a:t>наиболее уязвимых </a:t>
            </a:r>
            <a:r>
              <a:rPr lang="ru-RU" dirty="0"/>
              <a:t>социальных </a:t>
            </a:r>
            <a:r>
              <a:rPr lang="ru-RU" dirty="0" smtClean="0"/>
              <a:t>групп населения..</a:t>
            </a:r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456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634" y="1329047"/>
            <a:ext cx="8725395" cy="3928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cs typeface="Times New Roman" pitchFamily="18" charset="0"/>
              </a:rPr>
              <a:t>В основе </a:t>
            </a:r>
            <a:r>
              <a:rPr lang="ru-RU" sz="2000" b="1" dirty="0" smtClean="0">
                <a:cs typeface="Times New Roman" pitchFamily="18" charset="0"/>
              </a:rPr>
              <a:t>прямых методов </a:t>
            </a:r>
            <a:r>
              <a:rPr lang="ru-RU" sz="2000" dirty="0" smtClean="0">
                <a:cs typeface="Times New Roman" pitchFamily="18" charset="0"/>
              </a:rPr>
              <a:t>лежат административно-правовые способы воздействия на деятельность различных субъектов хозяйствования, включая меры разрешения, ограничения, запрета и иные.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cs typeface="Times New Roman" pitchFamily="18" charset="0"/>
              </a:rPr>
              <a:t>   </a:t>
            </a:r>
            <a:r>
              <a:rPr lang="ru-RU" sz="2000" b="1" dirty="0" smtClean="0">
                <a:cs typeface="Times New Roman" pitchFamily="18" charset="0"/>
              </a:rPr>
              <a:t>Методы прямого воздействия </a:t>
            </a:r>
            <a:r>
              <a:rPr lang="ru-RU" sz="2000" dirty="0" smtClean="0">
                <a:cs typeface="Times New Roman" pitchFamily="18" charset="0"/>
              </a:rPr>
              <a:t>устанавливают рамки (границы), в пределах которых  субъекты экономики могут принимать решения, основанные не на свободном, самостоятельном выборе, а исходя из правил, норм и законов, предписанных государством</a:t>
            </a:r>
            <a:endParaRPr lang="ru-RU" sz="2000" dirty="0"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3346" y="0"/>
            <a:ext cx="817814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i="1" dirty="0" smtClean="0">
                <a:solidFill>
                  <a:srgbClr val="543AF2"/>
                </a:solidFill>
              </a:rPr>
              <a:t>Все применяемые методы государственного регулирования экономики подразделяются на прямые и косвенные</a:t>
            </a:r>
          </a:p>
        </p:txBody>
      </p:sp>
    </p:spTree>
    <p:extLst>
      <p:ext uri="{BB962C8B-B14F-4D97-AF65-F5344CB8AC3E}">
        <p14:creationId xmlns:p14="http://schemas.microsoft.com/office/powerpoint/2010/main" val="419371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8026" y="0"/>
            <a:ext cx="8763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200" i="1" dirty="0" smtClean="0">
                <a:solidFill>
                  <a:srgbClr val="543AF2"/>
                </a:solidFill>
              </a:rPr>
              <a:t>Косвенные (экономические) методы регулирования в отличие от прямых (административных) методов</a:t>
            </a:r>
            <a:endParaRPr lang="ru-RU" sz="2200" dirty="0" smtClean="0">
              <a:solidFill>
                <a:srgbClr val="543AF2"/>
              </a:solidFill>
            </a:endParaRPr>
          </a:p>
          <a:p>
            <a:r>
              <a:rPr lang="ru-RU" sz="2200" dirty="0" smtClean="0"/>
              <a:t>не ограничивают свободу предпринимательского выбора, а лишь  создают предпосылки к тому, чтобы экономические субъекты при самостоятельном выборе предпочитали варианты, которые</a:t>
            </a:r>
          </a:p>
          <a:p>
            <a:r>
              <a:rPr lang="ru-RU" sz="2200" dirty="0" smtClean="0"/>
              <a:t>наиболее соответствуют целям проводимой экономической политики государства.</a:t>
            </a:r>
            <a:endParaRPr lang="ru-RU" sz="2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8026" y="2677656"/>
            <a:ext cx="86868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i="1" dirty="0" smtClean="0">
                <a:solidFill>
                  <a:srgbClr val="543AF2"/>
                </a:solidFill>
              </a:rPr>
              <a:t>К косвенным (экономическим) методам относятся</a:t>
            </a:r>
            <a:r>
              <a:rPr lang="ru-RU" sz="2200" b="1" i="1" dirty="0" smtClean="0">
                <a:solidFill>
                  <a:srgbClr val="543AF2"/>
                </a:solidFill>
              </a:rPr>
              <a:t>: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200" dirty="0" smtClean="0"/>
              <a:t> система налогообложения, уровень и ставки обложения налогами, налоговые льготы;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200" dirty="0" smtClean="0"/>
              <a:t> регулирование цен и тарифов, уровень и соотношение цен; 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200" dirty="0" smtClean="0"/>
              <a:t> платежи за кредитные ресурсы, процентные ставки за кредит и льготы по кредитам;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200" dirty="0" smtClean="0"/>
              <a:t> курсы валют, условия обмена валют, таможенное регулирование импорта и экспорта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51803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228600"/>
            <a:ext cx="8686800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rgbClr val="543AF2"/>
                </a:solidFill>
              </a:rPr>
              <a:t>Косвенные (экономические) методы государственного регулирования используются в процессах: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sz="2200" dirty="0" smtClean="0"/>
              <a:t> </a:t>
            </a:r>
            <a:r>
              <a:rPr lang="ru-RU" sz="2000" dirty="0" smtClean="0"/>
              <a:t>формирования и реализации </a:t>
            </a:r>
            <a:r>
              <a:rPr lang="ru-RU" sz="2000" dirty="0" smtClean="0">
                <a:solidFill>
                  <a:srgbClr val="FF0000"/>
                </a:solidFill>
              </a:rPr>
              <a:t>бюджетной политики </a:t>
            </a:r>
            <a:r>
              <a:rPr lang="ru-RU" sz="2000" dirty="0" smtClean="0"/>
              <a:t>(регулирование расходов государства, осуществление государственных закупок, поддержка государственного предпринимательства, выпуск государственных внутренних займов);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ru-RU" sz="2000" dirty="0" smtClean="0"/>
              <a:t> проведения </a:t>
            </a:r>
            <a:r>
              <a:rPr lang="ru-RU" sz="2000" dirty="0" smtClean="0">
                <a:solidFill>
                  <a:srgbClr val="FF0000"/>
                </a:solidFill>
              </a:rPr>
              <a:t>денежно-кредитной политики </a:t>
            </a:r>
            <a:r>
              <a:rPr lang="ru-RU" sz="2000" dirty="0" smtClean="0"/>
              <a:t>( регулирование ключевой ставки процента, проведение операций на валютном рынке, установление нормативов обязательного резервирования для коммерческих банков, регулирование денежной массы);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/>
              <a:t> осуществления </a:t>
            </a:r>
            <a:r>
              <a:rPr lang="ru-RU" sz="2000" dirty="0" smtClean="0">
                <a:solidFill>
                  <a:srgbClr val="FF0000"/>
                </a:solidFill>
              </a:rPr>
              <a:t>фискальной политики</a:t>
            </a:r>
            <a:r>
              <a:rPr lang="ru-RU" sz="2000" dirty="0" smtClean="0"/>
              <a:t>, направленной на регулирование системы налогообложения доходов и имущества юридических и физических лиц;</a:t>
            </a: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000" dirty="0" smtClean="0"/>
              <a:t> исполнения </a:t>
            </a:r>
            <a:r>
              <a:rPr lang="ru-RU" sz="2000" dirty="0" smtClean="0">
                <a:solidFill>
                  <a:srgbClr val="FF0000"/>
                </a:solidFill>
              </a:rPr>
              <a:t>социальной политики </a:t>
            </a:r>
            <a:r>
              <a:rPr lang="ru-RU" sz="2000" dirty="0" smtClean="0"/>
              <a:t>с помощью установления минимальных размеров пенсий, ставок оплаты труда, пособий по безработице и других выплат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7269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555709"/>
              </p:ext>
            </p:extLst>
          </p:nvPr>
        </p:nvGraphicFramePr>
        <p:xfrm>
          <a:off x="201882" y="83127"/>
          <a:ext cx="8942118" cy="63476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1159">
                  <a:extLst>
                    <a:ext uri="{9D8B030D-6E8A-4147-A177-3AD203B41FA5}">
                      <a16:colId xmlns:a16="http://schemas.microsoft.com/office/drawing/2014/main" val="1257660673"/>
                    </a:ext>
                  </a:extLst>
                </a:gridCol>
                <a:gridCol w="1998949">
                  <a:extLst>
                    <a:ext uri="{9D8B030D-6E8A-4147-A177-3AD203B41FA5}">
                      <a16:colId xmlns:a16="http://schemas.microsoft.com/office/drawing/2014/main" val="4079146217"/>
                    </a:ext>
                  </a:extLst>
                </a:gridCol>
                <a:gridCol w="4952010">
                  <a:extLst>
                    <a:ext uri="{9D8B030D-6E8A-4147-A177-3AD203B41FA5}">
                      <a16:colId xmlns:a16="http://schemas.microsoft.com/office/drawing/2014/main" val="2743812600"/>
                    </a:ext>
                  </a:extLst>
                </a:gridCol>
              </a:tblGrid>
              <a:tr h="6183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Вид регулирования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93" marR="6369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Классификация методов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93" marR="6369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Методы и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инструменты госрегулирования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93" marR="6369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788059"/>
                  </a:ext>
                </a:extLst>
              </a:tr>
              <a:tr h="1946745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Прямое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93" marR="6369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Правовые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93" marR="6369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Лицензирование; регистрация; регламентация;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</a:rPr>
                        <a:t>лимитирование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; введение запретов; квотирование; установление минимального уровня заработной платы; установление максимального уровня цен; введение стандартов; установление норм и нормативов; введение акцизов и тарифов; установление порядка осуществления операций и т.п.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93" marR="6369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124824"/>
                  </a:ext>
                </a:extLst>
              </a:tr>
              <a:tr h="12962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</a:rPr>
                        <a:t>Административ-ные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93" marR="6369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Проведение экспертиз; выдача государственных гарантий; разработка и реализация госпрограмм; страхование; организация и проведение торгов; надзорные и контрольные мероприятия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93" marR="6369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735718"/>
                  </a:ext>
                </a:extLst>
              </a:tr>
              <a:tr h="16203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Косвенное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93" marR="6369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Экономические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93" marR="6369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Монетарные методы: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- денежно-кредитные;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- валютные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Налоговые методы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Таможенные методы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93" marR="6369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959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828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</a:rPr>
              <a:t>2 Финансовое регулирование экономики</a:t>
            </a:r>
            <a:endParaRPr lang="ru-RU" sz="2200" b="1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13756" y="659400"/>
            <a:ext cx="8930244" cy="5360400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   Финансовое </a:t>
            </a:r>
            <a:r>
              <a:rPr lang="ru-RU" b="1" i="1" dirty="0"/>
              <a:t>регулирование </a:t>
            </a:r>
            <a:r>
              <a:rPr lang="ru-RU" dirty="0"/>
              <a:t>представляет собой </a:t>
            </a:r>
            <a:r>
              <a:rPr lang="ru-RU" dirty="0" smtClean="0"/>
              <a:t>воздействие на </a:t>
            </a:r>
            <a:r>
              <a:rPr lang="ru-RU" dirty="0"/>
              <a:t>социально-экономические процессы, ориентированное на устранение существующих или предотвращение возможных диспропорций, создание условий для развития современных технологий, обеспечения социальной стабильности в </a:t>
            </a:r>
            <a:r>
              <a:rPr lang="ru-RU" dirty="0" smtClean="0"/>
              <a:t>обществе.</a:t>
            </a:r>
          </a:p>
          <a:p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b="1" i="1" dirty="0" smtClean="0"/>
              <a:t>Финансовое регулирование </a:t>
            </a:r>
            <a:r>
              <a:rPr lang="ru-RU" dirty="0" smtClean="0"/>
              <a:t>обеспечивается </a:t>
            </a:r>
            <a:r>
              <a:rPr lang="ru-RU" dirty="0"/>
              <a:t>с помощью концентрирования финансовых ресурсов в одних сегментах рынка и ограничения </a:t>
            </a:r>
            <a:r>
              <a:rPr lang="ru-RU" dirty="0" smtClean="0"/>
              <a:t>их увеличения </a:t>
            </a:r>
            <a:r>
              <a:rPr lang="ru-RU" dirty="0"/>
              <a:t>в других сегментах и секторах экономики</a:t>
            </a:r>
          </a:p>
          <a:p>
            <a:r>
              <a:rPr lang="ru-RU" dirty="0" smtClean="0"/>
              <a:t>   </a:t>
            </a:r>
            <a:r>
              <a:rPr lang="ru-RU" b="1" i="1" dirty="0" smtClean="0"/>
              <a:t>Цель финансового регулирования </a:t>
            </a:r>
            <a:r>
              <a:rPr lang="ru-RU" dirty="0" smtClean="0"/>
              <a:t>заключается </a:t>
            </a:r>
            <a:r>
              <a:rPr lang="ru-RU" dirty="0"/>
              <a:t>в </a:t>
            </a:r>
            <a:r>
              <a:rPr lang="ru-RU" dirty="0" smtClean="0"/>
              <a:t>установлении </a:t>
            </a:r>
            <a:r>
              <a:rPr lang="ru-RU" dirty="0"/>
              <a:t>таких пропорций </a:t>
            </a:r>
            <a:r>
              <a:rPr lang="ru-RU" dirty="0" smtClean="0"/>
              <a:t>в распределении </a:t>
            </a:r>
            <a:r>
              <a:rPr lang="ru-RU" dirty="0"/>
              <a:t>и </a:t>
            </a:r>
            <a:r>
              <a:rPr lang="ru-RU" dirty="0" smtClean="0"/>
              <a:t>накоплении, </a:t>
            </a:r>
            <a:r>
              <a:rPr lang="ru-RU" dirty="0"/>
              <a:t>которые обеспечивали бы удовлетворение потребностей на макроэкономическом </a:t>
            </a:r>
            <a:r>
              <a:rPr lang="ru-RU" dirty="0" smtClean="0"/>
              <a:t>и микроэкономическом </a:t>
            </a:r>
            <a:r>
              <a:rPr lang="ru-RU" dirty="0"/>
              <a:t>уровне</a:t>
            </a:r>
          </a:p>
          <a:p>
            <a:r>
              <a:rPr lang="ru-RU" dirty="0" smtClean="0"/>
              <a:t>    </a:t>
            </a:r>
          </a:p>
          <a:p>
            <a:r>
              <a:rPr lang="ru-RU" dirty="0" smtClean="0"/>
              <a:t>   </a:t>
            </a:r>
            <a:r>
              <a:rPr lang="ru-RU" b="1" i="1" dirty="0" smtClean="0"/>
              <a:t>Набор используемых </a:t>
            </a:r>
            <a:r>
              <a:rPr lang="ru-RU" b="1" i="1" dirty="0"/>
              <a:t>методов </a:t>
            </a:r>
            <a:r>
              <a:rPr lang="ru-RU" b="1" i="1" dirty="0" smtClean="0"/>
              <a:t>финансового регулирования </a:t>
            </a:r>
            <a:r>
              <a:rPr lang="ru-RU" dirty="0" smtClean="0"/>
              <a:t>определяется как формой </a:t>
            </a:r>
            <a:r>
              <a:rPr lang="ru-RU" dirty="0"/>
              <a:t>собственности объектов </a:t>
            </a:r>
            <a:r>
              <a:rPr lang="ru-RU" dirty="0" smtClean="0"/>
              <a:t>регулирования, так и конкретным направлением и целью регулирования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4886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200" b="1" i="1" dirty="0" smtClean="0">
                <a:solidFill>
                  <a:srgbClr val="0033CC"/>
                </a:solidFill>
              </a:rPr>
              <a:t>Финансовое регулирование направлено на:</a:t>
            </a:r>
            <a:endParaRPr lang="ru-RU" sz="2200" b="1" i="1" dirty="0">
              <a:solidFill>
                <a:srgbClr val="0033CC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448733" y="914400"/>
            <a:ext cx="8255880" cy="510539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dirty="0" smtClean="0"/>
              <a:t> </a:t>
            </a:r>
            <a:r>
              <a:rPr lang="ru-RU" dirty="0" smtClean="0">
                <a:sym typeface="Symbol" panose="05050102010706020507" pitchFamily="18" charset="2"/>
              </a:rPr>
              <a:t>- </a:t>
            </a:r>
            <a:r>
              <a:rPr lang="ru-RU" dirty="0" smtClean="0"/>
              <a:t>регулирование отраслевых пропорций в экономике;</a:t>
            </a:r>
          </a:p>
          <a:p>
            <a:pPr algn="l">
              <a:lnSpc>
                <a:spcPct val="150000"/>
              </a:lnSpc>
            </a:pPr>
            <a:r>
              <a:rPr lang="ru-RU" dirty="0" smtClean="0"/>
              <a:t>- регулирование территориальных пропорций в экономическом пространстве;</a:t>
            </a:r>
          </a:p>
          <a:p>
            <a:pPr algn="l">
              <a:lnSpc>
                <a:spcPct val="150000"/>
              </a:lnSpc>
            </a:pPr>
            <a:r>
              <a:rPr lang="ru-RU" dirty="0" smtClean="0"/>
              <a:t>- регулирование внешнеэкономических связей и валютной сферы;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- реализацию социальной политики государства.</a:t>
            </a:r>
          </a:p>
        </p:txBody>
      </p:sp>
    </p:spTree>
    <p:extLst>
      <p:ext uri="{BB962C8B-B14F-4D97-AF65-F5344CB8AC3E}">
        <p14:creationId xmlns:p14="http://schemas.microsoft.com/office/powerpoint/2010/main" val="2649159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308758"/>
            <a:ext cx="7886808" cy="5711041"/>
          </a:xfrm>
        </p:spPr>
        <p:txBody>
          <a:bodyPr>
            <a:normAutofit/>
          </a:bodyPr>
          <a:lstStyle/>
          <a:p>
            <a:pPr algn="ctr"/>
            <a:r>
              <a:rPr lang="ru-RU" sz="2200" b="1" i="1" dirty="0" smtClean="0">
                <a:solidFill>
                  <a:srgbClr val="0033CC"/>
                </a:solidFill>
              </a:rPr>
              <a:t>Финансовое регулирование </a:t>
            </a:r>
            <a:r>
              <a:rPr lang="ru-RU" sz="2200" b="1" i="1" dirty="0">
                <a:solidFill>
                  <a:srgbClr val="0033CC"/>
                </a:solidFill>
              </a:rPr>
              <a:t>отраслевых пропорций </a:t>
            </a:r>
            <a:r>
              <a:rPr lang="ru-RU" sz="2200" b="1" i="1" dirty="0" smtClean="0">
                <a:solidFill>
                  <a:srgbClr val="0033CC"/>
                </a:solidFill>
              </a:rPr>
              <a:t>осуществляется следующими методами:</a:t>
            </a:r>
            <a:endParaRPr lang="ru-RU" sz="2200" b="1" i="1" dirty="0">
              <a:solidFill>
                <a:srgbClr val="0033CC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u="sng" dirty="0"/>
              <a:t>налоговое регулирование </a:t>
            </a:r>
            <a:r>
              <a:rPr lang="ru-RU" dirty="0"/>
              <a:t>(регулирование состава налогов,  ставок налогов, состава налогоплательщиков, налогооблагаемой базы и пр.);</a:t>
            </a:r>
          </a:p>
          <a:p>
            <a:pPr>
              <a:buFont typeface="Wingdings" pitchFamily="2" charset="2"/>
              <a:buChar char="ü"/>
            </a:pPr>
            <a:r>
              <a:rPr lang="ru-RU" u="sng" dirty="0"/>
              <a:t>политика амортизации</a:t>
            </a:r>
            <a:r>
              <a:rPr lang="ru-RU" dirty="0"/>
              <a:t>, оказывающая влияние на налогообложение прибыли и имущества организаций, включая политику ускоренной амортизации;</a:t>
            </a:r>
          </a:p>
          <a:p>
            <a:pPr>
              <a:buFont typeface="Wingdings" pitchFamily="2" charset="2"/>
              <a:buChar char="ü"/>
            </a:pPr>
            <a:r>
              <a:rPr lang="ru-RU" u="sng" dirty="0"/>
              <a:t>государственная поддержка </a:t>
            </a:r>
            <a:r>
              <a:rPr lang="ru-RU" dirty="0"/>
              <a:t>организаций, субъектов малого  бизнеса и индивидуальных предпринимателей в различных формах, в том числе: государственные инвестиции, государственный заказ, сдача в аренду государственного имущества, государственные гарантии, субсидии, субвенции, дотации, бюджетные кредиты;</a:t>
            </a:r>
          </a:p>
          <a:p>
            <a:pPr>
              <a:buFont typeface="Wingdings" pitchFamily="2" charset="2"/>
              <a:buChar char="ü"/>
            </a:pPr>
            <a:r>
              <a:rPr lang="ru-RU" u="sng" dirty="0"/>
              <a:t>льготное кредитование и страхование</a:t>
            </a:r>
            <a:r>
              <a:rPr lang="ru-RU" dirty="0"/>
              <a:t>, которое обеспечивает  более низкие ставки по кредитам банков и тарифы страховых организаций за счет бюджетного субсидирования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1002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106878"/>
            <a:ext cx="7886808" cy="5912921"/>
          </a:xfrm>
        </p:spPr>
        <p:txBody>
          <a:bodyPr/>
          <a:lstStyle/>
          <a:p>
            <a:pPr algn="ctr"/>
            <a:r>
              <a:rPr lang="ru-RU" sz="2200" b="1" i="1" dirty="0">
                <a:solidFill>
                  <a:srgbClr val="0033CC"/>
                </a:solidFill>
              </a:rPr>
              <a:t>Финансовое регулирование </a:t>
            </a:r>
            <a:r>
              <a:rPr lang="ru-RU" sz="2200" b="1" i="1" dirty="0" smtClean="0">
                <a:solidFill>
                  <a:srgbClr val="0033CC"/>
                </a:solidFill>
              </a:rPr>
              <a:t>территориальных </a:t>
            </a:r>
            <a:r>
              <a:rPr lang="ru-RU" sz="2200" b="1" i="1" dirty="0">
                <a:solidFill>
                  <a:srgbClr val="0033CC"/>
                </a:solidFill>
              </a:rPr>
              <a:t>пропорций осуществляется </a:t>
            </a:r>
            <a:r>
              <a:rPr lang="ru-RU" sz="2200" b="1" i="1" dirty="0" smtClean="0">
                <a:solidFill>
                  <a:srgbClr val="0033CC"/>
                </a:solidFill>
              </a:rPr>
              <a:t>посредством:</a:t>
            </a:r>
          </a:p>
          <a:p>
            <a:r>
              <a:rPr lang="ru-RU" dirty="0" smtClean="0">
                <a:solidFill>
                  <a:srgbClr val="FF0000"/>
                </a:solidFill>
                <a:sym typeface="Symbol" panose="05050102010706020507" pitchFamily="18" charset="2"/>
              </a:rPr>
              <a:t></a:t>
            </a:r>
            <a:r>
              <a:rPr lang="ru-RU" dirty="0" smtClean="0">
                <a:sym typeface="Symbol" panose="05050102010706020507" pitchFamily="18" charset="2"/>
              </a:rPr>
              <a:t> </a:t>
            </a:r>
            <a:r>
              <a:rPr lang="ru-RU" dirty="0" smtClean="0"/>
              <a:t>финансирования </a:t>
            </a:r>
            <a:r>
              <a:rPr lang="ru-RU" dirty="0"/>
              <a:t>целевых </a:t>
            </a:r>
            <a:r>
              <a:rPr lang="ru-RU" dirty="0" smtClean="0"/>
              <a:t>национальных программ</a:t>
            </a:r>
            <a:r>
              <a:rPr lang="ru-RU" dirty="0"/>
              <a:t>, </a:t>
            </a:r>
            <a:endParaRPr lang="ru-RU" dirty="0" smtClean="0"/>
          </a:p>
          <a:p>
            <a:pPr algn="l"/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  <a:sym typeface="Symbol" panose="05050102010706020507" pitchFamily="18" charset="2"/>
              </a:rPr>
              <a:t></a:t>
            </a:r>
            <a:r>
              <a:rPr lang="ru-RU" dirty="0" smtClean="0">
                <a:sym typeface="Symbol" panose="05050102010706020507" pitchFamily="18" charset="2"/>
              </a:rPr>
              <a:t>  </a:t>
            </a:r>
            <a:r>
              <a:rPr lang="ru-RU" dirty="0" smtClean="0"/>
              <a:t>программ </a:t>
            </a:r>
            <a:r>
              <a:rPr lang="ru-RU" dirty="0"/>
              <a:t>поддержки и развития отдельных регионов</a:t>
            </a:r>
            <a:r>
              <a:rPr lang="ru-RU" dirty="0" smtClean="0"/>
              <a:t>,                  </a:t>
            </a:r>
          </a:p>
          <a:p>
            <a:pPr algn="l"/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  <a:sym typeface="Symbol" panose="05050102010706020507" pitchFamily="18" charset="2"/>
              </a:rPr>
              <a:t> </a:t>
            </a:r>
            <a:r>
              <a:rPr lang="ru-RU" dirty="0" smtClean="0"/>
              <a:t>механизма </a:t>
            </a:r>
            <a:r>
              <a:rPr lang="ru-RU" dirty="0"/>
              <a:t>межбюджетного регулирования и выравнивания </a:t>
            </a:r>
            <a:r>
              <a:rPr lang="ru-RU" dirty="0" smtClean="0"/>
              <a:t>бюджетной обеспеченности регионов</a:t>
            </a:r>
          </a:p>
          <a:p>
            <a:pPr algn="l"/>
            <a:endParaRPr lang="ru-RU" dirty="0"/>
          </a:p>
          <a:p>
            <a:pPr algn="ctr"/>
            <a:r>
              <a:rPr lang="ru-RU" sz="2200" i="1" dirty="0" smtClean="0"/>
              <a:t>           </a:t>
            </a:r>
            <a:r>
              <a:rPr lang="ru-RU" sz="2200" b="1" i="1" dirty="0" smtClean="0">
                <a:solidFill>
                  <a:srgbClr val="0033CC"/>
                </a:solidFill>
              </a:rPr>
              <a:t>В </a:t>
            </a:r>
            <a:r>
              <a:rPr lang="ru-RU" sz="2200" b="1" i="1" dirty="0">
                <a:solidFill>
                  <a:srgbClr val="0033CC"/>
                </a:solidFill>
              </a:rPr>
              <a:t>процессе регулирования </a:t>
            </a:r>
            <a:r>
              <a:rPr lang="ru-RU" sz="2200" b="1" i="1" dirty="0" smtClean="0">
                <a:solidFill>
                  <a:srgbClr val="0033CC"/>
                </a:solidFill>
              </a:rPr>
              <a:t> внешнеэкономических связей и валютной </a:t>
            </a:r>
            <a:r>
              <a:rPr lang="ru-RU" sz="2200" b="1" i="1" dirty="0">
                <a:solidFill>
                  <a:srgbClr val="0033CC"/>
                </a:solidFill>
              </a:rPr>
              <a:t>сферы воздействие направлено </a:t>
            </a:r>
            <a:r>
              <a:rPr lang="ru-RU" sz="2200" b="1" i="1" dirty="0" smtClean="0">
                <a:solidFill>
                  <a:srgbClr val="0033CC"/>
                </a:solidFill>
              </a:rPr>
              <a:t>на:</a:t>
            </a:r>
          </a:p>
          <a:p>
            <a:pPr algn="l"/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  <a:sym typeface="Symbol" panose="05050102010706020507" pitchFamily="18" charset="2"/>
              </a:rPr>
              <a:t> </a:t>
            </a:r>
            <a:r>
              <a:rPr lang="ru-RU" dirty="0" smtClean="0"/>
              <a:t>уровень и динамику  курса национальной валюты, </a:t>
            </a:r>
          </a:p>
          <a:p>
            <a:pPr algn="l"/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  <a:sym typeface="Symbol" panose="05050102010706020507" pitchFamily="18" charset="2"/>
              </a:rPr>
              <a:t> </a:t>
            </a:r>
            <a:r>
              <a:rPr lang="ru-RU" dirty="0" smtClean="0"/>
              <a:t>размер таможенных ставок;</a:t>
            </a:r>
          </a:p>
          <a:p>
            <a:pPr algn="l"/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  <a:sym typeface="Symbol" panose="05050102010706020507" pitchFamily="18" charset="2"/>
              </a:rPr>
              <a:t> </a:t>
            </a:r>
            <a:r>
              <a:rPr lang="ru-RU" dirty="0" smtClean="0"/>
              <a:t>процентные </a:t>
            </a:r>
            <a:r>
              <a:rPr lang="ru-RU" dirty="0"/>
              <a:t>ставки на денежный капитал, </a:t>
            </a:r>
            <a:endParaRPr lang="ru-RU" dirty="0" smtClean="0"/>
          </a:p>
          <a:p>
            <a:pPr algn="l"/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  <a:sym typeface="Symbol" panose="05050102010706020507" pitchFamily="18" charset="2"/>
              </a:rPr>
              <a:t> </a:t>
            </a:r>
            <a:r>
              <a:rPr lang="ru-RU" dirty="0" smtClean="0"/>
              <a:t>методы </a:t>
            </a:r>
            <a:r>
              <a:rPr lang="ru-RU" dirty="0"/>
              <a:t>страхования </a:t>
            </a:r>
            <a:r>
              <a:rPr lang="ru-RU" dirty="0" smtClean="0"/>
              <a:t>валютных </a:t>
            </a:r>
            <a:r>
              <a:rPr lang="ru-RU" dirty="0"/>
              <a:t>рисков, </a:t>
            </a:r>
            <a:endParaRPr lang="ru-RU" dirty="0" smtClean="0"/>
          </a:p>
          <a:p>
            <a:pPr algn="l"/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  <a:sym typeface="Symbol" panose="05050102010706020507" pitchFamily="18" charset="2"/>
              </a:rPr>
              <a:t></a:t>
            </a:r>
            <a:r>
              <a:rPr lang="ru-RU" dirty="0" smtClean="0"/>
              <a:t> функционирование национальных </a:t>
            </a:r>
            <a:r>
              <a:rPr lang="ru-RU" dirty="0"/>
              <a:t>платежных </a:t>
            </a:r>
            <a:r>
              <a:rPr lang="ru-RU" dirty="0" smtClean="0"/>
              <a:t>средств и систем.</a:t>
            </a:r>
          </a:p>
          <a:p>
            <a:pPr algn="l"/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  <a:sym typeface="Symbol" panose="05050102010706020507" pitchFamily="18" charset="2"/>
              </a:rPr>
              <a:t></a:t>
            </a:r>
            <a:r>
              <a:rPr lang="ru-RU" dirty="0" smtClean="0"/>
              <a:t> взаимодействие с международными платежными системами</a:t>
            </a:r>
            <a:endParaRPr lang="ru-RU" dirty="0"/>
          </a:p>
          <a:p>
            <a:pPr algn="l"/>
            <a:endParaRPr lang="ru-RU" dirty="0" smtClean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1006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5" name="Текст 2"/>
          <p:cNvSpPr>
            <a:spLocks noGrp="1"/>
          </p:cNvSpPr>
          <p:nvPr>
            <p:ph type="body" sz="quarter" idx="15"/>
          </p:nvPr>
        </p:nvSpPr>
        <p:spPr>
          <a:xfrm>
            <a:off x="628597" y="83128"/>
            <a:ext cx="7886808" cy="5936672"/>
          </a:xfrm>
        </p:spPr>
        <p:txBody>
          <a:bodyPr>
            <a:normAutofit lnSpcReduction="10000"/>
          </a:bodyPr>
          <a:lstStyle/>
          <a:p>
            <a:pPr algn="ctr">
              <a:spcAft>
                <a:spcPts val="1200"/>
              </a:spcAft>
            </a:pPr>
            <a:r>
              <a:rPr lang="ru-RU" sz="2200" b="1" i="1" dirty="0">
                <a:solidFill>
                  <a:srgbClr val="0033CC"/>
                </a:solidFill>
                <a:latin typeface="+mj-lt"/>
                <a:cs typeface="Times New Roman" pitchFamily="18" charset="0"/>
              </a:rPr>
              <a:t>Финансовые методы воздействия на социальные процессы включают:</a:t>
            </a:r>
          </a:p>
          <a:p>
            <a:pPr>
              <a:spcAft>
                <a:spcPts val="600"/>
              </a:spcAft>
            </a:pPr>
            <a:r>
              <a:rPr lang="ru-RU" dirty="0">
                <a:latin typeface="+mj-lt"/>
                <a:cs typeface="Times New Roman" pitchFamily="18" charset="0"/>
              </a:rPr>
              <a:t>1) финансирование денежных выплат гражданам, гарантированных государством (пособия, стипендии, пенсии, субсидии, компенсации);</a:t>
            </a:r>
          </a:p>
          <a:p>
            <a:pPr>
              <a:spcAft>
                <a:spcPts val="600"/>
              </a:spcAft>
            </a:pPr>
            <a:r>
              <a:rPr lang="ru-RU" dirty="0">
                <a:latin typeface="+mj-lt"/>
                <a:cs typeface="Times New Roman" pitchFamily="18" charset="0"/>
              </a:rPr>
              <a:t>2) финансирование предоставляемых отдельным категориям граждан льгот, при оплате ими товаров и услуг;</a:t>
            </a:r>
          </a:p>
          <a:p>
            <a:pPr>
              <a:spcAft>
                <a:spcPts val="600"/>
              </a:spcAft>
            </a:pPr>
            <a:r>
              <a:rPr lang="ru-RU" dirty="0">
                <a:latin typeface="+mj-lt"/>
                <a:cs typeface="Times New Roman" pitchFamily="18" charset="0"/>
              </a:rPr>
              <a:t>3) финансовую поддержку со стороны государства жизненно важных отраслей экономики, ориентированных на выпуск товаров потребительского назначения и услуг первой необходимости;</a:t>
            </a:r>
          </a:p>
          <a:p>
            <a:pPr>
              <a:spcAft>
                <a:spcPts val="600"/>
              </a:spcAft>
            </a:pPr>
            <a:r>
              <a:rPr lang="ru-RU" dirty="0">
                <a:latin typeface="+mj-lt"/>
                <a:cs typeface="Times New Roman" pitchFamily="18" charset="0"/>
              </a:rPr>
              <a:t>4) налоговое регулирование доходов физических и юридических лиц через дифференциацию налоговых ставок, налоговые льготы;</a:t>
            </a:r>
          </a:p>
          <a:p>
            <a:r>
              <a:rPr lang="ru-RU" dirty="0">
                <a:latin typeface="+mj-lt"/>
                <a:cs typeface="Times New Roman" pitchFamily="18" charset="0"/>
              </a:rPr>
              <a:t>5) финансирование из бюджета организаций социальной сферы, т. е. учреждений образования, здравоохранения, культуры, спорта, социального обслуживания, а также оказание государственной поддержки другим некоммерческим организациям, действующим на рынке аналогичных услуг;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4232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0" y="0"/>
            <a:ext cx="9144000" cy="6472052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6) стимулирование финансовыми методами создания новых рабочих мест, финансирования общественных работ, организации индивидуальной предпринимательской деятельности 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самозанятости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населения;</a:t>
            </a:r>
          </a:p>
          <a:p>
            <a:pPr>
              <a:spcAft>
                <a:spcPts val="60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7) финансовое регулирование государством рынка жилья через реализацию целевых программ доступного жилья для отдельных категорий, групп и слоев населения;</a:t>
            </a:r>
          </a:p>
          <a:p>
            <a:pPr>
              <a:spcAft>
                <a:spcPts val="60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8) регулирование развития финансового рынка и разработку механизма защиты интересов инвесторов, вкладчиков,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страхователей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         </a:t>
            </a:r>
            <a:r>
              <a:rPr lang="ru-RU" b="1" dirty="0" smtClean="0">
                <a:solidFill>
                  <a:srgbClr val="0033CC"/>
                </a:solidFill>
              </a:rPr>
              <a:t>Финансовое </a:t>
            </a:r>
            <a:r>
              <a:rPr lang="ru-RU" b="1" dirty="0">
                <a:solidFill>
                  <a:srgbClr val="0033CC"/>
                </a:solidFill>
              </a:rPr>
              <a:t>регулирование социальных процес</a:t>
            </a:r>
            <a:r>
              <a:rPr lang="ru-RU" i="1" dirty="0">
                <a:solidFill>
                  <a:srgbClr val="0033CC"/>
                </a:solidFill>
              </a:rPr>
              <a:t>сов</a:t>
            </a:r>
            <a:r>
              <a:rPr lang="ru-RU" b="1" i="1" dirty="0"/>
              <a:t> </a:t>
            </a:r>
            <a:r>
              <a:rPr lang="ru-RU" dirty="0"/>
              <a:t>осуществляется как за счет бюджетов разных уровней, так и </a:t>
            </a:r>
            <a:r>
              <a:rPr lang="ru-RU" dirty="0" smtClean="0"/>
              <a:t>из внебюджетных </a:t>
            </a:r>
            <a:r>
              <a:rPr lang="ru-RU" dirty="0"/>
              <a:t>фондов. Эти источники позволяют финансировать выплаты в виде социальных трансфертов, к которым относятся: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ru-RU" dirty="0"/>
              <a:t> жилищные субсидии;     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ru-RU" dirty="0"/>
              <a:t> стипендии студентам, включая социальные стипендии студентам из малоимущих семей;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ru-RU" dirty="0"/>
              <a:t> пенсии по возрасту, инвалидности, потере кормильца, по выслуге лет;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ru-RU" dirty="0"/>
              <a:t> пособия на детей, по безработице, при временной нетрудоспособности, вынужденным мигрантам;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ru-RU" dirty="0"/>
              <a:t> материальная помощь для малоимущих </a:t>
            </a:r>
            <a:r>
              <a:rPr lang="ru-RU" dirty="0" smtClean="0"/>
              <a:t>граждан и т.п.</a:t>
            </a:r>
            <a:endParaRPr lang="ru-RU" dirty="0"/>
          </a:p>
          <a:p>
            <a:pPr>
              <a:spcAft>
                <a:spcPts val="600"/>
              </a:spcAft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8528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78130" y="118754"/>
            <a:ext cx="8775865" cy="6246420"/>
          </a:xfrm>
        </p:spPr>
        <p:txBody>
          <a:bodyPr/>
          <a:lstStyle/>
          <a:p>
            <a:pPr indent="360000"/>
            <a:r>
              <a:rPr lang="ru-RU" dirty="0" smtClean="0"/>
              <a:t>Важнейшим звеном финансового регулирования в России является </a:t>
            </a:r>
            <a:r>
              <a:rPr lang="ru-RU" b="1" i="1" dirty="0" smtClean="0">
                <a:solidFill>
                  <a:srgbClr val="543AF2"/>
                </a:solidFill>
              </a:rPr>
              <a:t>механизм выравнивания бюджетной обеспеченности регионов.</a:t>
            </a:r>
          </a:p>
          <a:p>
            <a:pPr indent="360000"/>
            <a:r>
              <a:rPr lang="ru-RU" dirty="0" smtClean="0"/>
              <a:t>Бюджетный Кодекс РФ предусматривает такой институт как Федеральный фонд финансовой поддержки субъектов РФ. В нем сосредоточены дотации, предназначенные для субъектов Федерации с низким уровнем бюджетной обеспеченности.  Дотации имеют форму межбюджетных трансфертов.</a:t>
            </a:r>
          </a:p>
          <a:p>
            <a:pPr indent="360000"/>
            <a:r>
              <a:rPr lang="ru-RU" dirty="0" smtClean="0"/>
              <a:t>Объем дотаций, выделяемых конкретному региону, определяется  исходя из необходимости достижения минимального уровня бюджетной обеспеченности субъекта РФ. </a:t>
            </a:r>
          </a:p>
          <a:p>
            <a:pPr indent="360000"/>
            <a:r>
              <a:rPr lang="ru-RU" dirty="0" smtClean="0"/>
              <a:t>Уровень бюджетной обеспеченности ( БО) рассчитывается с учетом имеющегося в регионе налогового потенциала (ИНП) и уровня бюджетных расходов (ИБР) на цели финансирования социальных программ и иных обязательств региональных властей:  </a:t>
            </a:r>
          </a:p>
          <a:p>
            <a:pPr indent="360000"/>
            <a:r>
              <a:rPr lang="ru-RU" dirty="0" smtClean="0"/>
              <a:t>                     </a:t>
            </a:r>
            <a:endParaRPr lang="ru-RU" b="1" dirty="0" smtClean="0"/>
          </a:p>
          <a:p>
            <a:pPr>
              <a:lnSpc>
                <a:spcPct val="50000"/>
              </a:lnSpc>
            </a:pPr>
            <a:r>
              <a:rPr lang="ru-RU" b="1" dirty="0" smtClean="0"/>
              <a:t>                                                         ИНП</a:t>
            </a:r>
          </a:p>
          <a:p>
            <a:pPr algn="l">
              <a:lnSpc>
                <a:spcPct val="50000"/>
              </a:lnSpc>
            </a:pPr>
            <a:r>
              <a:rPr lang="ru-RU" b="1" dirty="0" smtClean="0"/>
              <a:t>                                              БО =   -------.</a:t>
            </a:r>
          </a:p>
          <a:p>
            <a:pPr algn="l">
              <a:lnSpc>
                <a:spcPct val="50000"/>
              </a:lnSpc>
            </a:pPr>
            <a:r>
              <a:rPr lang="ru-RU" b="1" dirty="0"/>
              <a:t> </a:t>
            </a:r>
            <a:r>
              <a:rPr lang="ru-RU" b="1" dirty="0" smtClean="0"/>
              <a:t>                                                         ИБР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10686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261255" y="0"/>
            <a:ext cx="8704613" cy="655200"/>
          </a:xfrm>
        </p:spPr>
        <p:txBody>
          <a:bodyPr>
            <a:noAutofit/>
          </a:bodyPr>
          <a:lstStyle/>
          <a:p>
            <a:r>
              <a:rPr lang="ru-RU" sz="2200" dirty="0" smtClean="0">
                <a:solidFill>
                  <a:srgbClr val="543AF2"/>
                </a:solidFill>
              </a:rPr>
              <a:t>Фискальная политика государства в системе финансового регулирования экономики</a:t>
            </a:r>
            <a:endParaRPr lang="ru-RU" sz="2200" dirty="0">
              <a:solidFill>
                <a:srgbClr val="543AF2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61256" y="914400"/>
            <a:ext cx="8704613" cy="5105399"/>
          </a:xfrm>
        </p:spPr>
        <p:txBody>
          <a:bodyPr>
            <a:normAutofit/>
          </a:bodyPr>
          <a:lstStyle/>
          <a:p>
            <a:r>
              <a:rPr lang="ru-RU" dirty="0" smtClean="0"/>
              <a:t>   Фискальная </a:t>
            </a:r>
            <a:r>
              <a:rPr lang="ru-RU" dirty="0"/>
              <a:t>политика – это политика, которая предполагает использование  возможностей правительства взимать налоги и расходовать средства государственного  бюджета для регулирования </a:t>
            </a:r>
            <a:r>
              <a:rPr lang="ru-RU" dirty="0" smtClean="0"/>
              <a:t>деловой </a:t>
            </a:r>
            <a:r>
              <a:rPr lang="ru-RU" dirty="0"/>
              <a:t>активности и </a:t>
            </a:r>
            <a:r>
              <a:rPr lang="ru-RU" dirty="0" smtClean="0"/>
              <a:t>решения социальных </a:t>
            </a:r>
            <a:r>
              <a:rPr lang="ru-RU" dirty="0"/>
              <a:t>задач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  </a:t>
            </a:r>
            <a:r>
              <a:rPr lang="ru-RU" dirty="0"/>
              <a:t>Фискальная политика оказывает воздействие на национальную экономику через  </a:t>
            </a:r>
            <a:r>
              <a:rPr lang="ru-RU" dirty="0" smtClean="0"/>
              <a:t>товарные </a:t>
            </a:r>
            <a:r>
              <a:rPr lang="ru-RU" dirty="0"/>
              <a:t>рынки. Изменение государственных расходов и налогов отражается на  совокупном спросе и через него влияет на макроэкономические </a:t>
            </a:r>
            <a:r>
              <a:rPr lang="ru-RU" dirty="0" smtClean="0"/>
              <a:t>параметры. </a:t>
            </a:r>
            <a:r>
              <a:rPr lang="ru-RU" dirty="0"/>
              <a:t>Главная задача  фискальной политики – сбалансированность макроэкономической </a:t>
            </a:r>
            <a:r>
              <a:rPr lang="ru-RU" dirty="0" smtClean="0"/>
              <a:t>системы (сглаживание </a:t>
            </a:r>
            <a:r>
              <a:rPr lang="ru-RU" dirty="0"/>
              <a:t>колебаний экономического </a:t>
            </a:r>
            <a:r>
              <a:rPr lang="ru-RU" dirty="0" smtClean="0"/>
              <a:t>цикла; достижение </a:t>
            </a:r>
            <a:r>
              <a:rPr lang="ru-RU" dirty="0"/>
              <a:t>высокого уровня </a:t>
            </a:r>
            <a:r>
              <a:rPr lang="ru-RU" dirty="0" smtClean="0"/>
              <a:t>занятости; контроль инфляции).   </a:t>
            </a:r>
            <a:endParaRPr lang="ru-RU" dirty="0"/>
          </a:p>
          <a:p>
            <a:r>
              <a:rPr lang="ru-RU" dirty="0" smtClean="0"/>
              <a:t> Основные инструменты фискальной политики:  </a:t>
            </a:r>
            <a:endParaRPr lang="ru-RU" dirty="0"/>
          </a:p>
          <a:p>
            <a:r>
              <a:rPr lang="ru-RU" dirty="0" smtClean="0"/>
              <a:t>1. Налоги и пошлины.  </a:t>
            </a:r>
            <a:endParaRPr lang="ru-RU" dirty="0"/>
          </a:p>
          <a:p>
            <a:r>
              <a:rPr lang="ru-RU" dirty="0" smtClean="0"/>
              <a:t>2. </a:t>
            </a:r>
            <a:r>
              <a:rPr lang="ru-RU" dirty="0"/>
              <a:t>Государственные </a:t>
            </a:r>
            <a:r>
              <a:rPr lang="ru-RU" dirty="0" smtClean="0"/>
              <a:t>расходы (закупки, инвестиции, субсидии, социальные трансферты). 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8880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66255" y="0"/>
            <a:ext cx="8882742" cy="627480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2600" b="1" dirty="0" smtClean="0">
                <a:solidFill>
                  <a:srgbClr val="543AF2"/>
                </a:solidFill>
              </a:rPr>
              <a:t>Роль налогов в фискальной политике государства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2200" dirty="0" smtClean="0"/>
              <a:t>   </a:t>
            </a:r>
            <a:r>
              <a:rPr lang="ru-RU" sz="2400" u="sng" dirty="0" smtClean="0"/>
              <a:t>Основные функции налогов:</a:t>
            </a:r>
          </a:p>
          <a:p>
            <a:pPr>
              <a:lnSpc>
                <a:spcPct val="120000"/>
              </a:lnSpc>
            </a:pPr>
            <a:r>
              <a:rPr lang="ru-RU" sz="2400" dirty="0" smtClean="0"/>
              <a:t>▪ </a:t>
            </a:r>
            <a:r>
              <a:rPr lang="ru-RU" sz="2400" b="1" i="1" dirty="0" smtClean="0"/>
              <a:t>фискальная</a:t>
            </a:r>
            <a:r>
              <a:rPr lang="ru-RU" sz="2400" dirty="0" smtClean="0"/>
              <a:t> (сбор  </a:t>
            </a:r>
            <a:r>
              <a:rPr lang="ru-RU" sz="2400" dirty="0"/>
              <a:t>денежных средств для создания государственных денежных фондов и материальных  условий для </a:t>
            </a:r>
            <a:r>
              <a:rPr lang="ru-RU" sz="2400" dirty="0" smtClean="0"/>
              <a:t>функционирования государства);</a:t>
            </a:r>
          </a:p>
          <a:p>
            <a:pPr>
              <a:lnSpc>
                <a:spcPct val="120000"/>
              </a:lnSpc>
            </a:pPr>
            <a:r>
              <a:rPr lang="ru-RU" sz="2400" dirty="0"/>
              <a:t>▪ </a:t>
            </a:r>
            <a:r>
              <a:rPr lang="ru-RU" sz="2400" b="1" i="1" dirty="0" smtClean="0"/>
              <a:t>экономическая</a:t>
            </a:r>
            <a:r>
              <a:rPr lang="ru-RU" sz="2400" dirty="0" smtClean="0"/>
              <a:t> (использование </a:t>
            </a:r>
            <a:r>
              <a:rPr lang="ru-RU" sz="2400" dirty="0"/>
              <a:t>налогов в качестве инструмента перераспределения национального  дохода, воздействия на расширение или сдерживание </a:t>
            </a:r>
            <a:r>
              <a:rPr lang="ru-RU" sz="2400" dirty="0" smtClean="0"/>
              <a:t>производства);</a:t>
            </a:r>
          </a:p>
          <a:p>
            <a:pPr>
              <a:lnSpc>
                <a:spcPct val="120000"/>
              </a:lnSpc>
            </a:pPr>
            <a:r>
              <a:rPr lang="ru-RU" sz="2400" dirty="0"/>
              <a:t>▪ </a:t>
            </a:r>
            <a:r>
              <a:rPr lang="ru-RU" sz="2400" b="1" i="1" dirty="0" smtClean="0"/>
              <a:t>социальная</a:t>
            </a:r>
            <a:r>
              <a:rPr lang="ru-RU" sz="2400" dirty="0" smtClean="0"/>
              <a:t> (поддержание </a:t>
            </a:r>
            <a:r>
              <a:rPr lang="ru-RU" sz="2400" dirty="0"/>
              <a:t>социального равновесия путем изменения  соотношения между доходами отдельных социальных групп с целью сглаживания  неравенства между </a:t>
            </a:r>
            <a:r>
              <a:rPr lang="ru-RU" sz="2400" dirty="0" smtClean="0"/>
              <a:t>ними).  </a:t>
            </a:r>
            <a:endParaRPr lang="ru-RU" sz="2400" dirty="0"/>
          </a:p>
          <a:p>
            <a:r>
              <a:rPr lang="ru-RU" dirty="0" smtClean="0"/>
              <a:t>  </a:t>
            </a:r>
            <a:endParaRPr lang="ru-RU" dirty="0"/>
          </a:p>
          <a:p>
            <a:pPr>
              <a:lnSpc>
                <a:spcPct val="120000"/>
              </a:lnSpc>
            </a:pPr>
            <a:r>
              <a:rPr lang="ru-RU" sz="2400" dirty="0" smtClean="0"/>
              <a:t>   </a:t>
            </a:r>
            <a:r>
              <a:rPr lang="ru-RU" sz="2400" u="sng" dirty="0" smtClean="0"/>
              <a:t>Налоги подразделяются на прямые и косвенные.</a:t>
            </a:r>
          </a:p>
          <a:p>
            <a:pPr algn="l">
              <a:lnSpc>
                <a:spcPct val="120000"/>
              </a:lnSpc>
            </a:pPr>
            <a:r>
              <a:rPr lang="ru-RU" sz="2400" b="1" i="1" dirty="0" smtClean="0"/>
              <a:t>Прямыми</a:t>
            </a:r>
            <a:r>
              <a:rPr lang="ru-RU" sz="2400" dirty="0" smtClean="0"/>
              <a:t> </a:t>
            </a:r>
            <a:r>
              <a:rPr lang="ru-RU" sz="2400" dirty="0"/>
              <a:t>являются налоги на доход или имущество налогоплательщиков</a:t>
            </a:r>
            <a:r>
              <a:rPr lang="ru-RU" sz="2400" dirty="0" smtClean="0"/>
              <a:t>.</a:t>
            </a:r>
          </a:p>
          <a:p>
            <a:pPr algn="l">
              <a:lnSpc>
                <a:spcPct val="120000"/>
              </a:lnSpc>
            </a:pPr>
            <a:r>
              <a:rPr lang="ru-RU" sz="2400" b="1" i="1" dirty="0" smtClean="0"/>
              <a:t>К косвенным налогам </a:t>
            </a:r>
            <a:r>
              <a:rPr lang="ru-RU" sz="2400" dirty="0" smtClean="0"/>
              <a:t>относятся акцизы, налоги </a:t>
            </a:r>
            <a:r>
              <a:rPr lang="ru-RU" sz="2400" dirty="0"/>
              <a:t>на добавленную стоимость, с  продаж, с оборота, таможенные </a:t>
            </a:r>
            <a:r>
              <a:rPr lang="ru-RU" sz="2400" dirty="0" smtClean="0"/>
              <a:t>пошлины и т.п. </a:t>
            </a:r>
          </a:p>
          <a:p>
            <a:pPr algn="l">
              <a:lnSpc>
                <a:spcPct val="120000"/>
              </a:lnSpc>
              <a:spcBef>
                <a:spcPts val="600"/>
              </a:spcBef>
            </a:pPr>
            <a:r>
              <a:rPr lang="ru-RU" sz="2400" dirty="0" smtClean="0"/>
              <a:t>   В </a:t>
            </a:r>
            <a:r>
              <a:rPr lang="ru-RU" sz="2400" dirty="0"/>
              <a:t>зависимости от органа власти, в  распоряжение которого поступают те или иные налоги, различают </a:t>
            </a:r>
            <a:r>
              <a:rPr lang="ru-RU" sz="2400" b="1" i="1" dirty="0" smtClean="0"/>
              <a:t>федеральные налоги, </a:t>
            </a:r>
            <a:r>
              <a:rPr lang="ru-RU" sz="2400" b="1" i="1" dirty="0"/>
              <a:t>налоги субъектов  федерации, </a:t>
            </a:r>
            <a:r>
              <a:rPr lang="ru-RU" sz="2400" b="1" i="1" dirty="0" smtClean="0"/>
              <a:t>местные налоги.  </a:t>
            </a:r>
            <a:endParaRPr lang="ru-RU" sz="2400" b="1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856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28597" y="4199"/>
            <a:ext cx="7886808" cy="316435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33CC"/>
                </a:solidFill>
              </a:rPr>
              <a:t>Роль государственных расходов в фискальной политике</a:t>
            </a:r>
            <a:endParaRPr lang="ru-RU" sz="2000" b="1" dirty="0">
              <a:solidFill>
                <a:srgbClr val="0033CC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37506" y="570016"/>
            <a:ext cx="8728364" cy="5449783"/>
          </a:xfrm>
        </p:spPr>
        <p:txBody>
          <a:bodyPr>
            <a:normAutofit/>
          </a:bodyPr>
          <a:lstStyle/>
          <a:p>
            <a:pPr indent="288000"/>
            <a:r>
              <a:rPr lang="ru-RU" dirty="0" smtClean="0"/>
              <a:t>Государственные (правительственные) расходы включают расходы  </a:t>
            </a:r>
            <a:r>
              <a:rPr lang="ru-RU" dirty="0"/>
              <a:t>на содержание </a:t>
            </a:r>
            <a:r>
              <a:rPr lang="ru-RU" dirty="0" smtClean="0"/>
              <a:t>органов власти, </a:t>
            </a:r>
            <a:r>
              <a:rPr lang="ru-RU" dirty="0"/>
              <a:t>а также государственные закупки товаров и  услуг. </a:t>
            </a:r>
            <a:endParaRPr lang="ru-RU" dirty="0" smtClean="0"/>
          </a:p>
          <a:p>
            <a:pPr indent="288000"/>
            <a:r>
              <a:rPr lang="ru-RU" dirty="0" smtClean="0"/>
              <a:t>Государственные </a:t>
            </a:r>
            <a:r>
              <a:rPr lang="ru-RU" dirty="0"/>
              <a:t>закупки товаров и услуг могут быть самых разных видов: от  строительства за счет бюджета школ, медицинских учреждений, дорог, объектов  культуры до закупки сельскохозяйственной продукции, военной техники, образцов  уникальных изделий. Сюда же относятся и внешнеторговые закупки. Главный  отличительный признак всех этих закупок заключается в том, что потребителем  выступает само государство. </a:t>
            </a:r>
            <a:endParaRPr lang="ru-RU" dirty="0" smtClean="0"/>
          </a:p>
          <a:p>
            <a:pPr indent="288000"/>
            <a:r>
              <a:rPr lang="ru-RU" dirty="0" smtClean="0"/>
              <a:t>Государственные </a:t>
            </a:r>
            <a:r>
              <a:rPr lang="ru-RU" dirty="0" err="1" smtClean="0"/>
              <a:t>закупкии</a:t>
            </a:r>
            <a:r>
              <a:rPr lang="ru-RU" dirty="0" smtClean="0"/>
              <a:t> разделяют  </a:t>
            </a:r>
            <a:r>
              <a:rPr lang="ru-RU" dirty="0"/>
              <a:t>на два вида: закупки для собственного потребления государства, которые более или  менее стабильны, и закупки для регулирования рынка.  </a:t>
            </a:r>
            <a:r>
              <a:rPr lang="ru-RU" dirty="0" smtClean="0"/>
              <a:t>Эти </a:t>
            </a:r>
            <a:r>
              <a:rPr lang="ru-RU" dirty="0"/>
              <a:t>действия направлены на </a:t>
            </a:r>
            <a:r>
              <a:rPr lang="ru-RU" dirty="0" smtClean="0"/>
              <a:t>поддержание равновесия </a:t>
            </a:r>
            <a:r>
              <a:rPr lang="ru-RU" dirty="0"/>
              <a:t>между спросом и </a:t>
            </a:r>
            <a:r>
              <a:rPr lang="ru-RU" dirty="0" smtClean="0"/>
              <a:t>предложением и такая </a:t>
            </a:r>
            <a:r>
              <a:rPr lang="ru-RU" dirty="0"/>
              <a:t>цель составляет одну из важнейших  макроэкономических функций государства.  </a:t>
            </a:r>
          </a:p>
          <a:p>
            <a:pPr indent="18000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155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30628" y="0"/>
            <a:ext cx="8906493" cy="6274800"/>
          </a:xfrm>
        </p:spPr>
        <p:txBody>
          <a:bodyPr>
            <a:noAutofit/>
          </a:bodyPr>
          <a:lstStyle/>
          <a:p>
            <a:pPr indent="288000"/>
            <a:r>
              <a:rPr lang="ru-RU" sz="1900" dirty="0"/>
              <a:t>Основная часть государственных расходов проходит через госбюджет,  </a:t>
            </a:r>
            <a:r>
              <a:rPr lang="ru-RU" sz="1900" dirty="0" smtClean="0"/>
              <a:t>включающий </a:t>
            </a:r>
            <a:r>
              <a:rPr lang="ru-RU" sz="1900" dirty="0"/>
              <a:t>в себя бюджеты федерального </a:t>
            </a:r>
            <a:r>
              <a:rPr lang="ru-RU" sz="1900" dirty="0" smtClean="0"/>
              <a:t>правительства, субъектов Федерации </a:t>
            </a:r>
            <a:r>
              <a:rPr lang="ru-RU" sz="1900" dirty="0"/>
              <a:t>и местных  властей. </a:t>
            </a:r>
            <a:endParaRPr lang="ru-RU" sz="1900" dirty="0" smtClean="0"/>
          </a:p>
          <a:p>
            <a:pPr indent="288000"/>
            <a:r>
              <a:rPr lang="ru-RU" sz="1900" dirty="0" smtClean="0"/>
              <a:t>В </a:t>
            </a:r>
            <a:r>
              <a:rPr lang="ru-RU" sz="1900" dirty="0"/>
              <a:t>современных условиях бюджет  является </a:t>
            </a:r>
            <a:r>
              <a:rPr lang="ru-RU" sz="1900" dirty="0" smtClean="0"/>
              <a:t>мощным </a:t>
            </a:r>
            <a:r>
              <a:rPr lang="ru-RU" sz="1900" dirty="0"/>
              <a:t>рычагом государственного регулирования экономики,  воздействия на хозяйственную конъюнктуру, а также осуществления антикризисных  мероприятий. </a:t>
            </a:r>
            <a:endParaRPr lang="ru-RU" sz="1900" dirty="0" smtClean="0"/>
          </a:p>
          <a:p>
            <a:pPr indent="288000"/>
            <a:r>
              <a:rPr lang="ru-RU" sz="1900" dirty="0" smtClean="0"/>
              <a:t>Бюджетные расходы выполняют  </a:t>
            </a:r>
            <a:r>
              <a:rPr lang="ru-RU" sz="1900" dirty="0"/>
              <a:t>функции политического, социального и экономического регулирования. Они всегда  носят целевой и, как правило, безвозвратный характер. </a:t>
            </a:r>
            <a:r>
              <a:rPr lang="ru-RU" sz="1900" dirty="0" smtClean="0"/>
              <a:t>Безвозвратность </a:t>
            </a:r>
            <a:r>
              <a:rPr lang="ru-RU" sz="1900" dirty="0"/>
              <a:t>предоставления </a:t>
            </a:r>
            <a:r>
              <a:rPr lang="ru-RU" sz="1900" dirty="0" smtClean="0"/>
              <a:t>бюджетных финансовых </a:t>
            </a:r>
            <a:r>
              <a:rPr lang="ru-RU" sz="1900" dirty="0"/>
              <a:t>ресурсов не означает  произвольности в их использовании. Всякий раз при применении финансирования  государство разрабатывает порядок и условия использования денег для целевого  направления и обеспечения общего экономического роста и </a:t>
            </a:r>
            <a:r>
              <a:rPr lang="ru-RU" sz="1900" dirty="0" smtClean="0"/>
              <a:t>улучшения </a:t>
            </a:r>
            <a:r>
              <a:rPr lang="ru-RU" sz="1900" dirty="0"/>
              <a:t>жизни  населения. </a:t>
            </a:r>
            <a:endParaRPr lang="ru-RU" sz="1900" dirty="0" smtClean="0"/>
          </a:p>
          <a:p>
            <a:pPr indent="288000"/>
            <a:r>
              <a:rPr lang="ru-RU" sz="1900" dirty="0" smtClean="0"/>
              <a:t>В России основным направлением </a:t>
            </a:r>
            <a:r>
              <a:rPr lang="ru-RU" sz="1900" dirty="0"/>
              <a:t>бюджетных расходов </a:t>
            </a:r>
            <a:r>
              <a:rPr lang="ru-RU" sz="1900" dirty="0" smtClean="0"/>
              <a:t>на региональном и местном уровнях является социальная сфера. </a:t>
            </a:r>
            <a:r>
              <a:rPr lang="ru-RU" sz="1900" dirty="0"/>
              <a:t>Социальные трансферты (пенсии, стипендии, различные пособия)  входят в средний </a:t>
            </a:r>
            <a:r>
              <a:rPr lang="ru-RU" sz="1900" dirty="0" smtClean="0"/>
              <a:t>доход населения, </a:t>
            </a:r>
            <a:r>
              <a:rPr lang="ru-RU" sz="1900" dirty="0"/>
              <a:t>и эти выплаты позволяют увеличить бюджет семьи на 10-12</a:t>
            </a:r>
            <a:r>
              <a:rPr lang="ru-RU" sz="1900" dirty="0" smtClean="0"/>
              <a:t>% и этим способствовать росту спроса в экономике. </a:t>
            </a:r>
          </a:p>
          <a:p>
            <a:pPr indent="288000"/>
            <a:endParaRPr lang="ru-RU" sz="1900" dirty="0" smtClean="0"/>
          </a:p>
          <a:p>
            <a:pPr indent="288000"/>
            <a:r>
              <a:rPr lang="ru-RU" sz="1900" u="sng" dirty="0" smtClean="0"/>
              <a:t>Важно:</a:t>
            </a:r>
            <a:r>
              <a:rPr lang="ru-RU" sz="1900" dirty="0" smtClean="0"/>
              <a:t> мультипликативный эффект всех  видов бюджетных трансфертов значительно уступает эффекту инвестиционного мультипликатора.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1834833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28597" y="4199"/>
            <a:ext cx="7886808" cy="447063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33CC"/>
                </a:solidFill>
              </a:rPr>
              <a:t>Типы  фискальной политики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78130" y="558140"/>
            <a:ext cx="8835241" cy="5461659"/>
          </a:xfrm>
        </p:spPr>
        <p:txBody>
          <a:bodyPr/>
          <a:lstStyle/>
          <a:p>
            <a:pPr indent="288000"/>
            <a:r>
              <a:rPr lang="ru-RU" dirty="0" smtClean="0"/>
              <a:t>  </a:t>
            </a:r>
            <a:r>
              <a:rPr lang="ru-RU" dirty="0" smtClean="0">
                <a:solidFill>
                  <a:srgbClr val="FF0000"/>
                </a:solidFill>
              </a:rPr>
              <a:t>Дискреционная фискальная политика </a:t>
            </a:r>
            <a:r>
              <a:rPr lang="ru-RU" dirty="0" smtClean="0"/>
              <a:t>– целенаправленное изменение </a:t>
            </a:r>
            <a:r>
              <a:rPr lang="ru-RU" dirty="0"/>
              <a:t>налогов и  </a:t>
            </a:r>
            <a:r>
              <a:rPr lang="ru-RU" dirty="0" smtClean="0"/>
              <a:t>государственных </a:t>
            </a:r>
            <a:r>
              <a:rPr lang="ru-RU" dirty="0"/>
              <a:t>расходов 	</a:t>
            </a:r>
            <a:r>
              <a:rPr lang="ru-RU" dirty="0" smtClean="0"/>
              <a:t>для обеспечения  </a:t>
            </a:r>
            <a:r>
              <a:rPr lang="ru-RU" dirty="0"/>
              <a:t>макроэкономической </a:t>
            </a:r>
            <a:r>
              <a:rPr lang="ru-RU" dirty="0" smtClean="0"/>
              <a:t>стабильности и иных макроэкономических </a:t>
            </a:r>
            <a:r>
              <a:rPr lang="ru-RU" dirty="0"/>
              <a:t>целей</a:t>
            </a:r>
            <a:r>
              <a:rPr lang="ru-RU" dirty="0" smtClean="0"/>
              <a:t>.</a:t>
            </a:r>
          </a:p>
          <a:p>
            <a:pPr indent="288000"/>
            <a:r>
              <a:rPr lang="ru-RU" dirty="0" smtClean="0"/>
              <a:t>Основными </a:t>
            </a:r>
            <a:r>
              <a:rPr lang="ru-RU" dirty="0"/>
              <a:t>инструментами </a:t>
            </a:r>
            <a:r>
              <a:rPr lang="ru-RU" dirty="0" smtClean="0"/>
              <a:t>дискреционной </a:t>
            </a:r>
            <a:r>
              <a:rPr lang="ru-RU" dirty="0"/>
              <a:t>фискальной политики являются</a:t>
            </a:r>
            <a:r>
              <a:rPr lang="ru-RU" dirty="0" smtClean="0"/>
              <a:t>: 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изменение  </a:t>
            </a:r>
            <a:r>
              <a:rPr lang="ru-RU" dirty="0"/>
              <a:t>объема налоговых изъятий путем введения или отмены налогов или изменения  налоговой ставки</a:t>
            </a:r>
            <a:r>
              <a:rPr lang="ru-RU" dirty="0" smtClean="0"/>
              <a:t>; 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осуществление </a:t>
            </a:r>
            <a:r>
              <a:rPr lang="ru-RU" dirty="0"/>
              <a:t>за счет средств государственного бюджета программ  занятости, ставящих своей целью обеспечение занятости безработным</a:t>
            </a:r>
            <a:r>
              <a:rPr lang="ru-RU" dirty="0" smtClean="0"/>
              <a:t>; 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реализация  </a:t>
            </a:r>
            <a:r>
              <a:rPr lang="ru-RU" dirty="0"/>
              <a:t>социальных программ, которые включают в себя выплату пособий по старости,  инвалидности, пособий малоимущим семьям, расходы на образование и т.д. Эти  программы позволяют поддерживать совокупный спрос и стабилизировать  экономическое развитие, когда сокращаются доходы </a:t>
            </a:r>
            <a:r>
              <a:rPr lang="ru-RU" dirty="0" smtClean="0"/>
              <a:t>населения.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2227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66255" y="914400"/>
            <a:ext cx="8823366" cy="510539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753" y="579034"/>
            <a:ext cx="9262753" cy="55693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6255" y="130629"/>
            <a:ext cx="882336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Кривая </a:t>
            </a:r>
            <a:r>
              <a:rPr lang="ru-RU" sz="2000" b="1" dirty="0" err="1" smtClean="0">
                <a:solidFill>
                  <a:srgbClr val="FF0000"/>
                </a:solidFill>
              </a:rPr>
              <a:t>Лаффера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/>
              <a:t>– </a:t>
            </a:r>
            <a:r>
              <a:rPr lang="ru-RU" dirty="0" smtClean="0"/>
              <a:t>отображает зависимость между объемом налоговых поступлений </a:t>
            </a:r>
            <a:r>
              <a:rPr lang="ru-RU" b="1" dirty="0" smtClean="0"/>
              <a:t>Т</a:t>
            </a:r>
            <a:r>
              <a:rPr lang="ru-RU" dirty="0" smtClean="0"/>
              <a:t>  и динамикой налоговых ставок </a:t>
            </a:r>
            <a:r>
              <a:rPr lang="en-US" b="1" dirty="0" smtClean="0"/>
              <a:t>t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28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42504" y="0"/>
            <a:ext cx="9001496" cy="6274800"/>
          </a:xfrm>
        </p:spPr>
        <p:txBody>
          <a:bodyPr>
            <a:noAutofit/>
          </a:bodyPr>
          <a:lstStyle/>
          <a:p>
            <a:pPr indent="288000"/>
            <a:r>
              <a:rPr lang="ru-RU" dirty="0" err="1" smtClean="0">
                <a:solidFill>
                  <a:srgbClr val="FF0000"/>
                </a:solidFill>
              </a:rPr>
              <a:t>Недискреционная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фискальная политика</a:t>
            </a:r>
            <a:r>
              <a:rPr lang="ru-RU" dirty="0"/>
              <a:t>, или  политика </a:t>
            </a:r>
            <a:r>
              <a:rPr lang="ru-RU" dirty="0" smtClean="0"/>
              <a:t>встроенных (автоматических) стабилизаторов</a:t>
            </a:r>
            <a:r>
              <a:rPr lang="ru-RU" dirty="0"/>
              <a:t>. </a:t>
            </a:r>
            <a:r>
              <a:rPr lang="ru-RU" dirty="0" smtClean="0"/>
              <a:t>Такими  </a:t>
            </a:r>
            <a:r>
              <a:rPr lang="ru-RU" dirty="0"/>
              <a:t>стабилизаторами являются: прогрессивная система налогообложения, косвенные  налоги, различные трансфертные пособия. </a:t>
            </a:r>
            <a:endParaRPr lang="ru-RU" dirty="0" smtClean="0"/>
          </a:p>
          <a:p>
            <a:pPr indent="288000"/>
            <a:r>
              <a:rPr lang="ru-RU" dirty="0" smtClean="0"/>
              <a:t>Встроенные стабилизаторы </a:t>
            </a:r>
            <a:r>
              <a:rPr lang="ru-RU" dirty="0"/>
              <a:t>— автоматически действующие нормы, которые вступают в действие  без необходимости принятия каких-либо специальных шагов со стороны  правительства. </a:t>
            </a:r>
            <a:endParaRPr lang="ru-RU" dirty="0" smtClean="0"/>
          </a:p>
          <a:p>
            <a:pPr indent="288000"/>
            <a:r>
              <a:rPr lang="ru-RU" dirty="0" smtClean="0"/>
              <a:t>Автоматический </a:t>
            </a:r>
            <a:r>
              <a:rPr lang="ru-RU" dirty="0"/>
              <a:t>стабилизатор — любая мера, которая имеет тенденцию увеличивать  дефицит государственного бюджета (или сокращать его положительное сальдо) в  период спада и увеличивать его положительно сальдо (или уменьшать его дефицит) </a:t>
            </a:r>
            <a:r>
              <a:rPr lang="ru-RU" dirty="0" smtClean="0"/>
              <a:t>в период экономического роста.</a:t>
            </a:r>
          </a:p>
          <a:p>
            <a:pPr indent="288000"/>
            <a:r>
              <a:rPr lang="ru-RU" u="sng" dirty="0" smtClean="0"/>
              <a:t>Примеры стабилизаторов из современной российской практики:</a:t>
            </a:r>
            <a:r>
              <a:rPr lang="ru-RU" dirty="0" smtClean="0"/>
              <a:t> </a:t>
            </a:r>
          </a:p>
          <a:p>
            <a:pPr indent="288000" algn="l"/>
            <a:r>
              <a:rPr lang="ru-RU" dirty="0" smtClean="0"/>
              <a:t>1) бюджетное правило, механизм перераспределения доходов </a:t>
            </a:r>
            <a:r>
              <a:rPr lang="ru-RU" dirty="0"/>
              <a:t>от экспорта </a:t>
            </a:r>
            <a:r>
              <a:rPr lang="ru-RU" dirty="0" smtClean="0"/>
              <a:t>сырья,  направленный </a:t>
            </a:r>
            <a:r>
              <a:rPr lang="ru-RU" dirty="0"/>
              <a:t>на защиту бюджета от влияния </a:t>
            </a:r>
            <a:r>
              <a:rPr lang="ru-RU" dirty="0" smtClean="0"/>
              <a:t>колебаний цен </a:t>
            </a:r>
            <a:r>
              <a:rPr lang="ru-RU" dirty="0"/>
              <a:t>на </a:t>
            </a:r>
            <a:r>
              <a:rPr lang="ru-RU" dirty="0" smtClean="0"/>
              <a:t>нефть;</a:t>
            </a:r>
          </a:p>
          <a:p>
            <a:pPr indent="288000" algn="l"/>
            <a:r>
              <a:rPr lang="ru-RU" dirty="0" smtClean="0"/>
              <a:t>2) </a:t>
            </a:r>
            <a:r>
              <a:rPr lang="ru-RU" dirty="0"/>
              <a:t>р</a:t>
            </a:r>
            <a:r>
              <a:rPr lang="ru-RU" dirty="0" smtClean="0"/>
              <a:t>азмер социальных пособий в зависимости от величины прожиточного минимума;</a:t>
            </a:r>
          </a:p>
          <a:p>
            <a:pPr indent="288000" algn="l"/>
            <a:r>
              <a:rPr lang="ru-RU" dirty="0" smtClean="0"/>
              <a:t>3) ежегодное повышение  страховых пенсий с корректировкой </a:t>
            </a:r>
            <a:r>
              <a:rPr lang="ru-RU" smtClean="0"/>
              <a:t>на инфляцию.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 </a:t>
            </a:r>
            <a:endParaRPr lang="ru-RU" sz="1700" i="1" dirty="0"/>
          </a:p>
        </p:txBody>
      </p:sp>
    </p:spTree>
    <p:extLst>
      <p:ext uri="{BB962C8B-B14F-4D97-AF65-F5344CB8AC3E}">
        <p14:creationId xmlns:p14="http://schemas.microsoft.com/office/powerpoint/2010/main" val="1015185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18753" y="-1"/>
            <a:ext cx="8906494" cy="6412675"/>
          </a:xfrm>
        </p:spPr>
        <p:txBody>
          <a:bodyPr>
            <a:normAutofit/>
          </a:bodyPr>
          <a:lstStyle/>
          <a:p>
            <a:pPr indent="288000"/>
            <a:r>
              <a:rPr lang="ru-RU" b="1" i="1" dirty="0" smtClean="0">
                <a:solidFill>
                  <a:srgbClr val="543AF2"/>
                </a:solidFill>
              </a:rPr>
              <a:t>Фискальная </a:t>
            </a:r>
            <a:r>
              <a:rPr lang="ru-RU" b="1" i="1" dirty="0">
                <a:solidFill>
                  <a:srgbClr val="543AF2"/>
                </a:solidFill>
              </a:rPr>
              <a:t>политика </a:t>
            </a:r>
            <a:r>
              <a:rPr lang="ru-RU" b="1" i="1" dirty="0" smtClean="0">
                <a:solidFill>
                  <a:srgbClr val="543AF2"/>
                </a:solidFill>
              </a:rPr>
              <a:t>может быть: </a:t>
            </a:r>
            <a:r>
              <a:rPr lang="ru-RU" dirty="0" smtClean="0">
                <a:solidFill>
                  <a:srgbClr val="FF0000"/>
                </a:solidFill>
              </a:rPr>
              <a:t>а) стимулирующей</a:t>
            </a:r>
            <a:r>
              <a:rPr lang="ru-RU" dirty="0" smtClean="0"/>
              <a:t>, при которой </a:t>
            </a:r>
            <a:r>
              <a:rPr lang="ru-RU" dirty="0"/>
              <a:t>с целью  преодоления спада </a:t>
            </a:r>
            <a:r>
              <a:rPr lang="ru-RU" dirty="0" smtClean="0"/>
              <a:t>увеличиваются государственные расходы и</a:t>
            </a:r>
            <a:r>
              <a:rPr lang="en-US" dirty="0" smtClean="0"/>
              <a:t>/</a:t>
            </a:r>
            <a:r>
              <a:rPr lang="ru-RU" dirty="0" smtClean="0"/>
              <a:t>или снижаются налоги; </a:t>
            </a:r>
            <a:r>
              <a:rPr lang="ru-RU" dirty="0" smtClean="0">
                <a:solidFill>
                  <a:srgbClr val="FF0000"/>
                </a:solidFill>
              </a:rPr>
              <a:t>б) сдерживающей, </a:t>
            </a:r>
            <a:r>
              <a:rPr lang="ru-RU" dirty="0" smtClean="0"/>
              <a:t>призванной ограничить </a:t>
            </a:r>
            <a:r>
              <a:rPr lang="ru-RU" dirty="0"/>
              <a:t>циклический подъем и  </a:t>
            </a:r>
            <a:r>
              <a:rPr lang="ru-RU" dirty="0" smtClean="0"/>
              <a:t>предполагающей сокращение </a:t>
            </a:r>
            <a:r>
              <a:rPr lang="ru-RU" dirty="0"/>
              <a:t>государственных расходов </a:t>
            </a:r>
            <a:r>
              <a:rPr lang="ru-RU" dirty="0" smtClean="0"/>
              <a:t>и</a:t>
            </a:r>
            <a:r>
              <a:rPr lang="en-US" dirty="0" smtClean="0"/>
              <a:t>/</a:t>
            </a:r>
            <a:r>
              <a:rPr lang="ru-RU" dirty="0" smtClean="0"/>
              <a:t>или </a:t>
            </a:r>
            <a:r>
              <a:rPr lang="ru-RU" dirty="0"/>
              <a:t>увеличение налогов.  </a:t>
            </a:r>
          </a:p>
          <a:p>
            <a:pPr indent="288000"/>
            <a:r>
              <a:rPr lang="ru-RU" dirty="0"/>
              <a:t>Подобно частным инвестициям </a:t>
            </a:r>
            <a:r>
              <a:rPr lang="ru-RU" dirty="0" smtClean="0"/>
              <a:t>государственные  </a:t>
            </a:r>
            <a:r>
              <a:rPr lang="ru-RU" dirty="0"/>
              <a:t>расходы </a:t>
            </a:r>
            <a:r>
              <a:rPr lang="ru-RU" dirty="0" smtClean="0"/>
              <a:t>и налоги обладают  </a:t>
            </a:r>
            <a:r>
              <a:rPr lang="ru-RU" dirty="0"/>
              <a:t>множительным, </a:t>
            </a:r>
            <a:r>
              <a:rPr lang="ru-RU" dirty="0" smtClean="0"/>
              <a:t>мультипликативным эффектом</a:t>
            </a:r>
            <a:r>
              <a:rPr lang="ru-RU" dirty="0"/>
              <a:t>.  </a:t>
            </a:r>
          </a:p>
          <a:p>
            <a:pPr indent="288000"/>
            <a:r>
              <a:rPr lang="ru-RU" dirty="0" smtClean="0">
                <a:solidFill>
                  <a:srgbClr val="FF0000"/>
                </a:solidFill>
              </a:rPr>
              <a:t>Мультипликатор </a:t>
            </a:r>
            <a:r>
              <a:rPr lang="ru-RU" dirty="0">
                <a:solidFill>
                  <a:srgbClr val="FF0000"/>
                </a:solidFill>
              </a:rPr>
              <a:t>государственных расходов</a:t>
            </a:r>
            <a:r>
              <a:rPr lang="ru-RU" dirty="0"/>
              <a:t>  показывает прирост валового национального продукта (ВНП) в результате приращения  государственных расходов на единицу. Чем выше значение мультипликатора  государственных расходов, тем более мощным средством регулирования национальной  экономики является дискреционная фискальная политика. </a:t>
            </a:r>
            <a:endParaRPr lang="ru-RU" dirty="0" smtClean="0"/>
          </a:p>
          <a:p>
            <a:endParaRPr lang="ru-RU" sz="1700" i="1" dirty="0"/>
          </a:p>
          <a:p>
            <a:pPr indent="288000"/>
            <a:r>
              <a:rPr lang="ru-RU" sz="1900" dirty="0" smtClean="0"/>
              <a:t>Изменение налогов </a:t>
            </a:r>
            <a:r>
              <a:rPr lang="ru-RU" sz="1900" dirty="0"/>
              <a:t>также </a:t>
            </a:r>
            <a:r>
              <a:rPr lang="ru-RU" sz="1900" dirty="0" smtClean="0"/>
              <a:t>приводит </a:t>
            </a:r>
            <a:r>
              <a:rPr lang="ru-RU" sz="1900" dirty="0"/>
              <a:t>к мультипликативному </a:t>
            </a:r>
            <a:r>
              <a:rPr lang="ru-RU" sz="1900" dirty="0" smtClean="0"/>
              <a:t>эффекту: увеличение </a:t>
            </a:r>
            <a:r>
              <a:rPr lang="ru-RU" sz="1900" dirty="0"/>
              <a:t>налогов </a:t>
            </a:r>
            <a:r>
              <a:rPr lang="ru-RU" sz="1900" dirty="0" smtClean="0"/>
              <a:t>сдерживает рост национального продукта, а снижение налогов стимулирует  деловую активность и рост ВНП, но налоговый  </a:t>
            </a:r>
            <a:r>
              <a:rPr lang="ru-RU" sz="1900" dirty="0"/>
              <a:t>мультипликатор </a:t>
            </a:r>
            <a:r>
              <a:rPr lang="ru-RU" sz="1900" dirty="0" smtClean="0"/>
              <a:t>существенно меньше, чем мультипликатор госрасходов, что показывается в теории </a:t>
            </a:r>
            <a:r>
              <a:rPr lang="ru-RU" sz="1900" dirty="0" err="1" smtClean="0"/>
              <a:t>Кейнса</a:t>
            </a:r>
            <a:r>
              <a:rPr lang="ru-RU" sz="1900" dirty="0" smtClean="0"/>
              <a:t>. Следовательно,  </a:t>
            </a:r>
            <a:r>
              <a:rPr lang="ru-RU" sz="1900" dirty="0"/>
              <a:t>налоги оказывают менее сильное воздействие на совокупный  спрос, чем государственные </a:t>
            </a:r>
            <a:r>
              <a:rPr lang="ru-RU" sz="1900" dirty="0" smtClean="0"/>
              <a:t>расходы.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2845121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166256"/>
            <a:ext cx="7886808" cy="5853544"/>
          </a:xfrm>
        </p:spPr>
        <p:txBody>
          <a:bodyPr/>
          <a:lstStyle/>
          <a:p>
            <a:r>
              <a:rPr lang="ru-RU" dirty="0" smtClean="0"/>
              <a:t>Государство </a:t>
            </a:r>
            <a:r>
              <a:rPr lang="ru-RU" dirty="0"/>
              <a:t>в целях воздействия на экономику использует всю совокупность </a:t>
            </a:r>
            <a:r>
              <a:rPr lang="ru-RU" b="1" i="1" dirty="0"/>
              <a:t>финансовых </a:t>
            </a:r>
            <a:r>
              <a:rPr lang="ru-RU" b="1" i="1" dirty="0" smtClean="0"/>
              <a:t>инструментов: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налоги и пошлины,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государственные расходы (закупки, инвестиции, субсидии и т.п.),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процентную </a:t>
            </a:r>
            <a:r>
              <a:rPr lang="ru-RU" dirty="0"/>
              <a:t>ставку, </a:t>
            </a:r>
            <a:endParaRPr lang="ru-RU" dirty="0" smtClean="0"/>
          </a:p>
          <a:p>
            <a:pPr marL="342900" indent="-342900">
              <a:buFontTx/>
              <a:buChar char="-"/>
            </a:pPr>
            <a:r>
              <a:rPr lang="ru-RU" dirty="0" smtClean="0"/>
              <a:t>денежную </a:t>
            </a:r>
            <a:r>
              <a:rPr lang="ru-RU" dirty="0"/>
              <a:t>массу</a:t>
            </a:r>
            <a:r>
              <a:rPr lang="ru-RU" dirty="0" smtClean="0"/>
              <a:t>,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предельные цены, 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курс национальной валюты,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все виды контроля (включая финансовый) и регулирования экономических и социальных процессов.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r>
              <a:rPr lang="ru-RU" dirty="0" smtClean="0"/>
              <a:t>Эти инструменты могут использоваться как по </a:t>
            </a:r>
            <a:r>
              <a:rPr lang="ru-RU" dirty="0"/>
              <a:t>отдельности, так и в комбинациях друг с </a:t>
            </a:r>
            <a:r>
              <a:rPr lang="ru-RU" dirty="0" smtClean="0"/>
              <a:t>другом.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60344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</a:rPr>
              <a:t>3. Денежно-кредитное регулирование экономики</a:t>
            </a:r>
            <a:endParaRPr lang="ru-RU" sz="2200" b="1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 indent="363538"/>
            <a:r>
              <a:rPr lang="ru-RU" sz="2200" b="1" dirty="0" smtClean="0">
                <a:latin typeface="Times New Roman" pitchFamily="18" charset="0"/>
              </a:rPr>
              <a:t>   </a:t>
            </a:r>
            <a:r>
              <a:rPr lang="ru-RU" sz="2200" b="1" dirty="0">
                <a:solidFill>
                  <a:srgbClr val="7030A0"/>
                </a:solidFill>
              </a:rPr>
              <a:t>Денежно-кредитная политика (ДКП) -  </a:t>
            </a:r>
            <a:r>
              <a:rPr lang="ru-RU" sz="2200" dirty="0"/>
              <a:t> </a:t>
            </a:r>
            <a:r>
              <a:rPr lang="ru-RU" sz="2200" dirty="0" smtClean="0"/>
              <a:t>совокупность </a:t>
            </a:r>
            <a:r>
              <a:rPr lang="ru-RU" sz="2200" dirty="0"/>
              <a:t>мероприятий, направленных на изменение денежной массы в обращении, объема кредитов, уровня процентных ставок и других показателей денежного обращения. </a:t>
            </a:r>
          </a:p>
          <a:p>
            <a:endParaRPr lang="ru-RU" sz="2200" b="1" dirty="0" smtClean="0"/>
          </a:p>
          <a:p>
            <a:r>
              <a:rPr lang="ru-RU" sz="2200" b="1" dirty="0" smtClean="0">
                <a:solidFill>
                  <a:srgbClr val="7030A0"/>
                </a:solidFill>
              </a:rPr>
              <a:t>        ДКП  </a:t>
            </a:r>
            <a:r>
              <a:rPr lang="ru-RU" sz="2200" b="1" dirty="0">
                <a:solidFill>
                  <a:srgbClr val="7030A0"/>
                </a:solidFill>
              </a:rPr>
              <a:t>как важнейшее направление экономической политики государства </a:t>
            </a:r>
            <a:r>
              <a:rPr lang="ru-RU" sz="2200" dirty="0"/>
              <a:t>должна быть вписана в общую цель государственного регулирования национальной экономики и способствовать достижению макроэкономического равновесия при оптимальных для данной страны темпах экономического роста. </a:t>
            </a:r>
            <a:r>
              <a:rPr lang="ru-RU" sz="2200" b="1" dirty="0" smtClean="0"/>
              <a:t> </a:t>
            </a:r>
          </a:p>
          <a:p>
            <a:endParaRPr lang="ru-RU" sz="2200" b="1" dirty="0"/>
          </a:p>
          <a:p>
            <a:r>
              <a:rPr lang="ru-RU" sz="2200" b="1" dirty="0" smtClean="0"/>
              <a:t>      </a:t>
            </a:r>
            <a:r>
              <a:rPr lang="ru-RU" sz="2200" b="1" dirty="0" smtClean="0">
                <a:solidFill>
                  <a:srgbClr val="0033CC"/>
                </a:solidFill>
              </a:rPr>
              <a:t>Субъектами </a:t>
            </a:r>
            <a:r>
              <a:rPr lang="ru-RU" sz="2200" b="1" dirty="0">
                <a:solidFill>
                  <a:srgbClr val="0033CC"/>
                </a:solidFill>
              </a:rPr>
              <a:t>ДКП</a:t>
            </a:r>
            <a:r>
              <a:rPr lang="ru-RU" sz="2200" b="1" dirty="0"/>
              <a:t> </a:t>
            </a:r>
            <a:r>
              <a:rPr lang="ru-RU" sz="2200" dirty="0"/>
              <a:t>выступают прежде всего центральный банк, в соответствии с присущими ему функциями проводника ДКП </a:t>
            </a:r>
            <a:r>
              <a:rPr lang="ru-RU" sz="2200" dirty="0" smtClean="0"/>
              <a:t>государства, </a:t>
            </a:r>
            <a:r>
              <a:rPr lang="ru-RU" sz="2200" dirty="0"/>
              <a:t>и коммерческие банки</a:t>
            </a:r>
          </a:p>
          <a:p>
            <a:endParaRPr lang="ru-RU" sz="2200" b="1" dirty="0" smtClean="0"/>
          </a:p>
          <a:p>
            <a:r>
              <a:rPr lang="ru-RU" sz="2200" b="1" dirty="0" smtClean="0"/>
              <a:t>      </a:t>
            </a:r>
            <a:r>
              <a:rPr lang="ru-RU" sz="2200" b="1" dirty="0" smtClean="0">
                <a:solidFill>
                  <a:srgbClr val="0033CC"/>
                </a:solidFill>
              </a:rPr>
              <a:t>Объектами </a:t>
            </a:r>
            <a:r>
              <a:rPr lang="ru-RU" sz="2200" b="1" dirty="0">
                <a:solidFill>
                  <a:srgbClr val="0033CC"/>
                </a:solidFill>
              </a:rPr>
              <a:t>ДКП</a:t>
            </a:r>
            <a:r>
              <a:rPr lang="ru-RU" sz="2200" dirty="0"/>
              <a:t> является спрос и предложение на денежном рынке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9588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54626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543AF2"/>
                </a:solidFill>
                <a:latin typeface="+mn-lt"/>
                <a:cs typeface="Times New Roman" panose="02020603050405020304" pitchFamily="18" charset="0"/>
              </a:rPr>
              <a:t>Методы ДКП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546266"/>
            <a:ext cx="8534400" cy="58545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latin typeface="Times New Roman" pitchFamily="18" charset="0"/>
              </a:rPr>
              <a:t>     </a:t>
            </a:r>
            <a:r>
              <a:rPr lang="ru-RU" sz="2000" b="1" dirty="0" smtClean="0"/>
              <a:t>Прямые </a:t>
            </a:r>
            <a:r>
              <a:rPr lang="ru-RU" sz="2000" b="1" dirty="0"/>
              <a:t>методы </a:t>
            </a:r>
            <a:r>
              <a:rPr lang="ru-RU" sz="2000" b="1" dirty="0" smtClean="0"/>
              <a:t>ДКП - </a:t>
            </a:r>
            <a:r>
              <a:rPr lang="ru-RU" sz="2000" dirty="0"/>
              <a:t>административные меры в форме различных директив ЦБ, касающихся объема денежного предложения </a:t>
            </a:r>
            <a:r>
              <a:rPr lang="ru-RU" sz="2000" dirty="0" smtClean="0"/>
              <a:t>   и цен</a:t>
            </a:r>
            <a:endParaRPr lang="ru-RU" sz="2000" dirty="0"/>
          </a:p>
          <a:p>
            <a:pPr marL="0" indent="0">
              <a:buNone/>
            </a:pPr>
            <a:r>
              <a:rPr lang="ru-RU" sz="2000" b="1" dirty="0" smtClean="0"/>
              <a:t>     Косвенные </a:t>
            </a:r>
            <a:r>
              <a:rPr lang="ru-RU" sz="2000" b="1" dirty="0"/>
              <a:t>методы ДКП- </a:t>
            </a:r>
            <a:r>
              <a:rPr lang="ru-RU" sz="2000" dirty="0"/>
              <a:t>меры, воздействующие на поведение хозяйствующих субъектов при помощи рыночных </a:t>
            </a:r>
            <a:r>
              <a:rPr lang="ru-RU" sz="2000" dirty="0" smtClean="0"/>
              <a:t>механизмов</a:t>
            </a:r>
            <a:endParaRPr lang="ru-RU" sz="20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4400" y="1557338"/>
            <a:ext cx="7772400" cy="4573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endParaRPr lang="ru-RU" smtClean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mtClean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mtClean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mtClean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mtClean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487082" y="2907506"/>
            <a:ext cx="4608513" cy="9366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2200" b="1" dirty="0">
                <a:latin typeface="Times New Roman" pitchFamily="18" charset="0"/>
              </a:rPr>
              <a:t>Инструменты ДКП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144587" y="4620511"/>
            <a:ext cx="1944688" cy="15113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2400" dirty="0">
                <a:latin typeface="Times New Roman" pitchFamily="18" charset="0"/>
              </a:rPr>
              <a:t>изменение 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норматива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обязательных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резервов 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3783806" y="4691063"/>
            <a:ext cx="1728788" cy="1439862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2400" dirty="0">
                <a:latin typeface="Times New Roman" pitchFamily="18" charset="0"/>
              </a:rPr>
              <a:t>изменение 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процентной </a:t>
            </a:r>
          </a:p>
          <a:p>
            <a:pPr algn="ctr"/>
            <a:r>
              <a:rPr lang="ru-RU" sz="2400" dirty="0" smtClean="0">
                <a:latin typeface="Times New Roman" pitchFamily="18" charset="0"/>
              </a:rPr>
              <a:t>политики</a:t>
            </a:r>
            <a:endParaRPr lang="ru-RU" sz="2400" dirty="0">
              <a:latin typeface="Times New Roman" pitchFamily="18" charset="0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6045994" y="4576711"/>
            <a:ext cx="2159000" cy="15113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2400" dirty="0">
                <a:latin typeface="Times New Roman" pitchFamily="18" charset="0"/>
              </a:rPr>
              <a:t>операции на 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открытом рынке</a:t>
            </a: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>
            <a:off x="2055282" y="4030240"/>
            <a:ext cx="8636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651025" y="3958802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6536150" y="3958802"/>
            <a:ext cx="8636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32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282535"/>
          </a:xfrm>
          <a:noFill/>
        </p:spPr>
        <p:txBody>
          <a:bodyPr>
            <a:noAutofit/>
          </a:bodyPr>
          <a:lstStyle/>
          <a:p>
            <a:pPr indent="363538" algn="l"/>
            <a:r>
              <a:rPr lang="ru-RU" sz="2000" dirty="0"/>
              <a:t>Обязательные резервы представляют собой денежные средства, которые кредитные организации должны поддерживать на открытых в центральном банке счетах или в иной, установленной центральным банком </a:t>
            </a:r>
            <a:r>
              <a:rPr lang="ru-RU" sz="2000" dirty="0" smtClean="0"/>
              <a:t>форме.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98265" y="1377538"/>
            <a:ext cx="89644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b="1" i="1" dirty="0">
                <a:solidFill>
                  <a:srgbClr val="7030A0"/>
                </a:solidFill>
              </a:rPr>
              <a:t>Нормативы обязательного резервирования </a:t>
            </a:r>
            <a:r>
              <a:rPr lang="ru-RU" b="1" i="1" dirty="0" smtClean="0">
                <a:solidFill>
                  <a:srgbClr val="7030A0"/>
                </a:solidFill>
              </a:rPr>
              <a:t>(с 1.08.2022</a:t>
            </a:r>
            <a:r>
              <a:rPr lang="en-US" b="1" i="1" dirty="0" smtClean="0">
                <a:solidFill>
                  <a:srgbClr val="7030A0"/>
                </a:solidFill>
              </a:rPr>
              <a:t>/c1/03/23</a:t>
            </a:r>
            <a:r>
              <a:rPr lang="ru-RU" b="1" i="1" dirty="0" smtClean="0">
                <a:solidFill>
                  <a:srgbClr val="7030A0"/>
                </a:solidFill>
              </a:rPr>
              <a:t>):</a:t>
            </a:r>
            <a:endParaRPr lang="ru-RU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r>
              <a:rPr lang="ru-RU" sz="2200" b="1" i="1" dirty="0">
                <a:solidFill>
                  <a:srgbClr val="7030A0"/>
                </a:solidFill>
              </a:rPr>
              <a:t> </a:t>
            </a: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738807"/>
              </p:ext>
            </p:extLst>
          </p:nvPr>
        </p:nvGraphicFramePr>
        <p:xfrm>
          <a:off x="298264" y="1705473"/>
          <a:ext cx="8845736" cy="4505322"/>
        </p:xfrm>
        <a:graphic>
          <a:graphicData uri="http://schemas.openxmlformats.org/drawingml/2006/table">
            <a:tbl>
              <a:tblPr firstRow="1" bandRow="1"/>
              <a:tblGrid>
                <a:gridCol w="1468110">
                  <a:extLst>
                    <a:ext uri="{9D8B030D-6E8A-4147-A177-3AD203B41FA5}">
                      <a16:colId xmlns:a16="http://schemas.microsoft.com/office/drawing/2014/main" val="3250302620"/>
                    </a:ext>
                  </a:extLst>
                </a:gridCol>
                <a:gridCol w="1479616">
                  <a:extLst>
                    <a:ext uri="{9D8B030D-6E8A-4147-A177-3AD203B41FA5}">
                      <a16:colId xmlns:a16="http://schemas.microsoft.com/office/drawing/2014/main" val="4132760255"/>
                    </a:ext>
                  </a:extLst>
                </a:gridCol>
                <a:gridCol w="1468750">
                  <a:extLst>
                    <a:ext uri="{9D8B030D-6E8A-4147-A177-3AD203B41FA5}">
                      <a16:colId xmlns:a16="http://schemas.microsoft.com/office/drawing/2014/main" val="2942871435"/>
                    </a:ext>
                  </a:extLst>
                </a:gridCol>
                <a:gridCol w="1480255">
                  <a:extLst>
                    <a:ext uri="{9D8B030D-6E8A-4147-A177-3AD203B41FA5}">
                      <a16:colId xmlns:a16="http://schemas.microsoft.com/office/drawing/2014/main" val="525218373"/>
                    </a:ext>
                  </a:extLst>
                </a:gridCol>
                <a:gridCol w="1468750">
                  <a:extLst>
                    <a:ext uri="{9D8B030D-6E8A-4147-A177-3AD203B41FA5}">
                      <a16:colId xmlns:a16="http://schemas.microsoft.com/office/drawing/2014/main" val="3615593619"/>
                    </a:ext>
                  </a:extLst>
                </a:gridCol>
                <a:gridCol w="1480255">
                  <a:extLst>
                    <a:ext uri="{9D8B030D-6E8A-4147-A177-3AD203B41FA5}">
                      <a16:colId xmlns:a16="http://schemas.microsoft.com/office/drawing/2014/main" val="908740976"/>
                    </a:ext>
                  </a:extLst>
                </a:gridCol>
              </a:tblGrid>
              <a:tr h="102149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 обязательствам перед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юрлицами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-нерезидентами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 обязательствам перед физлицами 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 иным обязательствам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045116"/>
                  </a:ext>
                </a:extLst>
              </a:tr>
              <a:tr h="8437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валюте РФ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ин.валюте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валюте РФ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7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ин.валюте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валюте РФ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ин.валюте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6674313"/>
                  </a:ext>
                </a:extLst>
              </a:tr>
              <a:tr h="1435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/4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для банков с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универсаль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-ной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лицензией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5%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7%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4%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для банков с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универсаль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-ной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лицензией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10795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indent="10795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indent="10795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indent="1079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7%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4%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для банков с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универсаль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-ной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лицензией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7%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3526606"/>
                  </a:ext>
                </a:extLst>
              </a:tr>
              <a:tr h="10208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1%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- для банков с базовой лицензией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1%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- для банков с базовой лицензией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1%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- для банков с базовой лицензией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467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502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8569" y="534390"/>
            <a:ext cx="81369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i="1" dirty="0">
                <a:solidFill>
                  <a:srgbClr val="7030A0"/>
                </a:solidFill>
              </a:rPr>
              <a:t>Механизм действия инструмента обязательного резервирования </a:t>
            </a:r>
            <a:r>
              <a:rPr lang="ru-RU" sz="2000" dirty="0">
                <a:solidFill>
                  <a:srgbClr val="7030A0"/>
                </a:solidFill>
              </a:rPr>
              <a:t>  </a:t>
            </a:r>
            <a:r>
              <a:rPr lang="ru-RU" sz="2000" dirty="0"/>
              <a:t>заключается в следующем</a:t>
            </a:r>
            <a:r>
              <a:rPr lang="ru-RU" sz="2000" dirty="0" smtClean="0"/>
              <a:t>:</a:t>
            </a:r>
          </a:p>
          <a:p>
            <a:pPr indent="363538"/>
            <a:endParaRPr lang="ru-RU" sz="2000" dirty="0" smtClean="0"/>
          </a:p>
          <a:p>
            <a:pPr indent="363538"/>
            <a:r>
              <a:rPr lang="ru-RU" sz="2000" dirty="0" smtClean="0"/>
              <a:t>● </a:t>
            </a:r>
            <a:r>
              <a:rPr lang="ru-RU" sz="2000" dirty="0"/>
              <a:t>если </a:t>
            </a:r>
            <a:r>
              <a:rPr lang="ru-RU" sz="2000" dirty="0" smtClean="0"/>
              <a:t>Центральный банк </a:t>
            </a:r>
            <a:r>
              <a:rPr lang="ru-RU" sz="2000" dirty="0"/>
              <a:t>увеличивает норму обязательных резервов, то это приводит к </a:t>
            </a:r>
            <a:r>
              <a:rPr lang="ru-RU" sz="2000" dirty="0" smtClean="0"/>
              <a:t>сокращению кредитных возможностей коммерческих банков </a:t>
            </a:r>
            <a:r>
              <a:rPr lang="ru-RU" sz="2000" dirty="0"/>
              <a:t>и, соответственно, </a:t>
            </a:r>
            <a:r>
              <a:rPr lang="ru-RU" sz="2000" dirty="0" smtClean="0"/>
              <a:t> </a:t>
            </a:r>
            <a:r>
              <a:rPr lang="ru-RU" sz="2000" dirty="0"/>
              <a:t>уменьшению денежного </a:t>
            </a:r>
            <a:r>
              <a:rPr lang="ru-RU" sz="2000" dirty="0" smtClean="0"/>
              <a:t>предложения (денежной массы в экономике);</a:t>
            </a:r>
          </a:p>
          <a:p>
            <a:pPr indent="363538"/>
            <a:endParaRPr lang="ru-RU" sz="2000" dirty="0" smtClean="0"/>
          </a:p>
          <a:p>
            <a:pPr indent="363538"/>
            <a:r>
              <a:rPr lang="ru-RU" sz="2000" dirty="0" smtClean="0"/>
              <a:t>● </a:t>
            </a:r>
            <a:r>
              <a:rPr lang="ru-RU" sz="2000" dirty="0"/>
              <a:t>если Центральный банк </a:t>
            </a:r>
            <a:r>
              <a:rPr lang="ru-RU" sz="2000" dirty="0" smtClean="0"/>
              <a:t>снижает норму обязательного резервирования, то  </a:t>
            </a:r>
            <a:r>
              <a:rPr lang="ru-RU" sz="2000" dirty="0"/>
              <a:t>происходит мультипликативное расширение </a:t>
            </a:r>
            <a:r>
              <a:rPr lang="ru-RU" sz="2000" dirty="0" smtClean="0"/>
              <a:t>депозитных ресурсов банков и, соответственно, увеличение объема </a:t>
            </a:r>
            <a:r>
              <a:rPr lang="ru-RU" sz="2000" dirty="0"/>
              <a:t>предложения денег. </a:t>
            </a:r>
          </a:p>
        </p:txBody>
      </p:sp>
    </p:spTree>
    <p:extLst>
      <p:ext uri="{BB962C8B-B14F-4D97-AF65-F5344CB8AC3E}">
        <p14:creationId xmlns:p14="http://schemas.microsoft.com/office/powerpoint/2010/main" val="32545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86090"/>
            <a:ext cx="7772400" cy="4222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543AF2"/>
                </a:solidFill>
              </a:rPr>
              <a:t>Процентная политика </a:t>
            </a:r>
            <a:r>
              <a:rPr lang="ru-RU" b="1" dirty="0" smtClean="0">
                <a:solidFill>
                  <a:srgbClr val="543AF2"/>
                </a:solidFill>
              </a:rPr>
              <a:t>Центрального банка</a:t>
            </a:r>
            <a:endParaRPr lang="ru-RU" b="1" dirty="0">
              <a:solidFill>
                <a:srgbClr val="543AF2"/>
              </a:solidFill>
            </a:endParaRPr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03761" y="843148"/>
            <a:ext cx="8740239" cy="528777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sz="12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dirty="0">
              <a:latin typeface="Times New Roman" pitchFamily="18" charset="0"/>
            </a:endParaRPr>
          </a:p>
        </p:txBody>
      </p:sp>
      <p:sp>
        <p:nvSpPr>
          <p:cNvPr id="117767" name="AutoShape 7"/>
          <p:cNvSpPr>
            <a:spLocks noChangeArrowheads="1"/>
          </p:cNvSpPr>
          <p:nvPr/>
        </p:nvSpPr>
        <p:spPr bwMode="auto">
          <a:xfrm>
            <a:off x="685800" y="3573462"/>
            <a:ext cx="2232025" cy="1584325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>
                <a:latin typeface="Times New Roman" pitchFamily="18" charset="0"/>
              </a:rPr>
              <a:t>Регулирование 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займов 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коммерческих  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банков у ЦБ</a:t>
            </a:r>
          </a:p>
        </p:txBody>
      </p:sp>
      <p:sp>
        <p:nvSpPr>
          <p:cNvPr id="117768" name="AutoShape 8"/>
          <p:cNvSpPr>
            <a:spLocks noChangeArrowheads="1"/>
          </p:cNvSpPr>
          <p:nvPr/>
        </p:nvSpPr>
        <p:spPr bwMode="auto">
          <a:xfrm>
            <a:off x="2917032" y="3336041"/>
            <a:ext cx="4176712" cy="2087563"/>
          </a:xfrm>
          <a:prstGeom prst="leftRightArrowCallout">
            <a:avLst>
              <a:gd name="adj1" fmla="val 25000"/>
              <a:gd name="adj2" fmla="val 25000"/>
              <a:gd name="adj3" fmla="val 25009"/>
              <a:gd name="adj4" fmla="val 50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>
                <a:latin typeface="Times New Roman" pitchFamily="18" charset="0"/>
              </a:rPr>
              <a:t>Направления </a:t>
            </a:r>
            <a:endParaRPr lang="ru-RU" sz="2400" b="1" dirty="0">
              <a:latin typeface="Times New Roman" pitchFamily="18" charset="0"/>
            </a:endParaRPr>
          </a:p>
          <a:p>
            <a:pPr algn="ctr"/>
            <a:r>
              <a:rPr lang="ru-RU" sz="2400" b="1" dirty="0">
                <a:latin typeface="Times New Roman" pitchFamily="18" charset="0"/>
              </a:rPr>
              <a:t>процентной </a:t>
            </a:r>
          </a:p>
          <a:p>
            <a:pPr algn="ctr"/>
            <a:r>
              <a:rPr lang="ru-RU" sz="2400" b="1" dirty="0">
                <a:latin typeface="Times New Roman" pitchFamily="18" charset="0"/>
              </a:rPr>
              <a:t>политики ЦБ</a:t>
            </a:r>
          </a:p>
          <a:p>
            <a:pPr algn="ctr"/>
            <a:endParaRPr lang="ru-RU" dirty="0"/>
          </a:p>
        </p:txBody>
      </p:sp>
      <p:sp>
        <p:nvSpPr>
          <p:cNvPr id="117769" name="AutoShape 9"/>
          <p:cNvSpPr>
            <a:spLocks noChangeArrowheads="1"/>
          </p:cNvSpPr>
          <p:nvPr/>
        </p:nvSpPr>
        <p:spPr bwMode="auto">
          <a:xfrm>
            <a:off x="7093744" y="3573461"/>
            <a:ext cx="1655763" cy="1584325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latin typeface="Times New Roman" pitchFamily="18" charset="0"/>
              </a:rPr>
              <a:t>Изменение </a:t>
            </a:r>
            <a:endParaRPr lang="ru-RU" sz="2400" dirty="0">
              <a:latin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</a:rPr>
              <a:t>ключевой</a:t>
            </a:r>
          </a:p>
          <a:p>
            <a:pPr algn="ctr"/>
            <a:r>
              <a:rPr lang="ru-RU" sz="2400" dirty="0" smtClean="0">
                <a:latin typeface="Times New Roman" pitchFamily="18" charset="0"/>
              </a:rPr>
              <a:t>процентной </a:t>
            </a:r>
            <a:endParaRPr lang="ru-RU" sz="2400" dirty="0">
              <a:latin typeface="Times New Roman" pitchFamily="18" charset="0"/>
            </a:endParaRPr>
          </a:p>
          <a:p>
            <a:pPr algn="ctr"/>
            <a:r>
              <a:rPr lang="ru-RU" sz="2400" dirty="0">
                <a:latin typeface="Times New Roman" pitchFamily="18" charset="0"/>
              </a:rPr>
              <a:t> ставки</a:t>
            </a:r>
          </a:p>
        </p:txBody>
      </p:sp>
      <p:sp>
        <p:nvSpPr>
          <p:cNvPr id="117770" name="Text Box 10"/>
          <p:cNvSpPr txBox="1">
            <a:spLocks noChangeArrowheads="1"/>
          </p:cNvSpPr>
          <p:nvPr/>
        </p:nvSpPr>
        <p:spPr bwMode="auto">
          <a:xfrm>
            <a:off x="285009" y="727074"/>
            <a:ext cx="8668986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288000" algn="just">
              <a:spcBef>
                <a:spcPct val="50000"/>
              </a:spcBef>
            </a:pPr>
            <a:r>
              <a:rPr lang="ru-RU" sz="2000" b="1" u="sng" dirty="0" smtClean="0"/>
              <a:t>Процентная </a:t>
            </a:r>
            <a:r>
              <a:rPr lang="ru-RU" sz="2000" b="1" u="sng" dirty="0"/>
              <a:t>политика </a:t>
            </a:r>
            <a:r>
              <a:rPr lang="ru-RU" sz="2000" b="1" u="sng" dirty="0" smtClean="0"/>
              <a:t>ЦБ </a:t>
            </a:r>
            <a:r>
              <a:rPr lang="ru-RU" sz="2000" dirty="0" smtClean="0"/>
              <a:t>заключается </a:t>
            </a:r>
            <a:r>
              <a:rPr lang="ru-RU" sz="2000" dirty="0"/>
              <a:t>в регулировании величины процентной ставки, по которой коммерческие банки заимствуют денежные средства у Центрального банка</a:t>
            </a:r>
            <a:r>
              <a:rPr lang="ru-RU" sz="2000" dirty="0" smtClean="0"/>
              <a:t>.</a:t>
            </a:r>
          </a:p>
          <a:p>
            <a:pPr indent="288000" algn="just">
              <a:spcBef>
                <a:spcPct val="50000"/>
              </a:spcBef>
            </a:pPr>
            <a:r>
              <a:rPr lang="ru-RU" sz="2000" b="1" u="sng" dirty="0"/>
              <a:t>Изменение процентной (ключевой) став</a:t>
            </a:r>
            <a:r>
              <a:rPr lang="ru-RU" sz="2000" b="1" dirty="0">
                <a:solidFill>
                  <a:srgbClr val="7030A0"/>
                </a:solidFill>
              </a:rPr>
              <a:t>ки </a:t>
            </a:r>
            <a:r>
              <a:rPr lang="ru-RU" sz="2000" dirty="0"/>
              <a:t>оказывает влияние на соответствующее изменение ставок по всем кредитно-депозитным операциям как самого ЦБ, так и </a:t>
            </a:r>
            <a:r>
              <a:rPr lang="ru-RU" sz="2000" dirty="0" smtClean="0"/>
              <a:t>комбанков</a:t>
            </a:r>
            <a:r>
              <a:rPr lang="ru-RU" sz="2000" dirty="0"/>
              <a:t>.</a:t>
            </a:r>
            <a:endParaRPr lang="ru-RU" sz="2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30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1257" y="237506"/>
            <a:ext cx="8716488" cy="5781694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ru-RU" sz="3200" dirty="0" smtClean="0">
                <a:latin typeface="Times New Roman" pitchFamily="18" charset="0"/>
              </a:rPr>
              <a:t>     </a:t>
            </a:r>
            <a:r>
              <a:rPr lang="ru-RU" sz="2400" b="1" i="1" dirty="0">
                <a:solidFill>
                  <a:srgbClr val="0070C0"/>
                </a:solidFill>
              </a:rPr>
              <a:t>Суть операций на открытом рынке:</a:t>
            </a:r>
          </a:p>
          <a:p>
            <a:pPr marL="0" indent="0" algn="ctr">
              <a:buNone/>
            </a:pPr>
            <a:r>
              <a:rPr lang="ru-RU" sz="2200" dirty="0" smtClean="0"/>
              <a:t>Центральный банк  </a:t>
            </a:r>
            <a:r>
              <a:rPr lang="ru-RU" sz="2200" dirty="0"/>
              <a:t>продает или покупает по заранее установленному курсу ценные бумаги, </a:t>
            </a:r>
            <a:r>
              <a:rPr lang="ru-RU" sz="2200" dirty="0" smtClean="0"/>
              <a:t>преимущественно государственные</a:t>
            </a:r>
            <a:r>
              <a:rPr lang="ru-RU" sz="2200" dirty="0"/>
              <a:t>, формирующие внутренний долг страны (например, </a:t>
            </a:r>
            <a:r>
              <a:rPr lang="ru-RU" sz="2200" dirty="0" smtClean="0"/>
              <a:t>облигации </a:t>
            </a:r>
            <a:r>
              <a:rPr lang="ru-RU" sz="2200" dirty="0"/>
              <a:t>федерального </a:t>
            </a:r>
            <a:r>
              <a:rPr lang="ru-RU" sz="2200" dirty="0" smtClean="0"/>
              <a:t>займа)</a:t>
            </a:r>
            <a:endParaRPr lang="ru-RU" sz="2200" dirty="0"/>
          </a:p>
          <a:p>
            <a:pPr indent="0">
              <a:buNone/>
            </a:pPr>
            <a:endParaRPr lang="ru-RU" sz="2200" b="1" dirty="0" smtClean="0">
              <a:solidFill>
                <a:srgbClr val="002060"/>
              </a:solidFill>
            </a:endParaRPr>
          </a:p>
          <a:p>
            <a:pPr indent="0">
              <a:buNone/>
            </a:pPr>
            <a:r>
              <a:rPr lang="ru-RU" sz="2200" b="1" dirty="0" smtClean="0">
                <a:solidFill>
                  <a:srgbClr val="002060"/>
                </a:solidFill>
              </a:rPr>
              <a:t>Если </a:t>
            </a:r>
            <a:r>
              <a:rPr lang="ru-RU" sz="2200" b="1" dirty="0">
                <a:solidFill>
                  <a:srgbClr val="002060"/>
                </a:solidFill>
              </a:rPr>
              <a:t>ЦБ покупает ценные бумаги у комбанков</a:t>
            </a:r>
            <a:r>
              <a:rPr lang="ru-RU" sz="2200" dirty="0"/>
              <a:t>, он переводит деньги на их </a:t>
            </a:r>
            <a:r>
              <a:rPr lang="ru-RU" sz="2200" dirty="0" smtClean="0"/>
              <a:t>корсчета и </a:t>
            </a:r>
            <a:r>
              <a:rPr lang="ru-RU" sz="2200" dirty="0"/>
              <a:t>таким образом, увеличиваются кредитные возможности банков, они расширяют объемы кредитования и активизируется </a:t>
            </a:r>
            <a:r>
              <a:rPr lang="ru-RU" sz="2200" dirty="0" smtClean="0"/>
              <a:t>мультипликативное   </a:t>
            </a:r>
            <a:r>
              <a:rPr lang="ru-RU" sz="2200" dirty="0"/>
              <a:t>расширение денежной массы.</a:t>
            </a:r>
          </a:p>
          <a:p>
            <a:pPr indent="0">
              <a:buNone/>
            </a:pPr>
            <a:r>
              <a:rPr lang="ru-RU" sz="2200" b="1" dirty="0">
                <a:solidFill>
                  <a:srgbClr val="002060"/>
                </a:solidFill>
              </a:rPr>
              <a:t>Если ЦБ продает ценные бумаги</a:t>
            </a:r>
            <a:r>
              <a:rPr lang="ru-RU" sz="2200" dirty="0"/>
              <a:t>, то комбанки со своих корсчетов оплачивают такую покупку, тем самым сокращая свои кредитные возможности и замедляя </a:t>
            </a:r>
            <a:r>
              <a:rPr lang="ru-RU" sz="2200" dirty="0" smtClean="0"/>
              <a:t>мультипликативное  </a:t>
            </a:r>
            <a:r>
              <a:rPr lang="ru-RU" sz="2200" dirty="0"/>
              <a:t>расширение денежного предложения.  </a:t>
            </a:r>
          </a:p>
          <a:p>
            <a:pPr>
              <a:buFont typeface="Wingdings" pitchFamily="2" charset="2"/>
              <a:buNone/>
            </a:pPr>
            <a:endParaRPr lang="ru-RU" sz="2400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72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2"/>
          <p:cNvSpPr txBox="1">
            <a:spLocks/>
          </p:cNvSpPr>
          <p:nvPr/>
        </p:nvSpPr>
        <p:spPr>
          <a:xfrm>
            <a:off x="1601316" y="155519"/>
            <a:ext cx="6085383" cy="1219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 w="0"/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Основные типы текущей </a:t>
            </a:r>
            <a:r>
              <a:rPr kumimoji="0" lang="ru-RU" sz="2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денежно-кредитной политики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0" y="1923803"/>
            <a:ext cx="1185793" cy="1043398"/>
            <a:chOff x="340911" y="604290"/>
            <a:chExt cx="1331457" cy="1266240"/>
          </a:xfrm>
        </p:grpSpPr>
        <p:sp>
          <p:nvSpPr>
            <p:cNvPr id="6" name="Овал 5"/>
            <p:cNvSpPr/>
            <p:nvPr/>
          </p:nvSpPr>
          <p:spPr>
            <a:xfrm>
              <a:off x="340911" y="604290"/>
              <a:ext cx="1331457" cy="126624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Овал 4"/>
            <p:cNvSpPr/>
            <p:nvPr/>
          </p:nvSpPr>
          <p:spPr>
            <a:xfrm>
              <a:off x="535899" y="789726"/>
              <a:ext cx="941481" cy="8953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65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1359449" y="1757548"/>
            <a:ext cx="3105673" cy="1513723"/>
            <a:chOff x="1543315" y="-1200073"/>
            <a:chExt cx="4056453" cy="177963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543315" y="-1200073"/>
              <a:ext cx="4056452" cy="17493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рямоугольник 9"/>
            <p:cNvSpPr/>
            <p:nvPr/>
          </p:nvSpPr>
          <p:spPr>
            <a:xfrm>
              <a:off x="1681923" y="-1169760"/>
              <a:ext cx="3917845" cy="17493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99136" rIns="199136" bIns="199136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Рестрикционная</a:t>
              </a:r>
              <a:endParaRPr lang="ru-RU" sz="2400" b="1" kern="12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денежно-кредитная </a:t>
              </a:r>
              <a:r>
                <a:rPr lang="ru-RU" sz="24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политика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294407" y="3497942"/>
            <a:ext cx="3523186" cy="2208633"/>
            <a:chOff x="2741812" y="620358"/>
            <a:chExt cx="3950946" cy="2208633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2741812" y="752792"/>
              <a:ext cx="3950946" cy="17493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рямоугольник 12"/>
            <p:cNvSpPr/>
            <p:nvPr/>
          </p:nvSpPr>
          <p:spPr>
            <a:xfrm>
              <a:off x="2830997" y="620358"/>
              <a:ext cx="3559212" cy="22086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99136" rIns="199136" bIns="199136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Экспансионистская </a:t>
              </a:r>
              <a:r>
                <a:rPr lang="ru-RU" sz="24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денежно-кредитная </a:t>
              </a:r>
              <a:r>
                <a:rPr lang="ru-RU" sz="24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политика 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30632" y="3679884"/>
            <a:ext cx="1263775" cy="1100531"/>
            <a:chOff x="900968" y="959760"/>
            <a:chExt cx="1269440" cy="1282431"/>
          </a:xfrm>
        </p:grpSpPr>
        <p:sp>
          <p:nvSpPr>
            <p:cNvPr id="15" name="Овал 14"/>
            <p:cNvSpPr/>
            <p:nvPr/>
          </p:nvSpPr>
          <p:spPr>
            <a:xfrm>
              <a:off x="900968" y="959760"/>
              <a:ext cx="1269440" cy="128243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Овал 4"/>
            <p:cNvSpPr/>
            <p:nvPr/>
          </p:nvSpPr>
          <p:spPr>
            <a:xfrm>
              <a:off x="1158499" y="1335098"/>
              <a:ext cx="820792" cy="7192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65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332020" y="1923803"/>
            <a:ext cx="36606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направлена на ограничение денежно-кредитной эмиссии, т.е. на сокращение денежной массы в </a:t>
            </a:r>
            <a:r>
              <a:rPr lang="ru-RU" b="1" dirty="0" smtClean="0">
                <a:solidFill>
                  <a:srgbClr val="7030A0"/>
                </a:solidFill>
              </a:rPr>
              <a:t>обращении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62649" y="4001984"/>
            <a:ext cx="3681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направлена на расширение </a:t>
            </a:r>
            <a:r>
              <a:rPr lang="ru-RU" b="1" dirty="0">
                <a:solidFill>
                  <a:srgbClr val="7030A0"/>
                </a:solidFill>
              </a:rPr>
              <a:t>денежно-кредитной эмиссии, т.е. </a:t>
            </a:r>
            <a:r>
              <a:rPr lang="ru-RU" b="1" dirty="0" smtClean="0">
                <a:solidFill>
                  <a:srgbClr val="7030A0"/>
                </a:solidFill>
              </a:rPr>
              <a:t>на увеличение </a:t>
            </a:r>
            <a:r>
              <a:rPr lang="ru-RU" b="1" dirty="0">
                <a:solidFill>
                  <a:srgbClr val="7030A0"/>
                </a:solidFill>
              </a:rPr>
              <a:t>денежной массы в обращении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4684814" y="2323562"/>
            <a:ext cx="534389" cy="3799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4952009" y="4412280"/>
            <a:ext cx="534389" cy="3799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26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2183" y="573192"/>
            <a:ext cx="3528392" cy="919401"/>
          </a:xfrm>
          <a:prstGeom prst="round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CC"/>
                </a:solidFill>
              </a:rPr>
              <a:t>Мягкая (политика «дешевых денег»)</a:t>
            </a:r>
            <a:endParaRPr lang="ru-RU" sz="2400" b="1" dirty="0">
              <a:solidFill>
                <a:srgbClr val="0033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10100" y="573192"/>
            <a:ext cx="4114800" cy="919401"/>
          </a:xfrm>
          <a:prstGeom prst="round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CC"/>
                </a:solidFill>
              </a:rPr>
              <a:t>Жесткая (политика «дорогих денег»)</a:t>
            </a:r>
            <a:endParaRPr lang="ru-RU" sz="2400" b="1" dirty="0">
              <a:solidFill>
                <a:srgbClr val="0033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45904" y="2152048"/>
            <a:ext cx="3528392" cy="510778"/>
          </a:xfrm>
          <a:prstGeom prst="round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Ценные бумаги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47392" y="3322281"/>
            <a:ext cx="3886200" cy="919401"/>
          </a:xfrm>
          <a:prstGeom prst="round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Ставка рефинансирования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23592" y="4901137"/>
            <a:ext cx="3733800" cy="919401"/>
          </a:xfrm>
          <a:prstGeom prst="round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Норма резервирования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7632" y="1984359"/>
            <a:ext cx="2448272" cy="855940"/>
          </a:xfrm>
          <a:prstGeom prst="rightArrow">
            <a:avLst>
              <a:gd name="adj1" fmla="val 50000"/>
              <a:gd name="adj2" fmla="val 32571"/>
            </a:avLst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200" b="1" dirty="0" smtClean="0"/>
              <a:t>ЦБ покупает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512" y="3350946"/>
            <a:ext cx="2448272" cy="855940"/>
          </a:xfrm>
          <a:prstGeom prst="rightArrow">
            <a:avLst>
              <a:gd name="adj1" fmla="val 50000"/>
              <a:gd name="adj2" fmla="val 32570"/>
            </a:avLst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200" b="1" dirty="0" smtClean="0"/>
              <a:t>ЦБ снижает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9120" y="4901137"/>
            <a:ext cx="2448272" cy="917079"/>
          </a:xfrm>
          <a:prstGeom prst="rightArrow">
            <a:avLst>
              <a:gd name="adj1" fmla="val 50000"/>
              <a:gd name="adj2" fmla="val 32571"/>
            </a:avLst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400" b="1" dirty="0" smtClean="0"/>
              <a:t>ЦБ снижает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3200" y="1956375"/>
            <a:ext cx="2462808" cy="855940"/>
          </a:xfrm>
          <a:prstGeom prst="leftArrow">
            <a:avLst>
              <a:gd name="adj1" fmla="val 50000"/>
              <a:gd name="adj2" fmla="val 32571"/>
            </a:avLst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200" b="1" dirty="0" smtClean="0"/>
              <a:t>ЦБ продает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0468" y="4901137"/>
            <a:ext cx="2448272" cy="855940"/>
          </a:xfrm>
          <a:prstGeom prst="leftArrow">
            <a:avLst>
              <a:gd name="adj1" fmla="val 50000"/>
              <a:gd name="adj2" fmla="val 32973"/>
            </a:avLst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200" b="1" dirty="0" smtClean="0"/>
              <a:t>ЦБ повышает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57788" y="3336023"/>
            <a:ext cx="2448272" cy="855940"/>
          </a:xfrm>
          <a:prstGeom prst="leftArrow">
            <a:avLst>
              <a:gd name="adj1" fmla="val 50000"/>
              <a:gd name="adj2" fmla="val 32973"/>
            </a:avLst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200" b="1" dirty="0" smtClean="0"/>
              <a:t>ЦБ повышает</a:t>
            </a:r>
          </a:p>
        </p:txBody>
      </p:sp>
    </p:spTree>
    <p:extLst>
      <p:ext uri="{BB962C8B-B14F-4D97-AF65-F5344CB8AC3E}">
        <p14:creationId xmlns:p14="http://schemas.microsoft.com/office/powerpoint/2010/main" val="257562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01880" y="0"/>
            <a:ext cx="8704613" cy="6019799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solidFill>
                  <a:srgbClr val="543AF2"/>
                </a:solidFill>
              </a:rPr>
              <a:t>Трансмиссионный механизм денежной кредитной политики</a:t>
            </a:r>
          </a:p>
          <a:p>
            <a:pPr indent="288000">
              <a:spcBef>
                <a:spcPts val="600"/>
              </a:spcBef>
            </a:pPr>
            <a:r>
              <a:rPr lang="ru-RU" dirty="0"/>
              <a:t>Основной целью денежно-кредитной политики Банка России является ценовая  </a:t>
            </a:r>
            <a:r>
              <a:rPr lang="ru-RU" dirty="0" smtClean="0"/>
              <a:t>стабильность</a:t>
            </a:r>
            <a:r>
              <a:rPr lang="ru-RU" dirty="0"/>
              <a:t>, а</a:t>
            </a:r>
            <a:r>
              <a:rPr lang="en-US" dirty="0"/>
              <a:t> </a:t>
            </a:r>
            <a:r>
              <a:rPr lang="ru-RU" dirty="0"/>
              <a:t>основным инструментом ее достижения</a:t>
            </a:r>
            <a:r>
              <a:rPr lang="en-US" dirty="0"/>
              <a:t> </a:t>
            </a:r>
            <a:r>
              <a:rPr lang="ru-RU" dirty="0"/>
              <a:t>– управление ключевой </a:t>
            </a:r>
            <a:r>
              <a:rPr lang="ru-RU" dirty="0" smtClean="0"/>
              <a:t>ставкой</a:t>
            </a:r>
            <a:r>
              <a:rPr lang="ru-RU" dirty="0"/>
              <a:t>. </a:t>
            </a:r>
            <a:endParaRPr lang="ru-RU" dirty="0" smtClean="0"/>
          </a:p>
          <a:p>
            <a:pPr indent="288000">
              <a:spcBef>
                <a:spcPts val="600"/>
              </a:spcBef>
            </a:pPr>
            <a:r>
              <a:rPr lang="ru-RU" dirty="0" smtClean="0"/>
              <a:t>Изменения </a:t>
            </a:r>
            <a:r>
              <a:rPr lang="ru-RU" dirty="0"/>
              <a:t>ключевой ставки транслируются в</a:t>
            </a:r>
            <a:r>
              <a:rPr lang="en-US" dirty="0"/>
              <a:t> </a:t>
            </a:r>
            <a:r>
              <a:rPr lang="ru-RU" dirty="0"/>
              <a:t>динамику ставок по</a:t>
            </a:r>
            <a:r>
              <a:rPr lang="en-US" dirty="0"/>
              <a:t> </a:t>
            </a:r>
            <a:r>
              <a:rPr lang="ru-RU" dirty="0"/>
              <a:t>кредитам и</a:t>
            </a:r>
            <a:r>
              <a:rPr lang="en-US" dirty="0"/>
              <a:t> </a:t>
            </a:r>
            <a:r>
              <a:rPr lang="ru-RU" dirty="0" smtClean="0"/>
              <a:t>депозитам</a:t>
            </a:r>
            <a:r>
              <a:rPr lang="ru-RU" dirty="0"/>
              <a:t>, котировок ценных бумаг и</a:t>
            </a:r>
            <a:r>
              <a:rPr lang="en-US" dirty="0"/>
              <a:t> </a:t>
            </a:r>
            <a:r>
              <a:rPr lang="ru-RU" dirty="0"/>
              <a:t>курса рубля. </a:t>
            </a:r>
            <a:endParaRPr lang="ru-RU" dirty="0" smtClean="0"/>
          </a:p>
          <a:p>
            <a:pPr indent="288000">
              <a:spcBef>
                <a:spcPts val="600"/>
              </a:spcBef>
            </a:pPr>
            <a:r>
              <a:rPr lang="ru-RU" dirty="0" smtClean="0"/>
              <a:t>В</a:t>
            </a:r>
            <a:r>
              <a:rPr lang="en-US" dirty="0"/>
              <a:t> </a:t>
            </a:r>
            <a:r>
              <a:rPr lang="ru-RU" dirty="0"/>
              <a:t>свою очередь, ценовые параметры,  складывающиеся в</a:t>
            </a:r>
            <a:r>
              <a:rPr lang="en-US" dirty="0"/>
              <a:t> </a:t>
            </a:r>
            <a:r>
              <a:rPr lang="ru-RU" dirty="0"/>
              <a:t>различных сегментах финансового рынка, влияют на</a:t>
            </a:r>
            <a:r>
              <a:rPr lang="en-US" dirty="0"/>
              <a:t> </a:t>
            </a:r>
            <a:r>
              <a:rPr lang="ru-RU" dirty="0"/>
              <a:t>сбережения,  потребление, инвестиции, объемы и</a:t>
            </a:r>
            <a:r>
              <a:rPr lang="en-US" dirty="0"/>
              <a:t> </a:t>
            </a:r>
            <a:r>
              <a:rPr lang="ru-RU" dirty="0"/>
              <a:t>структуру внешней торговли. В</a:t>
            </a:r>
            <a:r>
              <a:rPr lang="en-US" dirty="0"/>
              <a:t> </a:t>
            </a:r>
            <a:r>
              <a:rPr lang="ru-RU" dirty="0"/>
              <a:t>результате </a:t>
            </a:r>
            <a:r>
              <a:rPr lang="ru-RU" dirty="0" smtClean="0"/>
              <a:t>изменяются </a:t>
            </a:r>
            <a:r>
              <a:rPr lang="ru-RU" dirty="0"/>
              <a:t>агрегатный спрос в</a:t>
            </a:r>
            <a:r>
              <a:rPr lang="en-US" dirty="0"/>
              <a:t> </a:t>
            </a:r>
            <a:r>
              <a:rPr lang="ru-RU" dirty="0"/>
              <a:t>экономике и</a:t>
            </a:r>
            <a:r>
              <a:rPr lang="en-US" dirty="0"/>
              <a:t> </a:t>
            </a:r>
            <a:r>
              <a:rPr lang="ru-RU" dirty="0"/>
              <a:t>уровень цен. </a:t>
            </a:r>
          </a:p>
          <a:p>
            <a:pPr indent="288000">
              <a:spcBef>
                <a:spcPts val="600"/>
              </a:spcBef>
            </a:pPr>
            <a:r>
              <a:rPr lang="ru-RU" dirty="0"/>
              <a:t>Система экономических взаимосвязей, в</a:t>
            </a:r>
            <a:r>
              <a:rPr lang="en-US" dirty="0"/>
              <a:t> </a:t>
            </a:r>
            <a:r>
              <a:rPr lang="ru-RU" dirty="0"/>
              <a:t>рамках которой изменения ключевой  ставки влияют на</a:t>
            </a:r>
            <a:r>
              <a:rPr lang="en-US" dirty="0"/>
              <a:t> </a:t>
            </a:r>
            <a:r>
              <a:rPr lang="ru-RU" dirty="0"/>
              <a:t>спрос и</a:t>
            </a:r>
            <a:r>
              <a:rPr lang="en-US" dirty="0"/>
              <a:t> </a:t>
            </a:r>
            <a:r>
              <a:rPr lang="ru-RU" dirty="0"/>
              <a:t>цены, обозначается термином </a:t>
            </a:r>
            <a:r>
              <a:rPr lang="ru-RU" i="1" dirty="0">
                <a:solidFill>
                  <a:srgbClr val="FF0000"/>
                </a:solidFill>
              </a:rPr>
              <a:t>трансмиссионный механизм  денежно-кредитной политики</a:t>
            </a:r>
            <a:r>
              <a:rPr lang="ru-RU" dirty="0"/>
              <a:t>. </a:t>
            </a:r>
            <a:endParaRPr lang="ru-RU" dirty="0" smtClean="0"/>
          </a:p>
          <a:p>
            <a:pPr indent="288000">
              <a:spcBef>
                <a:spcPts val="600"/>
              </a:spcBef>
            </a:pPr>
            <a:r>
              <a:rPr lang="ru-RU" dirty="0" smtClean="0"/>
              <a:t>Его </a:t>
            </a:r>
            <a:r>
              <a:rPr lang="ru-RU" dirty="0"/>
              <a:t>основные элементы, представляющие собой </a:t>
            </a:r>
            <a:r>
              <a:rPr lang="ru-RU" dirty="0" smtClean="0"/>
              <a:t>цепочки </a:t>
            </a:r>
            <a:r>
              <a:rPr lang="ru-RU" dirty="0"/>
              <a:t>причинно-следственных связей, называются </a:t>
            </a:r>
            <a:r>
              <a:rPr lang="ru-RU" i="1" dirty="0">
                <a:solidFill>
                  <a:srgbClr val="FF0000"/>
                </a:solidFill>
              </a:rPr>
              <a:t>каналами трансмиссионного </a:t>
            </a:r>
            <a:r>
              <a:rPr lang="ru-RU" i="1" dirty="0" smtClean="0">
                <a:solidFill>
                  <a:srgbClr val="FF0000"/>
                </a:solidFill>
              </a:rPr>
              <a:t>механизма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</a:p>
          <a:p>
            <a:pPr indent="288000"/>
            <a:endParaRPr lang="ru-RU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46419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534389" y="296883"/>
            <a:ext cx="8277101" cy="5675415"/>
          </a:xfrm>
        </p:spPr>
        <p:txBody>
          <a:bodyPr/>
          <a:lstStyle/>
          <a:p>
            <a:pPr indent="288000" algn="ctr"/>
            <a:r>
              <a:rPr lang="ru-RU" sz="2200" b="1" i="1" dirty="0">
                <a:solidFill>
                  <a:srgbClr val="0033CC"/>
                </a:solidFill>
              </a:rPr>
              <a:t>Каналы трансмиссионного </a:t>
            </a:r>
            <a:r>
              <a:rPr lang="ru-RU" sz="2200" b="1" i="1" dirty="0" smtClean="0">
                <a:solidFill>
                  <a:srgbClr val="0033CC"/>
                </a:solidFill>
              </a:rPr>
              <a:t>механизма ДКП:</a:t>
            </a:r>
          </a:p>
          <a:p>
            <a:pPr indent="288000" algn="ctr"/>
            <a:endParaRPr lang="ru-RU" b="1" i="1" dirty="0">
              <a:solidFill>
                <a:srgbClr val="0033CC"/>
              </a:solidFill>
            </a:endParaRPr>
          </a:p>
          <a:p>
            <a:pPr marL="342900" indent="-576000" algn="l">
              <a:lnSpc>
                <a:spcPct val="150000"/>
              </a:lnSpc>
              <a:buFontTx/>
              <a:buChar char="-"/>
            </a:pPr>
            <a:r>
              <a:rPr lang="ru-RU" sz="2200" b="1" dirty="0"/>
              <a:t>Процентный </a:t>
            </a:r>
            <a:r>
              <a:rPr lang="ru-RU" sz="2200" b="1" dirty="0" smtClean="0"/>
              <a:t>канал</a:t>
            </a:r>
            <a:endParaRPr lang="ru-RU" sz="2200" b="1" dirty="0"/>
          </a:p>
          <a:p>
            <a:pPr marL="342900" indent="-576000" algn="l">
              <a:lnSpc>
                <a:spcPct val="150000"/>
              </a:lnSpc>
              <a:buFontTx/>
              <a:buChar char="-"/>
            </a:pPr>
            <a:r>
              <a:rPr lang="ru-RU" sz="2200" dirty="0" smtClean="0"/>
              <a:t>Кредитный канал</a:t>
            </a:r>
          </a:p>
          <a:p>
            <a:pPr marL="342900" indent="-576000" algn="l">
              <a:lnSpc>
                <a:spcPct val="150000"/>
              </a:lnSpc>
              <a:buFontTx/>
              <a:buChar char="-"/>
            </a:pPr>
            <a:r>
              <a:rPr lang="ru-RU" sz="2200" dirty="0"/>
              <a:t>Балансовый </a:t>
            </a:r>
            <a:r>
              <a:rPr lang="ru-RU" sz="2200" dirty="0" smtClean="0"/>
              <a:t>канал                         </a:t>
            </a:r>
            <a:r>
              <a:rPr lang="ru-RU" sz="2200" b="1" dirty="0" err="1" smtClean="0"/>
              <a:t>Канал</a:t>
            </a:r>
            <a:r>
              <a:rPr lang="ru-RU" sz="2200" b="1" dirty="0" smtClean="0"/>
              <a:t> цен активов</a:t>
            </a:r>
            <a:endParaRPr lang="ru-RU" sz="2200" b="1" dirty="0"/>
          </a:p>
          <a:p>
            <a:pPr marL="342900" indent="-576000" algn="l">
              <a:lnSpc>
                <a:spcPct val="150000"/>
              </a:lnSpc>
              <a:buFontTx/>
              <a:buChar char="-"/>
            </a:pPr>
            <a:r>
              <a:rPr lang="ru-RU" sz="2200" dirty="0" smtClean="0"/>
              <a:t>Канал благосостояния</a:t>
            </a:r>
          </a:p>
          <a:p>
            <a:pPr marL="342900" indent="-576000" algn="l">
              <a:lnSpc>
                <a:spcPct val="150000"/>
              </a:lnSpc>
              <a:buFontTx/>
              <a:buChar char="-"/>
            </a:pPr>
            <a:r>
              <a:rPr lang="ru-RU" sz="2200" b="1" dirty="0" smtClean="0"/>
              <a:t>Валютный канал</a:t>
            </a:r>
          </a:p>
          <a:p>
            <a:pPr marL="342900" indent="-576000" algn="l">
              <a:lnSpc>
                <a:spcPct val="150000"/>
              </a:lnSpc>
              <a:buFontTx/>
              <a:buChar char="-"/>
            </a:pPr>
            <a:r>
              <a:rPr lang="ru-RU" sz="2200" b="1" dirty="0" smtClean="0"/>
              <a:t>Канал инфляционных ожиданий</a:t>
            </a:r>
            <a:endParaRPr lang="ru-RU" sz="2200" b="1" dirty="0"/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4821383" y="1686296"/>
            <a:ext cx="522514" cy="1246910"/>
          </a:xfrm>
          <a:prstGeom prst="rightBrac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3327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37506" y="463138"/>
            <a:ext cx="8752115" cy="5556661"/>
          </a:xfrm>
        </p:spPr>
        <p:txBody>
          <a:bodyPr/>
          <a:lstStyle/>
          <a:p>
            <a:pPr indent="252000"/>
            <a:r>
              <a:rPr lang="ru-RU" b="1" dirty="0"/>
              <a:t>Финансовый рынок</a:t>
            </a:r>
            <a:r>
              <a:rPr lang="ru-RU" dirty="0"/>
              <a:t> </a:t>
            </a:r>
            <a:r>
              <a:rPr lang="ru-RU" dirty="0" smtClean="0"/>
              <a:t>— </a:t>
            </a:r>
            <a:r>
              <a:rPr lang="ru-RU" dirty="0"/>
              <a:t>система экономических взаимоотношений, связанных с заимствованием, выпуском, куплей, </a:t>
            </a:r>
            <a:r>
              <a:rPr lang="ru-RU" dirty="0" smtClean="0"/>
              <a:t>продажей ценных бумаг, драгоценных металлов, валют и других инструментов инвестирования. </a:t>
            </a:r>
          </a:p>
          <a:p>
            <a:pPr indent="288000"/>
            <a:r>
              <a:rPr lang="ru-RU" dirty="0" smtClean="0"/>
              <a:t>В </a:t>
            </a:r>
            <a:r>
              <a:rPr lang="ru-RU" dirty="0"/>
              <a:t>качестве составных частей финансового рынка выделяют: </a:t>
            </a:r>
            <a:endParaRPr lang="ru-RU" dirty="0" smtClean="0"/>
          </a:p>
          <a:p>
            <a:pPr marL="342900" indent="-342900">
              <a:buFontTx/>
              <a:buChar char="-"/>
            </a:pPr>
            <a:r>
              <a:rPr lang="ru-RU" dirty="0" smtClean="0"/>
              <a:t>рынок </a:t>
            </a:r>
            <a:r>
              <a:rPr lang="ru-RU" dirty="0"/>
              <a:t>ссудных капиталов </a:t>
            </a:r>
            <a:r>
              <a:rPr lang="ru-RU" dirty="0" smtClean="0"/>
              <a:t>(денежный рынок, кредитный рынок),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 валютный рынок, рынок ценных бумаг (первичный, вторичный, третичный), 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рынок страхования и перестрахования, 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рынок драгоценных металлов.</a:t>
            </a:r>
            <a:endParaRPr lang="ru-RU" dirty="0"/>
          </a:p>
          <a:p>
            <a:pPr indent="288000"/>
            <a:r>
              <a:rPr lang="ru-RU" dirty="0"/>
              <a:t>Функционирование финансового рынка обеспечивают корпорации, банки и другие кредитно-финансовые организации, биржи. </a:t>
            </a:r>
            <a:endParaRPr lang="ru-RU" dirty="0" smtClean="0"/>
          </a:p>
          <a:p>
            <a:pPr indent="288000"/>
            <a:r>
              <a:rPr lang="ru-RU" dirty="0" smtClean="0"/>
              <a:t>Участие </a:t>
            </a:r>
            <a:r>
              <a:rPr lang="ru-RU" dirty="0"/>
              <a:t>физических лиц в операциях на финансовом рынке определяется национальным законодательством. </a:t>
            </a:r>
            <a:endParaRPr lang="ru-RU" dirty="0" smtClean="0"/>
          </a:p>
        </p:txBody>
      </p:sp>
      <p:sp>
        <p:nvSpPr>
          <p:cNvPr id="6" name="Текст 2"/>
          <p:cNvSpPr>
            <a:spLocks noGrp="1"/>
          </p:cNvSpPr>
          <p:nvPr>
            <p:ph type="body" sz="quarter" idx="14"/>
          </p:nvPr>
        </p:nvSpPr>
        <p:spPr>
          <a:xfrm>
            <a:off x="628597" y="4199"/>
            <a:ext cx="7886808" cy="435189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</a:rPr>
              <a:t>4. Регулирование финансового  рынка</a:t>
            </a:r>
            <a:endParaRPr lang="ru-RU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1416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90005" y="166256"/>
            <a:ext cx="8763990" cy="5853544"/>
          </a:xfrm>
        </p:spPr>
        <p:txBody>
          <a:bodyPr>
            <a:normAutofit lnSpcReduction="10000"/>
          </a:bodyPr>
          <a:lstStyle/>
          <a:p>
            <a:pPr indent="324000"/>
            <a:r>
              <a:rPr lang="ru-RU" dirty="0"/>
              <a:t>Исторически сформировались две основные модели финансовых рынков: </a:t>
            </a:r>
            <a:endParaRPr lang="ru-RU" dirty="0" smtClean="0"/>
          </a:p>
          <a:p>
            <a:pPr marL="342900" indent="324000">
              <a:buFontTx/>
              <a:buChar char="-"/>
            </a:pPr>
            <a:r>
              <a:rPr lang="ru-RU" dirty="0" smtClean="0"/>
              <a:t>модель, </a:t>
            </a:r>
            <a:r>
              <a:rPr lang="ru-RU" dirty="0"/>
              <a:t>ориентированная на банковское финансирование — </a:t>
            </a:r>
            <a:r>
              <a:rPr lang="ru-RU" dirty="0" err="1"/>
              <a:t>bank</a:t>
            </a:r>
            <a:r>
              <a:rPr lang="ru-RU" dirty="0"/>
              <a:t> </a:t>
            </a:r>
            <a:r>
              <a:rPr lang="ru-RU" dirty="0" err="1"/>
              <a:t>based</a:t>
            </a:r>
            <a:r>
              <a:rPr lang="ru-RU" dirty="0"/>
              <a:t> </a:t>
            </a:r>
            <a:r>
              <a:rPr lang="ru-RU" dirty="0" err="1"/>
              <a:t>financial</a:t>
            </a:r>
            <a:r>
              <a:rPr lang="ru-RU" dirty="0"/>
              <a:t> </a:t>
            </a:r>
            <a:r>
              <a:rPr lang="ru-RU" dirty="0" err="1"/>
              <a:t>system</a:t>
            </a:r>
            <a:r>
              <a:rPr lang="ru-RU" dirty="0"/>
              <a:t>, так называемая </a:t>
            </a:r>
            <a:r>
              <a:rPr lang="ru-RU" dirty="0">
                <a:solidFill>
                  <a:srgbClr val="FF0000"/>
                </a:solidFill>
              </a:rPr>
              <a:t>континентальная модель,</a:t>
            </a:r>
            <a:r>
              <a:rPr lang="ru-RU" dirty="0"/>
              <a:t> </a:t>
            </a:r>
            <a:endParaRPr lang="ru-RU" dirty="0" smtClean="0"/>
          </a:p>
          <a:p>
            <a:pPr marL="342900" indent="324000">
              <a:buFontTx/>
              <a:buChar char="-"/>
            </a:pPr>
            <a:r>
              <a:rPr lang="ru-RU" dirty="0" smtClean="0"/>
              <a:t>модель, </a:t>
            </a:r>
            <a:r>
              <a:rPr lang="ru-RU" dirty="0"/>
              <a:t>ориентированная на рынок ценных бумаг и </a:t>
            </a:r>
            <a:r>
              <a:rPr lang="ru-RU" dirty="0" smtClean="0"/>
              <a:t>систему </a:t>
            </a:r>
            <a:r>
              <a:rPr lang="ru-RU" dirty="0" err="1" smtClean="0"/>
              <a:t>институцйиональных</a:t>
            </a:r>
            <a:r>
              <a:rPr lang="ru-RU" dirty="0" smtClean="0"/>
              <a:t> инвесторов (страховые </a:t>
            </a:r>
            <a:r>
              <a:rPr lang="ru-RU" dirty="0"/>
              <a:t>компании, инвестиционные и пенсионные фонды) — </a:t>
            </a:r>
            <a:r>
              <a:rPr lang="ru-RU" dirty="0" err="1"/>
              <a:t>market</a:t>
            </a:r>
            <a:r>
              <a:rPr lang="ru-RU" dirty="0"/>
              <a:t> </a:t>
            </a:r>
            <a:r>
              <a:rPr lang="ru-RU" dirty="0" err="1"/>
              <a:t>based</a:t>
            </a:r>
            <a:r>
              <a:rPr lang="ru-RU" dirty="0"/>
              <a:t> </a:t>
            </a:r>
            <a:r>
              <a:rPr lang="ru-RU" dirty="0" err="1"/>
              <a:t>financial</a:t>
            </a:r>
            <a:r>
              <a:rPr lang="ru-RU" dirty="0"/>
              <a:t> </a:t>
            </a:r>
            <a:r>
              <a:rPr lang="ru-RU" dirty="0" err="1"/>
              <a:t>system</a:t>
            </a:r>
            <a:r>
              <a:rPr lang="ru-RU" dirty="0"/>
              <a:t>, или </a:t>
            </a:r>
            <a:r>
              <a:rPr lang="ru-RU" dirty="0">
                <a:solidFill>
                  <a:srgbClr val="FF0000"/>
                </a:solidFill>
              </a:rPr>
              <a:t>англо-американская модель</a:t>
            </a:r>
            <a:r>
              <a:rPr lang="ru-RU" dirty="0"/>
              <a:t>.</a:t>
            </a:r>
          </a:p>
          <a:p>
            <a:pPr indent="324000">
              <a:spcBef>
                <a:spcPts val="600"/>
              </a:spcBef>
            </a:pPr>
            <a:r>
              <a:rPr lang="ru-RU" dirty="0"/>
              <a:t>Для англо-американской модели характерна ориентация на публичное размещение ценных бумаг и высокий уровень развития вторичного рынка, который по объему значительно больше вторичного рынка стран континентальной Европы.</a:t>
            </a:r>
          </a:p>
          <a:p>
            <a:pPr indent="324000">
              <a:spcBef>
                <a:spcPts val="600"/>
              </a:spcBef>
            </a:pPr>
            <a:r>
              <a:rPr lang="ru-RU" dirty="0"/>
              <a:t>Для континентальной модели характерен высокий уровень концентрации акционерных капиталов при небольшом количестве акционеров и </a:t>
            </a:r>
            <a:r>
              <a:rPr lang="ru-RU" dirty="0" err="1"/>
              <a:t>непубличности</a:t>
            </a:r>
            <a:r>
              <a:rPr lang="ru-RU" dirty="0"/>
              <a:t> размещения ценных бумаг, а вторичный рынок не так развит.</a:t>
            </a:r>
          </a:p>
          <a:p>
            <a:pPr indent="324000">
              <a:spcBef>
                <a:spcPts val="600"/>
              </a:spcBef>
            </a:pPr>
            <a:r>
              <a:rPr lang="ru-RU" dirty="0"/>
              <a:t>В конце ХХ — в начале ХХІ веков во многих европейских странах финансовые рынки начали приобретать черты англо-американской модели, и происходит постепенное сближение, </a:t>
            </a:r>
            <a:r>
              <a:rPr lang="ru-RU" dirty="0">
                <a:solidFill>
                  <a:srgbClr val="FF0000"/>
                </a:solidFill>
              </a:rPr>
              <a:t>конвергенция континентальной и англо-американской моделей финансовых рынков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51458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61258" y="130628"/>
            <a:ext cx="8597734" cy="6727371"/>
          </a:xfrm>
        </p:spPr>
        <p:txBody>
          <a:bodyPr>
            <a:normAutofit fontScale="40000" lnSpcReduction="20000"/>
          </a:bodyPr>
          <a:lstStyle/>
          <a:p>
            <a:pPr indent="288000">
              <a:lnSpc>
                <a:spcPct val="120000"/>
              </a:lnSpc>
            </a:pPr>
            <a:r>
              <a:rPr lang="ru-RU" sz="4200" dirty="0"/>
              <a:t>Финансовые рынки соединяют спрос на капитал с его  предложением, а также позволяют включить в процесс накопления мелкие  сбережения, оказывая непосредственное влияние на норму сбережения.  </a:t>
            </a:r>
          </a:p>
          <a:p>
            <a:pPr indent="288000">
              <a:lnSpc>
                <a:spcPct val="120000"/>
              </a:lnSpc>
            </a:pPr>
            <a:r>
              <a:rPr lang="ru-RU" sz="4200" dirty="0"/>
              <a:t>От развитости финансовых рынков зависят масштабы инвестиционной и </a:t>
            </a:r>
            <a:r>
              <a:rPr lang="ru-RU" sz="5000" dirty="0"/>
              <a:t>инновационной</a:t>
            </a:r>
            <a:r>
              <a:rPr lang="ru-RU" sz="4200" dirty="0"/>
              <a:t> активности </a:t>
            </a:r>
            <a:r>
              <a:rPr lang="ru-RU" sz="4200" dirty="0" smtClean="0"/>
              <a:t>предпринимателей, </a:t>
            </a:r>
            <a:r>
              <a:rPr lang="ru-RU" sz="4200" dirty="0"/>
              <a:t>научно-технический  и технологический уровень экономики и все это, </a:t>
            </a:r>
            <a:r>
              <a:rPr lang="ru-RU" sz="4200" dirty="0" smtClean="0"/>
              <a:t>безусловно</a:t>
            </a:r>
            <a:r>
              <a:rPr lang="ru-RU" sz="4200" dirty="0"/>
              <a:t>, отражается на темпах экономического роста.</a:t>
            </a:r>
          </a:p>
          <a:p>
            <a:endParaRPr lang="ru-RU" sz="4200" i="1" dirty="0" smtClean="0"/>
          </a:p>
          <a:p>
            <a:pPr indent="288000">
              <a:lnSpc>
                <a:spcPct val="120000"/>
              </a:lnSpc>
            </a:pPr>
            <a:r>
              <a:rPr lang="ru-RU" sz="4200" i="1" dirty="0" smtClean="0">
                <a:solidFill>
                  <a:srgbClr val="0033CC"/>
                </a:solidFill>
              </a:rPr>
              <a:t>Регулирование </a:t>
            </a:r>
            <a:r>
              <a:rPr lang="ru-RU" sz="4200" i="1" dirty="0">
                <a:solidFill>
                  <a:srgbClr val="0033CC"/>
                </a:solidFill>
              </a:rPr>
              <a:t>финансового рынка</a:t>
            </a:r>
            <a:r>
              <a:rPr lang="ru-RU" sz="4200" b="1" dirty="0"/>
              <a:t> </a:t>
            </a:r>
            <a:r>
              <a:rPr lang="ru-RU" sz="4200" dirty="0" smtClean="0"/>
              <a:t>направлено </a:t>
            </a:r>
            <a:r>
              <a:rPr lang="ru-RU" sz="4200" dirty="0"/>
              <a:t>на  обеспечение устойчивости финансовых </a:t>
            </a:r>
            <a:r>
              <a:rPr lang="ru-RU" sz="4200" dirty="0" smtClean="0"/>
              <a:t>институтов, стабильности </a:t>
            </a:r>
            <a:r>
              <a:rPr lang="ru-RU" sz="4200" dirty="0"/>
              <a:t>финансового  рынка в целом, а также на ограничение рисков (валютных, кредитных,  ликвидности и др.).</a:t>
            </a:r>
            <a:r>
              <a:rPr lang="ru-RU" sz="4200" i="1" dirty="0"/>
              <a:t>  </a:t>
            </a:r>
            <a:endParaRPr lang="ru-RU" sz="4200" dirty="0"/>
          </a:p>
          <a:p>
            <a:pPr indent="288000"/>
            <a:endParaRPr lang="ru-RU" sz="4200" i="1" dirty="0" smtClean="0"/>
          </a:p>
          <a:p>
            <a:pPr indent="288000">
              <a:lnSpc>
                <a:spcPct val="120000"/>
              </a:lnSpc>
            </a:pPr>
            <a:r>
              <a:rPr lang="ru-RU" sz="4200" i="1" dirty="0" smtClean="0">
                <a:solidFill>
                  <a:srgbClr val="543AF2"/>
                </a:solidFill>
              </a:rPr>
              <a:t>Необходимость </a:t>
            </a:r>
            <a:r>
              <a:rPr lang="ru-RU" sz="4200" i="1" dirty="0">
                <a:solidFill>
                  <a:srgbClr val="543AF2"/>
                </a:solidFill>
              </a:rPr>
              <a:t>государственного регулирования </a:t>
            </a:r>
            <a:r>
              <a:rPr lang="ru-RU" sz="4200" i="1" dirty="0"/>
              <a:t>финансового рынка</a:t>
            </a:r>
            <a:r>
              <a:rPr lang="ru-RU" sz="4200" dirty="0"/>
              <a:t>  обусловлена тем, что в современных условиях рыночные механизмы не в  состоянии обеспечить:  </a:t>
            </a:r>
          </a:p>
          <a:p>
            <a:pPr indent="288000">
              <a:lnSpc>
                <a:spcPct val="120000"/>
              </a:lnSpc>
            </a:pPr>
            <a:r>
              <a:rPr lang="ru-RU" sz="4200" dirty="0"/>
              <a:t>- эффективное перераспределение денежных потоков в целях  стимулирования стабильного и устойчивого экономического роста, контроля над  инфляцией, решения социальных задач и т.д.  </a:t>
            </a:r>
          </a:p>
          <a:p>
            <a:pPr marL="457200" indent="-457200">
              <a:lnSpc>
                <a:spcPct val="120000"/>
              </a:lnSpc>
              <a:buFontTx/>
              <a:buChar char="-"/>
            </a:pPr>
            <a:r>
              <a:rPr lang="ru-RU" sz="4200" dirty="0" smtClean="0"/>
              <a:t>стабильное </a:t>
            </a:r>
            <a:r>
              <a:rPr lang="ru-RU" sz="4200" dirty="0"/>
              <a:t>функционирование рынка. </a:t>
            </a:r>
            <a:endParaRPr lang="ru-RU" sz="4200" dirty="0" smtClean="0"/>
          </a:p>
          <a:p>
            <a:pPr>
              <a:lnSpc>
                <a:spcPct val="120000"/>
              </a:lnSpc>
            </a:pPr>
            <a:endParaRPr lang="ru-RU" sz="4200" dirty="0"/>
          </a:p>
          <a:p>
            <a:pPr>
              <a:lnSpc>
                <a:spcPct val="120000"/>
              </a:lnSpc>
            </a:pPr>
            <a:r>
              <a:rPr lang="ru-RU" sz="4200" dirty="0" smtClean="0"/>
              <a:t>     В </a:t>
            </a:r>
            <a:r>
              <a:rPr lang="ru-RU" sz="4200" dirty="0"/>
              <a:t>зависимости от страны, регулированием финансового рынка может заниматься единый орган (как в </a:t>
            </a:r>
            <a:r>
              <a:rPr lang="ru-RU" sz="4200" dirty="0" smtClean="0"/>
              <a:t>России - </a:t>
            </a:r>
            <a:r>
              <a:rPr lang="ru-RU" sz="4200" dirty="0"/>
              <a:t>Центральный банк РФ), либо несколько органов.</a:t>
            </a:r>
          </a:p>
          <a:p>
            <a:pPr indent="288000">
              <a:lnSpc>
                <a:spcPct val="120000"/>
              </a:lnSpc>
            </a:pPr>
            <a:endParaRPr lang="ru-RU" sz="3200" dirty="0"/>
          </a:p>
          <a:p>
            <a:pPr indent="288000"/>
            <a:endParaRPr lang="ru-RU" sz="32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66490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068DF7C6-0C71-49EA-9170-F98E79A0B4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493D9B-2E83-458B-8AF5-2CD59FDD1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Банк России – независимый публично-правовой институт.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E34177-A859-4B47-A148-D44C3ACA6A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8597" y="659400"/>
            <a:ext cx="7886808" cy="53604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  Правовой </a:t>
            </a:r>
            <a:r>
              <a:rPr lang="ru-RU" dirty="0"/>
              <a:t>статус Центрального банка РФ (Банка России) установлен:</a:t>
            </a:r>
          </a:p>
          <a:p>
            <a:pPr lvl="0"/>
            <a:r>
              <a:rPr lang="ru-RU" dirty="0" smtClean="0"/>
              <a:t>1) </a:t>
            </a:r>
            <a:r>
              <a:rPr lang="ru-RU" b="1" dirty="0" smtClean="0">
                <a:solidFill>
                  <a:srgbClr val="7030A0"/>
                </a:solidFill>
              </a:rPr>
              <a:t>статьей</a:t>
            </a:r>
            <a:r>
              <a:rPr lang="ru-RU" b="1" dirty="0">
                <a:solidFill>
                  <a:srgbClr val="7030A0"/>
                </a:solidFill>
              </a:rPr>
              <a:t> 75 Конституции </a:t>
            </a:r>
            <a:r>
              <a:rPr lang="ru-RU" b="1" dirty="0" smtClean="0">
                <a:solidFill>
                  <a:srgbClr val="7030A0"/>
                </a:solidFill>
              </a:rPr>
              <a:t>РФ</a:t>
            </a:r>
            <a:r>
              <a:rPr lang="ru-RU" dirty="0" smtClean="0"/>
              <a:t> -  определено </a:t>
            </a:r>
            <a:r>
              <a:rPr lang="ru-RU" dirty="0"/>
              <a:t>исключительное право Банка России на осуществление денежной эмиссии и выделена основная функция Банка России — защита и обеспечение устойчивости рубля;</a:t>
            </a:r>
          </a:p>
          <a:p>
            <a:pPr lvl="0">
              <a:spcBef>
                <a:spcPts val="600"/>
              </a:spcBef>
            </a:pPr>
            <a:r>
              <a:rPr lang="ru-RU" dirty="0" smtClean="0"/>
              <a:t>2) </a:t>
            </a:r>
            <a:r>
              <a:rPr lang="ru-RU" b="1" dirty="0" smtClean="0">
                <a:solidFill>
                  <a:srgbClr val="7030A0"/>
                </a:solidFill>
              </a:rPr>
              <a:t>Федеральным </a:t>
            </a:r>
            <a:r>
              <a:rPr lang="ru-RU" b="1" dirty="0">
                <a:solidFill>
                  <a:srgbClr val="7030A0"/>
                </a:solidFill>
              </a:rPr>
              <a:t>законом 10 июля 2002 года № 86-ФЗ </a:t>
            </a:r>
            <a:r>
              <a:rPr lang="ru-RU" dirty="0"/>
              <a:t>«О Центральном банке Российской Федерации (Банке России)». В соответствии с ним Банк России обладает достаточно высокой степенью независимости в разработке и проведении денежно-кредитной политики. Банк России учитывает цели и задачи экономической политики государства, но в процессе формирования своей денежно-кредитной политики в значительной степени опирается на собственные прогнозы экономического развития. </a:t>
            </a:r>
            <a:endParaRPr lang="ru-RU" dirty="0" smtClean="0"/>
          </a:p>
          <a:p>
            <a:pPr>
              <a:spcBef>
                <a:spcPts val="600"/>
              </a:spcBef>
            </a:pPr>
            <a:r>
              <a:rPr lang="ru-RU" b="1" dirty="0">
                <a:solidFill>
                  <a:srgbClr val="0033C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Функции и полномочия Банк России осуществляет независимо от органов государственной власти. </a:t>
            </a:r>
          </a:p>
          <a:p>
            <a:pPr lvl="0">
              <a:spcBef>
                <a:spcPts val="600"/>
              </a:spcBef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916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0E0AD87-00DE-4986-9C84-E20F3C223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A1AC306-2459-4C47-B92A-C5E58824E702}"/>
              </a:ext>
            </a:extLst>
          </p:cNvPr>
          <p:cNvSpPr/>
          <p:nvPr/>
        </p:nvSpPr>
        <p:spPr>
          <a:xfrm>
            <a:off x="457200" y="65868"/>
            <a:ext cx="8407400" cy="4865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1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Цели деятельности Банка России:</a:t>
            </a:r>
            <a:endParaRPr lang="ru-RU" sz="2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▪ защита и обеспечение устойчивости рубля; 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▪ развитие и укрепление банковской системы РФ;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▪ обеспечение стабильности и развитие национальной платёжной системы; 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▪ развитие и обеспечение стабильности финансового рынка РФ.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4000" algn="just">
              <a:lnSpc>
                <a:spcPct val="115000"/>
              </a:lnSpc>
              <a:spcAft>
                <a:spcPts val="600"/>
              </a:spcAft>
            </a:pP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</a:p>
          <a:p>
            <a:pPr marL="144000" algn="just">
              <a:lnSpc>
                <a:spcPct val="115000"/>
              </a:lnSpc>
              <a:spcAft>
                <a:spcPts val="600"/>
              </a:spcAft>
            </a:pPr>
            <a:r>
              <a:rPr lang="ru-RU" sz="2000" b="1" dirty="0" smtClean="0">
                <a:solidFill>
                  <a:srgbClr val="543AF2"/>
                </a:solidFill>
              </a:rPr>
              <a:t>Банк </a:t>
            </a:r>
            <a:r>
              <a:rPr lang="ru-RU" sz="2000" b="1" dirty="0">
                <a:solidFill>
                  <a:srgbClr val="543AF2"/>
                </a:solidFill>
              </a:rPr>
              <a:t>России </a:t>
            </a:r>
            <a:r>
              <a:rPr lang="ru-RU" sz="2000" b="1" dirty="0" smtClean="0">
                <a:solidFill>
                  <a:srgbClr val="543AF2"/>
                </a:solidFill>
              </a:rPr>
              <a:t>с 2013 года выполняет все функции  финансового </a:t>
            </a:r>
            <a:r>
              <a:rPr lang="ru-RU" sz="2000" b="1" dirty="0" err="1" smtClean="0">
                <a:solidFill>
                  <a:srgbClr val="543AF2"/>
                </a:solidFill>
              </a:rPr>
              <a:t>мегарегулятора</a:t>
            </a:r>
            <a:r>
              <a:rPr lang="ru-RU" sz="2000" b="1" dirty="0" smtClean="0">
                <a:solidFill>
                  <a:srgbClr val="543AF2"/>
                </a:solidFill>
              </a:rPr>
              <a:t>. </a:t>
            </a:r>
            <a:r>
              <a:rPr lang="ru-RU" sz="2000" dirty="0"/>
              <a:t> </a:t>
            </a:r>
            <a:endParaRPr lang="ru-RU" sz="2000" dirty="0" smtClean="0"/>
          </a:p>
          <a:p>
            <a:pPr marL="144000" algn="just">
              <a:lnSpc>
                <a:spcPct val="115000"/>
              </a:lnSpc>
              <a:spcAft>
                <a:spcPts val="600"/>
              </a:spcAft>
            </a:pPr>
            <a:r>
              <a:rPr lang="ru-RU" sz="2000" dirty="0" smtClean="0"/>
              <a:t>Он</a:t>
            </a:r>
            <a:r>
              <a:rPr lang="ru-RU" sz="2000" b="1" dirty="0" smtClean="0"/>
              <a:t> </a:t>
            </a:r>
            <a:r>
              <a:rPr lang="ru-RU" sz="2000" dirty="0" smtClean="0"/>
              <a:t>отвечает </a:t>
            </a:r>
            <a:r>
              <a:rPr lang="ru-RU" sz="2000" dirty="0"/>
              <a:t>за надзор, регулирование и развитие во всех секторах финансового рынка: банковской системы, страхового сектора, коллективных инвестиций и пенсионных накоплений, рынке ценных бумаг, микрофинансировании</a:t>
            </a:r>
            <a:r>
              <a:rPr lang="ru-RU" sz="20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7646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01881" y="95004"/>
            <a:ext cx="8313524" cy="5924796"/>
          </a:xfrm>
        </p:spPr>
        <p:txBody>
          <a:bodyPr>
            <a:normAutofit/>
          </a:bodyPr>
          <a:lstStyle/>
          <a:p>
            <a:r>
              <a:rPr lang="ru-RU" dirty="0" smtClean="0"/>
              <a:t>    Разработка и осуществление денежно-кредитной политики – ведущая функция Банка России, закрепленная Федеральным </a:t>
            </a:r>
            <a:r>
              <a:rPr lang="ru-RU" dirty="0"/>
              <a:t>законом № 86-ФЗ «О Центральном </a:t>
            </a:r>
            <a:r>
              <a:rPr lang="ru-RU" dirty="0" smtClean="0"/>
              <a:t>банке </a:t>
            </a:r>
            <a:r>
              <a:rPr lang="ru-RU" dirty="0"/>
              <a:t>Российской Федерации (Банке России</a:t>
            </a:r>
            <a:r>
              <a:rPr lang="ru-RU" dirty="0" smtClean="0"/>
              <a:t>)».</a:t>
            </a:r>
          </a:p>
          <a:p>
            <a:endParaRPr lang="ru-RU" dirty="0"/>
          </a:p>
          <a:p>
            <a:r>
              <a:rPr lang="ru-RU" dirty="0" smtClean="0"/>
              <a:t>     Банк </a:t>
            </a:r>
            <a:r>
              <a:rPr lang="ru-RU" dirty="0"/>
              <a:t>России ежегодно не позднее </a:t>
            </a:r>
            <a:r>
              <a:rPr lang="ru-RU" dirty="0">
                <a:solidFill>
                  <a:srgbClr val="FF0000"/>
                </a:solidFill>
              </a:rPr>
              <a:t>26 августа </a:t>
            </a:r>
            <a:r>
              <a:rPr lang="ru-RU" dirty="0"/>
              <a:t>представляет в Государственную Думу проект основных направлений единой государственной денежно-кредитной политики на предстоящий год </a:t>
            </a:r>
            <a:r>
              <a:rPr lang="ru-RU" dirty="0" smtClean="0"/>
              <a:t>и не </a:t>
            </a:r>
            <a:r>
              <a:rPr lang="ru-RU" dirty="0"/>
              <a:t>позднее </a:t>
            </a:r>
            <a:r>
              <a:rPr lang="ru-RU" dirty="0">
                <a:solidFill>
                  <a:srgbClr val="FF0000"/>
                </a:solidFill>
              </a:rPr>
              <a:t>1 декабря </a:t>
            </a:r>
            <a:r>
              <a:rPr lang="ru-RU" dirty="0"/>
              <a:t>— основные направления единой государственной денежно-кредитной политики на предстоящий год. Предварительно проект представляется Президенту РФ и Правительству РФ. </a:t>
            </a:r>
          </a:p>
          <a:p>
            <a:r>
              <a:rPr lang="ru-RU" dirty="0" smtClean="0"/>
              <a:t>      Государственная </a:t>
            </a:r>
            <a:r>
              <a:rPr lang="ru-RU" dirty="0"/>
              <a:t>Дума рассматривает основные направления единой государственной денежно-кредитной политики на предстоящий год и принимает соответствующее решение не позднее даты принятия федерального закона о федеральном бюджете на предстоящий год. </a:t>
            </a:r>
          </a:p>
          <a:p>
            <a:r>
              <a:rPr lang="ru-RU" dirty="0" smtClean="0"/>
              <a:t>      Этим достигается </a:t>
            </a:r>
            <a:r>
              <a:rPr lang="ru-RU" dirty="0"/>
              <a:t>единство целей проведения денежно-кредитной и бюджетно-финансовой политики государства.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507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06878" y="-95002"/>
            <a:ext cx="8942119" cy="6114802"/>
          </a:xfrm>
        </p:spPr>
        <p:txBody>
          <a:bodyPr>
            <a:noAutofit/>
          </a:bodyPr>
          <a:lstStyle/>
          <a:p>
            <a:pPr indent="288000"/>
            <a:r>
              <a:rPr lang="ru-RU" sz="1900" dirty="0"/>
              <a:t>Деятельность участников финансового рынка регулируется не только  государственными органами, но и самими участниками (саморегулирование). </a:t>
            </a:r>
            <a:r>
              <a:rPr lang="ru-RU" sz="1900" i="1" dirty="0"/>
              <a:t>  </a:t>
            </a:r>
            <a:endParaRPr lang="ru-RU" sz="1900" dirty="0"/>
          </a:p>
          <a:p>
            <a:pPr indent="288000"/>
            <a:r>
              <a:rPr lang="ru-RU" sz="1900" i="1" dirty="0">
                <a:solidFill>
                  <a:srgbClr val="FF0000"/>
                </a:solidFill>
              </a:rPr>
              <a:t>Саморегулирование финансового рынка</a:t>
            </a:r>
            <a:r>
              <a:rPr lang="ru-RU" sz="1900" dirty="0">
                <a:solidFill>
                  <a:srgbClr val="FF0000"/>
                </a:solidFill>
              </a:rPr>
              <a:t> </a:t>
            </a:r>
            <a:r>
              <a:rPr lang="ru-RU" sz="1900" dirty="0"/>
              <a:t>― регулирование, осуществляемое  его профессиональными участниками в частном порядке, каждым отдельным  участником рынка и в коллективной форме, на основе создания  саморегулируемых и иных совместных организаций профессиональных </a:t>
            </a:r>
            <a:r>
              <a:rPr lang="ru-RU" sz="1900" dirty="0" smtClean="0"/>
              <a:t>участников   </a:t>
            </a:r>
            <a:endParaRPr lang="ru-RU" sz="1900" dirty="0"/>
          </a:p>
          <a:p>
            <a:pPr indent="288000"/>
            <a:r>
              <a:rPr lang="ru-RU" sz="1900" dirty="0"/>
              <a:t>Саморегулирование финансового рынка может осуществиться  посредством:  </a:t>
            </a:r>
          </a:p>
          <a:p>
            <a:pPr indent="288000"/>
            <a:r>
              <a:rPr lang="ru-RU" sz="1900" dirty="0"/>
              <a:t>- регулирования собственной деятельности и рисков участниками рынка  (внутреннее саморегулирование);  </a:t>
            </a:r>
          </a:p>
          <a:p>
            <a:pPr indent="288000"/>
            <a:r>
              <a:rPr lang="ru-RU" sz="1900" dirty="0"/>
              <a:t>- создания саморегулируемых организаций-ассоциаций, других  объединений.  </a:t>
            </a:r>
          </a:p>
          <a:p>
            <a:pPr indent="288000"/>
            <a:r>
              <a:rPr lang="ru-RU" sz="1900" u="sng" dirty="0"/>
              <a:t>Основные методы внутреннего саморегулирования:</a:t>
            </a:r>
            <a:r>
              <a:rPr lang="ru-RU" sz="1900" dirty="0"/>
              <a:t>  </a:t>
            </a:r>
          </a:p>
          <a:p>
            <a:pPr indent="288000"/>
            <a:r>
              <a:rPr lang="ru-RU" sz="1900" dirty="0"/>
              <a:t>- идентификация, анализ и оценка рисков;  </a:t>
            </a:r>
          </a:p>
          <a:p>
            <a:pPr indent="288000"/>
            <a:r>
              <a:rPr lang="ru-RU" sz="1900" dirty="0"/>
              <a:t>- регламентирование и разработка процедур проведения операций;  </a:t>
            </a:r>
          </a:p>
          <a:p>
            <a:pPr indent="288000"/>
            <a:r>
              <a:rPr lang="ru-RU" sz="1900" dirty="0"/>
              <a:t>- установка лимитов на операции;  </a:t>
            </a:r>
          </a:p>
          <a:p>
            <a:pPr indent="288000"/>
            <a:r>
              <a:rPr lang="ru-RU" sz="1900" dirty="0"/>
              <a:t>- диверсификация операций;  </a:t>
            </a:r>
          </a:p>
          <a:p>
            <a:pPr indent="288000"/>
            <a:r>
              <a:rPr lang="ru-RU" sz="1900" dirty="0"/>
              <a:t>- формирование достаточного уровня резервов на покрытие потерь;  </a:t>
            </a:r>
          </a:p>
          <a:p>
            <a:pPr indent="288000"/>
            <a:r>
              <a:rPr lang="ru-RU" sz="1900" dirty="0"/>
              <a:t>- поддержание достаточности капитала;  </a:t>
            </a:r>
          </a:p>
          <a:p>
            <a:pPr indent="288000"/>
            <a:r>
              <a:rPr lang="ru-RU" sz="1900" dirty="0"/>
              <a:t>- осуществление постоянного внутреннего контроля и т.д.</a:t>
            </a:r>
            <a:r>
              <a:rPr lang="ru-RU" sz="1900" i="1" dirty="0"/>
              <a:t> 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21982579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28597" y="4199"/>
            <a:ext cx="7886808" cy="387687"/>
          </a:xfrm>
        </p:spPr>
        <p:txBody>
          <a:bodyPr>
            <a:normAutofit lnSpcReduction="10000"/>
          </a:bodyPr>
          <a:lstStyle/>
          <a:p>
            <a:r>
              <a:rPr lang="ru-RU" sz="2000" b="1" dirty="0" smtClean="0">
                <a:solidFill>
                  <a:srgbClr val="0033CC"/>
                </a:solidFill>
              </a:rPr>
              <a:t>Интернационализация и интеграция финансовых рынков</a:t>
            </a:r>
            <a:endParaRPr lang="ru-RU" sz="2000" b="1" dirty="0">
              <a:solidFill>
                <a:srgbClr val="0033CC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13756" y="391886"/>
            <a:ext cx="8775865" cy="5627913"/>
          </a:xfrm>
        </p:spPr>
        <p:txBody>
          <a:bodyPr>
            <a:normAutofit fontScale="92500" lnSpcReduction="20000"/>
          </a:bodyPr>
          <a:lstStyle/>
          <a:p>
            <a:pPr indent="288000">
              <a:lnSpc>
                <a:spcPct val="120000"/>
              </a:lnSpc>
            </a:pPr>
            <a:r>
              <a:rPr lang="ru-RU" b="1" i="1" dirty="0"/>
              <a:t>Интернационализация финансовых рынков</a:t>
            </a:r>
            <a:r>
              <a:rPr lang="ru-RU" b="1" dirty="0"/>
              <a:t> </a:t>
            </a:r>
            <a:r>
              <a:rPr lang="ru-RU" dirty="0"/>
              <a:t>― процесс развития  устойчивых связей между финансовыми рынками разных стран, который  проявляется в увеличении масштабов операций участников национальных  рынков на внешних рынках, расширении сферы деятельности финансовых  институтов за пределы национальных границ, формировании и развитии  международных финансовых рынков.  </a:t>
            </a:r>
          </a:p>
          <a:p>
            <a:pPr indent="288000">
              <a:lnSpc>
                <a:spcPct val="120000"/>
              </a:lnSpc>
            </a:pPr>
            <a:r>
              <a:rPr lang="ru-RU" dirty="0"/>
              <a:t>Интернационализация финансовых рынков выступает главной причиной  развития их интеграции.</a:t>
            </a:r>
            <a:r>
              <a:rPr lang="ru-RU" i="1" dirty="0"/>
              <a:t>  </a:t>
            </a:r>
            <a:endParaRPr lang="ru-RU" dirty="0"/>
          </a:p>
          <a:p>
            <a:pPr indent="288000">
              <a:lnSpc>
                <a:spcPct val="120000"/>
              </a:lnSpc>
              <a:spcBef>
                <a:spcPts val="600"/>
              </a:spcBef>
            </a:pPr>
            <a:r>
              <a:rPr lang="ru-RU" b="1" i="1" dirty="0"/>
              <a:t>Интеграция финансовых рынков</a:t>
            </a:r>
            <a:r>
              <a:rPr lang="ru-RU" b="1" dirty="0"/>
              <a:t> </a:t>
            </a:r>
            <a:r>
              <a:rPr lang="ru-RU" dirty="0"/>
              <a:t>― процесс углубления взаимодействия и  взаимозависимости национальных финансовых рынков, приводящий к  постепенной унификации условий, организации и регулирования проводимых на  них операций, а также образованию альянсов и объединений (слияний)  финансовых институтов разных стран.  </a:t>
            </a:r>
          </a:p>
          <a:p>
            <a:pPr indent="288000">
              <a:lnSpc>
                <a:spcPct val="120000"/>
              </a:lnSpc>
              <a:spcBef>
                <a:spcPts val="600"/>
              </a:spcBef>
            </a:pPr>
            <a:r>
              <a:rPr lang="ru-RU" dirty="0"/>
              <a:t>Интеграция финансовых рынков развивается на двух уровнях:  </a:t>
            </a:r>
          </a:p>
          <a:p>
            <a:pPr indent="288000">
              <a:lnSpc>
                <a:spcPct val="120000"/>
              </a:lnSpc>
            </a:pPr>
            <a:r>
              <a:rPr lang="ru-RU" dirty="0"/>
              <a:t>- региональном ― в рамках экономических объединений стран,  </a:t>
            </a:r>
            <a:r>
              <a:rPr lang="ru-RU" dirty="0" smtClean="0"/>
              <a:t>расположенных </a:t>
            </a:r>
            <a:r>
              <a:rPr lang="ru-RU" dirty="0"/>
              <a:t>в одном регионе;  </a:t>
            </a:r>
          </a:p>
          <a:p>
            <a:pPr indent="288000">
              <a:lnSpc>
                <a:spcPct val="120000"/>
              </a:lnSpc>
            </a:pPr>
            <a:r>
              <a:rPr lang="ru-RU" dirty="0"/>
              <a:t>- глобальном ― в рамках развития процесса глобализации мировой  </a:t>
            </a:r>
            <a:r>
              <a:rPr lang="ru-RU" dirty="0" smtClean="0"/>
              <a:t>экономики</a:t>
            </a:r>
            <a:r>
              <a:rPr lang="ru-RU" dirty="0"/>
              <a:t>.</a:t>
            </a:r>
            <a:r>
              <a:rPr lang="ru-RU" i="1" dirty="0"/>
              <a:t> 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47138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3756" y="166255"/>
            <a:ext cx="8787739" cy="654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Преимущества интеграции и интернационализаци</a:t>
            </a:r>
            <a:r>
              <a:rPr lang="ru-RU" dirty="0"/>
              <a:t>и финансовых рынков:  </a:t>
            </a:r>
          </a:p>
          <a:p>
            <a:r>
              <a:rPr lang="ru-RU" dirty="0"/>
              <a:t>- увеличение возможностей участников рынков;  </a:t>
            </a:r>
          </a:p>
          <a:p>
            <a:r>
              <a:rPr lang="ru-RU" dirty="0"/>
              <a:t>- возрастание конкуренции на финансовых рынках;  </a:t>
            </a:r>
          </a:p>
          <a:p>
            <a:r>
              <a:rPr lang="ru-RU" dirty="0"/>
              <a:t>- содействие наиболее эффективному перераспределению капитала и  </a:t>
            </a:r>
          </a:p>
          <a:p>
            <a:r>
              <a:rPr lang="ru-RU" dirty="0"/>
              <a:t>развитию финансовой системы в целом, и тем самым ― стимулированию  </a:t>
            </a:r>
            <a:r>
              <a:rPr lang="en-US" dirty="0" err="1"/>
              <a:t>экономического</a:t>
            </a:r>
            <a:r>
              <a:rPr lang="en-US" dirty="0"/>
              <a:t> </a:t>
            </a:r>
            <a:r>
              <a:rPr lang="en-US" dirty="0" err="1"/>
              <a:t>роста</a:t>
            </a:r>
            <a:r>
              <a:rPr lang="en-US" dirty="0"/>
              <a:t> (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основе</a:t>
            </a:r>
            <a:r>
              <a:rPr lang="en-US" dirty="0"/>
              <a:t> </a:t>
            </a:r>
            <a:r>
              <a:rPr lang="en-US" dirty="0" err="1"/>
              <a:t>притока</a:t>
            </a:r>
            <a:r>
              <a:rPr lang="en-US" dirty="0"/>
              <a:t> </a:t>
            </a:r>
            <a:r>
              <a:rPr lang="en-US" dirty="0" err="1"/>
              <a:t>капитала</a:t>
            </a:r>
            <a:r>
              <a:rPr lang="en-US" dirty="0"/>
              <a:t>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инвестиций</a:t>
            </a:r>
            <a:r>
              <a:rPr lang="en-US" dirty="0"/>
              <a:t>);  </a:t>
            </a:r>
            <a:endParaRPr lang="ru-RU" dirty="0"/>
          </a:p>
          <a:p>
            <a:r>
              <a:rPr lang="ru-RU" dirty="0"/>
              <a:t>- обеспечение лучших условий торговли и улучшение инфраструктуры  рынков;  </a:t>
            </a:r>
          </a:p>
          <a:p>
            <a:r>
              <a:rPr lang="ru-RU" dirty="0"/>
              <a:t>- распространение новейших технологий;  </a:t>
            </a:r>
          </a:p>
          <a:p>
            <a:r>
              <a:rPr lang="ru-RU" dirty="0"/>
              <a:t>- возможность международной диверсификации риска для участников  </a:t>
            </a:r>
          </a:p>
          <a:p>
            <a:r>
              <a:rPr lang="ru-RU" dirty="0"/>
              <a:t>рынков</a:t>
            </a:r>
            <a:r>
              <a:rPr lang="ru-RU" b="1" i="1" dirty="0"/>
              <a:t> </a:t>
            </a:r>
            <a:r>
              <a:rPr lang="ru-RU" dirty="0"/>
              <a:t>путем формирования диверсифицированного портфеля и распределения  отдельных специфических рисков между странами</a:t>
            </a:r>
            <a:r>
              <a:rPr lang="ru-RU" dirty="0" smtClean="0"/>
              <a:t>.</a:t>
            </a:r>
          </a:p>
          <a:p>
            <a:pPr>
              <a:spcBef>
                <a:spcPts val="600"/>
              </a:spcBef>
            </a:pPr>
            <a:r>
              <a:rPr lang="ru-RU" b="1" i="1" dirty="0"/>
              <a:t>Негативные последствия</a:t>
            </a:r>
            <a:r>
              <a:rPr lang="ru-RU" b="1" dirty="0"/>
              <a:t> </a:t>
            </a:r>
            <a:r>
              <a:rPr lang="ru-RU" b="1" dirty="0" smtClean="0"/>
              <a:t>интеграции </a:t>
            </a:r>
            <a:r>
              <a:rPr lang="ru-RU" b="1" dirty="0"/>
              <a:t>и интернационализации </a:t>
            </a:r>
            <a:r>
              <a:rPr lang="ru-RU" dirty="0"/>
              <a:t>финансовых  рынков:  </a:t>
            </a:r>
          </a:p>
          <a:p>
            <a:r>
              <a:rPr lang="ru-RU" dirty="0"/>
              <a:t>- </a:t>
            </a:r>
            <a:r>
              <a:rPr lang="ru-RU" dirty="0" smtClean="0"/>
              <a:t>риски </a:t>
            </a:r>
            <a:r>
              <a:rPr lang="ru-RU" dirty="0"/>
              <a:t>оттока ресурсов с рынков недостаточно развитых стран,</a:t>
            </a:r>
            <a:r>
              <a:rPr lang="ru-RU" b="1" i="1" dirty="0"/>
              <a:t> 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перераспределение в пользу более эффективных и менее регулируемых рынков;  </a:t>
            </a:r>
          </a:p>
          <a:p>
            <a:r>
              <a:rPr lang="ru-RU" dirty="0"/>
              <a:t>- </a:t>
            </a:r>
            <a:r>
              <a:rPr lang="ru-RU" dirty="0" smtClean="0"/>
              <a:t>риски </a:t>
            </a:r>
            <a:r>
              <a:rPr lang="ru-RU" dirty="0"/>
              <a:t>ограничения доступа на международные рынки;  </a:t>
            </a:r>
          </a:p>
          <a:p>
            <a:r>
              <a:rPr lang="ru-RU" dirty="0"/>
              <a:t>- усиление рисков в связи с увеличением мобильности капитала;</a:t>
            </a:r>
            <a:endParaRPr lang="ru-RU" i="1" dirty="0"/>
          </a:p>
          <a:p>
            <a:r>
              <a:rPr lang="ru-RU" b="1" i="1" dirty="0"/>
              <a:t>-</a:t>
            </a:r>
            <a:r>
              <a:rPr lang="ru-RU" i="1" dirty="0"/>
              <a:t> </a:t>
            </a:r>
            <a:r>
              <a:rPr lang="ru-RU" dirty="0"/>
              <a:t>в условиях несовершенного финансового рынка страны может повыситься  </a:t>
            </a:r>
            <a:r>
              <a:rPr lang="ru-RU" dirty="0" smtClean="0"/>
              <a:t>чувствительность национальной экономики  </a:t>
            </a:r>
            <a:r>
              <a:rPr lang="ru-RU" dirty="0"/>
              <a:t>к макроэкономическим и финансовым кризисам.</a:t>
            </a:r>
            <a:r>
              <a:rPr lang="ru-RU" b="1" dirty="0"/>
              <a:t>  </a:t>
            </a:r>
            <a:endParaRPr lang="ru-RU" dirty="0"/>
          </a:p>
          <a:p>
            <a:endParaRPr lang="ru-RU" i="1" dirty="0" smtClean="0"/>
          </a:p>
          <a:p>
            <a:r>
              <a:rPr lang="ru-RU" i="1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91776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0" y="0"/>
            <a:ext cx="9143999" cy="6019799"/>
          </a:xfrm>
        </p:spPr>
        <p:txBody>
          <a:bodyPr>
            <a:noAutofit/>
          </a:bodyPr>
          <a:lstStyle/>
          <a:p>
            <a:pPr algn="ctr">
              <a:lnSpc>
                <a:spcPct val="70000"/>
              </a:lnSpc>
            </a:pPr>
            <a:r>
              <a:rPr lang="ru-RU" b="1" dirty="0" smtClean="0">
                <a:solidFill>
                  <a:srgbClr val="543AF2"/>
                </a:solidFill>
              </a:rPr>
              <a:t>Различия </a:t>
            </a:r>
            <a:r>
              <a:rPr lang="ru-RU" b="1" dirty="0">
                <a:solidFill>
                  <a:srgbClr val="543AF2"/>
                </a:solidFill>
              </a:rPr>
              <a:t>между понятиями </a:t>
            </a:r>
            <a:endParaRPr lang="ru-RU" b="1" dirty="0" smtClean="0">
              <a:solidFill>
                <a:srgbClr val="543AF2"/>
              </a:solidFill>
            </a:endParaRPr>
          </a:p>
          <a:p>
            <a:pPr algn="ctr">
              <a:lnSpc>
                <a:spcPct val="70000"/>
              </a:lnSpc>
            </a:pPr>
            <a:r>
              <a:rPr lang="ru-RU" b="1" dirty="0" smtClean="0">
                <a:solidFill>
                  <a:srgbClr val="543AF2"/>
                </a:solidFill>
              </a:rPr>
              <a:t>«мировой финансовый рынок» </a:t>
            </a:r>
            <a:r>
              <a:rPr lang="ru-RU" b="1" dirty="0">
                <a:solidFill>
                  <a:srgbClr val="543AF2"/>
                </a:solidFill>
              </a:rPr>
              <a:t>и </a:t>
            </a:r>
            <a:r>
              <a:rPr lang="ru-RU" b="1" dirty="0" smtClean="0">
                <a:solidFill>
                  <a:srgbClr val="543AF2"/>
                </a:solidFill>
              </a:rPr>
              <a:t>«международный финансовый рынок»</a:t>
            </a:r>
          </a:p>
          <a:p>
            <a:pPr marL="180000" indent="288000">
              <a:spcBef>
                <a:spcPts val="600"/>
              </a:spcBef>
            </a:pPr>
            <a:r>
              <a:rPr lang="ru-RU" i="1" dirty="0" smtClean="0">
                <a:solidFill>
                  <a:srgbClr val="FF0000"/>
                </a:solidFill>
              </a:rPr>
              <a:t>Мировой </a:t>
            </a:r>
            <a:r>
              <a:rPr lang="ru-RU" i="1" dirty="0">
                <a:solidFill>
                  <a:srgbClr val="FF0000"/>
                </a:solidFill>
              </a:rPr>
              <a:t>финансовый рынок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— совокупность национальных и  международного рынков, рассматриваемых 	во 	взаимосвязи и  взаимозависимости, которые обеспечивают аккумуляцию и перераспределение  финансовых ресурсов на конкурентной основе между странами, регионами,  отраслями и экономическими агентами.  </a:t>
            </a:r>
          </a:p>
          <a:p>
            <a:pPr marL="180000" indent="288000">
              <a:spcBef>
                <a:spcPts val="600"/>
              </a:spcBef>
            </a:pPr>
            <a:r>
              <a:rPr lang="ru-RU" i="1" dirty="0" smtClean="0">
                <a:solidFill>
                  <a:srgbClr val="FF0000"/>
                </a:solidFill>
              </a:rPr>
              <a:t>Международный </a:t>
            </a:r>
            <a:r>
              <a:rPr lang="ru-RU" i="1" dirty="0">
                <a:solidFill>
                  <a:srgbClr val="FF0000"/>
                </a:solidFill>
              </a:rPr>
              <a:t>финансовый рынок </a:t>
            </a:r>
            <a:r>
              <a:rPr lang="ru-RU" dirty="0">
                <a:solidFill>
                  <a:srgbClr val="FF0000"/>
                </a:solidFill>
              </a:rPr>
              <a:t>(МФР) </a:t>
            </a:r>
            <a:r>
              <a:rPr lang="ru-RU" dirty="0"/>
              <a:t>представляет собой систему  рыночных отношений, обеспечивающих аккумулирование и перераспределение  </a:t>
            </a:r>
            <a:r>
              <a:rPr lang="ru-RU" dirty="0" err="1"/>
              <a:t>межстрановых</a:t>
            </a:r>
            <a:r>
              <a:rPr lang="ru-RU" dirty="0"/>
              <a:t> финансовых потоков. </a:t>
            </a:r>
            <a:endParaRPr lang="ru-RU" dirty="0" smtClean="0"/>
          </a:p>
          <a:p>
            <a:pPr marL="180000" indent="288000"/>
            <a:r>
              <a:rPr lang="ru-RU" dirty="0" smtClean="0"/>
              <a:t>Это </a:t>
            </a:r>
            <a:r>
              <a:rPr lang="ru-RU" dirty="0"/>
              <a:t>рынок, обособившийся от  национальных рынков в части проведения внешних (иностранных) операций. </a:t>
            </a:r>
            <a:endParaRPr lang="ru-RU" dirty="0" smtClean="0"/>
          </a:p>
          <a:p>
            <a:pPr marL="180000" indent="288000"/>
            <a:r>
              <a:rPr lang="ru-RU" dirty="0" smtClean="0"/>
              <a:t>Он  </a:t>
            </a:r>
            <a:r>
              <a:rPr lang="ru-RU" dirty="0"/>
              <a:t>тесно связывает все национальные рынки на международном уровне,  обеспечивая перераспределение капиталов между странами через различные  финансовые инструменты. </a:t>
            </a:r>
            <a:endParaRPr lang="ru-RU" dirty="0" smtClean="0"/>
          </a:p>
          <a:p>
            <a:pPr marL="180000">
              <a:lnSpc>
                <a:spcPct val="120000"/>
              </a:lnSpc>
            </a:pPr>
            <a:r>
              <a:rPr lang="ru-RU" dirty="0" smtClean="0"/>
              <a:t>     Международный </a:t>
            </a:r>
            <a:r>
              <a:rPr lang="ru-RU" dirty="0"/>
              <a:t>финансовый рынок является составной частью мирового  финансового рынка.</a:t>
            </a:r>
            <a:r>
              <a:rPr lang="ru-RU" i="1" dirty="0"/>
              <a:t> 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50882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30629" y="106878"/>
            <a:ext cx="8918368" cy="5912921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 Основные </a:t>
            </a:r>
            <a:r>
              <a:rPr lang="ru-RU" dirty="0">
                <a:solidFill>
                  <a:srgbClr val="FF0000"/>
                </a:solidFill>
              </a:rPr>
              <a:t>функции МФР:</a:t>
            </a:r>
            <a:r>
              <a:rPr lang="ru-RU" dirty="0"/>
              <a:t>  </a:t>
            </a:r>
          </a:p>
          <a:p>
            <a:r>
              <a:rPr lang="ru-RU" dirty="0"/>
              <a:t>- мобилизация и перераспределение аккумулированного капитала</a:t>
            </a:r>
            <a:r>
              <a:rPr lang="ru-RU" i="1" dirty="0"/>
              <a:t> </a:t>
            </a:r>
            <a:r>
              <a:rPr lang="ru-RU" dirty="0"/>
              <a:t>между  </a:t>
            </a:r>
          </a:p>
          <a:p>
            <a:r>
              <a:rPr lang="ru-RU" dirty="0"/>
              <a:t>национальными экономиками, странами, регионами, корпорациями;   </a:t>
            </a:r>
          </a:p>
          <a:p>
            <a:r>
              <a:rPr lang="ru-RU" dirty="0"/>
              <a:t>- формирование мировых рыночных цен на финансовые инструменты;  </a:t>
            </a:r>
          </a:p>
          <a:p>
            <a:r>
              <a:rPr lang="ru-RU" dirty="0"/>
              <a:t>- снижение издержек финансовых операций;   </a:t>
            </a:r>
          </a:p>
          <a:p>
            <a:r>
              <a:rPr lang="ru-RU" dirty="0"/>
              <a:t>- содействие концентрации и централизации капитала;  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формирование </a:t>
            </a:r>
            <a:r>
              <a:rPr lang="ru-RU" dirty="0"/>
              <a:t>условий для минимизации финансовых рисков.   </a:t>
            </a:r>
            <a:br>
              <a:rPr lang="ru-RU" dirty="0"/>
            </a:br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  Основные </a:t>
            </a:r>
            <a:r>
              <a:rPr lang="ru-RU" dirty="0">
                <a:solidFill>
                  <a:srgbClr val="FF0000"/>
                </a:solidFill>
              </a:rPr>
              <a:t>участники МФР:  </a:t>
            </a:r>
          </a:p>
          <a:p>
            <a:r>
              <a:rPr lang="ru-RU" dirty="0"/>
              <a:t>- национальные правительства, региональные органы власти;  </a:t>
            </a:r>
          </a:p>
          <a:p>
            <a:r>
              <a:rPr lang="ru-RU" dirty="0"/>
              <a:t>- центральные банки;  </a:t>
            </a:r>
          </a:p>
          <a:p>
            <a:r>
              <a:rPr lang="ru-RU" dirty="0"/>
              <a:t>- крупнейшие национальные банки и транснациональные банки;  </a:t>
            </a:r>
          </a:p>
          <a:p>
            <a:r>
              <a:rPr lang="ru-RU" dirty="0"/>
              <a:t>- международные финансовые организации;  </a:t>
            </a:r>
          </a:p>
          <a:p>
            <a:r>
              <a:rPr lang="ru-RU" dirty="0"/>
              <a:t>- межнациональные агентства;  </a:t>
            </a:r>
          </a:p>
          <a:p>
            <a:r>
              <a:rPr lang="ru-RU" dirty="0"/>
              <a:t>- транснациональные и национальные корпорации;  </a:t>
            </a:r>
          </a:p>
          <a:p>
            <a:r>
              <a:rPr lang="ru-RU" dirty="0"/>
              <a:t>- валютные и фондовые биржи;  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пенсионные фонды, инвестиционные и страховые компании и фонды. 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Основные сегменты МФР (по виду обращающихся активов)</a:t>
            </a:r>
            <a:r>
              <a:rPr lang="ru-RU" dirty="0" smtClean="0"/>
              <a:t>:</a:t>
            </a:r>
          </a:p>
          <a:p>
            <a:r>
              <a:rPr lang="ru-RU" dirty="0"/>
              <a:t>к</a:t>
            </a:r>
            <a:r>
              <a:rPr lang="ru-RU" dirty="0" smtClean="0"/>
              <a:t>редитный рынок;      рынок ценных бумаг;   валютный рынок; </a:t>
            </a:r>
          </a:p>
          <a:p>
            <a:r>
              <a:rPr lang="ru-RU" dirty="0" smtClean="0"/>
              <a:t>рынок ценных металлов;    страховой рынок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77842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3757" y="356260"/>
            <a:ext cx="8728362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000" b="1" dirty="0" smtClean="0">
                <a:solidFill>
                  <a:srgbClr val="543AF2"/>
                </a:solidFill>
              </a:rPr>
              <a:t>Регулирование Международного финансового рынка  осуществляется на двух уровнях: 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национальном и наднациональном</a:t>
            </a:r>
            <a:endParaRPr lang="ru-RU" sz="2000" b="1" dirty="0">
              <a:solidFill>
                <a:srgbClr val="FF0000"/>
              </a:solidFill>
            </a:endParaRPr>
          </a:p>
          <a:p>
            <a:pPr marL="72000"/>
            <a:endParaRPr lang="ru-RU" sz="2000" dirty="0" smtClean="0"/>
          </a:p>
          <a:p>
            <a:pPr marL="72000"/>
            <a:r>
              <a:rPr lang="ru-RU" sz="2000" dirty="0"/>
              <a:t> </a:t>
            </a:r>
            <a:r>
              <a:rPr lang="ru-RU" sz="2000" dirty="0" smtClean="0"/>
              <a:t>На </a:t>
            </a:r>
            <a:r>
              <a:rPr lang="ru-RU" sz="2000" i="1" dirty="0" smtClean="0">
                <a:solidFill>
                  <a:srgbClr val="FF0000"/>
                </a:solidFill>
              </a:rPr>
              <a:t>национальном </a:t>
            </a:r>
            <a:r>
              <a:rPr lang="ru-RU" sz="2000" i="1" dirty="0">
                <a:solidFill>
                  <a:srgbClr val="FF0000"/>
                </a:solidFill>
              </a:rPr>
              <a:t>уровне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smtClean="0"/>
              <a:t>осуществляется регулирование трансграничного  движения </a:t>
            </a:r>
            <a:r>
              <a:rPr lang="ru-RU" sz="2000" dirty="0"/>
              <a:t>капитала, </a:t>
            </a:r>
            <a:r>
              <a:rPr lang="ru-RU" sz="2000" dirty="0" err="1" smtClean="0"/>
              <a:t>пруденциальное</a:t>
            </a:r>
            <a:r>
              <a:rPr lang="ru-RU" sz="2000" dirty="0" smtClean="0"/>
              <a:t> регулирование </a:t>
            </a:r>
            <a:r>
              <a:rPr lang="ru-RU" sz="2000" dirty="0"/>
              <a:t>деятельности банков и  небанковских финансовых организаций – участников международного  финансового рынка, и т.д.;  </a:t>
            </a:r>
          </a:p>
          <a:p>
            <a:pPr>
              <a:spcBef>
                <a:spcPts val="600"/>
              </a:spcBef>
            </a:pPr>
            <a:r>
              <a:rPr lang="ru-RU" sz="2000" dirty="0" smtClean="0"/>
              <a:t>  Регулирование </a:t>
            </a:r>
            <a:r>
              <a:rPr lang="ru-RU" sz="2000" i="1" dirty="0" smtClean="0">
                <a:solidFill>
                  <a:srgbClr val="FF0000"/>
                </a:solidFill>
              </a:rPr>
              <a:t> </a:t>
            </a:r>
            <a:r>
              <a:rPr lang="ru-RU" sz="2000" i="1" dirty="0" smtClean="0"/>
              <a:t>на</a:t>
            </a:r>
            <a:r>
              <a:rPr lang="ru-RU" sz="2000" i="1" dirty="0" smtClean="0">
                <a:solidFill>
                  <a:srgbClr val="FF0000"/>
                </a:solidFill>
              </a:rPr>
              <a:t> наднациональном уровне  </a:t>
            </a:r>
            <a:r>
              <a:rPr lang="ru-RU" sz="2000" dirty="0" smtClean="0"/>
              <a:t>направлено</a:t>
            </a:r>
            <a:r>
              <a:rPr lang="ru-RU" sz="2000" i="1" dirty="0" smtClean="0">
                <a:solidFill>
                  <a:srgbClr val="FF0000"/>
                </a:solidFill>
              </a:rPr>
              <a:t> </a:t>
            </a:r>
            <a:r>
              <a:rPr lang="ru-RU" sz="2000" i="1" dirty="0" smtClean="0"/>
              <a:t>на:</a:t>
            </a:r>
            <a:r>
              <a:rPr lang="ru-RU" sz="2000" i="1" dirty="0" smtClean="0">
                <a:solidFill>
                  <a:srgbClr val="FF0000"/>
                </a:solidFill>
              </a:rPr>
              <a:t> 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повышение </a:t>
            </a:r>
            <a:r>
              <a:rPr lang="ru-RU" sz="2000" dirty="0"/>
              <a:t>эффективности корпоративного управления и контроля в  </a:t>
            </a:r>
            <a:r>
              <a:rPr lang="ru-RU" sz="2000" dirty="0" smtClean="0"/>
              <a:t>странах </a:t>
            </a:r>
            <a:r>
              <a:rPr lang="ru-RU" sz="2000" dirty="0"/>
              <a:t>с формирующимися рынками; </a:t>
            </a:r>
            <a:endParaRPr lang="ru-RU" sz="2000" dirty="0" smtClean="0"/>
          </a:p>
          <a:p>
            <a:pPr marL="342900" indent="-342900">
              <a:buFontTx/>
              <a:buChar char="-"/>
            </a:pPr>
            <a:r>
              <a:rPr lang="ru-RU" sz="2000" dirty="0" smtClean="0"/>
              <a:t>повышения прозрачности всех сегментов рынка; 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выработку </a:t>
            </a:r>
            <a:r>
              <a:rPr lang="ru-RU" sz="2000" dirty="0"/>
              <a:t>общих стандартов деятельности </a:t>
            </a:r>
            <a:r>
              <a:rPr lang="ru-RU" sz="2000" dirty="0" smtClean="0"/>
              <a:t>участников рынка.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9668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Органы </a:t>
            </a:r>
            <a:r>
              <a:rPr lang="ru-RU" sz="2000" b="1" dirty="0">
                <a:solidFill>
                  <a:srgbClr val="FF0000"/>
                </a:solidFill>
              </a:rPr>
              <a:t>межгосударственного  финансового регулирования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49382" y="914400"/>
            <a:ext cx="8894618" cy="5105399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1. </a:t>
            </a:r>
            <a:r>
              <a:rPr lang="ru-RU" dirty="0"/>
              <a:t>Группа </a:t>
            </a:r>
            <a:r>
              <a:rPr lang="ru-RU" dirty="0" smtClean="0"/>
              <a:t>двадцати </a:t>
            </a:r>
            <a:r>
              <a:rPr lang="ru-RU" dirty="0"/>
              <a:t>(</a:t>
            </a:r>
            <a:r>
              <a:rPr lang="en-US" dirty="0"/>
              <a:t>G</a:t>
            </a:r>
            <a:r>
              <a:rPr lang="ru-RU" dirty="0"/>
              <a:t>-20), которая является центром согласования и  принятия стратегических решений, и тесно связанный с ней и ей подотчетный  Совет по финансовой стабильности (СФС</a:t>
            </a:r>
            <a:r>
              <a:rPr lang="ru-RU" b="1" i="1" dirty="0"/>
              <a:t>)</a:t>
            </a:r>
            <a:r>
              <a:rPr lang="ru-RU" dirty="0"/>
              <a:t>. Принятые на саммитах </a:t>
            </a:r>
            <a:r>
              <a:rPr lang="en-US" dirty="0"/>
              <a:t>G</a:t>
            </a:r>
            <a:r>
              <a:rPr lang="ru-RU" dirty="0"/>
              <a:t>-20 стратегические решения через СФС передаются  институтам международной стандартизации.</a:t>
            </a:r>
            <a:r>
              <a:rPr lang="ru-RU" dirty="0" smtClean="0"/>
              <a:t>  </a:t>
            </a:r>
            <a:endParaRPr lang="ru-RU" dirty="0"/>
          </a:p>
          <a:p>
            <a:r>
              <a:rPr lang="ru-RU" b="1" dirty="0" smtClean="0">
                <a:solidFill>
                  <a:srgbClr val="C00000"/>
                </a:solidFill>
              </a:rPr>
              <a:t>2. </a:t>
            </a:r>
            <a:r>
              <a:rPr lang="ru-RU" dirty="0"/>
              <a:t>Институты международной </a:t>
            </a:r>
            <a:r>
              <a:rPr lang="ru-RU" dirty="0" smtClean="0"/>
              <a:t>стандартизации  включают  </a:t>
            </a:r>
            <a:r>
              <a:rPr lang="ru-RU" dirty="0"/>
              <a:t>регуляторов различных секторов финансовых </a:t>
            </a:r>
            <a:r>
              <a:rPr lang="ru-RU" dirty="0" smtClean="0"/>
              <a:t>рынков: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Базельский</a:t>
            </a:r>
            <a:r>
              <a:rPr lang="ru-RU" dirty="0" smtClean="0"/>
              <a:t>  </a:t>
            </a:r>
            <a:r>
              <a:rPr lang="ru-RU" dirty="0"/>
              <a:t>комитет по банковскому надзору (</a:t>
            </a:r>
            <a:r>
              <a:rPr lang="en-US" dirty="0"/>
              <a:t>BCBS</a:t>
            </a:r>
            <a:r>
              <a:rPr lang="ru-RU" dirty="0"/>
              <a:t>), </a:t>
            </a:r>
            <a:endParaRPr lang="ru-RU" dirty="0" smtClean="0"/>
          </a:p>
          <a:p>
            <a:r>
              <a:rPr lang="ru-RU" dirty="0" smtClean="0"/>
              <a:t>- Международная  организация  </a:t>
            </a:r>
            <a:r>
              <a:rPr lang="ru-RU" dirty="0"/>
              <a:t>комиссий по ценным бумагам (</a:t>
            </a:r>
            <a:r>
              <a:rPr lang="en-US" dirty="0"/>
              <a:t>IOSCO</a:t>
            </a:r>
            <a:r>
              <a:rPr lang="ru-RU" dirty="0"/>
              <a:t>), </a:t>
            </a:r>
            <a:endParaRPr lang="ru-RU" dirty="0" smtClean="0"/>
          </a:p>
          <a:p>
            <a:r>
              <a:rPr lang="ru-RU" dirty="0" smtClean="0"/>
              <a:t>- Совет </a:t>
            </a:r>
            <a:r>
              <a:rPr lang="ru-RU" dirty="0"/>
              <a:t>по международным стандартам  финансовой отчетности (</a:t>
            </a:r>
            <a:r>
              <a:rPr lang="en-US" dirty="0"/>
              <a:t>IASB</a:t>
            </a:r>
            <a:r>
              <a:rPr lang="ru-RU" dirty="0"/>
              <a:t>), </a:t>
            </a:r>
            <a:r>
              <a:rPr lang="ru-RU" dirty="0" smtClean="0"/>
              <a:t> - Международный </a:t>
            </a:r>
            <a:r>
              <a:rPr lang="ru-RU" dirty="0"/>
              <a:t>комитет страховых надзорных  органов (</a:t>
            </a:r>
            <a:r>
              <a:rPr lang="en-US" dirty="0"/>
              <a:t>IAIS</a:t>
            </a:r>
            <a:r>
              <a:rPr lang="ru-RU" dirty="0"/>
              <a:t>), </a:t>
            </a:r>
            <a:endParaRPr lang="ru-RU" dirty="0" smtClean="0"/>
          </a:p>
          <a:p>
            <a:r>
              <a:rPr lang="ru-RU" dirty="0" smtClean="0"/>
              <a:t>- Комитет </a:t>
            </a:r>
            <a:r>
              <a:rPr lang="ru-RU" dirty="0"/>
              <a:t>по платежам и расчетным системам (</a:t>
            </a:r>
            <a:r>
              <a:rPr lang="en-US" dirty="0"/>
              <a:t>CPSS</a:t>
            </a:r>
            <a:r>
              <a:rPr lang="ru-RU" dirty="0"/>
              <a:t>) и др.  </a:t>
            </a:r>
            <a:endParaRPr lang="ru-RU" dirty="0" smtClean="0"/>
          </a:p>
          <a:p>
            <a:r>
              <a:rPr lang="ru-RU" dirty="0" smtClean="0"/>
              <a:t>    Эти институты совместно </a:t>
            </a:r>
            <a:r>
              <a:rPr lang="ru-RU" dirty="0"/>
              <a:t>с СФС  разрабатывают рекомендации и готовят аналитические доклады по отдельным  направлениям реформы финансового регулирования, а также оценке  выполнения решений и результатам мониторингов финансовых систем. </a:t>
            </a:r>
          </a:p>
        </p:txBody>
      </p:sp>
    </p:spTree>
    <p:extLst>
      <p:ext uri="{BB962C8B-B14F-4D97-AF65-F5344CB8AC3E}">
        <p14:creationId xmlns:p14="http://schemas.microsoft.com/office/powerpoint/2010/main" val="11279656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661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</a:pPr>
            <a:r>
              <a:rPr lang="ru-RU" sz="2400" b="1">
                <a:solidFill>
                  <a:srgbClr val="0070C0"/>
                </a:solidFill>
                <a:effectLst/>
              </a:rPr>
              <a:t>Определение уровня достаточности капитала: </a:t>
            </a:r>
            <a:br>
              <a:rPr lang="ru-RU" sz="2400" b="1">
                <a:solidFill>
                  <a:srgbClr val="0070C0"/>
                </a:solidFill>
                <a:effectLst/>
              </a:rPr>
            </a:br>
            <a:r>
              <a:rPr lang="ru-RU" sz="2400" b="1">
                <a:solidFill>
                  <a:srgbClr val="0070C0"/>
                </a:solidFill>
                <a:effectLst/>
              </a:rPr>
              <a:t>эволюция подходов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157192"/>
            <a:ext cx="8748464" cy="1295996"/>
          </a:xfrm>
          <a:noFill/>
        </p:spPr>
        <p:txBody>
          <a:bodyPr/>
          <a:lstStyle/>
          <a:p>
            <a:pPr marL="0" indent="0" eaLnBrk="1" hangingPunct="1">
              <a:buNone/>
            </a:pPr>
            <a:r>
              <a:rPr lang="ru-RU" sz="1900" dirty="0">
                <a:solidFill>
                  <a:schemeClr val="tx1"/>
                </a:solidFill>
                <a:latin typeface="Arial" charset="0"/>
                <a:cs typeface="Arial" charset="0"/>
              </a:rPr>
              <a:t>  </a:t>
            </a:r>
            <a:r>
              <a:rPr lang="ru-RU" sz="1900" b="1" dirty="0">
                <a:solidFill>
                  <a:srgbClr val="002060"/>
                </a:solidFill>
                <a:latin typeface="Arial" charset="0"/>
                <a:cs typeface="Arial" charset="0"/>
              </a:rPr>
              <a:t>2011 г. – БАЗЕЛЬ </a:t>
            </a:r>
            <a:r>
              <a:rPr lang="en-US" sz="1900" b="1" dirty="0">
                <a:solidFill>
                  <a:srgbClr val="002060"/>
                </a:solidFill>
                <a:latin typeface="Arial" charset="0"/>
                <a:cs typeface="Arial" charset="0"/>
              </a:rPr>
              <a:t>III</a:t>
            </a:r>
            <a:r>
              <a:rPr lang="ru-RU" sz="19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1900" dirty="0">
                <a:solidFill>
                  <a:srgbClr val="002060"/>
                </a:solidFill>
                <a:latin typeface="Arial" charset="0"/>
                <a:cs typeface="Arial" charset="0"/>
              </a:rPr>
              <a:t>– «</a:t>
            </a:r>
            <a:r>
              <a:rPr lang="ru-RU" sz="2000" dirty="0">
                <a:solidFill>
                  <a:srgbClr val="FF0000"/>
                </a:solidFill>
                <a:latin typeface="Arial" charset="0"/>
                <a:cs typeface="Arial" charset="0"/>
              </a:rPr>
              <a:t>Международный механизм регулирования для банков»</a:t>
            </a:r>
            <a:r>
              <a:rPr lang="ru-RU" sz="2000" b="1" dirty="0">
                <a:solidFill>
                  <a:srgbClr val="002060"/>
                </a:solidFill>
                <a:latin typeface="Arial" charset="0"/>
                <a:cs typeface="Arial" charset="0"/>
              </a:rPr>
              <a:t> – </a:t>
            </a:r>
            <a:r>
              <a:rPr lang="ru-RU" sz="2000" dirty="0">
                <a:solidFill>
                  <a:srgbClr val="002060"/>
                </a:solidFill>
                <a:latin typeface="Arial" charset="0"/>
                <a:cs typeface="Arial" charset="0"/>
              </a:rPr>
              <a:t>более высокие требования к достаточности капитала и к его структуре</a:t>
            </a:r>
            <a:endParaRPr lang="ru-RU" sz="2000" i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70A498-0847-4925-B147-CA640178430E}" type="slidenum">
              <a:rPr lang="en-US"/>
              <a:pPr>
                <a:defRPr/>
              </a:pPr>
              <a:t>48</a:t>
            </a:fld>
            <a:endParaRPr lang="en-US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95536" y="908050"/>
            <a:ext cx="8208714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Начало </a:t>
            </a:r>
            <a:r>
              <a:rPr lang="en-US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XX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 века </a:t>
            </a:r>
            <a:r>
              <a:rPr lang="ru-RU" sz="2000" dirty="0">
                <a:latin typeface="Arial" charset="0"/>
                <a:cs typeface="Arial" charset="0"/>
              </a:rPr>
              <a:t>– отношение СК к сумме депозитов</a:t>
            </a:r>
            <a:endParaRPr lang="ru-RU" sz="2000" dirty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536" y="1268761"/>
            <a:ext cx="8497639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Середина </a:t>
            </a:r>
            <a:r>
              <a:rPr lang="en-US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XX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 века </a:t>
            </a:r>
            <a:r>
              <a:rPr lang="ru-RU" sz="2000" dirty="0">
                <a:latin typeface="Arial" charset="0"/>
                <a:cs typeface="Arial" charset="0"/>
              </a:rPr>
              <a:t>– отношение СК к общей сумме активов</a:t>
            </a:r>
          </a:p>
          <a:p>
            <a:endParaRPr lang="ru-RU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23528" y="1628800"/>
            <a:ext cx="820928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Конец </a:t>
            </a:r>
            <a:r>
              <a:rPr lang="en-US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XX 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 века </a:t>
            </a:r>
            <a:r>
              <a:rPr lang="ru-RU" sz="2000" dirty="0">
                <a:latin typeface="Arial" charset="0"/>
                <a:cs typeface="Arial" charset="0"/>
              </a:rPr>
              <a:t>– отношение СК к активам с учетом рисков</a:t>
            </a:r>
            <a:endParaRPr lang="ru-RU" dirty="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67544" y="3356992"/>
            <a:ext cx="835260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charset="0"/>
                <a:cs typeface="Arial" charset="0"/>
              </a:rPr>
              <a:t>19</a:t>
            </a:r>
            <a:r>
              <a:rPr lang="en-US" b="1" dirty="0">
                <a:solidFill>
                  <a:srgbClr val="002060"/>
                </a:solidFill>
                <a:latin typeface="Arial" charset="0"/>
                <a:cs typeface="Arial" charset="0"/>
              </a:rPr>
              <a:t>88</a:t>
            </a:r>
            <a:r>
              <a:rPr lang="ru-RU" b="1" dirty="0">
                <a:solidFill>
                  <a:srgbClr val="002060"/>
                </a:solidFill>
                <a:latin typeface="Arial" charset="0"/>
                <a:cs typeface="Arial" charset="0"/>
              </a:rPr>
              <a:t> – 1992 гг.  - БАЗЕЛЬ </a:t>
            </a:r>
            <a:r>
              <a:rPr lang="en-US" b="1" dirty="0">
                <a:solidFill>
                  <a:srgbClr val="002060"/>
                </a:solidFill>
                <a:latin typeface="Arial" charset="0"/>
                <a:cs typeface="Arial" charset="0"/>
              </a:rPr>
              <a:t>I </a:t>
            </a:r>
            <a:r>
              <a:rPr lang="en-US" dirty="0">
                <a:latin typeface="Arial" charset="0"/>
                <a:cs typeface="Arial" charset="0"/>
              </a:rPr>
              <a:t>– </a:t>
            </a:r>
            <a:r>
              <a:rPr lang="ru-RU" dirty="0">
                <a:latin typeface="Arial" charset="0"/>
                <a:cs typeface="Arial" charset="0"/>
              </a:rPr>
              <a:t>«</a:t>
            </a:r>
            <a:r>
              <a:rPr lang="ru-RU" sz="2000" dirty="0">
                <a:solidFill>
                  <a:srgbClr val="FF0000"/>
                </a:solidFill>
                <a:latin typeface="Arial" charset="0"/>
                <a:cs typeface="Arial" charset="0"/>
              </a:rPr>
              <a:t>Соглашение по международной     унификации расчета капитала»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67544" y="4149081"/>
            <a:ext cx="820814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charset="0"/>
                <a:cs typeface="Arial" charset="0"/>
              </a:rPr>
              <a:t>2004 г. – БАЗЕЛЬ </a:t>
            </a:r>
            <a:r>
              <a:rPr lang="en-US" b="1" dirty="0">
                <a:solidFill>
                  <a:srgbClr val="002060"/>
                </a:solidFill>
                <a:latin typeface="Arial" charset="0"/>
                <a:cs typeface="Arial" charset="0"/>
              </a:rPr>
              <a:t>II</a:t>
            </a:r>
            <a:r>
              <a:rPr lang="ru-RU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dirty="0">
                <a:latin typeface="Arial" charset="0"/>
                <a:cs typeface="Arial" charset="0"/>
              </a:rPr>
              <a:t>– </a:t>
            </a:r>
            <a:r>
              <a:rPr lang="ru-RU" dirty="0">
                <a:solidFill>
                  <a:srgbClr val="FF0000"/>
                </a:solidFill>
                <a:latin typeface="Arial" charset="0"/>
                <a:cs typeface="Arial" charset="0"/>
              </a:rPr>
              <a:t>«</a:t>
            </a:r>
            <a:r>
              <a:rPr lang="ru-RU" sz="2000" dirty="0">
                <a:solidFill>
                  <a:srgbClr val="FF0000"/>
                </a:solidFill>
                <a:latin typeface="Arial" charset="0"/>
                <a:cs typeface="Arial" charset="0"/>
              </a:rPr>
              <a:t>Международная конвергенция измерения капитала и стандартов капитала» </a:t>
            </a:r>
            <a:r>
              <a:rPr lang="ru-RU" sz="2000" dirty="0">
                <a:latin typeface="Arial" charset="0"/>
                <a:cs typeface="Arial" charset="0"/>
              </a:rPr>
              <a:t>- повышенные требования к надзору</a:t>
            </a:r>
            <a:endParaRPr lang="ru-RU" sz="2000" dirty="0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95288" y="2780928"/>
            <a:ext cx="8280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Arial" charset="0"/>
                <a:cs typeface="Arial" charset="0"/>
              </a:rPr>
              <a:t>Рекомендации </a:t>
            </a:r>
            <a:r>
              <a:rPr lang="ru-RU" sz="2000" b="1" dirty="0" err="1">
                <a:solidFill>
                  <a:srgbClr val="0070C0"/>
                </a:solidFill>
                <a:latin typeface="Arial" charset="0"/>
                <a:cs typeface="Arial" charset="0"/>
              </a:rPr>
              <a:t>Базельского</a:t>
            </a:r>
            <a:r>
              <a:rPr lang="ru-RU" sz="2000" b="1" dirty="0">
                <a:solidFill>
                  <a:srgbClr val="0070C0"/>
                </a:solidFill>
                <a:latin typeface="Arial" charset="0"/>
                <a:cs typeface="Arial" charset="0"/>
              </a:rPr>
              <a:t> комитета по банковскому надзору:</a:t>
            </a:r>
          </a:p>
        </p:txBody>
      </p:sp>
      <p:sp>
        <p:nvSpPr>
          <p:cNvPr id="9227" name="TextBox 12"/>
          <p:cNvSpPr txBox="1">
            <a:spLocks noChangeArrowheads="1"/>
          </p:cNvSpPr>
          <p:nvPr/>
        </p:nvSpPr>
        <p:spPr bwMode="auto">
          <a:xfrm>
            <a:off x="323850" y="2060849"/>
            <a:ext cx="84963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Основной принцип достаточности </a:t>
            </a:r>
            <a:r>
              <a:rPr lang="ru-RU" sz="2000" dirty="0">
                <a:latin typeface="Arial" charset="0"/>
                <a:cs typeface="Arial" charset="0"/>
              </a:rPr>
              <a:t>– размер капитала банка должен соответствовать размеру активов с учетом степени их риска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987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D6C205-FEA2-4DC7-95F8-AFC71DEF6532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9750" y="188913"/>
            <a:ext cx="7993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7030A0"/>
                </a:solidFill>
              </a:rPr>
              <a:t>БАЗЕЛЬ</a:t>
            </a:r>
            <a:r>
              <a:rPr lang="en-US" sz="2400" b="1">
                <a:solidFill>
                  <a:srgbClr val="7030A0"/>
                </a:solidFill>
              </a:rPr>
              <a:t> III</a:t>
            </a:r>
            <a:r>
              <a:rPr lang="ru-RU" sz="2400" b="1">
                <a:solidFill>
                  <a:srgbClr val="7030A0"/>
                </a:solidFill>
              </a:rPr>
              <a:t> </a:t>
            </a:r>
            <a:r>
              <a:rPr lang="en-US" sz="2400" b="1">
                <a:solidFill>
                  <a:srgbClr val="7030A0"/>
                </a:solidFill>
              </a:rPr>
              <a:t> </a:t>
            </a:r>
            <a:r>
              <a:rPr lang="ru-RU" sz="2400" b="1">
                <a:solidFill>
                  <a:srgbClr val="7030A0"/>
                </a:solidFill>
              </a:rPr>
              <a:t>в России</a:t>
            </a:r>
            <a:endParaRPr lang="ru-RU" sz="240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11189" y="908051"/>
            <a:ext cx="7777236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charset="0"/>
              <a:buChar char="•"/>
            </a:pP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 Инструкция</a:t>
            </a:r>
            <a:r>
              <a:rPr lang="ru-RU" sz="2000" dirty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Банка России </a:t>
            </a:r>
          </a:p>
          <a:p>
            <a:pPr>
              <a:lnSpc>
                <a:spcPct val="120000"/>
              </a:lnSpc>
            </a:pPr>
            <a:r>
              <a:rPr lang="ru-RU" sz="2000" dirty="0">
                <a:latin typeface="Arial" charset="0"/>
                <a:cs typeface="Arial" charset="0"/>
              </a:rPr>
              <a:t>-</a:t>
            </a:r>
            <a:r>
              <a:rPr lang="ru-RU" sz="2000" b="1" dirty="0">
                <a:solidFill>
                  <a:srgbClr val="7030A0"/>
                </a:solidFill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от 28 июня 2017 г. № 180-И</a:t>
            </a:r>
            <a:r>
              <a:rPr lang="ru-RU" sz="2000" b="1" dirty="0">
                <a:latin typeface="Arial" charset="0"/>
                <a:cs typeface="Arial" charset="0"/>
              </a:rPr>
              <a:t>)</a:t>
            </a:r>
            <a:endParaRPr lang="ru-RU" sz="2000" b="1" dirty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ru-RU" sz="2000" dirty="0">
                <a:latin typeface="Arial" charset="0"/>
                <a:cs typeface="Arial" charset="0"/>
              </a:rPr>
              <a:t>«Об обязательных нормативах банков» </a:t>
            </a:r>
          </a:p>
          <a:p>
            <a:pPr>
              <a:lnSpc>
                <a:spcPct val="120000"/>
              </a:lnSpc>
            </a:pPr>
            <a:r>
              <a:rPr lang="ru-RU" sz="2000" dirty="0">
                <a:latin typeface="Arial" charset="0"/>
                <a:cs typeface="Arial" charset="0"/>
              </a:rPr>
              <a:t> - </a:t>
            </a:r>
            <a:r>
              <a:rPr lang="ru-RU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от 29.11.2019 №199-И</a:t>
            </a:r>
          </a:p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"Об обязательных нормативах и надбавках к нормативам достаточности капитала банков с универсальной лицензией»).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ru-RU" sz="2000" dirty="0">
                <a:latin typeface="Arial" charset="0"/>
                <a:cs typeface="Arial" charset="0"/>
              </a:rPr>
              <a:t> </a:t>
            </a:r>
            <a:r>
              <a:rPr lang="ru-RU" sz="2000" i="1" dirty="0">
                <a:latin typeface="Arial" charset="0"/>
                <a:cs typeface="Arial" charset="0"/>
              </a:rPr>
              <a:t>Форма отчетности 04090135</a:t>
            </a:r>
          </a:p>
          <a:p>
            <a:endParaRPr lang="ru-RU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11560" y="3862706"/>
            <a:ext cx="792125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charset="0"/>
              <a:buChar char="•"/>
            </a:pP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 Положение</a:t>
            </a:r>
            <a:r>
              <a:rPr lang="ru-RU" sz="2000" dirty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Банка России </a:t>
            </a:r>
            <a:r>
              <a:rPr lang="ru-RU" sz="2000" dirty="0">
                <a:solidFill>
                  <a:srgbClr val="7030A0"/>
                </a:solidFill>
                <a:latin typeface="Arial" charset="0"/>
                <a:cs typeface="Arial" charset="0"/>
              </a:rPr>
              <a:t>№395-П от 28.12.2012 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ru-RU" sz="2000" dirty="0">
                <a:solidFill>
                  <a:srgbClr val="7030A0"/>
                </a:solidFill>
                <a:latin typeface="Arial" charset="0"/>
                <a:cs typeface="Arial" charset="0"/>
              </a:rPr>
              <a:t> 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новая редакция </a:t>
            </a:r>
            <a:r>
              <a:rPr lang="ru-RU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№ 646-П от</a:t>
            </a:r>
            <a:r>
              <a:rPr lang="ru-RU" sz="2000" b="1" dirty="0">
                <a:solidFill>
                  <a:srgbClr val="7030A0"/>
                </a:solidFill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04.07.2018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«О методике определения величины собственных средств (капитала)  кредитных организаций»</a:t>
            </a:r>
            <a:endParaRPr lang="ru-RU" sz="20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ru-RU" sz="2000" dirty="0">
                <a:latin typeface="Arial" charset="0"/>
                <a:cs typeface="Arial" charset="0"/>
              </a:rPr>
              <a:t> </a:t>
            </a:r>
            <a:r>
              <a:rPr lang="ru-RU" sz="2000" i="1" dirty="0">
                <a:latin typeface="Arial" charset="0"/>
                <a:cs typeface="Arial" charset="0"/>
              </a:rPr>
              <a:t>Форма отчетности 04090123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ru-RU" sz="2000" i="1" dirty="0">
                <a:latin typeface="Arial" charset="0"/>
                <a:cs typeface="Arial" charset="0"/>
              </a:rPr>
              <a:t> Форма отчетности 04090802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05891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90004" y="106877"/>
            <a:ext cx="8847117" cy="6412675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Органы </a:t>
            </a:r>
            <a:r>
              <a:rPr lang="ru-RU" b="1" dirty="0">
                <a:solidFill>
                  <a:srgbClr val="FF0000"/>
                </a:solidFill>
              </a:rPr>
              <a:t>межгосударственного  финансового </a:t>
            </a:r>
            <a:r>
              <a:rPr lang="ru-RU" b="1" dirty="0" smtClean="0">
                <a:solidFill>
                  <a:srgbClr val="FF0000"/>
                </a:solidFill>
              </a:rPr>
              <a:t>регулирования</a:t>
            </a:r>
          </a:p>
          <a:p>
            <a:pPr algn="ctr"/>
            <a:r>
              <a:rPr lang="ru-RU" dirty="0" smtClean="0"/>
              <a:t>(продолжение)</a:t>
            </a:r>
            <a:endParaRPr lang="ru-RU" dirty="0"/>
          </a:p>
          <a:p>
            <a:endParaRPr lang="ru-RU" dirty="0" smtClean="0"/>
          </a:p>
          <a:p>
            <a:pPr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</a:rPr>
              <a:t>3. </a:t>
            </a:r>
            <a:r>
              <a:rPr lang="ru-RU" dirty="0" smtClean="0"/>
              <a:t>Международный валютный фонд (</a:t>
            </a:r>
            <a:r>
              <a:rPr lang="en-US" dirty="0" smtClean="0"/>
              <a:t>IMF</a:t>
            </a:r>
            <a:r>
              <a:rPr lang="ru-RU" dirty="0" smtClean="0"/>
              <a:t>, МВФ).</a:t>
            </a:r>
            <a:r>
              <a:rPr lang="ru-RU" b="1" i="1" dirty="0" smtClean="0"/>
              <a:t>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4</a:t>
            </a:r>
            <a:r>
              <a:rPr lang="ru-RU" b="1" dirty="0">
                <a:solidFill>
                  <a:srgbClr val="C00000"/>
                </a:solidFill>
              </a:rPr>
              <a:t>. </a:t>
            </a:r>
            <a:r>
              <a:rPr lang="ru-RU" dirty="0"/>
              <a:t>Всемирный банк (</a:t>
            </a:r>
            <a:r>
              <a:rPr lang="en-US" i="1" dirty="0"/>
              <a:t>The World </a:t>
            </a:r>
            <a:r>
              <a:rPr lang="en-US" i="1" dirty="0" smtClean="0"/>
              <a:t>Bank</a:t>
            </a:r>
            <a:r>
              <a:rPr lang="ru-RU" i="1" dirty="0" smtClean="0"/>
              <a:t>, ВБ</a:t>
            </a:r>
            <a:r>
              <a:rPr lang="en-US" dirty="0" smtClean="0"/>
              <a:t>)</a:t>
            </a:r>
            <a:r>
              <a:rPr lang="ru-RU" dirty="0" smtClean="0"/>
              <a:t> </a:t>
            </a:r>
            <a:r>
              <a:rPr lang="ru-RU" dirty="0"/>
              <a:t>– Группа в составе следующих организаций: </a:t>
            </a:r>
          </a:p>
          <a:p>
            <a:r>
              <a:rPr lang="ru-RU" dirty="0"/>
              <a:t>- Международный банк реконструкции и </a:t>
            </a:r>
            <a:r>
              <a:rPr lang="ru-RU" dirty="0" smtClean="0"/>
              <a:t>развития (МБРР);</a:t>
            </a:r>
            <a:endParaRPr lang="ru-RU" dirty="0"/>
          </a:p>
          <a:p>
            <a:r>
              <a:rPr lang="ru-RU" dirty="0"/>
              <a:t>- Международная ассоциация </a:t>
            </a:r>
            <a:r>
              <a:rPr lang="ru-RU" dirty="0" smtClean="0"/>
              <a:t>развития (МАР);</a:t>
            </a:r>
            <a:endParaRPr lang="ru-RU" dirty="0"/>
          </a:p>
          <a:p>
            <a:r>
              <a:rPr lang="ru-RU" dirty="0"/>
              <a:t>-  Международная финансовая корпорация;</a:t>
            </a:r>
          </a:p>
          <a:p>
            <a:r>
              <a:rPr lang="ru-RU" dirty="0"/>
              <a:t>-  Международное агентство по гарантиям инвестиций;</a:t>
            </a:r>
          </a:p>
          <a:p>
            <a:r>
              <a:rPr lang="ru-RU" dirty="0"/>
              <a:t> - Международный центр по урегулированию инвестиционных споров.</a:t>
            </a:r>
          </a:p>
          <a:p>
            <a:endParaRPr lang="ru-RU" dirty="0"/>
          </a:p>
          <a:p>
            <a:pPr>
              <a:spcBef>
                <a:spcPts val="600"/>
              </a:spcBef>
            </a:pPr>
            <a:r>
              <a:rPr lang="ru-RU" dirty="0"/>
              <a:t> Всемирный банк и МВФ созданы по итогам </a:t>
            </a:r>
            <a:r>
              <a:rPr lang="ru-RU" dirty="0" err="1"/>
              <a:t>Бреттон-Вудской</a:t>
            </a:r>
            <a:r>
              <a:rPr lang="ru-RU" dirty="0"/>
              <a:t>  конференции (США, 1944 г.), на которой делегаты из 45 стран, в том числе СССР, обсуждали вопросы восстановления экономики и устройства мирового хозяйства после Второй мировой войны.</a:t>
            </a:r>
          </a:p>
          <a:p>
            <a:pPr>
              <a:spcBef>
                <a:spcPts val="600"/>
              </a:spcBef>
            </a:pPr>
            <a:r>
              <a:rPr lang="ru-RU" dirty="0"/>
              <a:t>   На </a:t>
            </a:r>
            <a:r>
              <a:rPr lang="en-US" dirty="0"/>
              <a:t>I</a:t>
            </a:r>
            <a:r>
              <a:rPr lang="ru-RU" dirty="0"/>
              <a:t> этапе – основным направлением в деятельности ВБ и МВФ было кредитование восстановления экономики в пострадавших от войны странах.</a:t>
            </a:r>
          </a:p>
          <a:p>
            <a:pPr>
              <a:spcBef>
                <a:spcPts val="600"/>
              </a:spcBef>
            </a:pPr>
            <a:r>
              <a:rPr lang="ru-RU" dirty="0"/>
              <a:t>   В 1968—1980 годах деятельность ВБ и МВФ была направлена на помощь развивающимся странам. </a:t>
            </a:r>
          </a:p>
          <a:p>
            <a:pPr>
              <a:spcBef>
                <a:spcPts val="600"/>
              </a:spcBef>
            </a:pPr>
            <a:r>
              <a:rPr lang="ru-RU" dirty="0"/>
              <a:t>   В 1992 году Россия вступила в МВФ и во Всемирный банк.</a:t>
            </a:r>
          </a:p>
          <a:p>
            <a:pPr>
              <a:spcBef>
                <a:spcPts val="600"/>
              </a:spcBef>
            </a:pPr>
            <a:r>
              <a:rPr lang="ru-RU" dirty="0"/>
              <a:t>   В 1998 году РФ  был выделен кредит МВФ в размере $4,781 млрд.</a:t>
            </a:r>
          </a:p>
          <a:p>
            <a:pPr>
              <a:spcBef>
                <a:spcPts val="600"/>
              </a:spcBef>
            </a:pPr>
            <a:r>
              <a:rPr lang="ru-RU" dirty="0"/>
              <a:t>   В настоящее время Россия не имеет финансовых обязательств перед международными финансовыми институтами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52697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42504" y="213756"/>
            <a:ext cx="8835241" cy="5806043"/>
          </a:xfrm>
        </p:spPr>
        <p:txBody>
          <a:bodyPr>
            <a:normAutofit/>
          </a:bodyPr>
          <a:lstStyle/>
          <a:p>
            <a:pPr indent="288000"/>
            <a:r>
              <a:rPr lang="ru-RU" dirty="0"/>
              <a:t>Всемирный банк через свои организации (МБРР и МАР) </a:t>
            </a:r>
            <a:r>
              <a:rPr lang="ru-RU" dirty="0" smtClean="0"/>
              <a:t>предоставляет займы по </a:t>
            </a:r>
            <a:r>
              <a:rPr lang="ru-RU" dirty="0"/>
              <a:t>низким </a:t>
            </a:r>
            <a:r>
              <a:rPr lang="ru-RU" dirty="0" smtClean="0"/>
              <a:t>(а иногда и </a:t>
            </a:r>
            <a:r>
              <a:rPr lang="ru-RU" dirty="0"/>
              <a:t>нулевым</a:t>
            </a:r>
            <a:r>
              <a:rPr lang="ru-RU" dirty="0" smtClean="0"/>
              <a:t>) процентным ставкам или </a:t>
            </a:r>
            <a:r>
              <a:rPr lang="ru-RU" dirty="0"/>
              <a:t>в виде </a:t>
            </a:r>
            <a:r>
              <a:rPr lang="ru-RU" dirty="0" smtClean="0"/>
              <a:t>грантов</a:t>
            </a:r>
            <a:r>
              <a:rPr lang="ru-RU" dirty="0"/>
              <a:t> странам, не имеющим доступа к </a:t>
            </a:r>
            <a:r>
              <a:rPr lang="ru-RU" dirty="0" smtClean="0"/>
              <a:t>международным рынкам капитала </a:t>
            </a:r>
            <a:r>
              <a:rPr lang="ru-RU" dirty="0"/>
              <a:t>  или имеющим такой доступ на невыгодных условиях. </a:t>
            </a:r>
            <a:endParaRPr lang="ru-RU" dirty="0" smtClean="0"/>
          </a:p>
          <a:p>
            <a:pPr indent="288000"/>
            <a:r>
              <a:rPr lang="ru-RU" dirty="0"/>
              <a:t> </a:t>
            </a:r>
            <a:endParaRPr lang="ru-RU" dirty="0" smtClean="0"/>
          </a:p>
          <a:p>
            <a:pPr indent="288000" algn="l"/>
            <a:r>
              <a:rPr lang="ru-RU" dirty="0"/>
              <a:t>Крупнейшие акционеры Всемирного банка - США, Япония, Германия, Великобритания и Франция</a:t>
            </a:r>
            <a:r>
              <a:rPr lang="ru-RU" dirty="0" smtClean="0"/>
              <a:t>. </a:t>
            </a:r>
          </a:p>
          <a:p>
            <a:pPr indent="288000" algn="l"/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Каждые </a:t>
            </a:r>
            <a:r>
              <a:rPr lang="ru-RU" dirty="0"/>
              <a:t>три года Группа Всемирного банка разрабатывает рамочный документ: «Стратегия деятельности Группы Всемирного банка», который используется как основа сотрудничества с </a:t>
            </a:r>
            <a:r>
              <a:rPr lang="ru-RU" dirty="0" smtClean="0"/>
              <a:t>разными </a:t>
            </a:r>
            <a:r>
              <a:rPr lang="ru-RU" dirty="0"/>
              <a:t>странами. </a:t>
            </a:r>
            <a:endParaRPr lang="ru-RU" dirty="0" smtClean="0"/>
          </a:p>
          <a:p>
            <a:pPr indent="288000" algn="l"/>
            <a:endParaRPr lang="ru-RU" dirty="0" smtClean="0"/>
          </a:p>
          <a:p>
            <a:pPr indent="288000"/>
            <a:r>
              <a:rPr lang="ru-RU" dirty="0" smtClean="0"/>
              <a:t>Стратегия </a:t>
            </a:r>
            <a:r>
              <a:rPr lang="ru-RU" dirty="0"/>
              <a:t>помогает увязать программы банка как по предоставлению займов, так и аналитических и консультационных услуг, с конкретными целями развития каждой страны-заёмщика. </a:t>
            </a:r>
            <a:endParaRPr lang="ru-RU" dirty="0" smtClean="0"/>
          </a:p>
          <a:p>
            <a:pPr indent="288000"/>
            <a:endParaRPr lang="ru-RU" dirty="0" smtClean="0"/>
          </a:p>
          <a:p>
            <a:pPr indent="288000"/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93942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95003" y="178130"/>
            <a:ext cx="8918368" cy="5841669"/>
          </a:xfrm>
        </p:spPr>
        <p:txBody>
          <a:bodyPr>
            <a:normAutofit/>
          </a:bodyPr>
          <a:lstStyle/>
          <a:p>
            <a:r>
              <a:rPr lang="ru-RU" dirty="0" smtClean="0"/>
              <a:t>    </a:t>
            </a:r>
          </a:p>
          <a:p>
            <a:pPr indent="288000"/>
            <a:r>
              <a:rPr lang="ru-RU" dirty="0"/>
              <a:t>Важность этих институтов в системе </a:t>
            </a:r>
            <a:r>
              <a:rPr lang="ru-RU" dirty="0" smtClean="0"/>
              <a:t>международного финансового </a:t>
            </a:r>
            <a:r>
              <a:rPr lang="ru-RU" dirty="0"/>
              <a:t>регулирования  особенно проявляется в кризисные и посткризисные периоды.</a:t>
            </a:r>
          </a:p>
          <a:p>
            <a:pPr indent="288000"/>
            <a:r>
              <a:rPr lang="ru-RU" dirty="0"/>
              <a:t>Так, в 1999 году после азиатского финансового кризиса МВФ совместно с Всемирным банком приняли программу оценки финансового сектора (</a:t>
            </a:r>
            <a:r>
              <a:rPr lang="en-US" dirty="0"/>
              <a:t>FSAP</a:t>
            </a:r>
            <a:r>
              <a:rPr lang="ru-RU" dirty="0"/>
              <a:t>), которая первоначально носила добровольный  характер, при этом предметом оценок </a:t>
            </a:r>
            <a:r>
              <a:rPr lang="en-US" dirty="0"/>
              <a:t>FSAP</a:t>
            </a:r>
            <a:r>
              <a:rPr lang="ru-RU" dirty="0"/>
              <a:t> были развивающиеся государства и  офшорные зоны. </a:t>
            </a:r>
            <a:endParaRPr lang="ru-RU" dirty="0" smtClean="0"/>
          </a:p>
          <a:p>
            <a:pPr indent="288000"/>
            <a:r>
              <a:rPr lang="ru-RU" dirty="0" smtClean="0"/>
              <a:t>С </a:t>
            </a:r>
            <a:r>
              <a:rPr lang="ru-RU" dirty="0"/>
              <a:t>2010 года </a:t>
            </a:r>
            <a:r>
              <a:rPr lang="en-US" dirty="0"/>
              <a:t>FSAP </a:t>
            </a:r>
            <a:r>
              <a:rPr lang="ru-RU" dirty="0"/>
              <a:t> стала обязательной и для стран-членов МВФ с системно значимыми финансовыми  секторами (25 стран</a:t>
            </a:r>
            <a:r>
              <a:rPr lang="ru-RU" dirty="0" smtClean="0"/>
              <a:t>).</a:t>
            </a:r>
          </a:p>
          <a:p>
            <a:pPr indent="288000"/>
            <a:r>
              <a:rPr lang="ru-RU" dirty="0" smtClean="0"/>
              <a:t>Основа </a:t>
            </a:r>
            <a:r>
              <a:rPr lang="ru-RU" dirty="0"/>
              <a:t>новой модели финансового регулирования</a:t>
            </a:r>
            <a:r>
              <a:rPr lang="ru-RU" b="1" dirty="0"/>
              <a:t> </a:t>
            </a:r>
            <a:r>
              <a:rPr lang="ru-RU" dirty="0"/>
              <a:t>― выявление и  устранение системных рисков, которые могут представлять угрозу для  финансовой стабильности.</a:t>
            </a:r>
          </a:p>
          <a:p>
            <a:pPr indent="288000"/>
            <a:endParaRPr lang="ru-RU" dirty="0" smtClean="0"/>
          </a:p>
          <a:p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5675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Автор: Иванов Иван Иванович</a:t>
            </a:r>
          </a:p>
          <a:p>
            <a:r>
              <a:rPr lang="ru-RU" dirty="0"/>
              <a:t>Адрес: г. Владивосток, ул. Гоголя, д. 41</a:t>
            </a:r>
          </a:p>
          <a:p>
            <a:r>
              <a:rPr lang="ru-RU" dirty="0"/>
              <a:t>Тел. : () 2404046</a:t>
            </a:r>
          </a:p>
          <a:p>
            <a:r>
              <a:rPr lang="en-US" dirty="0"/>
              <a:t>E</a:t>
            </a:r>
            <a:r>
              <a:rPr lang="ru-RU" dirty="0"/>
              <a:t>-</a:t>
            </a:r>
            <a:r>
              <a:rPr lang="en-US" dirty="0"/>
              <a:t>mail: osot@vvsu.ru</a:t>
            </a:r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57c0b510a7ee74a81a5c2483d0e1fd636dbe"/>
</p:tagLst>
</file>

<file path=ppt/theme/theme1.xml><?xml version="1.0" encoding="utf-8"?>
<a:theme xmlns:a="http://schemas.openxmlformats.org/drawingml/2006/main" name="ДО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3421</TotalTime>
  <Words>4771</Words>
  <Application>Microsoft Office PowerPoint</Application>
  <PresentationFormat>Экран (4:3)</PresentationFormat>
  <Paragraphs>581</Paragraphs>
  <Slides>53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0" baseType="lpstr">
      <vt:lpstr>Arial</vt:lpstr>
      <vt:lpstr>Calibri</vt:lpstr>
      <vt:lpstr>Symbol</vt:lpstr>
      <vt:lpstr>Tahoma</vt:lpstr>
      <vt:lpstr>Times New Roman</vt:lpstr>
      <vt:lpstr>Wingdings</vt:lpstr>
      <vt:lpstr>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Методы ДКП</vt:lpstr>
      <vt:lpstr>Обязательные резервы представляют собой денежные средства, которые кредитные организации должны поддерживать на открытых в центральном банке счетах или в иной, установленной центральным банком форме.</vt:lpstr>
      <vt:lpstr>Презентация PowerPoint</vt:lpstr>
      <vt:lpstr>Процентная политика Центрального банка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Определение уровня достаточности капитала:  эволюция подходов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298</cp:revision>
  <cp:lastPrinted>2023-04-05T06:48:24Z</cp:lastPrinted>
  <dcterms:created xsi:type="dcterms:W3CDTF">2013-03-28T05:50:20Z</dcterms:created>
  <dcterms:modified xsi:type="dcterms:W3CDTF">2023-04-05T09:39:30Z</dcterms:modified>
</cp:coreProperties>
</file>