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78" r:id="rId25"/>
    <p:sldId id="280" r:id="rId26"/>
    <p:sldId id="281" r:id="rId27"/>
    <p:sldId id="290" r:id="rId28"/>
    <p:sldId id="291" r:id="rId29"/>
    <p:sldId id="293" r:id="rId30"/>
    <p:sldId id="292" r:id="rId31"/>
    <p:sldId id="294" r:id="rId32"/>
    <p:sldId id="298" r:id="rId33"/>
    <p:sldId id="299" r:id="rId34"/>
    <p:sldId id="295" r:id="rId35"/>
    <p:sldId id="296" r:id="rId36"/>
    <p:sldId id="29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1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12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1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41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0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74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359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92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0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46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50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0">
              <a:schemeClr val="bg1">
                <a:lumMod val="85000"/>
              </a:schemeClr>
            </a:gs>
            <a:gs pos="52000">
              <a:srgbClr val="E6E6E6"/>
            </a:gs>
            <a:gs pos="99000">
              <a:srgbClr val="7D8496"/>
            </a:gs>
            <a:gs pos="100000">
              <a:srgbClr val="E6E6E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C5AFB-FEDD-4A9F-856A-F50F0C908586}" type="datetimeFigureOut">
              <a:rPr lang="ru-RU" smtClean="0"/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2EFC9-251C-4C9A-9F60-FBC3949CDC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65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package" Target="../embeddings/_________Microsoft_Word2.docx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conomicportal.ru/img/facts/zakony-engelya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4624"/>
            <a:ext cx="7772400" cy="377788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4900" b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  <a:r>
              <a:rPr lang="ru-RU" sz="4900" b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900" b="1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kern="0" dirty="0">
                <a:solidFill>
                  <a:srgbClr val="3E3D2D">
                    <a:lumMod val="50000"/>
                  </a:srgbClr>
                </a:solidFill>
              </a:rPr>
              <a:t/>
            </a:r>
            <a:br>
              <a:rPr lang="ru-RU" sz="1800" kern="0" dirty="0">
                <a:solidFill>
                  <a:srgbClr val="3E3D2D">
                    <a:lumMod val="50000"/>
                  </a:srgbClr>
                </a:solidFill>
              </a:rPr>
            </a:br>
            <a:r>
              <a:rPr lang="ru-RU" sz="2800" kern="0" dirty="0">
                <a:solidFill>
                  <a:sysClr val="windowText" lastClr="000000"/>
                </a:solidFill>
              </a:rPr>
              <a:t>Лектор: Красова Елена Викторовна, доцент кафедры мировой экономики и международных отношений, ауд. 1506. Тел.: </a:t>
            </a:r>
            <a:r>
              <a:rPr lang="ru-RU" sz="2800" kern="0" dirty="0" smtClean="0">
                <a:solidFill>
                  <a:sysClr val="windowText" lastClr="000000"/>
                </a:solidFill>
              </a:rPr>
              <a:t>240-41-93</a:t>
            </a:r>
            <a:br>
              <a:rPr lang="ru-RU" sz="2800" kern="0" dirty="0" smtClean="0">
                <a:solidFill>
                  <a:sysClr val="windowText" lastClr="000000"/>
                </a:solidFill>
              </a:rPr>
            </a:br>
            <a:r>
              <a:rPr lang="en-US" sz="2800" kern="0" dirty="0">
                <a:solidFill>
                  <a:sysClr val="windowText" lastClr="000000"/>
                </a:solidFill>
              </a:rPr>
              <a:t>E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-mail: elena_krasova@rambler.ru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149080"/>
            <a:ext cx="7488832" cy="2664296"/>
          </a:xfrm>
        </p:spPr>
        <p:txBody>
          <a:bodyPr>
            <a:noAutofit/>
          </a:bodyPr>
          <a:lstStyle/>
          <a:p>
            <a:r>
              <a:rPr lang="ru-RU" sz="4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Тема </a:t>
            </a:r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7. </a:t>
            </a:r>
          </a:p>
          <a:p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Эластичность спроса </a:t>
            </a:r>
            <a:r>
              <a:rPr lang="ru-RU" sz="4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и предложения</a:t>
            </a:r>
            <a:r>
              <a:rPr lang="ru-RU" sz="4500" dirty="0">
                <a:solidFill>
                  <a:schemeClr val="tx2">
                    <a:lumMod val="75000"/>
                  </a:schemeClr>
                </a:solidFill>
                <a:ea typeface="+mj-ea"/>
                <a:cs typeface="+mj-cs"/>
              </a:rPr>
              <a:t/>
            </a:r>
            <a:br>
              <a:rPr lang="ru-RU" sz="4500" dirty="0">
                <a:solidFill>
                  <a:schemeClr val="tx2">
                    <a:lumMod val="75000"/>
                  </a:schemeClr>
                </a:solidFill>
                <a:ea typeface="+mj-ea"/>
                <a:cs typeface="+mj-cs"/>
              </a:rPr>
            </a:br>
            <a:endParaRPr lang="ru-RU" sz="45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94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71208" y="1196752"/>
            <a:ext cx="8793280" cy="5472608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3700" dirty="0" smtClean="0">
                <a:solidFill>
                  <a:schemeClr val="tx1"/>
                </a:solidFill>
              </a:rPr>
              <a:t>Понятие </a:t>
            </a:r>
            <a:r>
              <a:rPr lang="ru-RU" sz="3700" dirty="0">
                <a:solidFill>
                  <a:schemeClr val="tx1"/>
                </a:solidFill>
              </a:rPr>
              <a:t>эластичности в </a:t>
            </a:r>
            <a:r>
              <a:rPr lang="ru-RU" sz="3700" dirty="0" smtClean="0">
                <a:solidFill>
                  <a:schemeClr val="tx1"/>
                </a:solidFill>
              </a:rPr>
              <a:t>экономике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</a:t>
            </a:r>
            <a:r>
              <a:rPr lang="ru-RU" sz="3700" dirty="0">
                <a:solidFill>
                  <a:schemeClr val="tx1"/>
                </a:solidFill>
              </a:rPr>
              <a:t>Эластичность спроса по цене, ее виды и методы </a:t>
            </a:r>
            <a:r>
              <a:rPr lang="ru-RU" sz="3700" dirty="0" smtClean="0">
                <a:solidFill>
                  <a:schemeClr val="tx1"/>
                </a:solidFill>
              </a:rPr>
              <a:t>измерения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Факторы</a:t>
            </a:r>
            <a:r>
              <a:rPr lang="ru-RU" sz="3700" dirty="0">
                <a:solidFill>
                  <a:schemeClr val="tx1"/>
                </a:solidFill>
              </a:rPr>
              <a:t>, определяющие эластичность спроса по </a:t>
            </a:r>
            <a:r>
              <a:rPr lang="ru-RU" sz="3700" dirty="0" smtClean="0">
                <a:solidFill>
                  <a:schemeClr val="tx1"/>
                </a:solidFill>
              </a:rPr>
              <a:t>цене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Эластичность </a:t>
            </a:r>
            <a:r>
              <a:rPr lang="ru-RU" sz="3700" dirty="0">
                <a:solidFill>
                  <a:schemeClr val="tx1"/>
                </a:solidFill>
              </a:rPr>
              <a:t>спроса и динамика выручки </a:t>
            </a:r>
            <a:r>
              <a:rPr lang="ru-RU" sz="3700" dirty="0" smtClean="0">
                <a:solidFill>
                  <a:schemeClr val="tx1"/>
                </a:solidFill>
              </a:rPr>
              <a:t>продавца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>
                <a:solidFill>
                  <a:schemeClr val="tx1"/>
                </a:solidFill>
              </a:rPr>
              <a:t> </a:t>
            </a:r>
            <a:r>
              <a:rPr lang="ru-RU" sz="3700" dirty="0" smtClean="0">
                <a:solidFill>
                  <a:schemeClr val="tx1"/>
                </a:solidFill>
              </a:rPr>
              <a:t>Эластичность </a:t>
            </a:r>
            <a:r>
              <a:rPr lang="ru-RU" sz="3700" dirty="0">
                <a:solidFill>
                  <a:schemeClr val="tx1"/>
                </a:solidFill>
              </a:rPr>
              <a:t>спроса по </a:t>
            </a:r>
            <a:r>
              <a:rPr lang="ru-RU" sz="3700" dirty="0" smtClean="0">
                <a:solidFill>
                  <a:schemeClr val="tx1"/>
                </a:solidFill>
              </a:rPr>
              <a:t>доходу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</a:t>
            </a:r>
            <a:r>
              <a:rPr lang="ru-RU" sz="3700" dirty="0">
                <a:solidFill>
                  <a:schemeClr val="tx1"/>
                </a:solidFill>
              </a:rPr>
              <a:t>Классификация товаров: нормальные товары, товары низшей категории, товары первой необходимости, товары </a:t>
            </a:r>
            <a:r>
              <a:rPr lang="ru-RU" sz="3700" dirty="0" smtClean="0">
                <a:solidFill>
                  <a:schemeClr val="tx1"/>
                </a:solidFill>
              </a:rPr>
              <a:t>роскоши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</a:t>
            </a:r>
            <a:r>
              <a:rPr lang="ru-RU" sz="3700" dirty="0">
                <a:solidFill>
                  <a:schemeClr val="tx1"/>
                </a:solidFill>
              </a:rPr>
              <a:t>Закон </a:t>
            </a:r>
            <a:r>
              <a:rPr lang="ru-RU" sz="3700" dirty="0" err="1" smtClean="0">
                <a:solidFill>
                  <a:schemeClr val="tx1"/>
                </a:solidFill>
              </a:rPr>
              <a:t>Энгеля</a:t>
            </a:r>
            <a:endParaRPr lang="ru-RU" sz="3700" dirty="0" smtClean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</a:t>
            </a:r>
            <a:r>
              <a:rPr lang="ru-RU" sz="3700" dirty="0">
                <a:solidFill>
                  <a:schemeClr val="tx1"/>
                </a:solidFill>
              </a:rPr>
              <a:t>Перекрестная эластичность </a:t>
            </a:r>
            <a:r>
              <a:rPr lang="ru-RU" sz="3700" dirty="0" smtClean="0">
                <a:solidFill>
                  <a:schemeClr val="tx1"/>
                </a:solidFill>
              </a:rPr>
              <a:t>спроса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>
                <a:solidFill>
                  <a:schemeClr val="tx1"/>
                </a:solidFill>
              </a:rPr>
              <a:t> </a:t>
            </a:r>
            <a:r>
              <a:rPr lang="ru-RU" sz="3700" dirty="0" smtClean="0">
                <a:solidFill>
                  <a:schemeClr val="tx1"/>
                </a:solidFill>
              </a:rPr>
              <a:t>Эластичность </a:t>
            </a:r>
            <a:r>
              <a:rPr lang="ru-RU" sz="3700" dirty="0">
                <a:solidFill>
                  <a:schemeClr val="tx1"/>
                </a:solidFill>
              </a:rPr>
              <a:t>предложения по цене, ее виды и способы </a:t>
            </a:r>
            <a:r>
              <a:rPr lang="ru-RU" sz="3700" dirty="0" smtClean="0">
                <a:solidFill>
                  <a:schemeClr val="tx1"/>
                </a:solidFill>
              </a:rPr>
              <a:t>измерения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 smtClean="0">
                <a:solidFill>
                  <a:schemeClr val="tx1"/>
                </a:solidFill>
              </a:rPr>
              <a:t> </a:t>
            </a:r>
            <a:r>
              <a:rPr lang="ru-RU" sz="3700" dirty="0">
                <a:solidFill>
                  <a:schemeClr val="tx1"/>
                </a:solidFill>
              </a:rPr>
              <a:t>Факторы, определяющие эластичность предложения по </a:t>
            </a:r>
            <a:r>
              <a:rPr lang="ru-RU" sz="3700" dirty="0" smtClean="0">
                <a:solidFill>
                  <a:schemeClr val="tx1"/>
                </a:solidFill>
              </a:rPr>
              <a:t>цене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Blip>
                <a:blip r:embed="rId3"/>
              </a:buBlip>
            </a:pPr>
            <a:r>
              <a:rPr lang="ru-RU" sz="3700" dirty="0">
                <a:solidFill>
                  <a:schemeClr val="tx1"/>
                </a:solidFill>
              </a:rPr>
              <a:t> </a:t>
            </a:r>
            <a:r>
              <a:rPr lang="ru-RU" sz="3700" dirty="0" smtClean="0">
                <a:solidFill>
                  <a:schemeClr val="tx1"/>
                </a:solidFill>
              </a:rPr>
              <a:t>Краткосрочный </a:t>
            </a:r>
            <a:r>
              <a:rPr lang="ru-RU" sz="3700" dirty="0">
                <a:solidFill>
                  <a:schemeClr val="tx1"/>
                </a:solidFill>
              </a:rPr>
              <a:t>и долгосрочный периоды в экономическом </a:t>
            </a:r>
            <a:r>
              <a:rPr lang="ru-RU" sz="3700" dirty="0" smtClean="0">
                <a:solidFill>
                  <a:schemeClr val="tx1"/>
                </a:solidFill>
              </a:rPr>
              <a:t>анализе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116632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</a:t>
            </a:r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</a:t>
            </a:r>
            <a:endParaRPr lang="ru-RU" sz="5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030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71208" y="1196752"/>
            <a:ext cx="8793280" cy="5472608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- это экономическая категория, характеризующая меру реакции одной переменной в результате изменения другой.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ru-RU" sz="1000" dirty="0" smtClean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в теории спроса и предложения</a:t>
            </a:r>
            <a:r>
              <a:rPr lang="ru-RU" sz="3000" dirty="0" smtClean="0">
                <a:solidFill>
                  <a:schemeClr val="tx1"/>
                </a:solidFill>
              </a:rPr>
              <a:t>: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3000" dirty="0" smtClean="0">
                <a:solidFill>
                  <a:schemeClr val="tx1"/>
                </a:solidFill>
              </a:rPr>
              <a:t>эластичность спроса по цене;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3000" dirty="0" smtClean="0">
                <a:solidFill>
                  <a:schemeClr val="tx1"/>
                </a:solidFill>
              </a:rPr>
              <a:t>эластичность спроса по доходу;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3000" dirty="0" smtClean="0">
                <a:solidFill>
                  <a:schemeClr val="tx1"/>
                </a:solidFill>
              </a:rPr>
              <a:t>перекрестная эластичность спроса;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3000" dirty="0" smtClean="0">
                <a:solidFill>
                  <a:schemeClr val="tx1"/>
                </a:solidFill>
              </a:rPr>
              <a:t>эластичность предложения.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116632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–   </a:t>
            </a:r>
            <a:endParaRPr lang="ru-RU" sz="5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6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71208" y="1196752"/>
            <a:ext cx="8793280" cy="547260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- это степень изменения объема спроса на товар в результате изменения цены. Это степень чувствительности потребителей к изменению цены.</a:t>
            </a:r>
          </a:p>
          <a:p>
            <a:pPr algn="l">
              <a:spcBef>
                <a:spcPts val="0"/>
              </a:spcBef>
            </a:pPr>
            <a:endParaRPr lang="ru-RU" sz="1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Эластичность измеряется с помощью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коэффициента эластичности</a:t>
            </a:r>
            <a:r>
              <a:rPr lang="ru-RU" sz="2400" dirty="0" smtClean="0">
                <a:solidFill>
                  <a:schemeClr val="tx1"/>
                </a:solidFill>
              </a:rPr>
              <a:t>, представляющего собой отношение процентного изменения количества покупаемого товара к процентному изменению цены. </a:t>
            </a:r>
          </a:p>
          <a:p>
            <a:pPr algn="l"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2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2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Коэффициент эластичности показывает, насколько процентов изменится объем покупок, если цена изменится на 1%.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116632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спроса по цене –   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http://modern-econ.ru/images/stories/16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77072"/>
            <a:ext cx="2512367" cy="15121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523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71208" y="1196752"/>
            <a:ext cx="8793280" cy="547260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ru-RU" sz="1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10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1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10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99392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эластичности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http://modern-econ.ru/images/stories/16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507428" cy="12914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32316" y="692696"/>
            <a:ext cx="85196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/>
              <a:t>Процентные изменения объема спроса и цены рассчитыва­ются следующим образом: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0263" y="2924944"/>
            <a:ext cx="867347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/>
              <a:t>где Q</a:t>
            </a:r>
            <a:r>
              <a:rPr lang="ru-RU" sz="2600" baseline="-25000" dirty="0"/>
              <a:t>1</a:t>
            </a:r>
            <a:r>
              <a:rPr lang="ru-RU" sz="2600" dirty="0"/>
              <a:t> и Q</a:t>
            </a:r>
            <a:r>
              <a:rPr lang="ru-RU" sz="2600" baseline="-25000" dirty="0"/>
              <a:t>2</a:t>
            </a:r>
            <a:r>
              <a:rPr lang="ru-RU" sz="2600" dirty="0"/>
              <a:t> — первоначальный и текущий объем спроса; P</a:t>
            </a:r>
            <a:r>
              <a:rPr lang="ru-RU" sz="2600" baseline="-25000" dirty="0"/>
              <a:t>1</a:t>
            </a:r>
            <a:r>
              <a:rPr lang="ru-RU" sz="2600" dirty="0"/>
              <a:t> и Р</a:t>
            </a:r>
            <a:r>
              <a:rPr lang="ru-RU" sz="2600" baseline="-25000" dirty="0"/>
              <a:t>2</a:t>
            </a:r>
            <a:r>
              <a:rPr lang="ru-RU" sz="2600" dirty="0"/>
              <a:t> — первоначальная и текущая цена. Таким образом, </a:t>
            </a:r>
            <a:endParaRPr lang="ru-RU" sz="2600" dirty="0" smtClean="0"/>
          </a:p>
          <a:p>
            <a:r>
              <a:rPr lang="ru-RU" sz="2600" dirty="0" smtClean="0"/>
              <a:t>коэффициент </a:t>
            </a:r>
            <a:r>
              <a:rPr lang="ru-RU" sz="2600" dirty="0"/>
              <a:t>ценовой </a:t>
            </a:r>
            <a:r>
              <a:rPr lang="ru-RU" sz="2600" dirty="0" smtClean="0"/>
              <a:t>эластичности:</a:t>
            </a:r>
            <a:endParaRPr lang="ru-RU" sz="2600" dirty="0"/>
          </a:p>
        </p:txBody>
      </p:sp>
      <p:pic>
        <p:nvPicPr>
          <p:cNvPr id="11" name="Рисунок 10" descr="http://modern-econ.ru/images/stories/16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8540205" cy="136815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256895" y="5565338"/>
            <a:ext cx="867347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Поскольку зависимость между ценой и объемом спроса обратная, то коэффициент ценовой эластичности всегда отрицателен. Но для анализа важен только модуль.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409616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Точечная эластичность – 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2316" y="908720"/>
            <a:ext cx="851962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точный способ измерения эластичности – рассчитывается в случаях незначительных изменений цены (обычно до 5%) или в задачах с четко заданными, непрерывными функциями спроса: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263" y="4348261"/>
            <a:ext cx="86734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где Δ</a:t>
            </a:r>
            <a:r>
              <a:rPr lang="en-US" sz="2800" dirty="0" smtClean="0"/>
              <a:t>Q = Q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– Q</a:t>
            </a:r>
            <a:r>
              <a:rPr lang="en-US" sz="2800" baseline="-25000" dirty="0" smtClean="0"/>
              <a:t>1</a:t>
            </a:r>
            <a:r>
              <a:rPr lang="ru-RU" sz="2800" dirty="0" smtClean="0"/>
              <a:t> разница между текущим и первоначальным объемом спроса; </a:t>
            </a:r>
            <a:r>
              <a:rPr lang="en-US" sz="2800" dirty="0" smtClean="0"/>
              <a:t>ΔP = P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– P</a:t>
            </a:r>
            <a:r>
              <a:rPr lang="en-US" sz="2800" baseline="-25000" dirty="0" smtClean="0"/>
              <a:t>1</a:t>
            </a:r>
            <a:endParaRPr lang="ru-RU" sz="2800" dirty="0" smtClean="0"/>
          </a:p>
          <a:p>
            <a:r>
              <a:rPr lang="ru-RU" sz="2800" dirty="0" smtClean="0"/>
              <a:t>разница между текущей и первоначальной ценой.</a:t>
            </a:r>
            <a:endParaRPr lang="ru-RU" sz="2600" dirty="0"/>
          </a:p>
        </p:txBody>
      </p:sp>
      <p:pic>
        <p:nvPicPr>
          <p:cNvPr id="12" name="Рисунок 11" descr="http://todo.selyam.net/tw_files2/urls_1/477/d-476861/476861_html_4abe7a44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07960"/>
            <a:ext cx="2757170" cy="134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todo.selyam.net/tw_files2/urls_1/477/d-476861/476861_html_40ac1b02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80928"/>
            <a:ext cx="3384376" cy="136815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3196647" y="2791648"/>
            <a:ext cx="20954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или, в развернутом виде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1986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5084" y="13973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Точечная эластичность  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6835" y="764704"/>
            <a:ext cx="85196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измеряется в </a:t>
            </a:r>
            <a:r>
              <a:rPr lang="ru-RU" sz="2600" dirty="0"/>
              <a:t>одной точке кривой </a:t>
            </a:r>
            <a:r>
              <a:rPr lang="ru-RU" sz="2600" dirty="0" smtClean="0"/>
              <a:t>спроса и может </a:t>
            </a:r>
            <a:r>
              <a:rPr lang="ru-RU" sz="2600" dirty="0"/>
              <a:t>быть определена, если провести касательную к кривой спроса.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4211213" y="1882443"/>
                <a:ext cx="4680520" cy="29147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600" dirty="0" smtClean="0"/>
                  <a:t>Значение коэффициента точечной эластичности обратно пропорционально тангенсу угла наклона касательной к оси абсцисс.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/>
                        </a:rPr>
                        <m:t>𝐄𝐝</m:t>
                      </m:r>
                      <m:r>
                        <a:rPr lang="en-US" sz="2600" b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6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𝐭𝐠</m:t>
                          </m:r>
                          <m:r>
                            <a:rPr lang="en-US" sz="2600" b="1">
                              <a:latin typeface="Cambria Math"/>
                            </a:rPr>
                            <m:t> </m:t>
                          </m:r>
                          <m:r>
                            <a:rPr lang="en-US" sz="2600" b="1" i="1">
                              <a:latin typeface="Cambria Math"/>
                            </a:rPr>
                            <m:t>𝜶</m:t>
                          </m:r>
                        </m:den>
                      </m:f>
                    </m:oMath>
                  </m:oMathPara>
                </a14:m>
                <a:endParaRPr lang="ru-RU" sz="2600" b="1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213" y="1882443"/>
                <a:ext cx="4680520" cy="2914709"/>
              </a:xfrm>
              <a:prstGeom prst="rect">
                <a:avLst/>
              </a:prstGeom>
              <a:blipFill rotWithShape="1">
                <a:blip r:embed="rId3"/>
                <a:stretch>
                  <a:fillRect l="-2344" t="-1674" r="-35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Группа 8"/>
          <p:cNvGrpSpPr/>
          <p:nvPr/>
        </p:nvGrpSpPr>
        <p:grpSpPr>
          <a:xfrm>
            <a:off x="251520" y="1806758"/>
            <a:ext cx="3600400" cy="2918386"/>
            <a:chOff x="2339752" y="1628800"/>
            <a:chExt cx="3600400" cy="2918386"/>
          </a:xfrm>
        </p:grpSpPr>
        <p:pic>
          <p:nvPicPr>
            <p:cNvPr id="1026" name="Picture 2" descr="http://economyst.org.ua/images/stories/micro_ec/t_d_el2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1628800"/>
              <a:ext cx="3600400" cy="291838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</p:pic>
        <p:sp>
          <p:nvSpPr>
            <p:cNvPr id="6" name="Дуга 5"/>
            <p:cNvSpPr/>
            <p:nvPr/>
          </p:nvSpPr>
          <p:spPr>
            <a:xfrm rot="13156843">
              <a:off x="4334771" y="3496196"/>
              <a:ext cx="914400" cy="914400"/>
            </a:xfrm>
            <a:prstGeom prst="arc">
              <a:avLst>
                <a:gd name="adj1" fmla="val 18687277"/>
                <a:gd name="adj2" fmla="val 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95376" y="3660094"/>
              <a:ext cx="436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dirty="0" smtClean="0">
                  <a:latin typeface="Times New Roman"/>
                  <a:cs typeface="Times New Roman"/>
                </a:rPr>
                <a:t>α</a:t>
              </a:r>
              <a:endParaRPr lang="ru-RU" sz="2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56835" y="4941168"/>
                <a:ext cx="8519621" cy="1428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600" dirty="0" smtClean="0"/>
                  <a:t>Если спрос задан линейной функцией вида </a:t>
                </a:r>
                <a:r>
                  <a:rPr lang="en-US" sz="2600" dirty="0" err="1" smtClean="0"/>
                  <a:t>Qd</a:t>
                </a:r>
                <a:r>
                  <a:rPr lang="ru-RU" sz="2600" dirty="0" smtClean="0"/>
                  <a:t> = а – </a:t>
                </a:r>
                <a:r>
                  <a:rPr lang="en-US" sz="2600" dirty="0" smtClean="0"/>
                  <a:t>b</a:t>
                </a:r>
                <a:r>
                  <a:rPr lang="en-US" sz="2600" dirty="0" smtClean="0">
                    <a:cs typeface="Times New Roman"/>
                  </a:rPr>
                  <a:t>∙</a:t>
                </a:r>
                <a:r>
                  <a:rPr lang="ru-RU" sz="2600" dirty="0" smtClean="0">
                    <a:cs typeface="Times New Roman"/>
                  </a:rPr>
                  <a:t>Р, то: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1">
                          <a:latin typeface="Cambria Math"/>
                        </a:rPr>
                        <m:t>𝐄𝐝</m:t>
                      </m:r>
                      <m:r>
                        <a:rPr lang="en-US" sz="3000" b="1">
                          <a:latin typeface="Cambria Math"/>
                        </a:rPr>
                        <m:t>=</m:t>
                      </m:r>
                      <m:r>
                        <a:rPr lang="en-US" sz="3000" b="1" i="1">
                          <a:latin typeface="Cambria Math"/>
                        </a:rPr>
                        <m:t>𝐛</m:t>
                      </m:r>
                      <m:f>
                        <m:fPr>
                          <m:ctrlPr>
                            <a:rPr lang="ru-RU" sz="3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000" b="1" i="0">
                              <a:latin typeface="Cambria Math"/>
                            </a:rPr>
                            <m:t>𝐏</m:t>
                          </m:r>
                        </m:num>
                        <m:den>
                          <m:r>
                            <a:rPr lang="en-US" sz="3000" b="1" i="0" smtClean="0">
                              <a:latin typeface="Cambria Math"/>
                            </a:rPr>
                            <m:t>𝐐</m:t>
                          </m:r>
                        </m:den>
                      </m:f>
                    </m:oMath>
                  </m:oMathPara>
                </a14:m>
                <a:endParaRPr lang="ru-RU" sz="3000" b="1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35" y="4941168"/>
                <a:ext cx="8519621" cy="1428533"/>
              </a:xfrm>
              <a:prstGeom prst="rect">
                <a:avLst/>
              </a:prstGeom>
              <a:blipFill rotWithShape="1">
                <a:blip r:embed="rId5"/>
                <a:stretch>
                  <a:fillRect l="-1288" t="-3419" r="-5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8771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Дуговая эластичность – 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2316" y="836712"/>
            <a:ext cx="85196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способ примерной </a:t>
            </a:r>
            <a:r>
              <a:rPr lang="ru-RU" sz="2800" dirty="0"/>
              <a:t>(</a:t>
            </a:r>
            <a:r>
              <a:rPr lang="ru-RU" sz="2800" dirty="0" smtClean="0"/>
              <a:t>ориентировочной) оценки степени </a:t>
            </a:r>
            <a:r>
              <a:rPr lang="ru-RU" sz="2800" dirty="0"/>
              <a:t>реакции спроса </a:t>
            </a:r>
            <a:r>
              <a:rPr lang="ru-RU" sz="2800" dirty="0" smtClean="0"/>
              <a:t>на </a:t>
            </a:r>
            <a:r>
              <a:rPr lang="ru-RU" sz="2800" dirty="0"/>
              <a:t>изменения </a:t>
            </a:r>
            <a:r>
              <a:rPr lang="ru-RU" sz="2800" dirty="0" smtClean="0"/>
              <a:t>цены, который </a:t>
            </a:r>
            <a:r>
              <a:rPr lang="ru-RU" sz="2800" dirty="0"/>
              <a:t>используется в случаях с относительно большими изменениями </a:t>
            </a:r>
            <a:r>
              <a:rPr lang="ru-RU" sz="2800" dirty="0" smtClean="0"/>
              <a:t>цен (</a:t>
            </a:r>
            <a:r>
              <a:rPr lang="ru-RU" sz="2800" dirty="0"/>
              <a:t>более 5%), а также, если </a:t>
            </a:r>
            <a:r>
              <a:rPr lang="ru-RU" sz="2800" dirty="0" smtClean="0"/>
              <a:t>в задаче недостаточно данных.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636293"/>
            <a:ext cx="86734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где Δ</a:t>
            </a:r>
            <a:r>
              <a:rPr lang="en-US" sz="2800" dirty="0" smtClean="0"/>
              <a:t>Q = Q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– Q</a:t>
            </a:r>
            <a:r>
              <a:rPr lang="en-US" sz="2800" baseline="-25000" dirty="0" smtClean="0"/>
              <a:t>1</a:t>
            </a:r>
            <a:r>
              <a:rPr lang="ru-RU" sz="2800" dirty="0" smtClean="0"/>
              <a:t> разница между текущим и первоначальным объемом спроса; </a:t>
            </a:r>
            <a:r>
              <a:rPr lang="en-US" sz="2800" dirty="0" smtClean="0"/>
              <a:t>ΔP = P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– P</a:t>
            </a:r>
            <a:r>
              <a:rPr lang="en-US" sz="2800" baseline="-25000" dirty="0" smtClean="0"/>
              <a:t>1</a:t>
            </a:r>
            <a:endParaRPr lang="ru-RU" sz="2800" dirty="0" smtClean="0"/>
          </a:p>
          <a:p>
            <a:r>
              <a:rPr lang="ru-RU" sz="2800" dirty="0" smtClean="0"/>
              <a:t>разница между текущей и первоначальной ценой.</a:t>
            </a:r>
            <a:endParaRPr lang="ru-RU" sz="2600" dirty="0"/>
          </a:p>
        </p:txBody>
      </p:sp>
      <p:pic>
        <p:nvPicPr>
          <p:cNvPr id="11" name="Рисунок 10" descr="http://todo.selyam.net/tw_files2/urls_1/477/d-476861/476861_html_m6ed7485f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00324"/>
            <a:ext cx="3815556" cy="14808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853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Дуговая эластичность 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2316" y="764704"/>
            <a:ext cx="85196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графически определяется </a:t>
            </a:r>
            <a:r>
              <a:rPr lang="ru-RU" sz="2600" dirty="0"/>
              <a:t>как средняя эластичность, или эластичность в середине хорды, соединяющей две </a:t>
            </a:r>
            <a:r>
              <a:rPr lang="ru-RU" sz="2600" dirty="0" smtClean="0"/>
              <a:t>точки на кривой:</a:t>
            </a:r>
            <a:endParaRPr lang="ru-RU" sz="2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636293"/>
            <a:ext cx="867347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/>
              <a:t>Коэффициент дуговой эластичности </a:t>
            </a:r>
            <a:r>
              <a:rPr lang="ru-RU" sz="2600" dirty="0" smtClean="0"/>
              <a:t>лежит между </a:t>
            </a:r>
            <a:r>
              <a:rPr lang="ru-RU" sz="2600" dirty="0"/>
              <a:t>двумя показателями точечной эластичности для низкой и высокой </a:t>
            </a:r>
            <a:r>
              <a:rPr lang="ru-RU" sz="2600" dirty="0" smtClean="0"/>
              <a:t>цен, но </a:t>
            </a:r>
            <a:r>
              <a:rPr lang="ru-RU" sz="2600" dirty="0"/>
              <a:t>не всегда </a:t>
            </a:r>
            <a:r>
              <a:rPr lang="ru-RU" sz="2600" dirty="0" smtClean="0"/>
              <a:t>посередине. Погрешность в расчетах будет </a:t>
            </a:r>
            <a:r>
              <a:rPr lang="ru-RU" sz="2600" dirty="0"/>
              <a:t>тем больше, чем более вогнутой к началу координат </a:t>
            </a:r>
            <a:r>
              <a:rPr lang="ru-RU" sz="2600" dirty="0" smtClean="0"/>
              <a:t>является дуга</a:t>
            </a:r>
            <a:r>
              <a:rPr lang="ru-RU" sz="2600" dirty="0"/>
              <a:t> </a:t>
            </a:r>
            <a:r>
              <a:rPr lang="ru-RU" sz="2600" dirty="0" smtClean="0"/>
              <a:t>АВ.</a:t>
            </a:r>
            <a:endParaRPr lang="ru-RU" sz="2600" dirty="0"/>
          </a:p>
        </p:txBody>
      </p:sp>
      <p:pic>
        <p:nvPicPr>
          <p:cNvPr id="3074" name="Picture 2" descr="http://economyst.org.ua/images/stories/micro_ec/t_d_el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16832"/>
            <a:ext cx="3444078" cy="27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126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822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эластичности спроса</a:t>
            </a:r>
            <a:endParaRPr lang="ru-RU" sz="4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751628"/>
              </p:ext>
            </p:extLst>
          </p:nvPr>
        </p:nvGraphicFramePr>
        <p:xfrm>
          <a:off x="107504" y="785970"/>
          <a:ext cx="8868249" cy="566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Документ" r:id="rId5" imgW="9326472" imgH="5961164" progId="Word.Document.12">
                  <p:embed/>
                </p:oleObj>
              </mc:Choice>
              <mc:Fallback>
                <p:oleObj name="Документ" r:id="rId5" imgW="9326472" imgH="59611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785970"/>
                        <a:ext cx="8868249" cy="5667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1286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44624"/>
            <a:ext cx="864096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эластичности (графики)</a:t>
            </a:r>
          </a:p>
          <a:p>
            <a:pPr algn="l"/>
            <a:r>
              <a:rPr lang="ru-RU" sz="2800" dirty="0" smtClean="0"/>
              <a:t>при условии, что системы координат одинаковы</a:t>
            </a:r>
            <a:endParaRPr lang="ru-RU" sz="2800" dirty="0"/>
          </a:p>
        </p:txBody>
      </p:sp>
      <p:pic>
        <p:nvPicPr>
          <p:cNvPr id="2050" name="Picture 2" descr="http://www.e-reading.biz/illustrations/103/103873-shem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2" y="1628800"/>
            <a:ext cx="8834306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rushkolnik.ru/tw_files/22540/d-22539876/22539876_html_1f647ed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09120"/>
            <a:ext cx="3240360" cy="216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633" y="3771576"/>
            <a:ext cx="88088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Пример построения кривых спроса с разной эластичностью: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667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эластичности (графики) 2</a:t>
            </a:r>
          </a:p>
          <a:p>
            <a:pPr algn="l"/>
            <a:r>
              <a:rPr lang="ru-RU" sz="2800" dirty="0" smtClean="0"/>
              <a:t>при условии, что системы координат одинаковы</a:t>
            </a:r>
            <a:endParaRPr lang="ru-RU" sz="2800" dirty="0"/>
          </a:p>
        </p:txBody>
      </p:sp>
      <p:pic>
        <p:nvPicPr>
          <p:cNvPr id="4098" name="Picture 2" descr="http://d-66-2007.narod.ru/glava3/3_11.files/image02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23652"/>
            <a:ext cx="7632848" cy="510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56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44624"/>
            <a:ext cx="864096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в случае линейной функции спроса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9025" y="5373216"/>
            <a:ext cx="88088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каждой точке наклон </a:t>
            </a:r>
            <a:r>
              <a:rPr lang="ru-RU" sz="2800" dirty="0"/>
              <a:t>линии спроса </a:t>
            </a:r>
            <a:r>
              <a:rPr lang="ru-RU" sz="2800" dirty="0" smtClean="0"/>
              <a:t>будет одинаковым, а значение эластичности – разным. Чем меньше цена, тем менее эластичным становится спрос.</a:t>
            </a:r>
            <a:endParaRPr lang="ru-RU" sz="2800" dirty="0"/>
          </a:p>
        </p:txBody>
      </p:sp>
      <p:pic>
        <p:nvPicPr>
          <p:cNvPr id="3074" name="Picture 2" descr="http://works.doklad.ru/images/Q9qh-3agnSg/m6c849dc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59165"/>
            <a:ext cx="4968552" cy="3598028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38848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99392"/>
            <a:ext cx="864096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Ценовая эластичность спроса на товар тем выше, чем: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3507" y="1334373"/>
            <a:ext cx="880885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больше заменителей имеет данный товар;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выше доля </a:t>
            </a:r>
            <a:r>
              <a:rPr lang="ru-RU" sz="2400" dirty="0"/>
              <a:t>расходов на приобретение товара в общем объеме доходов </a:t>
            </a:r>
            <a:r>
              <a:rPr lang="ru-RU" sz="2400" dirty="0" smtClean="0"/>
              <a:t>потребителя;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более длительный период берется к рассмотрению;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менее насущной является потребность, удовлетворяемая данным товаром;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более удовлетворенным является человек от потребления данного товара;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менее выражены потребительские предпочтения данному товару;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меньше доход потребителя;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меньше абсолютное </a:t>
            </a:r>
            <a:r>
              <a:rPr lang="ru-RU" sz="2400" dirty="0"/>
              <a:t>значение цены на товар в денежном </a:t>
            </a:r>
            <a:r>
              <a:rPr lang="ru-RU" sz="2400" dirty="0" smtClean="0"/>
              <a:t>выражении;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400" dirty="0" smtClean="0"/>
              <a:t>больше существует ограничений в доступе к товару.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71690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99392"/>
            <a:ext cx="864096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ценовой эластичности спроса на выручку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3507" y="1196752"/>
            <a:ext cx="88088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Выручка производителя (</a:t>
            </a:r>
            <a:r>
              <a:rPr lang="en-US" sz="2400" dirty="0" smtClean="0"/>
              <a:t>Total Revenue)</a:t>
            </a:r>
            <a:r>
              <a:rPr lang="ru-RU" sz="2400" dirty="0" smtClean="0"/>
              <a:t> = цена (Р</a:t>
            </a:r>
            <a:r>
              <a:rPr lang="en-US" sz="2400" dirty="0" smtClean="0"/>
              <a:t>rice</a:t>
            </a:r>
            <a:r>
              <a:rPr lang="ru-RU" sz="2400" dirty="0" smtClean="0"/>
              <a:t>) </a:t>
            </a:r>
            <a:r>
              <a:rPr lang="ru-RU" sz="2400" dirty="0" smtClean="0">
                <a:cs typeface="Times New Roman"/>
              </a:rPr>
              <a:t>∙ количество (</a:t>
            </a:r>
            <a:r>
              <a:rPr lang="en-US" sz="2400" dirty="0" smtClean="0">
                <a:cs typeface="Times New Roman"/>
              </a:rPr>
              <a:t>Quantity</a:t>
            </a:r>
            <a:r>
              <a:rPr lang="ru-RU" sz="2400" dirty="0" smtClean="0">
                <a:cs typeface="Times New Roman"/>
              </a:rPr>
              <a:t>)</a:t>
            </a:r>
            <a:endParaRPr lang="en-US" sz="2400" dirty="0" smtClean="0">
              <a:cs typeface="Times New Roman"/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TR = P ∙ Q</a:t>
            </a:r>
          </a:p>
          <a:p>
            <a:r>
              <a:rPr lang="ru-RU" sz="2400" dirty="0" smtClean="0">
                <a:cs typeface="Times New Roman"/>
              </a:rPr>
              <a:t>Следовательно, изменение цены и количества покупаемого товара напрямую влияет на выручку. Как изменится выручка при изменении цены, зависит от характера эластичности спроса.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5122" name="Picture 2" descr="http://works.doklad.ru/images/P0XvYAC3qsw/57fe8d2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19689"/>
            <a:ext cx="7286135" cy="286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77" y="6351711"/>
            <a:ext cx="8420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Times New Roman"/>
              </a:rPr>
              <a:t>         а) при эластичном спросе	б) при неэластичном спросе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95542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99392"/>
            <a:ext cx="864096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ценовой эластичности спроса на выручку 2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500868"/>
              </p:ext>
            </p:extLst>
          </p:nvPr>
        </p:nvGraphicFramePr>
        <p:xfrm>
          <a:off x="323528" y="1384748"/>
          <a:ext cx="8299516" cy="5277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Документ" r:id="rId5" imgW="9395594" imgH="5975649" progId="Word.Document.12">
                  <p:embed/>
                </p:oleObj>
              </mc:Choice>
              <mc:Fallback>
                <p:oleObj name="Документ" r:id="rId5" imgW="9395594" imgH="59756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528" y="1384748"/>
                        <a:ext cx="8299516" cy="5277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8820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99392"/>
            <a:ext cx="864096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 динамики выручки от участка графика спроса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123728" y="1253310"/>
            <a:ext cx="4752528" cy="5527574"/>
            <a:chOff x="251520" y="1844824"/>
            <a:chExt cx="3744416" cy="476613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844824"/>
              <a:ext cx="3528392" cy="4766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419872" y="284364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= 1</a:t>
              </a:r>
              <a:endParaRPr lang="ru-RU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47664" y="2132856"/>
              <a:ext cx="725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Е </a:t>
              </a:r>
              <a:r>
                <a:rPr lang="en-US" sz="2000" b="1" dirty="0" smtClean="0"/>
                <a:t>&gt;</a:t>
              </a:r>
              <a:r>
                <a:rPr lang="ru-RU" sz="2000" b="1" dirty="0" smtClean="0"/>
                <a:t> 1</a:t>
              </a:r>
              <a:endParaRPr lang="ru-RU" sz="2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10119" y="3316922"/>
              <a:ext cx="725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Е </a:t>
              </a:r>
              <a:r>
                <a:rPr lang="en-US" sz="2000" b="1" dirty="0" smtClean="0"/>
                <a:t>&lt;</a:t>
              </a:r>
              <a:r>
                <a:rPr lang="ru-RU" sz="2000" b="1" dirty="0" smtClean="0"/>
                <a:t> 1</a:t>
              </a:r>
              <a:endParaRPr lang="ru-RU" sz="20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81927" y="4829090"/>
              <a:ext cx="725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</a:t>
              </a:r>
              <a:r>
                <a:rPr lang="ru-RU" sz="2000" b="1" dirty="0" smtClean="0"/>
                <a:t> </a:t>
              </a:r>
              <a:r>
                <a:rPr lang="ru-RU" sz="2000" b="1" dirty="0" smtClean="0">
                  <a:latin typeface="Times New Roman"/>
                  <a:cs typeface="Times New Roman"/>
                </a:rPr>
                <a:t>↑</a:t>
              </a:r>
              <a:endParaRPr lang="ru-RU" sz="20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1559" y="4397042"/>
              <a:ext cx="1288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</a:t>
              </a:r>
              <a:r>
                <a:rPr lang="ru-RU" sz="2000" b="1" dirty="0" smtClean="0"/>
                <a:t> </a:t>
              </a:r>
              <a:r>
                <a:rPr lang="en-US" sz="2000" b="1" dirty="0" smtClean="0"/>
                <a:t>= max</a:t>
              </a:r>
              <a:endParaRPr lang="ru-RU" sz="20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43808" y="4797152"/>
              <a:ext cx="725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</a:t>
              </a:r>
              <a:r>
                <a:rPr lang="ru-RU" sz="2000" b="1" dirty="0" smtClean="0"/>
                <a:t> </a:t>
              </a:r>
              <a:r>
                <a:rPr lang="ru-RU" sz="2000" b="1" dirty="0" smtClean="0">
                  <a:latin typeface="Times New Roman"/>
                  <a:cs typeface="Times New Roman"/>
                </a:rPr>
                <a:t>↓</a:t>
              </a:r>
              <a:endParaRPr lang="ru-RU" sz="2000" b="1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305322" y="4823441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14380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44624"/>
            <a:ext cx="864096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спроса по доходу –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9025" y="908720"/>
            <a:ext cx="88088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мера реакции спроса на изменение дохода. Измеряется коэффициентом эластичности по доходу:</a:t>
            </a:r>
            <a:endParaRPr lang="ru-RU" sz="2800" dirty="0"/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 descr="http://rudocs.exdat.com/pars_docs/tw_refs/320/319620/319620_html_56c8677e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68" y="2060848"/>
            <a:ext cx="2491740" cy="1188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://do.gendocs.ru/pars_docs/tw_refs/11/10998/10998_html_m7bb4a9dc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11" y="2069212"/>
            <a:ext cx="2849245" cy="128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0" name="Picture 4" descr="http://rudocs.exdat.com/pars_docs/tw_refs/320/319620/319620_html_7f211224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18" y="4191512"/>
            <a:ext cx="5344129" cy="204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383387" y="2156663"/>
            <a:ext cx="2052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или, в абсолютных единицах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7314" y="3380581"/>
            <a:ext cx="88088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Формула коэффициента эластичности по доходу способом дуговой эластичности: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7975" y="5799374"/>
            <a:ext cx="809871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ΔI = I</a:t>
            </a:r>
            <a:r>
              <a:rPr lang="en-US" sz="2600" baseline="-25000" dirty="0"/>
              <a:t>2</a:t>
            </a:r>
            <a:r>
              <a:rPr lang="en-US" sz="2600" dirty="0"/>
              <a:t> – </a:t>
            </a:r>
            <a:r>
              <a:rPr lang="en-US" sz="2600" dirty="0" smtClean="0"/>
              <a:t>I</a:t>
            </a:r>
            <a:r>
              <a:rPr lang="en-US" sz="2600" baseline="-25000" dirty="0" smtClean="0"/>
              <a:t>1</a:t>
            </a:r>
            <a:r>
              <a:rPr lang="ru-RU" sz="2600" baseline="-25000" dirty="0" smtClean="0"/>
              <a:t> </a:t>
            </a:r>
            <a:r>
              <a:rPr lang="ru-RU" sz="2600" dirty="0" smtClean="0"/>
              <a:t>– разница между текущим и первоначальным уровнем дохода потребителя.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831932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1224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товаров в зависимости от эластичности спроса по доходу </a:t>
            </a: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55575" y="1124744"/>
            <a:ext cx="809871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/>
              <a:t>I</a:t>
            </a:r>
            <a:r>
              <a:rPr lang="ru-RU" sz="2600" dirty="0" smtClean="0"/>
              <a:t>.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Нормальные товары </a:t>
            </a:r>
            <a:r>
              <a:rPr lang="ru-RU" sz="2600" dirty="0" smtClean="0"/>
              <a:t>– товары, спрос на которые увеличивается при росте дохода</a:t>
            </a:r>
            <a:endParaRPr lang="ru-RU" sz="26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600479"/>
              </p:ext>
            </p:extLst>
          </p:nvPr>
        </p:nvGraphicFramePr>
        <p:xfrm>
          <a:off x="395536" y="2060848"/>
          <a:ext cx="8398724" cy="46790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21029"/>
                <a:gridCol w="3166205"/>
                <a:gridCol w="3011490"/>
              </a:tblGrid>
              <a:tr h="58209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Группа товаров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Характер зависимости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Примеры товаров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</a:tr>
              <a:tr h="137025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1.1 Нормальные товары с неэластичным спросом по доходу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 &gt; </a:t>
                      </a:r>
                      <a:r>
                        <a:rPr lang="ru-RU" sz="1400" dirty="0" err="1">
                          <a:effectLst/>
                        </a:rPr>
                        <a:t>Ед</a:t>
                      </a:r>
                      <a:r>
                        <a:rPr lang="ru-RU" sz="1400" dirty="0">
                          <a:effectLst/>
                        </a:rPr>
                        <a:t> &gt; 1. При росте дохода спрос увеличивается медленнее, чем растет доход. Как правило, рост спроса ограничен естественными потребностями человека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Товары первой необходимости: продукты питания, верхняя одежда и обувь, необходимые предметы домашнего обихода, бытовые услуги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</a:tr>
              <a:tr h="114188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1.2 Нормальные товары с эластичным спросом по доходу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Ед</a:t>
                      </a:r>
                      <a:r>
                        <a:rPr lang="ru-RU" sz="1400" dirty="0">
                          <a:effectLst/>
                        </a:rPr>
                        <a:t> &gt;= 1. При росте дохода спрос увеличивается так же, либо быстрее, чем растет доход. Рост спроса ограничен только пределом роста доходов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Товары роскоши (для красивой жизни): недвижимость, автомобили, мебель, одежда, книги, бытовая техника, путешествия, т.п.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</a:tr>
              <a:tr h="137025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1.3 Нормальные особые товары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Ед</a:t>
                      </a:r>
                      <a:r>
                        <a:rPr lang="ru-RU" sz="1400" dirty="0">
                          <a:effectLst/>
                        </a:rPr>
                        <a:t> = 0. При росте дохода спрос не увеличивается. Как правило, это товары, спрос на которые обусловлен не желанием потребления, а жизненной необходимостью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Товары, которые нужны в строго определенном количестве и по необходимости (питьевая вода, соль, спички, лекарства, другое)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0" marR="5583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81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-27384"/>
            <a:ext cx="8640960" cy="1224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товаров в зависимости от эластичности спроса по доходу 2 </a:t>
            </a: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55575" y="1124744"/>
            <a:ext cx="809871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/>
              <a:t>II</a:t>
            </a:r>
            <a:r>
              <a:rPr lang="ru-RU" sz="2600" dirty="0" smtClean="0"/>
              <a:t>.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Низкокачественные товары </a:t>
            </a:r>
            <a:r>
              <a:rPr lang="ru-RU" sz="2600" dirty="0" smtClean="0"/>
              <a:t>– товары, спрос на которые уменьшается при росте дохода</a:t>
            </a:r>
            <a:endParaRPr lang="ru-RU" sz="2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397048"/>
              </p:ext>
            </p:extLst>
          </p:nvPr>
        </p:nvGraphicFramePr>
        <p:xfrm>
          <a:off x="512408" y="2089304"/>
          <a:ext cx="8229600" cy="45146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1964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Группа товаров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Характер зависимости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Примеры товаров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</a:tr>
              <a:tr h="204911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1.1 Третьесортные товары с неэластичным спросом по доходу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-1 &gt; </a:t>
                      </a:r>
                      <a:r>
                        <a:rPr lang="ru-RU" sz="1800" dirty="0" err="1">
                          <a:effectLst/>
                        </a:rPr>
                        <a:t>Ед</a:t>
                      </a:r>
                      <a:r>
                        <a:rPr lang="ru-RU" sz="1800" dirty="0">
                          <a:effectLst/>
                        </a:rPr>
                        <a:t> &gt; 0. Спрос уменьшается медленнее, чем растет доход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Третьесортные товары первой необходимости: сублимированная лапша, маргарин, дешевая одежда и обувь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</a:tr>
              <a:tr h="163928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1.2 Низкокачественные товары с эластичным спросом по доходу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Ед</a:t>
                      </a:r>
                      <a:r>
                        <a:rPr lang="ru-RU" sz="1800" dirty="0">
                          <a:effectLst/>
                        </a:rPr>
                        <a:t> &lt; -1. Спрос уменьшается быстрее, чем растет доход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Низкокачественные товары, которым трудно найти замену. Так называемые товары </a:t>
                      </a:r>
                      <a:r>
                        <a:rPr lang="ru-RU" sz="1800" dirty="0" err="1">
                          <a:effectLst/>
                        </a:rPr>
                        <a:t>Гиффена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39" marR="5763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373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0181" y="44624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Товары </a:t>
            </a:r>
            <a:r>
              <a:rPr lang="ru-RU" sz="5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Гиффена</a:t>
            </a:r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55575" y="980728"/>
            <a:ext cx="809871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особые товары активного спроса, объем спроса на которые увеличивается при повышении цены.</a:t>
            </a:r>
            <a:endParaRPr lang="ru-RU" sz="2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1" y="1988840"/>
            <a:ext cx="868422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Впервые явление роста объема спроса при росте цены отмечено Р. </a:t>
            </a:r>
            <a:r>
              <a:rPr lang="ru-RU" sz="2600" dirty="0" err="1" smtClean="0"/>
              <a:t>Гиффеном</a:t>
            </a:r>
            <a:r>
              <a:rPr lang="ru-RU" sz="2600" dirty="0" smtClean="0"/>
              <a:t> в конце </a:t>
            </a:r>
            <a:r>
              <a:rPr lang="en-US" sz="2600" dirty="0" smtClean="0"/>
              <a:t>XIX</a:t>
            </a:r>
            <a:r>
              <a:rPr lang="ru-RU" sz="2600" dirty="0" smtClean="0"/>
              <a:t> в. Долгое время данное явление считалось парадоксом, исключением из закона спроса: при каждом повышении цен </a:t>
            </a:r>
            <a:r>
              <a:rPr lang="ru-RU" sz="2600" dirty="0"/>
              <a:t>на сравнительно </a:t>
            </a:r>
            <a:r>
              <a:rPr lang="ru-RU" sz="2600" dirty="0" smtClean="0"/>
              <a:t>дешёвые, </a:t>
            </a:r>
            <a:r>
              <a:rPr lang="ru-RU" sz="2600" dirty="0"/>
              <a:t>но </a:t>
            </a:r>
            <a:r>
              <a:rPr lang="ru-RU" sz="2600" dirty="0" smtClean="0"/>
              <a:t>ежедневно необходимые продукты питания спрос </a:t>
            </a:r>
            <a:r>
              <a:rPr lang="ru-RU" sz="2600" dirty="0"/>
              <a:t>на </a:t>
            </a:r>
            <a:r>
              <a:rPr lang="ru-RU" sz="2600" dirty="0" smtClean="0"/>
              <a:t>них не уменьшается</a:t>
            </a:r>
            <a:r>
              <a:rPr lang="ru-RU" sz="2600" dirty="0"/>
              <a:t>, а </a:t>
            </a:r>
            <a:r>
              <a:rPr lang="ru-RU" sz="2600" dirty="0" smtClean="0"/>
              <a:t>возрастает.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Современная экономическая теория рассматривает трехмерную модель спроса, в которой при построении кривой спроса учитывает зависимость поведения потребителя от его дохода.</a:t>
            </a:r>
          </a:p>
        </p:txBody>
      </p:sp>
    </p:spTree>
    <p:extLst>
      <p:ext uri="{BB962C8B-B14F-4D97-AF65-F5344CB8AC3E}">
        <p14:creationId xmlns:p14="http://schemas.microsoft.com/office/powerpoint/2010/main" val="3531686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43771" y="44624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Товары </a:t>
            </a:r>
            <a:r>
              <a:rPr lang="ru-RU" sz="5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Гиффена</a:t>
            </a:r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39950" y="908720"/>
            <a:ext cx="482453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Современная интерпретация «парадокса </a:t>
            </a:r>
            <a:r>
              <a:rPr lang="ru-RU" sz="2400" dirty="0" err="1" smtClean="0"/>
              <a:t>Гиффена</a:t>
            </a:r>
            <a:r>
              <a:rPr lang="ru-RU" sz="2400" dirty="0" smtClean="0"/>
              <a:t>»: потребители </a:t>
            </a:r>
            <a:r>
              <a:rPr lang="ru-RU" sz="2400" dirty="0"/>
              <a:t>с </a:t>
            </a:r>
            <a:r>
              <a:rPr lang="ru-RU" sz="2400" dirty="0" smtClean="0"/>
              <a:t>невысокими доходами </a:t>
            </a:r>
            <a:r>
              <a:rPr lang="ru-RU" sz="2400" dirty="0"/>
              <a:t>при повышении цен на </a:t>
            </a:r>
            <a:r>
              <a:rPr lang="ru-RU" sz="2400" dirty="0" smtClean="0"/>
              <a:t>необходимые товары активного будут </a:t>
            </a:r>
            <a:r>
              <a:rPr lang="ru-RU" sz="2400" dirty="0"/>
              <a:t>увеличивать объёмы потребления товара. </a:t>
            </a:r>
            <a:r>
              <a:rPr lang="ru-RU" sz="2400" dirty="0" smtClean="0"/>
              <a:t>При </a:t>
            </a:r>
            <a:r>
              <a:rPr lang="ru-RU" sz="2400" dirty="0"/>
              <a:t>достижении некоторого </a:t>
            </a:r>
            <a:r>
              <a:rPr lang="ru-RU" sz="2400" dirty="0" smtClean="0"/>
              <a:t>предела (</a:t>
            </a:r>
            <a:r>
              <a:rPr lang="en-US" sz="2400" dirty="0" smtClean="0"/>
              <a:t>Q2)</a:t>
            </a:r>
            <a:r>
              <a:rPr lang="ru-RU" sz="2400" dirty="0" smtClean="0"/>
              <a:t> объём покупок начнет </a:t>
            </a:r>
            <a:r>
              <a:rPr lang="ru-RU" sz="2400" dirty="0"/>
              <a:t>падать в соответствии с классическим законом спроса</a:t>
            </a:r>
            <a:r>
              <a:rPr lang="ru-RU" sz="2400" dirty="0" smtClean="0"/>
              <a:t>. </a:t>
            </a:r>
            <a:endParaRPr lang="ru-RU" sz="26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251520" y="1010067"/>
            <a:ext cx="3600400" cy="3283029"/>
            <a:chOff x="2267744" y="834313"/>
            <a:chExt cx="3600400" cy="3283029"/>
          </a:xfrm>
        </p:grpSpPr>
        <p:pic>
          <p:nvPicPr>
            <p:cNvPr id="13314" name="Picture 2" descr="http://works.doklad.ru/images/XhnBBqQ3-GY/m523b8126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834313"/>
              <a:ext cx="3600400" cy="3283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олилиния 8"/>
            <p:cNvSpPr/>
            <p:nvPr/>
          </p:nvSpPr>
          <p:spPr>
            <a:xfrm>
              <a:off x="4475512" y="1916832"/>
              <a:ext cx="1248616" cy="1512168"/>
            </a:xfrm>
            <a:custGeom>
              <a:avLst/>
              <a:gdLst>
                <a:gd name="connsiteX0" fmla="*/ 0 w 1590806"/>
                <a:gd name="connsiteY0" fmla="*/ 0 h 1665962"/>
                <a:gd name="connsiteX1" fmla="*/ 926926 w 1590806"/>
                <a:gd name="connsiteY1" fmla="*/ 1152394 h 1665962"/>
                <a:gd name="connsiteX2" fmla="*/ 1590806 w 1590806"/>
                <a:gd name="connsiteY2" fmla="*/ 1665962 h 166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0806" h="1665962">
                  <a:moveTo>
                    <a:pt x="0" y="0"/>
                  </a:moveTo>
                  <a:cubicBezTo>
                    <a:pt x="330896" y="437367"/>
                    <a:pt x="661792" y="874734"/>
                    <a:pt x="926926" y="1152394"/>
                  </a:cubicBezTo>
                  <a:cubicBezTo>
                    <a:pt x="1192060" y="1430054"/>
                    <a:pt x="1391433" y="1548008"/>
                    <a:pt x="1590806" y="166596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43770" y="5180999"/>
            <a:ext cx="8504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Таким образом, </a:t>
            </a:r>
            <a:r>
              <a:rPr lang="ru-RU" sz="2400" dirty="0"/>
              <a:t>к товарам </a:t>
            </a:r>
            <a:r>
              <a:rPr lang="ru-RU" sz="2400" dirty="0" err="1"/>
              <a:t>Гиффена</a:t>
            </a:r>
            <a:r>
              <a:rPr lang="ru-RU" sz="2400" dirty="0"/>
              <a:t> </a:t>
            </a:r>
            <a:r>
              <a:rPr lang="ru-RU" sz="2400" dirty="0" smtClean="0"/>
              <a:t>можно отнести многие товары «низшего порядка», которым практически нельзя найти замену: </a:t>
            </a:r>
            <a:r>
              <a:rPr lang="ru-RU" sz="2400" dirty="0"/>
              <a:t>крупы, картофель, хлеб, искусственные жиры, </a:t>
            </a:r>
            <a:r>
              <a:rPr lang="ru-RU" sz="2400" dirty="0" smtClean="0"/>
              <a:t>синтетическую одежду</a:t>
            </a:r>
            <a:r>
              <a:rPr lang="ru-RU" sz="2400" dirty="0"/>
              <a:t>, дешёвые овощи и т.п.</a:t>
            </a:r>
          </a:p>
        </p:txBody>
      </p:sp>
    </p:spTree>
    <p:extLst>
      <p:ext uri="{BB962C8B-B14F-4D97-AF65-F5344CB8AC3E}">
        <p14:creationId xmlns:p14="http://schemas.microsoft.com/office/powerpoint/2010/main" val="3264368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43771" y="44624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</a:t>
            </a:r>
            <a:r>
              <a:rPr lang="ru-RU" sz="5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Энгеля</a:t>
            </a:r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2" name="Picture 2" descr="Законы Энгеля">
            <a:hlinkClick r:id="rId3" tooltip="Увеличить изображение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39" y="2492896"/>
            <a:ext cx="434296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764704"/>
            <a:ext cx="86122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экономическая закономерность, </a:t>
            </a:r>
            <a:r>
              <a:rPr lang="ru-RU" sz="2400" dirty="0"/>
              <a:t>согласно </a:t>
            </a:r>
            <a:r>
              <a:rPr lang="ru-RU" sz="2400" dirty="0" smtClean="0"/>
              <a:t>которой </a:t>
            </a:r>
            <a:r>
              <a:rPr lang="ru-RU" sz="2400" dirty="0"/>
              <a:t>поведение потребителей </a:t>
            </a:r>
            <a:r>
              <a:rPr lang="ru-RU" sz="2400" dirty="0" smtClean="0"/>
              <a:t>зависит от размера </a:t>
            </a:r>
            <a:r>
              <a:rPr lang="ru-RU" sz="2400" dirty="0"/>
              <a:t>получаемого ими дохода, и по мере роста доходов потребление населением </a:t>
            </a:r>
            <a:r>
              <a:rPr lang="ru-RU" sz="2400" dirty="0" smtClean="0"/>
              <a:t>различных благ </a:t>
            </a:r>
            <a:r>
              <a:rPr lang="ru-RU" sz="2400" dirty="0"/>
              <a:t>возрастает непропорционально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64251" y="2348880"/>
            <a:ext cx="43481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В частности</a:t>
            </a:r>
            <a:r>
              <a:rPr lang="ru-RU" sz="2200" dirty="0"/>
              <a:t>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dirty="0"/>
              <a:t>расходы на питание и другие товары первой необходимости возрастают в меньшей степени, чем расходы на предметы роскоши, комфорта, путешествия или сбережения;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dirty="0" smtClean="0"/>
              <a:t>увеличиваются </a:t>
            </a:r>
            <a:r>
              <a:rPr lang="ru-RU" sz="2200" dirty="0"/>
              <a:t>доли сбережений и потребления высококачественных товаров и услуг при сокращении низкокачественных.</a:t>
            </a:r>
          </a:p>
        </p:txBody>
      </p:sp>
    </p:spTree>
    <p:extLst>
      <p:ext uri="{BB962C8B-B14F-4D97-AF65-F5344CB8AC3E}">
        <p14:creationId xmlns:p14="http://schemas.microsoft.com/office/powerpoint/2010/main" val="2428780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43771" y="44624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Перекрестная эластичность – </a:t>
            </a: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7314" y="908720"/>
            <a:ext cx="896710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мера реакции спроса на один товар в результате изменения цены на другой товар. Коэффициент перекрестной эластичности показывает, насколько % изменится спрос на один товар (например, </a:t>
            </a:r>
            <a:r>
              <a:rPr lang="en-US" sz="2600" dirty="0" err="1" smtClean="0"/>
              <a:t>i</a:t>
            </a:r>
            <a:r>
              <a:rPr lang="ru-RU" sz="2600" dirty="0" smtClean="0"/>
              <a:t>) при изменении цены другого товара (</a:t>
            </a:r>
            <a:r>
              <a:rPr lang="en-US" sz="2600" dirty="0" smtClean="0"/>
              <a:t>j</a:t>
            </a:r>
            <a:r>
              <a:rPr lang="ru-RU" sz="2600" dirty="0" smtClean="0"/>
              <a:t>) на 1%.</a:t>
            </a:r>
            <a:endParaRPr lang="ru-RU" sz="2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3770" y="4872642"/>
            <a:ext cx="872071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Перекрестная эластичность показывает взаимозависимость товаров, которая может выражаться в </a:t>
            </a:r>
            <a:r>
              <a:rPr lang="ru-RU" sz="2600" dirty="0" err="1" smtClean="0"/>
              <a:t>заменяемости</a:t>
            </a:r>
            <a:r>
              <a:rPr lang="ru-RU" sz="2600" dirty="0" smtClean="0"/>
              <a:t> товаров или их </a:t>
            </a:r>
            <a:r>
              <a:rPr lang="ru-RU" sz="2600" dirty="0" err="1" smtClean="0"/>
              <a:t>дополняемости</a:t>
            </a:r>
            <a:r>
              <a:rPr lang="ru-RU" sz="2600" dirty="0" smtClean="0"/>
              <a:t>. </a:t>
            </a:r>
            <a:endParaRPr lang="ru-RU" sz="2600" dirty="0"/>
          </a:p>
        </p:txBody>
      </p:sp>
      <p:pic>
        <p:nvPicPr>
          <p:cNvPr id="14340" name="Picture 4" descr="http://do.gendocs.ru/pars_docs/tw_refs/188/187308/187308_html_70731c36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025083"/>
            <a:ext cx="5538622" cy="16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10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7314" y="836712"/>
            <a:ext cx="896710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проявляется следующим образом:</a:t>
            </a:r>
          </a:p>
          <a:p>
            <a:endParaRPr lang="ru-RU" sz="1000" dirty="0" smtClean="0"/>
          </a:p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если </a:t>
            </a:r>
            <a:r>
              <a:rPr lang="ru-RU" sz="2600" b="1" dirty="0" smtClean="0"/>
              <a:t>Е</a:t>
            </a:r>
            <a:r>
              <a:rPr lang="en-US" sz="2600" b="1" dirty="0" err="1" smtClean="0"/>
              <a:t>ij</a:t>
            </a:r>
            <a:r>
              <a:rPr lang="ru-RU" sz="2600" b="1" dirty="0" smtClean="0"/>
              <a:t> </a:t>
            </a:r>
            <a:r>
              <a:rPr lang="ru-RU" sz="2600" b="1" dirty="0"/>
              <a:t>&gt; 0</a:t>
            </a:r>
            <a:r>
              <a:rPr lang="ru-RU" sz="2600" dirty="0"/>
              <a:t>, то товары </a:t>
            </a:r>
            <a:r>
              <a:rPr lang="en-US" sz="2600" dirty="0" err="1" smtClean="0"/>
              <a:t>i</a:t>
            </a:r>
            <a:r>
              <a:rPr lang="ru-RU" sz="2600" dirty="0" smtClean="0"/>
              <a:t> и</a:t>
            </a:r>
            <a:r>
              <a:rPr lang="en-US" sz="2600" dirty="0" smtClean="0"/>
              <a:t> j</a:t>
            </a:r>
            <a:r>
              <a:rPr lang="ru-RU" sz="2600" dirty="0" smtClean="0"/>
              <a:t> являются </a:t>
            </a:r>
            <a:r>
              <a:rPr lang="ru-RU" sz="2600" dirty="0"/>
              <a:t>взаимозаменяемыми, т.к. повышение цены на один товар ведет к повышению спроса на другой товар</a:t>
            </a:r>
            <a:r>
              <a:rPr lang="ru-RU" sz="2600" dirty="0" smtClean="0"/>
              <a:t>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если </a:t>
            </a:r>
            <a:r>
              <a:rPr lang="ru-RU" sz="2600" b="1" dirty="0" smtClean="0"/>
              <a:t>Е</a:t>
            </a:r>
            <a:r>
              <a:rPr lang="en-US" sz="2600" b="1" dirty="0" err="1" smtClean="0"/>
              <a:t>ij</a:t>
            </a:r>
            <a:r>
              <a:rPr lang="ru-RU" sz="2600" b="1" dirty="0" smtClean="0"/>
              <a:t> </a:t>
            </a:r>
            <a:r>
              <a:rPr lang="ru-RU" sz="2600" b="1" dirty="0"/>
              <a:t>&lt; 0</a:t>
            </a:r>
            <a:r>
              <a:rPr lang="ru-RU" sz="2600" dirty="0"/>
              <a:t>, то товары </a:t>
            </a:r>
            <a:r>
              <a:rPr lang="en-US" sz="2600" dirty="0" err="1"/>
              <a:t>i</a:t>
            </a:r>
            <a:r>
              <a:rPr lang="ru-RU" sz="2600" dirty="0"/>
              <a:t> и</a:t>
            </a:r>
            <a:r>
              <a:rPr lang="en-US" sz="2600" dirty="0"/>
              <a:t> j</a:t>
            </a:r>
            <a:r>
              <a:rPr lang="ru-RU" sz="2600" dirty="0"/>
              <a:t> </a:t>
            </a:r>
            <a:r>
              <a:rPr lang="ru-RU" sz="2600" dirty="0" smtClean="0"/>
              <a:t>являются </a:t>
            </a:r>
            <a:r>
              <a:rPr lang="ru-RU" sz="2600" dirty="0"/>
              <a:t>дополняемыми, т.к. повышение цены на один товар ведет к снижению спроса на другой товар</a:t>
            </a:r>
            <a:r>
              <a:rPr lang="ru-RU" sz="2600" dirty="0" smtClean="0"/>
              <a:t>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если </a:t>
            </a:r>
            <a:r>
              <a:rPr lang="ru-RU" sz="2600" b="1" dirty="0" smtClean="0"/>
              <a:t>Е</a:t>
            </a:r>
            <a:r>
              <a:rPr lang="en-US" sz="2600" b="1" dirty="0" err="1" smtClean="0"/>
              <a:t>ij</a:t>
            </a:r>
            <a:r>
              <a:rPr lang="ru-RU" sz="2600" b="1" dirty="0" smtClean="0"/>
              <a:t> </a:t>
            </a:r>
            <a:r>
              <a:rPr lang="ru-RU" sz="2600" b="1" dirty="0"/>
              <a:t>= 0</a:t>
            </a:r>
            <a:r>
              <a:rPr lang="ru-RU" sz="2600" dirty="0"/>
              <a:t>, то товары </a:t>
            </a:r>
            <a:r>
              <a:rPr lang="en-US" sz="2600" dirty="0" err="1"/>
              <a:t>i</a:t>
            </a:r>
            <a:r>
              <a:rPr lang="ru-RU" sz="2600" dirty="0"/>
              <a:t> и</a:t>
            </a:r>
            <a:r>
              <a:rPr lang="en-US" sz="2600" dirty="0"/>
              <a:t> j</a:t>
            </a:r>
            <a:r>
              <a:rPr lang="ru-RU" sz="2600" dirty="0"/>
              <a:t> </a:t>
            </a:r>
            <a:r>
              <a:rPr lang="ru-RU" sz="2600" dirty="0" smtClean="0"/>
              <a:t>являются </a:t>
            </a:r>
            <a:r>
              <a:rPr lang="ru-RU" sz="2600" dirty="0"/>
              <a:t>независимыми, т.е. изменение цены одного товара не влияет на изменение спроса на другой </a:t>
            </a:r>
            <a:r>
              <a:rPr lang="ru-RU" sz="2600" dirty="0" smtClean="0"/>
              <a:t>товар;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если </a:t>
            </a:r>
            <a:r>
              <a:rPr lang="ru-RU" sz="2600" b="1" dirty="0"/>
              <a:t>Е</a:t>
            </a:r>
            <a:r>
              <a:rPr lang="en-US" sz="2600" b="1" dirty="0" err="1"/>
              <a:t>ij</a:t>
            </a:r>
            <a:r>
              <a:rPr lang="ru-RU" sz="2600" b="1" dirty="0"/>
              <a:t> </a:t>
            </a:r>
            <a:r>
              <a:rPr lang="ru-RU" sz="2600" b="1" dirty="0" smtClean="0">
                <a:cs typeface="Times New Roman"/>
              </a:rPr>
              <a:t>→ ∞</a:t>
            </a:r>
            <a:r>
              <a:rPr lang="ru-RU" sz="2600" dirty="0" smtClean="0">
                <a:cs typeface="Times New Roman"/>
              </a:rPr>
              <a:t>, то товары абсолютно заменяемы (совершенные субституты);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600" dirty="0" smtClean="0"/>
              <a:t>если </a:t>
            </a:r>
            <a:r>
              <a:rPr lang="ru-RU" sz="2600" b="1" dirty="0" smtClean="0"/>
              <a:t>Е</a:t>
            </a:r>
            <a:r>
              <a:rPr lang="en-US" sz="2600" b="1" dirty="0" err="1"/>
              <a:t>ij</a:t>
            </a:r>
            <a:r>
              <a:rPr lang="ru-RU" sz="2600" b="1" dirty="0"/>
              <a:t> </a:t>
            </a:r>
            <a:r>
              <a:rPr lang="ru-RU" sz="2600" b="1" dirty="0">
                <a:cs typeface="Times New Roman"/>
              </a:rPr>
              <a:t>→ </a:t>
            </a:r>
            <a:r>
              <a:rPr lang="ru-RU" sz="2600" b="1" dirty="0" smtClean="0">
                <a:cs typeface="Times New Roman"/>
              </a:rPr>
              <a:t>-∞</a:t>
            </a:r>
            <a:r>
              <a:rPr lang="ru-RU" sz="2600" dirty="0" smtClean="0">
                <a:cs typeface="Times New Roman"/>
              </a:rPr>
              <a:t>, то товары абсолютно дополняемы (совершенные комплементы).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Перекрестная эластичность </a:t>
            </a:r>
          </a:p>
        </p:txBody>
      </p:sp>
    </p:spTree>
    <p:extLst>
      <p:ext uri="{BB962C8B-B14F-4D97-AF65-F5344CB8AC3E}">
        <p14:creationId xmlns:p14="http://schemas.microsoft.com/office/powerpoint/2010/main" val="617981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137314" y="980728"/>
                <a:ext cx="8967109" cy="5415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/>
                  <a:t>- это мера реакции предложения на изменение цены товара. Измеряется коэффициентом эластичности, как точечной:</a:t>
                </a:r>
                <a:endParaRPr lang="ru-RU" sz="28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𝐄𝐬</m:t>
                      </m:r>
                      <m:r>
                        <a:rPr lang="en-US" sz="3600" b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b="1" i="1">
                              <a:latin typeface="Cambria Math"/>
                            </a:rPr>
                            <m:t>𝚫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𝐐𝐬</m:t>
                          </m:r>
                          <m:r>
                            <a:rPr lang="en-US" sz="3600" b="1">
                              <a:latin typeface="Cambria Math"/>
                            </a:rPr>
                            <m:t> ∙ 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𝐏𝟏</m:t>
                          </m:r>
                        </m:num>
                        <m:den>
                          <m:r>
                            <a:rPr lang="en-US" sz="3600" b="1" i="1">
                              <a:latin typeface="Cambria Math"/>
                            </a:rPr>
                            <m:t>𝚫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𝐏</m:t>
                          </m:r>
                          <m:r>
                            <a:rPr lang="en-US" sz="3600" b="1">
                              <a:latin typeface="Cambria Math"/>
                            </a:rPr>
                            <m:t> ∙ 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𝐐𝐬𝟏</m:t>
                          </m:r>
                        </m:den>
                      </m:f>
                      <m:r>
                        <a:rPr lang="ru-RU" sz="3600" b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b="1">
                              <a:latin typeface="Cambria Math"/>
                            </a:rPr>
                            <m:t>(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𝐐𝐬𝟐</m:t>
                          </m:r>
                          <m:r>
                            <a:rPr lang="ru-RU" sz="3600" b="1" i="1">
                              <a:latin typeface="Cambria Math"/>
                            </a:rPr>
                            <m:t>−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𝐐𝐬𝟏</m:t>
                          </m:r>
                          <m:r>
                            <a:rPr lang="ru-RU" sz="3600" b="1">
                              <a:latin typeface="Cambria Math"/>
                            </a:rPr>
                            <m:t>)</m:t>
                          </m:r>
                          <m:r>
                            <a:rPr lang="en-US" sz="3600" b="1">
                              <a:latin typeface="Cambria Math"/>
                            </a:rPr>
                            <m:t>∙ 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𝐏𝟏</m:t>
                          </m:r>
                        </m:num>
                        <m:den>
                          <m:r>
                            <a:rPr lang="ru-RU" sz="3600" b="1">
                              <a:latin typeface="Cambria Math"/>
                            </a:rPr>
                            <m:t>(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𝐏𝟐</m:t>
                          </m:r>
                          <m:r>
                            <a:rPr lang="ru-RU" sz="3600" b="1" i="1">
                              <a:latin typeface="Cambria Math"/>
                            </a:rPr>
                            <m:t>−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𝐏𝟏</m:t>
                          </m:r>
                          <m:r>
                            <a:rPr lang="ru-RU" sz="3600" b="1">
                              <a:latin typeface="Cambria Math"/>
                            </a:rPr>
                            <m:t>)</m:t>
                          </m:r>
                          <m:r>
                            <a:rPr lang="en-US" sz="3600" b="1">
                              <a:latin typeface="Cambria Math"/>
                            </a:rPr>
                            <m:t>∙ 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𝐐𝐬𝟏</m:t>
                          </m:r>
                        </m:den>
                      </m:f>
                    </m:oMath>
                  </m:oMathPara>
                </a14:m>
                <a:endParaRPr lang="ru-RU" sz="3600" dirty="0"/>
              </a:p>
              <a:p>
                <a:endParaRPr lang="ru-RU" sz="2800" dirty="0" smtClean="0"/>
              </a:p>
              <a:p>
                <a:r>
                  <a:rPr lang="ru-RU" sz="2800" dirty="0" smtClean="0"/>
                  <a:t>так и дуговой:</a:t>
                </a:r>
              </a:p>
              <a:p>
                <a:endParaRPr lang="ru-RU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𝐄𝐬</m:t>
                      </m:r>
                      <m:r>
                        <a:rPr lang="en-US" sz="3600" b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b="1">
                              <a:latin typeface="Cambria Math"/>
                            </a:rPr>
                            <m:t>(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𝐐𝐬𝟐</m:t>
                          </m:r>
                          <m:r>
                            <a:rPr lang="ru-RU" sz="3600" b="1" i="1">
                              <a:latin typeface="Cambria Math"/>
                            </a:rPr>
                            <m:t>−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𝐐𝐬𝟏</m:t>
                          </m:r>
                          <m:r>
                            <a:rPr lang="ru-RU" sz="3600" b="1">
                              <a:latin typeface="Cambria Math"/>
                            </a:rPr>
                            <m:t>)</m:t>
                          </m:r>
                          <m:r>
                            <a:rPr lang="en-US" sz="3600" b="1">
                              <a:latin typeface="Cambria Math"/>
                            </a:rPr>
                            <m:t>∙(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𝐏𝟏</m:t>
                          </m:r>
                          <m:r>
                            <a:rPr lang="en-US" sz="3600" b="1">
                              <a:latin typeface="Cambria Math"/>
                            </a:rPr>
                            <m:t>+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𝐏𝟐</m:t>
                          </m:r>
                          <m:r>
                            <a:rPr lang="en-US" sz="3600" b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ru-RU" sz="3600" b="1">
                              <a:latin typeface="Cambria Math"/>
                            </a:rPr>
                            <m:t>(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𝐏𝟐</m:t>
                          </m:r>
                          <m:r>
                            <a:rPr lang="ru-RU" sz="3600" b="1" i="1">
                              <a:latin typeface="Cambria Math"/>
                            </a:rPr>
                            <m:t>−</m:t>
                          </m:r>
                          <m:r>
                            <a:rPr lang="ru-RU" sz="3600" b="1" i="1">
                              <a:latin typeface="Cambria Math"/>
                            </a:rPr>
                            <m:t>𝐏𝟏</m:t>
                          </m:r>
                          <m:r>
                            <a:rPr lang="ru-RU" sz="3600" b="1">
                              <a:latin typeface="Cambria Math"/>
                            </a:rPr>
                            <m:t>)</m:t>
                          </m:r>
                          <m:r>
                            <a:rPr lang="en-US" sz="3600" b="1">
                              <a:latin typeface="Cambria Math"/>
                            </a:rPr>
                            <m:t>∙(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𝐐𝐬𝟏</m:t>
                          </m:r>
                          <m:r>
                            <a:rPr lang="en-US" sz="3600" b="1">
                              <a:latin typeface="Cambria Math"/>
                            </a:rPr>
                            <m:t>+</m:t>
                          </m:r>
                          <m:r>
                            <a:rPr lang="en-US" sz="3600" b="1" i="1">
                              <a:latin typeface="Cambria Math"/>
                            </a:rPr>
                            <m:t>𝐐𝐬𝟐</m:t>
                          </m:r>
                          <m:r>
                            <a:rPr lang="en-US" sz="3600" b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sz="2800" dirty="0" smtClean="0"/>
              </a:p>
              <a:p>
                <a:endParaRPr lang="ru-RU" sz="2800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14" y="980728"/>
                <a:ext cx="8967109" cy="5415457"/>
              </a:xfrm>
              <a:prstGeom prst="rect">
                <a:avLst/>
              </a:prstGeom>
              <a:blipFill rotWithShape="1">
                <a:blip r:embed="rId3"/>
                <a:stretch>
                  <a:fillRect l="-1428" t="-10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предложения –  </a:t>
            </a:r>
          </a:p>
        </p:txBody>
      </p:sp>
    </p:spTree>
    <p:extLst>
      <p:ext uri="{BB962C8B-B14F-4D97-AF65-F5344CB8AC3E}">
        <p14:creationId xmlns:p14="http://schemas.microsoft.com/office/powerpoint/2010/main" val="1522225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7314" y="1111384"/>
            <a:ext cx="896710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/>
              <a:t>Коэффициент ценовой эластичности предложения показывает, насколько процентов изменится объем предложения при изменении цены на 1</a:t>
            </a:r>
            <a:r>
              <a:rPr lang="ru-RU" sz="3000" dirty="0" smtClean="0"/>
              <a:t>%.</a:t>
            </a:r>
          </a:p>
          <a:p>
            <a:endParaRPr lang="ru-RU" sz="3000" dirty="0"/>
          </a:p>
          <a:p>
            <a:r>
              <a:rPr lang="ru-RU" sz="3000" dirty="0"/>
              <a:t>Коэффициент эластичности предложения является положительной величиной, т.к. между Р и </a:t>
            </a:r>
            <a:r>
              <a:rPr lang="en-US" sz="3000" dirty="0"/>
              <a:t>Qs</a:t>
            </a:r>
            <a:r>
              <a:rPr lang="ru-RU" sz="3000" dirty="0"/>
              <a:t> прямая зависимость.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предложения  </a:t>
            </a:r>
          </a:p>
        </p:txBody>
      </p:sp>
    </p:spTree>
    <p:extLst>
      <p:ext uri="{BB962C8B-B14F-4D97-AF65-F5344CB8AC3E}">
        <p14:creationId xmlns:p14="http://schemas.microsoft.com/office/powerpoint/2010/main" val="1867560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эластичности предложения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177867"/>
              </p:ext>
            </p:extLst>
          </p:nvPr>
        </p:nvGraphicFramePr>
        <p:xfrm>
          <a:off x="251520" y="1196752"/>
          <a:ext cx="8633212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3896"/>
                <a:gridCol w="3080364"/>
                <a:gridCol w="4048952"/>
              </a:tblGrid>
              <a:tr h="824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Es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Характер предложения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Характер изменения предложения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4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Es &gt; 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Эластичное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Δ</a:t>
                      </a:r>
                      <a:r>
                        <a:rPr lang="en-US" sz="2400">
                          <a:effectLst/>
                        </a:rPr>
                        <a:t>Qs </a:t>
                      </a:r>
                      <a:r>
                        <a:rPr lang="ru-RU" sz="2400">
                          <a:effectLst/>
                        </a:rPr>
                        <a:t>меняется в большей степени, чем ΔР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4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Es &lt; 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Неэластичное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ΔQs </a:t>
                      </a:r>
                      <a:r>
                        <a:rPr lang="ru-RU" sz="2400">
                          <a:effectLst/>
                        </a:rPr>
                        <a:t>меняется в меньшей степени, чем ΔР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4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Es = 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Единичной эластичности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ΔQs </a:t>
                      </a:r>
                      <a:r>
                        <a:rPr lang="ru-RU" sz="2400" dirty="0">
                          <a:effectLst/>
                        </a:rPr>
                        <a:t>меняется в той же степени, что и ΔР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4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Es = 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Абсолютно неэластичное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ΔQs</a:t>
                      </a:r>
                      <a:r>
                        <a:rPr lang="ru-RU" sz="2400" dirty="0">
                          <a:effectLst/>
                        </a:rPr>
                        <a:t> не меняется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4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Es → ∞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Абсолютно эластичное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ΔQs</a:t>
                      </a:r>
                      <a:r>
                        <a:rPr lang="ru-RU" sz="2400" dirty="0">
                          <a:effectLst/>
                        </a:rPr>
                        <a:t> меняется в неограниченной степени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125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эластичности предложения (графики)  </a:t>
            </a:r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0" name="Picture 6" descr="http://www.grandars.ru/images/1/review/id/2/003334b8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04877"/>
            <a:ext cx="7056784" cy="526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75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Эластичное (а) и неэластичное (б) предложение (графики) : </a:t>
            </a:r>
          </a:p>
          <a:p>
            <a:pPr algn="l"/>
            <a:r>
              <a:rPr lang="ru-RU" sz="3000" dirty="0" smtClean="0"/>
              <a:t>различная степень реакции на изменение цены</a:t>
            </a:r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08" name="Picture 4" descr="http://www.inventech.ru/pic/microecon-05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78695"/>
            <a:ext cx="7939476" cy="433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719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2"/>
            <a:ext cx="864096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предложения тем выше, чем:</a:t>
            </a:r>
            <a:endParaRPr lang="ru-RU" sz="3000" dirty="0" smtClean="0"/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7314" y="1545173"/>
            <a:ext cx="896710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ru-RU" sz="3000" dirty="0" smtClean="0"/>
              <a:t>выше мобильность ресурсов;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3000" dirty="0" smtClean="0"/>
              <a:t>больше издержки производства;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3200" dirty="0" smtClean="0"/>
              <a:t>меньше масштабы </a:t>
            </a:r>
            <a:r>
              <a:rPr lang="ru-RU" sz="3200" dirty="0"/>
              <a:t>производства (масштабы задействованной производственной базы</a:t>
            </a:r>
            <a:r>
              <a:rPr lang="ru-RU" sz="3200" dirty="0" smtClean="0"/>
              <a:t>);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3200" dirty="0" smtClean="0"/>
              <a:t>лучше используемые технологии, а именно: больше гибкость </a:t>
            </a:r>
            <a:r>
              <a:rPr lang="ru-RU" sz="3200" dirty="0"/>
              <a:t>и мобильность производственных </a:t>
            </a:r>
            <a:r>
              <a:rPr lang="ru-RU" sz="3200" dirty="0" smtClean="0"/>
              <a:t>линий;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3200" dirty="0" smtClean="0"/>
              <a:t>больше временной период.</a:t>
            </a:r>
            <a:endParaRPr lang="ru-RU" sz="3000" dirty="0" smtClean="0"/>
          </a:p>
          <a:p>
            <a:pPr marL="457200" indent="-457200">
              <a:buBlip>
                <a:blip r:embed="rId3"/>
              </a:buBlip>
            </a:pPr>
            <a:endParaRPr lang="ru-RU" sz="3000" dirty="0" smtClean="0"/>
          </a:p>
        </p:txBody>
      </p:sp>
    </p:spTree>
    <p:extLst>
      <p:ext uri="{BB962C8B-B14F-4D97-AF65-F5344CB8AC3E}">
        <p14:creationId xmlns:p14="http://schemas.microsoft.com/office/powerpoint/2010/main" val="341061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9512" y="-27384"/>
            <a:ext cx="864096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 времени и эластичность предложения</a:t>
            </a:r>
            <a:endParaRPr lang="ru-RU" sz="3000" dirty="0" smtClean="0"/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7314" y="1268760"/>
            <a:ext cx="8967109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Значение фактора времени объясняется отставанием реагирования предложения на изменение цены (спроса). По способности производителя приспосабливаться к новым ценам, </a:t>
            </a:r>
            <a:r>
              <a:rPr lang="ru-RU" sz="2300" dirty="0"/>
              <a:t>реагировать на </a:t>
            </a:r>
            <a:r>
              <a:rPr lang="ru-RU" sz="2300" dirty="0" smtClean="0"/>
              <a:t>увеличение рыночного спроса выделяют три периода:</a:t>
            </a:r>
          </a:p>
          <a:p>
            <a:endParaRPr lang="ru-RU" sz="1000" dirty="0" smtClean="0"/>
          </a:p>
          <a:p>
            <a:pPr marL="457200" indent="-457200">
              <a:buBlip>
                <a:blip r:embed="rId3"/>
              </a:buBlip>
            </a:pPr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мгновенный</a:t>
            </a:r>
            <a:r>
              <a:rPr lang="ru-RU" sz="2300" dirty="0" smtClean="0"/>
              <a:t>: нет времени, чтобы изменить предложение (предложение абсолютно неэластично);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краткосрочный</a:t>
            </a:r>
            <a:r>
              <a:rPr lang="ru-RU" sz="2300" dirty="0" smtClean="0"/>
              <a:t>: производители увеличивают объем предложения, используя резервы в рамках имеющихся производственных мощностей (эластичность предложения становится положительной);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долгосрочный</a:t>
            </a:r>
            <a:r>
              <a:rPr lang="ru-RU" sz="2300" dirty="0" smtClean="0"/>
              <a:t>: производители могут существенно изменить объем предложения путем реструктуризации производственных мощностей (эластичность стремится к бесконечности).</a:t>
            </a:r>
          </a:p>
        </p:txBody>
      </p:sp>
    </p:spTree>
    <p:extLst>
      <p:ext uri="{BB962C8B-B14F-4D97-AF65-F5344CB8AC3E}">
        <p14:creationId xmlns:p14="http://schemas.microsoft.com/office/powerpoint/2010/main" val="601440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9512" y="116632"/>
            <a:ext cx="864096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 времени и эластичность предложения (графики)</a:t>
            </a:r>
            <a:endParaRPr lang="ru-RU" sz="3000" dirty="0" smtClean="0"/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29427" y="4737338"/>
            <a:ext cx="85350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Мгновенный период:	   Краткосрочный период     Долгосрочный период</a:t>
            </a:r>
          </a:p>
          <a:p>
            <a:r>
              <a:rPr lang="en-US" sz="2000" dirty="0" smtClean="0"/>
              <a:t>             </a:t>
            </a:r>
            <a:r>
              <a:rPr lang="ru-RU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= 0			  </a:t>
            </a:r>
            <a:r>
              <a:rPr lang="en-US" sz="2000" dirty="0" err="1" smtClean="0"/>
              <a:t>Es</a:t>
            </a:r>
            <a:r>
              <a:rPr lang="en-US" sz="2000" dirty="0" smtClean="0"/>
              <a:t> &gt; 0			   </a:t>
            </a:r>
            <a:r>
              <a:rPr lang="en-US" sz="2000" dirty="0" err="1" smtClean="0"/>
              <a:t>Es</a:t>
            </a:r>
            <a:r>
              <a:rPr lang="en-US" sz="2000" dirty="0" smtClean="0"/>
              <a:t> &gt; 1</a:t>
            </a:r>
            <a:endParaRPr lang="ru-RU" sz="2000" dirty="0" smtClean="0"/>
          </a:p>
        </p:txBody>
      </p:sp>
      <p:pic>
        <p:nvPicPr>
          <p:cNvPr id="20482" name="Picture 2" descr="http://vb.userdocs.ru/pars_docs/refs/163/162914/162914_html_cbf8b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11" y="1824235"/>
            <a:ext cx="8143037" cy="275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744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1"/>
            <a:ext cx="8640960" cy="966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и устойчивость равновесия</a:t>
            </a:r>
            <a:endParaRPr lang="ru-RU" sz="3000" dirty="0" smtClean="0"/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9269" y="1196752"/>
            <a:ext cx="877722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Наклоны графиков спроса и предложения отражают различную степень реакции потребителей и производителей на изменение одних и тех же цен, что сказывается на устойчивости равновесия.</a:t>
            </a:r>
          </a:p>
        </p:txBody>
      </p:sp>
      <p:pic>
        <p:nvPicPr>
          <p:cNvPr id="10" name="Picture 6" descr="http://50.economicus.ru/img/50_9_f1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2880320" cy="246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50.economicus.ru/img/50_9_f1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85269"/>
            <a:ext cx="2807252" cy="241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7619" y="5397023"/>
            <a:ext cx="380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Устойчивое равновесие</a:t>
            </a:r>
            <a:r>
              <a:rPr lang="ru-RU" sz="2400" dirty="0" smtClean="0"/>
              <a:t>: спрос более эластичен, чем предложение 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04157" y="5445224"/>
            <a:ext cx="380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Неустойчивое равновесие</a:t>
            </a:r>
            <a:r>
              <a:rPr lang="ru-RU" sz="2400" dirty="0" smtClean="0"/>
              <a:t>: спрос менее эластичен, чем предложение  </a:t>
            </a:r>
          </a:p>
        </p:txBody>
      </p:sp>
    </p:spTree>
    <p:extLst>
      <p:ext uri="{BB962C8B-B14F-4D97-AF65-F5344CB8AC3E}">
        <p14:creationId xmlns:p14="http://schemas.microsoft.com/office/powerpoint/2010/main" val="922445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1"/>
            <a:ext cx="8640960" cy="966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и распределение налогового бремени</a:t>
            </a:r>
            <a:endParaRPr lang="ru-RU" sz="3000" dirty="0" smtClean="0"/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031760" y="3284984"/>
            <a:ext cx="380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Возможны несколько случаев в распределении налогового бремени.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1709" y="1268760"/>
            <a:ext cx="87927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Изменение параметров равновесия в результате налогообложения, а также величина налогового бремени потребителей и производителей зависит от степени эластичности спроса и предложения, что отражается в наклонах их графиков.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7415"/>
            <a:ext cx="4247703" cy="337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64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44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172400" y="6525344"/>
            <a:ext cx="1008112" cy="2880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8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2" descr="data:image/jpeg;base64,/9j/4AAQSkZJRgABAQAAAQABAAD/2wCEAAkGBhEQDxAUEBAWFRAVEBURFhIYFBgVFBAVFBcVFBYQFxkZJyceFxomGRgUHzAgJCopLC04Gx4xNTAxNScrLSkBCQoKBQUFDQUFDSkYEhgpKSkpKSkpKSkpKSkpKSkpKSkpKSkpKSkpKSkpKSkpKSkpKSkpKSkpKSkpKSkpKSkpKf/AABEIAJsBRQMBIgACEQEDEQH/xAAcAAEAAgMBAQEAAAAAAAAAAAAABgcEBQgDAgH/xABQEAABAwIDAwgGBAsFBAsAAAABAAIDBBEFEiEGMUEHExdRVWFxkwgUIjKB0UJSgpEVFiMkVGKSlKHB0hgzVnJzJSaVsTRDREVTZKKjs8Pw/8QAFAEBAAAAAAAAAAAAAAAAAAAAAP/EABQRAQAAAAAAAAAAAAAAAAAAAAD/2gAMAwEAAhEDEQA/ALxREQEREBERAREQEREBERAREQEREBERAREQERfLpWjeR96D6REQEREBERAREQEREBERAREQEREBERAREQEREBERAREQEREBERAREQEREBERAREQEREHjWVbIY5JJHZY2MdI5x3Na0FznfAArkfFjUYrNidfb2YyJ331yMfI2KOMeDSPgwq8OX3af1bDRTsNpap+TvETLOkPxORvg4rx5HNiGDA5hO3Wva8v4EQlpjj/AIFzwf1wg2vIntP65hMTXG8tMfVndZa0AxO8Mlm+LSp+ucOR/FH4XjktHObCV7qR/Vz0bjzT++5zNH+oF0egIiICIorykbbNwmhfLoZ3nm4WHc6QgnMR9Vo9o/AcQgx9vOU6mwu0eUz1j7c3TM9430BedcoJ3aEngOI1+G7M4riDRLildJSsdq2ipDzJjHVJLq4nrbc+PARPkO2TfVzS4rWkySGRwhL9S5//AFlR8PcbwHtdQV3IK/xPkjZkJo8QraeoAu2T1mR7S79cE3I8CP5KP8nXKjVNrnYZi9jUCQwsn0BMjdBE+1g4O+i8b9N+a4uBcycuDuax58kRyyCOCTMN4e1oyu8bNYgu/lN20/BWHvmYAZnuEMIO7O4E5j1hrQ499gOKi2EbA1FZhbaqXEKo4nPCKmOUVD2MhL2544gxtmhti0HTibWWp9Idz5KHDZbWYZHFw4B0kbXNH3B6tPZBwOG0BG40dOR4c0xBE+Rnb6TE6SRlSb1VOWtc61udY++SQ/rXa4G3UDxViKgvR4aTiOIOb/dczbuu6UFn8A5XZtDj0NDSzVE7rRxtzHrcdzWN63E2A8UEb5Sdq5adkVJRe1iVYeahaDrC06PqT9UAXsT1E7mlb3ZTZ4UFJFAHukc0XfK4kulkPvP1uQL7hwAAUX5NsBmmklxWvb+eVQ/JRndSU30I29RIseu1uJcrAQEREBERAREQEREBERARFj19S6OMuZE6Uj6DCwOPgXlrfvKDIRQrZzlNGIROlo8Nq5Imv5suvSts4AOLQHzAnRzd3WtnhO3VNPUerPbJT1dswp52c297Rf2mEEskGh91x3HqQSJERAREQEREBERARFGeUbaf8HYZUzg2lyc3F187J7LCOu2rvBpQUft1VOxzaNtPE68bZW0bCNcrIyTNN1HXnXX4gBdI0tM2KNkcbQ1jGNY1o3Na0ANaPAAKi/Rz2azy1Na8aMHq8ZP13WdI7xDcg+2VfKDnrl+wF1LiMFdDdvPAXcN7J4LWd3Es5u3+Vyu7ZHaBtfQ01S235WIOcBua8ezIz4PDh8FpuVfZn1/CahjW3ljHrEXE54gTlHe5mdv2lAPRy2nuKmhed35zF4GzJW/fzZt3uKC70REBc0cuOOvrMY9XZqynDYGNGoMr8rnnxzFrPsBdLlcsuivtZaTjjmt+I9Zu0eFrIOlNnMFZRUdPTs92KJsd7WzED2n+Jdd3xWyQIgLlHbKY4ttDM2LXnqttNGRqMrMsAf4Wbm+KvzlW2zGGYdI5rrVMoMMAvqHOHtS+DG+1fryjiq29H3Yhz5XYhM2zGZo4L/TeRlklHc0Xb4udxagt7a7ZGHEaF9LJ7LSAWPAuYns9x4B323EcQSOKhVDSbQUuH/g+Olhkc2MwRV4qWtbHEdA4xkZy5rTYW6hoba2kiCI8m2wDMHpCzMH1EhD5pALAkCzY28crbm19TcnS9hHH/wC8OKZd+D0EuvFlbVDh1OY0Hv07pBbZ8pW0Mz3RYXQH8+qxZ7x/2Wn3PmceBIzAcbA21y3lezez0NBSQ08AtHG21+L3b3SO/WJuT8kHztFtRS4dDztXMI2Xs3eXPP1WtFy4+G7itThPKXRTzsgdz1PPIAY46iF0BmB3Fhdob8Be54Kt8UrPwhtpTwy+1BTPysZwBhhdO423XMo+4N6lIPSFw9rsMhmA/KQ1TMr/AKQbIHNcAeFyIz9kILTRR3k8xx1bhVFPIbyPhs8/WfGTG5/xc0n4qRICIiAiIgwcTx2mpcvrNTFDmvl52Vkee1r5c5F7XG7rCwvx4w3tGk/eof6lssQZEYnmdrXRBji7O0OblAu64OlrBc1ci+zUVfizjLE19NFFJMY3tD2HN+TjYQdDbPf7CDoP8eMN7RpP3mH+pfn484b2jSfvUP8AUvM8n2FH/u2l/d4x/JVtyockVIDSSUTOZfNWw0r42k5HCYkc40H3S224aWueGoXNDM17WuY4Oa4BzXAghwIuHAjQgjio/wAouN+pYVWzA2cICxh6pJbRsPwc4H4KQRRBrWtaLNADQBuAGgH3KsOWuQ1MmFYaw61VYHPtvbGyzLnu9tzvsIJDySYJ6pg1G0iz5GesO6yZvbF+8MLB8FoOX6nDcPp6lhy1FPWRujkGjmZg64B4e01jvshWdHGGtAaLNAAA4ADQBVRywSuxKposIpfalMoqKhw1FPGAWtc/q0e51j+p9YILKwDEDUUlLM4WMtPFMR1GRjXkfxWevGkpWxRsjYLMYxrGjqa0BoH3AL2QEREBERAREQFQvpIY28z0dKNI2xGpOvvue58Tbj9UMd+2VfS1mJ7L0VU8PqaSCZ4bkD5ImPcGgkhoLgTa5Jt3lBSexPLVR4bQQUzaKZxY0l7w5gzyOJc93hc2HcAt7/aSpf0Gb9tisP8AEDC+zaT93j+SfiBhfZtJ+7x/JBXn9pKl/QZv22Kqtndom0+ORVNJG5kJq7tiNrtimdldDpp7rnAeAK6Y/EDC+zaT93j+S+mbB4Y0gtw6lBBBBFPGCCNQRog3qIiAqE5b9jJ6atZilK05C6N8haL8xNHbJKRwa7K3XrBv7wV9rUbUbTUtBTulq3gR6tDLZnTOI/umN+kT1buuw1Qa/YzlApMTp2PjlY2bKOcgLgJIncRY6lt9zhofG4H7tVyi0GHRuM9Q10gHswMcHyvPAZR7vi6wUGwLksixKoNbXULKSmI/I0EYMb3g7pagttldxyty8L8c1gYNsFhtG4Op6KFjxufkzPb4Pfdw+9BU9DsXiG0laKzEmupqEaRxah5jvcRxg6gHeZCBe+g3Bt4UNDHBEyKFgZExoY1gFg1o0AC91gU2NRS1EsMZLnxNaZHAXZG526Iu+vbXLvAIvvFwz1pdsNqYsNo5aibUNFmMvYyyH3Ih4n7gCeC3S0eNbH09ZU0s9QXu9WdnjizDmc//AIjm2u5w9m2ttB33DScmuy0sLZa2u1xKsPOSXGsEehZTNv7oADbjuaPogqboiCjMUojh+2dPNKMsFS8uY/gTLC6Bzb7riUj4Ob1rf+kPiTWYZFDf8pNUts3iWxhznOt3Exj7QVgbRbMUuIQ81VwiRl7i9w5jvrNcLFp8FpsL5MKGGoZUP52onjsI31Ezp+ZA1AYHaC3DQ24IMjk4wR9HhNFBILSNhzPad7HSOdK5h7wXkfBSVEQEREBERBCeWPHPVcFqiDZ8wFM3v53R48vnD8FGvR0wTm6CoqHCzp58je+OEWBH23SD4LSekjjd5KKkadzXVLx1lx5uP42bL96leA8j5jpIGHFcRicIml8UVUGRMe4ZpGsYG6DOXIJZtJtQKaajp48rqqpqGMbGdcsQOaecgEGzYw+3fbgCt4+JrsuZoOU5hcA5TqMw6jYnXvVR7DcnbqPaOpdJM6obDSNlZK83kzVBdG0PPEhrJxfjodNyt9B8vvY5bXtpfUX4XCgNZyeVsuKxYicQh56JhjjjNG4xMaWvaRbnsxPtvN77z1aKwEQRiowLE5dH4o2Nm4+r0YjeR3Plkly+IF1n7ObKU1Ax4gYc73ZpZnuL5p3fXkkOrjck9WpsNVuEQEREBERBWldy7UkUskZoqwlkjoyRGyxLSWkj2t2i8f7QNH+g1vlM/rVoIgq/+0DR/oNb5TP60/tA0f6DW+Uz+tWgiCPbF7axYrDJJFDLEGSc2RK0NcTlDrixOmqkSLTYptlQUsnN1NZDFJYOyPkDXWO42KDcoo30k4T2jT+a1OknCe0afzWoJIijfSThPaNP5rU6ScJ7Rp/NagkiKN9JOE9o0/mtTpJwntGn81qCSKq9ouRWfEZnTVmKvdLc5A2ACKFt/ZYxufQbuNzvNzqph0k4T2jT+a1OknCe0afzWoKnrPR9xCF2ajxBjnDW5MkD/gW59fiF9UWA7Y0xyxzPe3rfUQTD/wB4k/wVrdJOE9o0/mtTpJwntGn81qCK4TsrtFUgDEcVEEJ96OnZGJ3DiOca0CPxBd4KwMGwWGjhbDTsDI23Nt5cTqXuJ1c4nUk6lanpJwntGn81qdJOE9o0/mtQSRFG+knCe0afzWp0k4T2jT+a1BJEUb6ScJ7Rp/NanSThPaNP5rUEkRRvpJwntGn81qdJOE9o0/mtQSRFG+knCe0afzWqRseCAQbgi4PWDxQfqIiAiKJbZbZS00c8dLQ1c9UGFrCylkdCHubdrzJbK4C4Nm33W8Apyp/2xtfl96JtWG9bTFSD2vg7m3ftrpBc3cl1LXYVXPnqMHrZQ6B0QLYH52FzmOLvaABvltv4q1ZOVCW3s4FiZPUaaw++5QTSGgjZJLI1oEkmQPdrdwYCGDwAJ0HWeta7Z/aRtbJVc00Gnhm9XbMHX56RrQZS0W91pc1oNzch3C16m2z25x+tjdDTYRVU0TgWucIpXzPHFodlAYCOoX71amwuz3qGG0tPazmRAv75H+3J/wCtzv4IN8tHUbc4dG8skroGSA2LHSta4HqsdVvFVEEQxDbCR5AMWH0rWX3gym9ge8Olk+MaC04J2va1zDdrhcEbiDxXoiICIiAiIgrSu2Cxx8sjo8eLGOkc5rObPsNJJDN/AWC8Oj3H/wDEDvLPzVpIgq3o9x//ABA7yz806Pcf/wAQO8s/NWkiCO7F4JW0kMja6tNVI6TM15blyNygZPvufisvE9kKGqk5yoo4ZZLBud8bXOsNwuRuW3RBHejrCuzabyGfJOjrCuzabyGfJSJEEd6OsK7NpvIZ8k6OsK7NpvIZ8lIkQR3o6wrs2m8hnyTo6wrs2m8hnyUiRBHejrCuzabyGfJOjrCuzabyGfJSJEEd6OsK7NpvIZ8k6OsK7NpvIZ8lIkQR3o6wrs2m8hnyTo6wrs2m8hnyUiRBHejrCuzabyGfJOjrCuzabyGfJSJEEd6OsK7NpvIZ8k6OsK7NpvIZ8lIkQR3o6wrs2m8hnyTo6wrs2m8hnyUiRBHejrCuzabyGfJSFjQAABYAWA6gOC/UQEREBLIiD8sll+og/LL9REHhX1jYYpJZDZkcbpHHqawFzj9wKrnkKo3PpayulH5WtrHyE9bWF3/2Om+5bnlNZX1FDPS0NG975miMzc7AyNsZsXgZnhxJF22ygak369lsBQvp8OpoJKZ8D4YWMcHOicHvteR7TG52hfmOtjruQSJERAREQEREBERAREQEREBEWLimIspoJppTaOKN0rj+qwFxt36IIHtxy00+F1hpjTvme1jXPLXtaGF4zBhuN+XKftBSjYra6LFKNlTE0tBc5joyQXRuYbZSRpuyu8HBUFsHs4/H8RxGacb4JpLnVrJpw5kI8G3c4f6YW79H3aF1PW1FDNdvOgva0/RmhuHstwJZmv8A6YQdAIiICIiD4mlDGucQSGtLiGtLnEAXsGtuXHuAuVD6/lewunfknmliktfJJS1DHWO42cwGyma549ISs5/FKanjGZ8cDWkDeXzPJDPuyH7SC4sB5RKGucG0jpZfayl4pZ+babXs6Qsys06yFvcQxCKnifLPI2OJjcznuNg0f/tLcVi7N4IyipKenjADYomsuBbM4D2pD3uddx8VUvpG40/8ypGusx5dO8fWIIZHfuBMh+7qQTA8slCA2R0NW2kc/I2tdTOFM43I0d73A/R4HqU3pqlkrGPjcHxvaHte03a5rhcOBG8ELQ7WYHE7B6unDBzbaJ7GNto3moyYyPBzWn4KE+jrjj5qCop3kkU8wLP1WTAuyDuztkP2kFsrWbR7QwUFLLUVDrRRi+mrnk6NY0cXE6D+QuVs1V0P+8OKZzrg9BLZo3sraofS6nMaD36W4PNgsXCMR9ZgimEb4xIwPDJAGyNB1GYNJAJFja/HXXRZiIgIiICIiAiIgIiICIiAiIgIiICIiAiIgIiICIiAiIgKpvSF2n5mhipGH8pUvzP7ooiHW7rvyfsuVsrmXH5jtBtKI2G8BmFO0g7qeG5kkB7wJHj/ADBBbPIhsz6nhMb3NtLUn1h3WGEWib4ZLO+2VV/Kxhz8Jx+OsgFmyvbWM4NMjXDnoz13dqe6RdHxRhrQ1oAaAAANAANAAq85dNmfW8KfK1t5aV3PjTUx+7K3wy2f9gIJ3heIsqYIZojeOWNsrT+q8Bwv36rKVT+j1tPz1DLSPPt0z8zO+KUlwHfZ+f8AaarYQEREArm7ZT/bG1jp/eibUPqb9UdP7MH8RCPirs5SMb9TwmtmBs8QmNh4h8tomEeBcD8FXHo24HZlbVke85tMw8QGjnJPvLovuQXYqW9IzAXltHWMaS2MuhkP1cxDo3HqGYPF+st61dK8aukZNG6OVjXxvaWuY4BzXA7wQdCEEc2r2lhGCVNU145uSicYz9Z0zC2NviXOaFEPR3wF8NBPO9pHrErcl/pRxAtD/Auc8fBSNnI/hQLbwvdE1+dtO6eV0DXHe4Rl1v5La7X7Tw4TQvmc0WaBHDCPZ5yQi0cLQNw04bgD1II9yk47NNJFhNA787qh+WkGopKb6b3dRcLjrtfi5qmGz+BQ0NLFTwNtFG3KOtx3ue7rcTcnxUc5Ntk5aeOWrrfaxKsPOzOO+Jp1ZTj6oaLXA7huaFqdpdvKqoxZmFYW9scg1nq3MEnMgNzuaxh9kkNsNeLgNLEoLKRVZiu2VdgddTR4jUCroKm4FQYmxSwOaWh1xH7LmjM0nS5B03WNpAoP1ERAREQEREBERAREQEREBERAREQEREBERAREQEREEQ5Vtp/wfhVRI11ppB6vF155ARmHe1oe77Kr30ctmv8ApNa8f+Wi/g+V3/xi/wDmCkfLZsTXYm2ibRsDhG6Z0gMjWC7hEGH2jruf4fFQGg5N9qKeMRwTSRRNvaNlbkY25JNmtdYXJJQdF3XxPC17HNeA5rmlrmnc4EWLT3ELn/8AEfa39Ln/AOIH+tPxH2t/S5/+IH+tBp9mKh2AbSGKR1oRMaZ5NhmgmsY5T4XiefArpxcz4jyO4/Uv5yobzslg3PJVMe6w3C7iTZdG4TE9lPA2X+8bDG1+t/aDQHa8db6oMtEWuxquniY009Kah5JBaJWRBotvJf8AyBQVV6SGOZaekpWnWSR07xfUNjGRoPcXPcfsKd8luCep4PRRkWe6Lnn6WOaY85Y94Dg37Kqjbbk7x7Fa11TLSxN9kMZGKiMiONt7MvfXUuJOlyTu3K59ncRrJBlq6EU+VgsWzsla47soDbEDxQbtERB8yyhrS5xAaASXE2DQNSSTuFlWWz0Rx7E/X5QfwbSPMdFGRYTygjNVkHgCBbvDRva6+fyiOqq+eHC6VsjIpfbrKvI4MjgGpha61nPd1DraDoXWm2GYbFTQxwwsDIo2BjWjgB/zPEnjqUGUqG5InF20+KGT38tWT/m9ZiB/mr5VT43srUYXjn4UpKd9RSzZhUwxDNNGZB7b2s3vBcGyacQ4GwsUGL6STR6nRH6XrLwPAs1/5NVkbFSOdhmHuf75oacuJ3kmJhJVabXYZVbSVtLHHTT0+HQXdJPPGYXSF+XNkY7VxytAHeTewVwwQNjY1jBZjWhrQNzQ0WAHwQei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3771" y="116631"/>
            <a:ext cx="8640960" cy="966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Эластичность и распределение налогового бремени: варианты</a:t>
            </a:r>
            <a:endParaRPr lang="ru-RU" sz="3000" dirty="0" smtClean="0"/>
          </a:p>
        </p:txBody>
      </p:sp>
      <p:sp>
        <p:nvSpPr>
          <p:cNvPr id="3" name="AutoShape 2" descr="data:image/jpeg;base64,/9j/4AAQSkZJRgABAQAAAQABAAD/2wCEAAkGBhQSEBQTEhAVFRQSFhQUFRUYFBUUFhQVFhYVFRUcFRUYHCYeFxolGhUUHy8gJCcpLCwtFR4xNjAqNSYrLSkBCQoKCgUFDQUODSkYEhgpKSkpKSkpKSkpKSkpKSkpKSkpKSkpKSkpKSkpKSkpKSkpKSkpKSkpKSkpKSkpKSkpKf/AABEIAKYBMAMBIgACEQEDEQH/xAAbAAEAAgMBAQAAAAAAAAAAAAAABQYBBAcDAv/EAFQQAAIBAwIDAwUHDwgHCQAAAAECAwAEERIhBRMxBiJBFCMyUWEHFSRScXSRJTM0QlNiY4GSlKGzwdLTQ0RUVXOCg5M1orGy1OHxFmRyo7TCw9Hw/8QAFAEBAAAAAAAAAAAAAAAAAAAAAP/EABQRAQAAAAAAAAAAAAAAAAAAAAD/2gAMAwEAAhEDEQA/AO40pSgUNKUClKUClecc4bOCDgkHBBwR1Bx0Psr0oFKUoFKUoFKUoFKUoFKUoFKUoFKUoFKUoFKUoFKUoFKUoPlkz/yOK+qUoFKUoFKUoFKUoFKVqcVvuTC8mh30KzBEUs7kDZUUdWJwB8tBtA1muY+43xG8+FRXsMqlppZ0dl7utnxOmobAhyDp9requnUCqT7oS3h0izWfPKmKtE23PzHyg6602xrOWLJ1BRiRi7VjFBWuzJY3l+wUrGz25wdvPeTpztvA4MIPtU+2rNTFKBSlKBSlKBSlKBSlKBSlKAaUpQKUpQKwGrNcmv8AtfcL2jTEM3kaIbVm5b6Dll1yg4xpWZolLdMD20HWaUpQc8teLTNxArLcahLdXNolukhSS3jWJnSUoNnBVQ2WBxzkIPQVaOxfE3uLC3lkOXeNdZ+My5Ut/e06vx1KS2SMSSo1MuksO6xX1axuPprNnaJFGkcahUjVURR0VVACgewACg9qUpQKUpQKUpQKUpQKUpQKwRWaxmghOyg7lx87uv1rVOVB9lPRufndz/v5/bU5QKUpQKUpQKUpQKUpQKUpQKUpQKUpQKUpQKUpQKhLj/ScPzW5/XWtTdQVy31Ug362l1t68TWf/wBj6aCdpSsM2BmgzSoDhnbe1nPdZ0Bj5ytLFJCjRZVdSvIACMuvj9sKk04xCSgE8ZMo1RjmJmQetBnvj2jNBuUrR9/bfDN5RFhGCseamFY9AxzsT6jWV4zAW0iePVpVtPMTOlsaTjOcHIwfHIoN2laM3HbdBqe4iUAgZaVAMsSqjJPiVYD1lT6q9W4jGOsqDcjd1G4IBHXqCyj8Y9dBs0rSk4zArKrTxBpGZEUyIC7qcMqjOWYHYgbitoTDUVyMjBIzuAc4yPDofooPulKUClKUEV2n1+STcpmD6CRoDlzjBITlqzhioKgqpIzkAkVAe5iZDBM7yyyK8gMTym4LMnKQagZ0Q6WI1YUEDURk1P8AacMbSYIpZjGwUAuGJPxdDKxPqCsCegIzVb9zGfTFLAymN05Tct2lEoBiQOTDNK7xpzAwB7oPgPEhPdlT3J/nd3+tapuoTsr6Fx87uv1rVN0ClKUClKUClKUClYzWaBSlKBSlKBSlKBSlKBSlYJoOecL4hdNxkxtcu0avOWiywRUxMIhgQLvp5JBMhHck6nBq03A+qcPzS5/XWtVXhl5MOMSao5VVneM6mulQRrzxEcueS+SEKqv9J23RqtVx/pOH5rc/rrWgm6854yykA4yCM+rIxmvSlBReKdgpBHaCF43a2js7ch07jLBNFIzsNW47mdA6nG+wrUb3MJUcTRXEbSr50IyypHzlmnuECKkmlY9c2O8rlQDg5JrotKDndh7mcqnlvJbmERRjUsLa5JI4J7ddas5BHnjKW6lj4dT6x+5ewQR+UoUUSgE24Z/PxpDJqYuQyhFbQuMA6M6gmDf6UHNIvcc0RCJbvKgzbsjgtz05cnMaOVGkIGNOTsGkByGwN679ysMCUu3Ry0z6sFwpkuIJ10IzlVKiALkDfIJ6Yq+0oOeS+5fFCeabjTFGeY4cOQqR3Ml4NxIASNWks4fOkHAIqZ7A2zNC97KuJb9zcb+kkBGLaMn72LScet29dfPbxjOIOHqSDfSYlI6rbRYknO3xhoj/AMWrUi4AAGMeA6D5KD6pSlApSlBDdqeEm4hVBbW1xhw2i5zyxgMNQwj94Zx06E1H9i+y7WjXLNDbwid42SO3yUQJEsZ3KLuWBbp49atNDQQXZPOm5yf55dfRzDU7UF2UXAuvnlz6/FganaBSlKBSlKBWGrNKDlJ41c2sFpc+USs01vM83PLyQq/OtUVii4KgCSQhQRnFbTe6HdiWNQsLxl2Am0lEuUW4ETGLVJldMZJOA+4zsucdHubRJF0uoZcqcHcZVgyn5QwBHtFfZjB2IyD1zvn5aDmnDvdJnnk5aPAXnaHycCGUkI93JFIWXmd/Tbqk2cr9cHrGVj7oV26oZOTG7IpMRgmLBDaGc3GzZMYmHL0AZ2xnURnpC2qgqQoBUFVIAGlTjIHqHdXbp3R6q9MUHLT7o9+YWeS1W3YSmMh0J0IDcDWzu6IRrjjh67MC326Ctqbt/fiMt5EBhGbVhmUstjHc6VTOv64zDJGNgvpZrpGmmKDmfEu39/G+Dbonfk0hkc6x8HaGJm1bSlJmzpB7ykAEKa6YprGAKjONdp7a0GbidEJ9FMkyP4dyNcu/4gaCVpVT9+L+7+xbYWsR/l7sEyEeuO0Uhh/iMvyVP8ItJIolSWdpnGdUrBFLEkk91AAoGcAeAA3PWg3a850ypGM5BGM4zkevwr0pQc+4d2MYXtrL72xQJA8ju3lTXGcxOiBUZRg6yrZ8NNWS6B99Lf1eSXf08+yx+36anahLo/VO3GP5rd7/AONZUE3SlKBSlKBSlKBWCaEVBdtuMPb2bmHBnlZILceueU6E+jJc+xDQaHZj4Te3V91RT5FbnwMULEzMp8Q02oZ/AirbWhwHhCWttDbx+jCixg+J0jBJ9pOSfaTW/QKUpQKUpQK+dVZNcmtOzd3YWcVwsnKuGjEHKis+ZliWkDXbAvqIKqGkC5ALhQSwIC/dlel187uP9oqcqqdnzNi8KvCvwmQjVG50tiNnL98ZBUkgbEZGc1ucG4rNd26XEMkXLniR4w0T6lYgateJcEAhxpGPDc43CfpUaYrrP12DHLIPmZM83Bw2ed6Gcd3r99SOK6ymqWAgK2vEMg1N3tJTMp0r6GQck4O4yMBJUqNiiuvN6pYDjVzcQyDV8Xl5mOjA651Z9lYhhu+5rmgOGPMxBINS7YCZmOk+ludXUbDByEnSoxYbvAzNBnXkkQSYMe2wHP2fr3s46bUkiusNplgBL5TMEhCx791gJhqfp3hgbHbfYJOlRkkV139MsAyw5eYJDpTfIfEw1t03GkbdDnb6ljue9plhGQNGYXOlttRbEw1A97AGnGRucbhI0qLmedA7PcQKix9WhcBXAGWdjNjRs223Ud7bet/9tJ5m02CreEKVaRYXitRJuNXlTy4KjbuIrk4PeGdgvGarvE+3NvFIYYy1zcDbkW686RT084R3YhnxdlqL4dwSbiEYkvbwtGSym3tg9tCSjNGwd882UZU7EqPZVq4bweG3jEcEKRIOiooUfKQOp9p3oK/5JxG7+uyLYRHblwlZrlh99cMNEX9xWI+NUnwTslbWpLRQjmt6czkyzuT11zOS5+TOPZUyBSgAUpSgUpSgh77tZbQz8iSRg/m8+alZE5rFIuZKqlE1MCBqIya+Lk/VKD5rd/rrKtTiPYqOe5mnly4eOBUjEksS6oTKwL6Gw/edSCQdJXIqB7N9nXhuLRLkFH0XsoWK4kMaecsSFXGk8vY9xtWTkkktQdDzTVVM4RNDLxC7stU3wNrecfC7oszSqWYN5zdBhO56Pe6VPydm4iGBafvuJDi6uQdQ1YCkSZVe8e6ML022FBKaqaqjJuzkTczLz+dYM2Lq5XBGfQxJ5sd47LgHb1Csy9nomMhLTedChsXNwoGnGNAEnmzsMlcZ3z1NBJaqaqjveCPJOqbvIsZ+E3GNK6cEDmbP3Rlx3jvk7mg7PxbHM20fK+ybj0cEfdPS39P0vbQSOoVVH+F8XA3MPDY9R6gG7uF7vy6ICT7DMK3uKWlvaQNO5lCWsUjfZE5yoDE5BfvtuQC2SNsdBiN9zDh8sVm3lCqJpJpJZMSGRsyBWAkZmLalUhMHfCD5SFwpSlApSlApSlArBrNVLgvugpPOYiioALli3OjfQLeXlNzlGDDnOoZ2IB32oPTh9gZo+JQiQoZbiePWMEpzIIhkeGRqz/zry9yrhpg4TbKZC4Ka1yMaRIS+nr0BY168B4tDHJfh540KXRdg0ijSrRW4Vjk7AkgZ9Zr77JX8UFjbwyzwrJDbxs682M6VAHeJDY07jvdNx66CzUrQHH7clQLmLLIZV84m8Y3Ljf0djv02NfKdo7ZtAF1CeaGaPzid9VzqK77gaW+g0EjStCLj9u3LK3MTc4lY8SIeYR1Cb94jI2Hrr5XtHbHSRdQkSPy0xKh1Sbd1cHdu8u3tFBI0zVd4h2/s4zoW4WaXJUQQZnmZgcFRGmSDnbvYHtrVZuJXfQJw+E+J0XF2w+QHkxfS5+SgneMcdgtY+ZcTpEnQFmxqPqUdWPsGTUEO0d5dfYNpy4z/ADm7DRqRnrHbL519txq5Yre4R2KtoH52hpbjxuJ2M0x8Nnb0B7ECj2VPAUFVt+wSSMJL+aS9kByBLhYEP3lqvmx8raj7as4jAGAAANgBsAPZ6q+6waCP4A5MGTIrnmTjUo0jaaQYxgbrjSdtypqRqO4CfMnJjPnbgebAC7TyAdPt/jffaqkaBSlKBSlKBSlKBUBfL9U7U/8Adr0f69maniag74/VK2/sLz/es6CK4B2dgj4zfzohEjR25La3OebraTuk43MSeG2NsVcqrvCj9VL4fgrI/T5SP2VYqBSlKBSlYY0FS7W/Cbq1sBurt5XcjbBt4GXSpHqeYxjHqRql+A2+l7rMHK1XLsDqLc7McXnN/RzjTgbdz21E9hxz3ueIH+dvogznu2sBMcWnPQO3Mk/vipXgUYEt3iN01XJJLHIkPIgGqPYYTbT47o2/gAmKUpQKUpQKUpQKg7nsnEbGa0TZZknXUwDkNMXcsR9thnJHyCpylBXOyiAPer4pdlTt6ra1/YQfx1YtNQHZhcXHEvnoP02VkasFB86aw2MdelRfHru6XQtpbRyM+rVJLLy44cAYLKoLyZz0XHTqKio+xLTnVxG6kuc/yC5gtR7OSpzJ/iM3yUH3d9uoi5is43vZhsVgwYkP4W5YiJPkyT7K8hwK+u97u68mjP8AN7RiHx6pbthqPjsiqPbVotLNIkCRoqIuyqqhVUexRsK9qCt9m+C29tcXMVugTaAuoXxKvgmQktIWwSS2+R45qyAVG2ch8quBzM4WDzenGjIk31fbav0aakqBSlKBWG6VmsN0oI7gCkRNlEXz1zshBX7Il32J7x6sPBidh0ElUb2fjKxMDFy/P3R06i+QbiUh8knGsHXjw1Y2xipKgUpSgUpSgUpSgo3abgt1c8QZYZHiQW0BWbmzoscnPnLlEj7kr6QoKuehXwrD8flk4nAEtwTFJf2zDmr6C+RNzMkDwYHRjPhmr1iq3xKEDilkQAMx3xOABkkW2ScdTsPooMQtOk0k4sH1zNFCw8ogxyouYVkHT7ocrnPT1VuScWuRzMcPY6HCp5+EcxDqy4ye7jC907972GpmlBET8TuRzdNizaCBH56Ic3OckZPcA26+usvxO4BkxZMdKqyeei84x06lGT3cZbc7HT7alqUEQeJ3OT8BO0QcHnxbyYBMfswSRq6bVWu3faOdbeO3MIhbiDRWgfnIxiedtEmFXdtKZOobZYfjvlc/4hL5RfTXIkRI7F7ezhZ1DoZpLiBrvSMHvleXAD4MTuMZoLzY2ixRJHGNKRqqIPUqgKo+gCo3gbDnXeOb9knOv0c+T2581+Dxj+9qqYFRPBZMzXg5rvpuAMMMCL4PbnRHucrghvDd228SEvSlKBSlKBSlKBTNKUED2b+yOI/PF/8AQ2NT1QPZz7J4j86jP02VmP2VPUClKUClKUEZaOfK5xzIyAkBCAYkTPNyXbG4O2nc40t0qTqHa7WO4uHdogiRQEkfXAMz5MmN9PxfbrrwHbuy/pK/kv8Au0E/SoEdu7I9LlfyX/drK9uLM9LgH5FkP/toJ2sN0qEPbW0+7/6kn7tQ1t7r3DZJng8oZJEcx4aOTDkHGVKg7fLg+ygsHZyPTFIOS0Xwi7Olm1FtVxK3MGeiuSXA8Aw6jBMrUT2bjAikwsg+EXZPM9LJuJSSNvQJyV+901LUClKUClKUClKUCq7xc/VOw/s73P5MHT9H6asVVzjSfVPh59QvB9McZ/ZQWOlKUClKUHxMDpOk4ONjjOD4HHj8lVf3m8i4akQdHdZYWkklACySSXUbyuQc4YszFfUdO+2atdRXaZc2xwkb9+HuyNpTaaM5JyNx1HrIHXpQSi1FcGm1TXg5uvRcAadOOVm3t20ffDvFs/f+yo6f3SuHJMYXvoVdcZyx0b/hMaM+sZ28a3eAXYklumWeKVDMpTlgd1TbwHDOBhySS2cnZgM7YATVKUoFKUoFKUoFeN3eJEheR1RF3ZmYKoHtY7D8de1QXa/hkk0URhUO8FxBccssFEoibJXUdgfEZ2yooNe3gulmnltxbSxXTxzKWlkU4EEMXVI2Ug8rIIPjW0Jr/wC42n+fMf8A4az2P4S9tZxxSBQwMrFVOVTmSyShFOBkKHC5x9rU1QQXO4h9xs/8+ff/AMnanO4hn6zZ4/t5/wCDU7Sgg+fxD7jZ/wCfP/BoJr/7jaf58/8ABqcrBoKjb3V21xKYjw1pdKLKizTNIoQvgPhdvTOO6Op67YkHk4j4JZjfxknO3h/Jiqnwns3eRPaJ5NHELGK4U3SskhuJHjZQTGCGKMxSQht9a4++q+8Cmke1geYYlaGJpARpIkKKXBX7XvZ28KCOEnEfiWfh/KT/AI/tK+dfE/iWX5dx+5VhpQV7VxP4tl+Xcfu1HzS3VqC7DhcHMYksZJYtbtucsVGpjufXVxqrdpuHT+Ux3MNulzohmh5LusYR5DGwcFgQQdGhh1wds7gh88Ot+JxqRqs5NTySBmkuDgSOzhR3fRUMFHsAra18T+LY/l3H7tQPZizu7eTh9u/OVI7cCYaUa3DYl82GVWOoHl4YsAFjAGS5As3a+1lksp0gyZGTACtpdhqGtUbI0syalByMEig19fE/i2P5dx+7WUl4lndLIj1CScfp0H/ZVJvuCGQtyILy34cZIDLDHEySsViuuY0du2W5ZdrVWGg6ypOCASdy34nxW3jEa2RkZ7WEooVEjt5xDKHC6F0aQyQ9wt1funGwC3c/iH3G0/OJv4FV/t3d8SWwlZEiSQaNBgmnebXzFChE5I15zgg7EE1Hw8Z4qNDJE8yHnjvwGJzqFqkBYtFGQFlklYnQuUR9jpBq79l5ZnsrdrkETtFGZQVCkSaRqyo2XfwoID3Przizx/VKGFRjukHTOx+/jXKD6VPsq5kVmlAqv8dgla4tprdEl8nM6uhlEZ76BRvgjII3HtqdkBxt/wBKpPuednpbd2MlvyQLa3gk3Q+UXEbTGSbuE6gwde+2GOd+lBOe+l7/AFen52v8Onvpe/1en50v8Op2lBBe+l7/AFen50v8Onvpe/1en50v8Op2lBBe+l7/AFen52v7laHF7i8mj5bcNiIZkOHvAoOhlk20JkkFc426b7VbK5t264LKZL2TyB7p5YI1tJF0lrVkV9RXJ1owcrINAy2wzkAUEs3BC8xuH4NamY6RredWbbYafMkLgeIwflrbsJL1JJvglp33VgEuSrKojjQczEHfbKnB9WkeGa3+CX0zyXEcoGIXiVGCsutWhjdic9TqZhtjGMVR+GcGnhntfgTRywvdPdX3dcXGqOYjXoOuVXYxPhsaSgUYODQXfy69/ocP47tsH6IM5/F9NfPvhfZx5FBvncXjYHy/B87+wGvLsRxOWe2LzMWPMcIWiMMmgBdPMjIAD9T3cgAgZJBrX7aSsr22szC11yeUGHm6vrZ5Ifk+c5Zfrp8dOdqDe8tvv6Hb/nj/APDU8uvv6FB+eP8A8PXPI7q9EkTM90UVlNpC6XOblTeyD4Sy4KssAgI5vhgkHvZ35u3N+EMQtXMkc7JJc8mQRiETSorGPQdLFVjI0mQYctt0oPDtZ2p4xDxOKO1tVk1whpLdWM8Q77gO0pjjMROCOuO6K6Twe4meFWuIVhlI70ayc0Kf/GAAf/25rm57b8VCMDYlmYWxjdYJdC9yN7nUrAPuH7uwwdQ+1rqi0GaUpQKUpQKUpQKUpQKUpQKUpQKUpQKUpQKUpQKUpQKUpQKUpQKUpQKUpQKUpQKUpQKUpQKUpQK84JdSg/L+g4pSg//Z"/>
          <p:cNvSpPr>
            <a:spLocks noChangeAspect="1" noChangeArrowheads="1"/>
          </p:cNvSpPr>
          <p:nvPr/>
        </p:nvSpPr>
        <p:spPr bwMode="auto">
          <a:xfrm>
            <a:off x="612775" y="-932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300192" y="1412776"/>
            <a:ext cx="27942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Чем более эластичен спрос, тем меньше налоговое бремя  потребителей.</a:t>
            </a:r>
          </a:p>
        </p:txBody>
      </p:sp>
      <p:grpSp>
        <p:nvGrpSpPr>
          <p:cNvPr id="10" name="Группа 6"/>
          <p:cNvGrpSpPr>
            <a:grpSpLocks/>
          </p:cNvGrpSpPr>
          <p:nvPr/>
        </p:nvGrpSpPr>
        <p:grpSpPr bwMode="auto">
          <a:xfrm>
            <a:off x="179512" y="1268760"/>
            <a:ext cx="6120680" cy="2447925"/>
            <a:chOff x="1367644" y="728700"/>
            <a:chExt cx="5400600" cy="2333737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728700"/>
              <a:ext cx="5364596" cy="233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367644" y="2204312"/>
              <a:ext cx="360139" cy="3087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spc="-150" dirty="0"/>
                <a:t>P</a:t>
              </a:r>
              <a:r>
                <a:rPr lang="en-US" sz="1200" spc="-150" dirty="0"/>
                <a:t>a</a:t>
              </a:r>
              <a:endParaRPr lang="ru-RU" sz="1200" spc="-15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68688" y="2096857"/>
              <a:ext cx="358651" cy="307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spc="-150" dirty="0"/>
                <a:t>P</a:t>
              </a:r>
              <a:r>
                <a:rPr lang="en-US" sz="1200" spc="-150" dirty="0"/>
                <a:t>a</a:t>
              </a:r>
              <a:endParaRPr lang="ru-RU" sz="1200" spc="-150" dirty="0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4" y="4005064"/>
            <a:ext cx="6084887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360642" y="4077072"/>
            <a:ext cx="2794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Чем менее эластично предложение, тем больше налоговое бремя  производителей.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358626" y="3604954"/>
            <a:ext cx="5797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   </a:t>
            </a:r>
            <a:r>
              <a:rPr lang="ru-RU" sz="2000" dirty="0">
                <a:latin typeface="+mn-lt"/>
              </a:rPr>
              <a:t>Эластичный спрос </a:t>
            </a:r>
            <a:r>
              <a:rPr lang="en-US" sz="2000" dirty="0">
                <a:latin typeface="+mn-lt"/>
              </a:rPr>
              <a:t>    </a:t>
            </a:r>
            <a:r>
              <a:rPr lang="ru-RU" sz="2000" dirty="0">
                <a:latin typeface="+mn-lt"/>
              </a:rPr>
              <a:t>          </a:t>
            </a:r>
            <a:r>
              <a:rPr lang="ru-RU" sz="2000" dirty="0" smtClean="0">
                <a:latin typeface="+mn-lt"/>
              </a:rPr>
              <a:t>     Неэластичный </a:t>
            </a:r>
            <a:r>
              <a:rPr lang="ru-RU" sz="2000" dirty="0">
                <a:latin typeface="+mn-lt"/>
              </a:rPr>
              <a:t>спрос</a:t>
            </a:r>
            <a:endParaRPr lang="ru-RU" dirty="0">
              <a:latin typeface="+mn-lt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179512" y="6341258"/>
            <a:ext cx="6588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>
                <a:latin typeface="+mn-lt"/>
              </a:rPr>
              <a:t>Эластичное предложение</a:t>
            </a:r>
            <a:r>
              <a:rPr lang="en-US" sz="2000" dirty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      Неэластичное </a:t>
            </a:r>
            <a:r>
              <a:rPr lang="ru-RU" sz="2000" dirty="0" smtClean="0">
                <a:latin typeface="+mn-lt"/>
              </a:rPr>
              <a:t>предложение</a:t>
            </a: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0814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2067</Words>
  <Application>Microsoft Office PowerPoint</Application>
  <PresentationFormat>Экран (4:3)</PresentationFormat>
  <Paragraphs>244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Тема Office</vt:lpstr>
      <vt:lpstr>Документ</vt:lpstr>
      <vt:lpstr>Экономика  Лектор: Красова Елена Викторовна, доцент кафедры мировой экономики и международных отношений, ауд. 1506. Тел.: 240-41-93 E-mail: elena_krasova@rambler.ru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Экономическая теория, модуль 1  Лектор: Красова Елена Викторовна, доцент кафедры мировой экономики и международных отношений, ауд. 1506. Тел.: 240-41-93 E-mail: elena_krasova@rambler.ru</dc:title>
  <dc:creator>Елена</dc:creator>
  <cp:lastModifiedBy>Елена</cp:lastModifiedBy>
  <cp:revision>66</cp:revision>
  <dcterms:created xsi:type="dcterms:W3CDTF">2013-10-20T20:17:17Z</dcterms:created>
  <dcterms:modified xsi:type="dcterms:W3CDTF">2015-03-02T23:16:37Z</dcterms:modified>
</cp:coreProperties>
</file>