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76" d="100"/>
          <a:sy n="76" d="100"/>
        </p:scale>
        <p:origin x="-468" y="1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A218F5F-08B3-47BA-85F4-EF2B885DC4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E3F2F987-87F0-475B-AC35-1330CEC6D2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F1460F95-BAF2-4E2D-972A-8EC7D4734A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A4AD5-F77E-4869-B4BD-26103664D15C}" type="datetimeFigureOut">
              <a:rPr lang="ru-RU" smtClean="0"/>
              <a:t>03.07.2019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CEFA77E7-3A81-45AB-B175-DC186927B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014D17E2-9F84-4612-B56F-F97453679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BEC4A-9C27-409D-988C-B73A6FAF49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78947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D3D7E4C-F337-4164-A233-4D02D52274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4495175E-6A0B-461F-BF27-27DF839B6B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BD0D022F-5B36-4DE0-97D0-AB4498E79C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A4AD5-F77E-4869-B4BD-26103664D15C}" type="datetimeFigureOut">
              <a:rPr lang="ru-RU" smtClean="0"/>
              <a:t>03.07.2019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04029B38-218A-4444-A015-A74A7072B2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A3C0EF81-C0FE-4640-8DFD-852971E8D7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BEC4A-9C27-409D-988C-B73A6FAF49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31751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C3D3D47-C7EF-4175-8C62-8552ABCC5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7419DB79-2104-482A-A84C-AF4114EF9D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55330F4D-72EA-45B7-B58B-2E71313264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A4AD5-F77E-4869-B4BD-26103664D15C}" type="datetimeFigureOut">
              <a:rPr lang="ru-RU" smtClean="0"/>
              <a:t>03.07.2019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8BAE3C2A-564B-4ABC-8C1B-25425E7C2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0B38416C-15BF-4E63-A3AD-F47B092FB7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BEC4A-9C27-409D-988C-B73A6FAF49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260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6A4EF06-5E14-4895-8212-BBF075ACE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0ED906FF-B899-4BED-9F7F-49D3CDB1B1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2E5FF3FD-6874-42A3-A0FC-7442F47B3F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5FB67528-8292-4348-8E08-B392E13891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A4AD5-F77E-4869-B4BD-26103664D15C}" type="datetimeFigureOut">
              <a:rPr lang="ru-RU" smtClean="0"/>
              <a:t>03.07.2019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C41E8D24-701D-4365-8920-E92F3E3E19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9A92606B-436A-4E60-BF9E-908EC0F08B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BEC4A-9C27-409D-988C-B73A6FAF49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25251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93ABBB9-21D8-4394-A7E7-05A8283B2D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D89EE23A-A5B9-401D-8AF3-7CF943DCEC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DB0973DB-D9AD-41A2-B341-D833BB05A7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69533517-9399-46F1-9A1F-5E0F1181F4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2155C03D-9A64-4262-A481-42545AF643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3A31A82C-E98A-4D09-A57C-423C9D66F1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A4AD5-F77E-4869-B4BD-26103664D15C}" type="datetimeFigureOut">
              <a:rPr lang="ru-RU" smtClean="0"/>
              <a:t>03.07.2019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E5BC6ED5-43E9-405F-9D34-4A0DF53515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B9BD5BD3-2BA2-4446-92A2-9C2163561D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BEC4A-9C27-409D-988C-B73A6FAF49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7818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09A379F-B4A7-4F9D-B5E0-4BFA1A689C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B87D4E68-AEC0-41EB-A118-C17E5652EC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A4AD5-F77E-4869-B4BD-26103664D15C}" type="datetimeFigureOut">
              <a:rPr lang="ru-RU" smtClean="0"/>
              <a:t>03.07.2019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36123BEE-1286-49B5-B4B0-F547028290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FAD8B013-853E-47F6-980F-55535665D1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BEC4A-9C27-409D-988C-B73A6FAF49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51355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61DDF85D-562D-4ACB-8CA5-DB105D3083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A4AD5-F77E-4869-B4BD-26103664D15C}" type="datetimeFigureOut">
              <a:rPr lang="ru-RU" smtClean="0"/>
              <a:t>03.07.2019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724A4A91-3745-40EB-8ADA-22C72EF2C3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86E0FD8E-8F5E-4CC7-A567-827A1DA2B0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BEC4A-9C27-409D-988C-B73A6FAF49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81545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236C312-D8F4-449E-9BED-424241B442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A296E6EE-F8E9-40DE-9ED8-72AA7FE660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3F773495-791E-4E5A-966F-4244E7CBE7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5C9ACE38-683F-4E98-977A-EC680FA213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A4AD5-F77E-4869-B4BD-26103664D15C}" type="datetimeFigureOut">
              <a:rPr lang="ru-RU" smtClean="0"/>
              <a:t>03.07.2019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0CA8927C-C88C-4863-9267-CC5A38ABA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78845242-E7B8-4175-AE65-B6EF262FF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BEC4A-9C27-409D-988C-B73A6FAF49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22040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CB869BD-2EEC-4F7F-B25E-951B9345BC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D0487E6D-499D-48FF-8DB0-FB988CAD5D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9CFCDEF8-5317-4F6F-A1E8-36181DF8B6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E8C7D118-A6F8-4E98-89B9-88C464376F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A4AD5-F77E-4869-B4BD-26103664D15C}" type="datetimeFigureOut">
              <a:rPr lang="ru-RU" smtClean="0"/>
              <a:t>03.07.2019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276D8C4B-9C69-4340-8D58-7CB61F3E3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FDCC6526-FF06-4F74-A358-A4AEC3675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BEC4A-9C27-409D-988C-B73A6FAF49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9675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6C2AA39-41CE-4EF9-A45A-E46E1ED385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347563BF-5171-4914-976C-061FAEC623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EA551BFC-7CBA-41DB-9702-10B0131BEC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A4AD5-F77E-4869-B4BD-26103664D15C}" type="datetimeFigureOut">
              <a:rPr lang="ru-RU" smtClean="0"/>
              <a:t>03.07.2019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E4925994-8DE4-4602-9F44-DD6800C9E7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0056CA94-C58F-4443-A3D3-03D54D0B8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BEC4A-9C27-409D-988C-B73A6FAF49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40348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3FA0692B-FD25-4A18-BC94-72D60BD4223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0599A9BC-542C-4690-9C07-3B0583EDB7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F7A9E95B-21E4-41B1-9162-8578F9CC9E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A4AD5-F77E-4869-B4BD-26103664D15C}" type="datetimeFigureOut">
              <a:rPr lang="ru-RU" smtClean="0"/>
              <a:t>03.07.2019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17EEDF90-1055-4A38-993E-C777359E82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95C0B3C4-2EE6-4E21-BC1C-7E8BC1F9A1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BEC4A-9C27-409D-988C-B73A6FAF49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53371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74579C0-B3AC-401E-9421-8BF2B9EF7E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7CAD1F04-09FD-4E9E-A630-680220F7F9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047E694B-FCA8-4605-BF7F-2C113C6143F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DA4AD5-F77E-4869-B4BD-26103664D15C}" type="datetimeFigureOut">
              <a:rPr lang="ru-RU" smtClean="0"/>
              <a:t>03.07.2019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3BF79142-6560-4DE6-9C81-73846957A6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C6A589B1-F2FA-491D-B4BA-705E7F90F4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EBEC4A-9C27-409D-988C-B73A6FAF49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71703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D468567-CE25-47E6-9D46-A668AAC8CA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19637" y="1771095"/>
            <a:ext cx="6336632" cy="2387600"/>
          </a:xfrm>
        </p:spPr>
        <p:txBody>
          <a:bodyPr>
            <a:normAutofit fontScale="90000"/>
          </a:bodyPr>
          <a:lstStyle/>
          <a:p>
            <a:r>
              <a:rPr lang="ru-RU" dirty="0"/>
              <a:t>Модель анализа пяти конкурентных сил Майкла Портера</a:t>
            </a:r>
          </a:p>
        </p:txBody>
      </p:sp>
      <p:pic>
        <p:nvPicPr>
          <p:cNvPr id="5126" name="Picture 6" descr="ÐÐ°ÑÑÐ¸Ð½ÐºÐ¸ Ð¿Ð¾ Ð·Ð°Ð¿ÑÐ¾ÑÑ Ð¼Ð¾Ð´ÐµÐ»Ñ Ð¿Ð¾ÑÑÐµÑÐ° ÐºÐ½Ð¸Ð³Ð°">
            <a:extLst>
              <a:ext uri="{FF2B5EF4-FFF2-40B4-BE49-F238E27FC236}">
                <a16:creationId xmlns="" xmlns:a16="http://schemas.microsoft.com/office/drawing/2014/main" id="{4297FE59-DA28-4B87-97DD-7DC11EEAFF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196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60935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Porter5sil">
            <a:extLst>
              <a:ext uri="{FF2B5EF4-FFF2-40B4-BE49-F238E27FC236}">
                <a16:creationId xmlns="" xmlns:a16="http://schemas.microsoft.com/office/drawing/2014/main" id="{FB49868E-DC78-4F4A-A185-8438B87F0E4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119" y="738505"/>
            <a:ext cx="5940425" cy="538099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AA69D8C2-EC93-4DBF-9FEF-0648CCA12AEE}"/>
              </a:ext>
            </a:extLst>
          </p:cNvPr>
          <p:cNvSpPr/>
          <p:nvPr/>
        </p:nvSpPr>
        <p:spPr>
          <a:xfrm>
            <a:off x="6906827" y="1482930"/>
            <a:ext cx="3630968" cy="30421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ru-RU" dirty="0">
                <a:solidFill>
                  <a:srgbClr val="333333"/>
                </a:solidFill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Целью разработки стратегии является адаптация к конкурентной среде. Однако, до сих пор встречается слишком узкий взгляд на конкуренцию. При этом интенсивную конкуренцию в отрасли нельзя рассматривать ни как случайное стечение обстоятельств, ни как неудачу. 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8D559BFB-742D-47DE-A26C-2E6FC1D3CACC}"/>
              </a:ext>
            </a:extLst>
          </p:cNvPr>
          <p:cNvSpPr/>
          <p:nvPr/>
        </p:nvSpPr>
        <p:spPr>
          <a:xfrm>
            <a:off x="6906827" y="4525045"/>
            <a:ext cx="341790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dirty="0">
                <a:solidFill>
                  <a:srgbClr val="333333"/>
                </a:solidFill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Майкл Портер, 2008 год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907586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6848A38-233B-4D06-B741-0A55CB88F4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Практическое использование модели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C261F9DE-2111-480C-B7C0-746B075651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Золотое правило теории пяти сил конкуренции Майкла Портера заключается следующем: чем слабее влияние конкурентных сил, тем больше возможностей к получению высокой прибыли в отрасли имеет компания. И наоборот, чем выше влияние конкурентных сил, тем выше вероятность, что ни одна компания не в состоянии будет обеспечить высокую прибыльность от капиталовложений. А средняя прибыльность отрасли определяется наиболее влиятельными конкурентными силами.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1026" name="Picture 2" descr="ÐÐ°ÑÑÐ¸Ð½ÐºÐ¸ Ð¿Ð¾ Ð·Ð°Ð¿ÑÐ¾ÑÑ Ð·Ð¾Ð»Ð¾ÑÐ¸ÑÐºÐ¾">
            <a:extLst>
              <a:ext uri="{FF2B5EF4-FFF2-40B4-BE49-F238E27FC236}">
                <a16:creationId xmlns="" xmlns:a16="http://schemas.microsoft.com/office/drawing/2014/main" id="{3A3FDDC3-8B92-454F-83F2-D0919F3098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5314" y="4750062"/>
            <a:ext cx="2798486" cy="1683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44859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9C03B64-90A5-4903-9A8B-444A78CEBA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Первая сила: Угроза вторжения новых игроков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39577F36-88A1-45C3-A1C9-AC9C50B21F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Экономия на масштабе</a:t>
            </a:r>
          </a:p>
          <a:p>
            <a:r>
              <a:rPr lang="ru-RU" dirty="0"/>
              <a:t>Дифференциация продукта и сила существующих торговых марок</a:t>
            </a:r>
          </a:p>
          <a:p>
            <a:r>
              <a:rPr lang="ru-RU" dirty="0"/>
              <a:t>Потребность в капитале</a:t>
            </a:r>
          </a:p>
          <a:p>
            <a:r>
              <a:rPr lang="ru-RU" dirty="0"/>
              <a:t>Высокие постоянные издержки</a:t>
            </a:r>
          </a:p>
          <a:p>
            <a:r>
              <a:rPr lang="ru-RU" dirty="0"/>
              <a:t>Доступ к каналам распределения</a:t>
            </a:r>
          </a:p>
          <a:p>
            <a:r>
              <a:rPr lang="ru-RU" dirty="0"/>
              <a:t>Политика правительства</a:t>
            </a:r>
          </a:p>
          <a:p>
            <a:r>
              <a:rPr lang="ru-RU" dirty="0"/>
              <a:t>Дополнительные угрозы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179342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414FAC3-D347-41ED-99E9-AB0ECA1A2C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Вторая сила: Рыночная власть покупателей</a:t>
            </a:r>
          </a:p>
        </p:txBody>
      </p:sp>
      <p:pic>
        <p:nvPicPr>
          <p:cNvPr id="2050" name="Picture 2" descr="ÐÐ°ÑÑÐ¸Ð½ÐºÐ¸ Ð¿Ð¾ Ð·Ð°Ð¿ÑÐ¾ÑÑ Ð¿Ð¾ÐºÑÐ¿Ð°ÑÐµÐ»Ð¸ ÑÐµÑÐ½Ð°Ñ Ð¿ÑÑÐ½Ð¸ÑÐ°">
            <a:extLst>
              <a:ext uri="{FF2B5EF4-FFF2-40B4-BE49-F238E27FC236}">
                <a16:creationId xmlns="" xmlns:a16="http://schemas.microsoft.com/office/drawing/2014/main" id="{9F93F4AE-149F-457B-9709-C781601D692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2286794"/>
            <a:ext cx="6096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88490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2EDF929-4ACF-4509-86FE-ECEE98D969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Третья сила: Рыночная власть поставщиков</a:t>
            </a:r>
          </a:p>
        </p:txBody>
      </p:sp>
      <p:pic>
        <p:nvPicPr>
          <p:cNvPr id="3074" name="Picture 2" descr="ÐÐ°ÑÑÐ¸Ð½ÐºÐ¸ Ð¿Ð¾ Ð·Ð°Ð¿ÑÐ¾ÑÑ Ð¿Ð¾ÑÑÐ°Ð²ÑÐ¸Ðº">
            <a:extLst>
              <a:ext uri="{FF2B5EF4-FFF2-40B4-BE49-F238E27FC236}">
                <a16:creationId xmlns="" xmlns:a16="http://schemas.microsoft.com/office/drawing/2014/main" id="{1332DDC0-1D35-4D60-A87D-18F381367ED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1882922"/>
            <a:ext cx="3810000" cy="3467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8F0EE8F1-E795-4060-B591-F9EDB9672EDE}"/>
              </a:ext>
            </a:extLst>
          </p:cNvPr>
          <p:cNvSpPr/>
          <p:nvPr/>
        </p:nvSpPr>
        <p:spPr>
          <a:xfrm>
            <a:off x="838199" y="1650870"/>
            <a:ext cx="6405979" cy="3931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dirty="0">
                <a:solidFill>
                  <a:srgbClr val="333333"/>
                </a:solidFill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Количество поставщиков в отрасли незначительно. Крайний случай: существует монополия или олигополия на рынке.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dirty="0">
                <a:solidFill>
                  <a:srgbClr val="333333"/>
                </a:solidFill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Объем ресурсов, который производят поставщики, ограничен в объеме и во времени, не обеспечивает потребность рынка.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dirty="0">
                <a:solidFill>
                  <a:srgbClr val="333333"/>
                </a:solidFill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Издержки переключения на альтернативных поставщиков высоки (что может быть связано с уникальностью сырья, или с существующими обязательствами перед поставщиками).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dirty="0">
                <a:solidFill>
                  <a:srgbClr val="333333"/>
                </a:solidFill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Отрасль не является приоритетной для поставщиков и реализация в ней своих ресурсов не обеспечивает значимой доходности и дохода для поставщика.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90831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D9F8299-F972-4319-8129-DFE3D9BC66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Четвертая сила: Появление товаров-заменителей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CA09E52F-2AFA-486F-A916-494A57D9EB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880101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1) </a:t>
            </a:r>
            <a:r>
              <a:rPr lang="ru-RU" dirty="0"/>
              <a:t>Товары-заменители, способные обеспечить лучшее соотношение «цена-качество». Такие товары при отсутствии высокого уровня дифференциации будут всегда стимулировать потребителя к переключению.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098" name="Picture 2" descr="ÐÐ°ÑÑÐ¸Ð½ÐºÐ¸ Ð¿Ð¾ Ð·Ð°Ð¿ÑÐ¾ÑÑ alibaba">
            <a:extLst>
              <a:ext uri="{FF2B5EF4-FFF2-40B4-BE49-F238E27FC236}">
                <a16:creationId xmlns="" xmlns:a16="http://schemas.microsoft.com/office/drawing/2014/main" id="{B1CD627B-C1DD-4C6E-AE90-E8423465E3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2371" y="3705726"/>
            <a:ext cx="3431429" cy="2246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C6F0310F-3324-4DEE-9C69-469C08AA802C}"/>
              </a:ext>
            </a:extLst>
          </p:cNvPr>
          <p:cNvSpPr/>
          <p:nvPr/>
        </p:nvSpPr>
        <p:spPr>
          <a:xfrm>
            <a:off x="838200" y="3705726"/>
            <a:ext cx="721493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800" dirty="0"/>
              <a:t>2) </a:t>
            </a:r>
            <a:r>
              <a:rPr lang="ru-RU" sz="2800" dirty="0"/>
              <a:t>Товары-заменители, производимые крупными игроками, имеющими высокие прибыли на альтернативных рынках и способные иметь на существующем рынке менее прибыльный бизнес.</a:t>
            </a:r>
          </a:p>
        </p:txBody>
      </p:sp>
    </p:spTree>
    <p:extLst>
      <p:ext uri="{BB962C8B-B14F-4D97-AF65-F5344CB8AC3E}">
        <p14:creationId xmlns:p14="http://schemas.microsoft.com/office/powerpoint/2010/main" val="40969324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9AA9532-B33D-485B-82E7-D3B42C93D2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Пятая сила: Внутриотраслевая конкуренция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770725A7-6489-4137-85F1-674C98E934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lvl="0"/>
            <a:r>
              <a:rPr lang="ru-RU" dirty="0"/>
              <a:t>Большое количество игроков и их равенство в объемах продаж.</a:t>
            </a:r>
          </a:p>
          <a:p>
            <a:pPr lvl="0"/>
            <a:r>
              <a:rPr lang="ru-RU" dirty="0"/>
              <a:t>Невысокий рост (или падение) рынка, что приводит к постоянному переделу рынка, захвату доли рынка друг у друга.</a:t>
            </a:r>
          </a:p>
          <a:p>
            <a:pPr lvl="0"/>
            <a:r>
              <a:rPr lang="ru-RU" dirty="0"/>
              <a:t>Низкая дифференциация и стандартизация продукта в отрасли создает для потребителя бесконечное количество альтернатив, приводит к постоянному переключению потребителя от одного игрока к другому, обеспечивает высокий уровень нестабильности будущих доходов и прибыли.</a:t>
            </a:r>
          </a:p>
          <a:p>
            <a:pPr lvl="0"/>
            <a:r>
              <a:rPr lang="ru-RU" dirty="0"/>
              <a:t>Продукция относится к разряду скоропортящихся продуктов, что подстегивает снижения цен и не предоставляет возможности в замораживанию товарных остатков.</a:t>
            </a:r>
          </a:p>
          <a:p>
            <a:pPr lvl="0"/>
            <a:r>
              <a:rPr lang="ru-RU" dirty="0"/>
              <a:t>Высокие барьеры выхода из отрасли заставляют существовать игроков с низкой рентабельностью, создают избыток производственных мощностей на рынке.</a:t>
            </a:r>
          </a:p>
        </p:txBody>
      </p:sp>
    </p:spTree>
    <p:extLst>
      <p:ext uri="{BB962C8B-B14F-4D97-AF65-F5344CB8AC3E}">
        <p14:creationId xmlns:p14="http://schemas.microsoft.com/office/powerpoint/2010/main" val="160534174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405</Words>
  <Application>Microsoft Office PowerPoint</Application>
  <PresentationFormat>Произвольный</PresentationFormat>
  <Paragraphs>28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Модель анализа пяти конкурентных сил Майкла Портера</vt:lpstr>
      <vt:lpstr>Презентация PowerPoint</vt:lpstr>
      <vt:lpstr>Практическое использование модели</vt:lpstr>
      <vt:lpstr>Первая сила: Угроза вторжения новых игроков</vt:lpstr>
      <vt:lpstr>Вторая сила: Рыночная власть покупателей</vt:lpstr>
      <vt:lpstr>Третья сила: Рыночная власть поставщиков</vt:lpstr>
      <vt:lpstr>Четвертая сила: Появление товаров-заменителей</vt:lpstr>
      <vt:lpstr>Пятая сила: Внутриотраслевая конкуренция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Модель анализа пяти конкурентных сил Майкла Портера</dc:title>
  <dc:creator>User</dc:creator>
  <cp:lastModifiedBy>Фролова Яна</cp:lastModifiedBy>
  <cp:revision>13</cp:revision>
  <dcterms:created xsi:type="dcterms:W3CDTF">2019-04-15T09:30:52Z</dcterms:created>
  <dcterms:modified xsi:type="dcterms:W3CDTF">2019-07-03T06:43:14Z</dcterms:modified>
</cp:coreProperties>
</file>