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304" r:id="rId2"/>
    <p:sldId id="258" r:id="rId3"/>
    <p:sldId id="281" r:id="rId4"/>
    <p:sldId id="259" r:id="rId5"/>
    <p:sldId id="260" r:id="rId6"/>
    <p:sldId id="261" r:id="rId7"/>
    <p:sldId id="262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75" r:id="rId23"/>
    <p:sldId id="298" r:id="rId24"/>
    <p:sldId id="297" r:id="rId25"/>
    <p:sldId id="299" r:id="rId26"/>
    <p:sldId id="300" r:id="rId27"/>
    <p:sldId id="301" r:id="rId28"/>
    <p:sldId id="302" r:id="rId29"/>
    <p:sldId id="303" r:id="rId30"/>
    <p:sldId id="28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8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2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91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2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1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3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56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5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9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11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6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6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424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Тема . Социально-экономическая политика государства и роль внебюджетных и целевых бюджетных фондов в ее реализации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247341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Изучив материал, вы сможете: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1.Понять что такое социально-экономическая политика государства на современном этапе. </a:t>
            </a:r>
          </a:p>
          <a:p>
            <a:pPr>
              <a:buNone/>
            </a:pPr>
            <a:r>
              <a:rPr lang="ru-RU" dirty="0" smtClean="0"/>
              <a:t>2.Узнать что такое характеристика системы социальной защиты населения в РФ. </a:t>
            </a:r>
          </a:p>
          <a:p>
            <a:pPr>
              <a:buNone/>
            </a:pPr>
            <a:r>
              <a:rPr lang="ru-RU" dirty="0" smtClean="0"/>
              <a:t>3.Изучить общие положения обязательного социального страхования</a:t>
            </a:r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/>
              <a:t>Государство</a:t>
            </a:r>
            <a:r>
              <a:rPr lang="ru-RU" sz="2800" b="1" dirty="0"/>
              <a:t> </a:t>
            </a:r>
            <a:r>
              <a:rPr lang="ru-RU" sz="2800" dirty="0"/>
              <a:t>– это основной институт политической системы, призванный осуществлять управление обществом, охранять его экономическую и социальную структуры, подавлять социальных противников. </a:t>
            </a:r>
          </a:p>
          <a:p>
            <a:pPr>
              <a:buNone/>
            </a:pPr>
            <a:r>
              <a:rPr lang="ru-RU" sz="2800" b="1" dirty="0"/>
              <a:t>Основные признаки государства: </a:t>
            </a:r>
          </a:p>
          <a:p>
            <a:pPr>
              <a:buNone/>
            </a:pPr>
            <a:r>
              <a:rPr lang="ru-RU" sz="2800" dirty="0"/>
              <a:t>1) определенная система органов и учреждений; </a:t>
            </a:r>
          </a:p>
          <a:p>
            <a:pPr>
              <a:buNone/>
            </a:pPr>
            <a:r>
              <a:rPr lang="ru-RU" sz="2800" dirty="0"/>
              <a:t>2) право, закрепляющее систему норм, санкционированных государством; </a:t>
            </a:r>
          </a:p>
          <a:p>
            <a:pPr>
              <a:buNone/>
            </a:pPr>
            <a:r>
              <a:rPr lang="ru-RU" sz="2800" dirty="0"/>
              <a:t>3) определенная территория, на которой распространяется юрисдикция данного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57541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Социальная политика государства 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506192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Социальная политика в современном мире осуществляется, прежде всего, государством. </a:t>
            </a:r>
          </a:p>
          <a:p>
            <a:pPr>
              <a:buNone/>
            </a:pPr>
            <a:r>
              <a:rPr lang="ru-RU" i="1" dirty="0" smtClean="0"/>
              <a:t>Государственная социальная политика</a:t>
            </a:r>
            <a:r>
              <a:rPr lang="ru-RU" dirty="0" smtClean="0"/>
              <a:t> – действия государства в социальной сфере, преследующие определенные цели, соотнесенные с конкретными историческими обстоятельствами, подкрепленные организационными и пропагандистскими усилиями, финансовыми ресурсами и рассчитанные на определенные этапные социальные результаты.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/>
              <a:t>Социальная политика охватывает два относительно самостоятельных </a:t>
            </a:r>
            <a:r>
              <a:rPr lang="ru-RU" sz="2800" i="1" dirty="0" smtClean="0"/>
              <a:t>блока: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578200" cy="49685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Собственно социальную политику, элементами которой являются социальная защита и поддержка населения, а также развитие на некоммерческой основе различных сфер деятельности, влияющих на уровень жизни людей.</a:t>
            </a:r>
          </a:p>
          <a:p>
            <a:pPr lvl="0">
              <a:buNone/>
            </a:pPr>
            <a:r>
              <a:rPr lang="ru-RU" dirty="0" smtClean="0"/>
              <a:t>Социальную политику в широком смысле, которая охватывает мероприятия и решения, затрагивающие все стороны жизни населения, включая обеспеченность людей товарами, жильем, услугами социальной инфраструктуры, рабочими местами, необходимыми денежными доходами, благоприятными экономическими условиями. 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Выделение наряду с бюджетом специальных внебюджетных фондов обусловлено несколькими </a:t>
            </a:r>
            <a:r>
              <a:rPr lang="ru-RU" sz="2700" i="1" dirty="0"/>
              <a:t>причинами: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82168" cy="57332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1) необходимостью выделения специальных денежных ресурсов с целью их более эффективного и строго целевого использования;</a:t>
            </a:r>
          </a:p>
          <a:p>
            <a:pPr>
              <a:buNone/>
            </a:pPr>
            <a:r>
              <a:rPr lang="ru-RU" sz="3400" dirty="0" smtClean="0"/>
              <a:t>2) необходимостью определения особых и одновременно устойчивых финансовых источников для удовлетворения специальных потребностей государства;</a:t>
            </a:r>
          </a:p>
          <a:p>
            <a:pPr>
              <a:buNone/>
            </a:pPr>
            <a:r>
              <a:rPr lang="ru-RU" sz="3400" dirty="0" smtClean="0"/>
              <a:t>3) необходимостью изыскания дополнительных средств для удовлетворения общественных потребностей, которые не могут быть в полном объеме профинансированы из бюджета, но которые являются основой расширения сферы деятельности правительства в области военных расходов, научных исследований, социальных выплат населению и т.п.</a:t>
            </a:r>
          </a:p>
          <a:p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021288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0400" y="6453336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Проблемы государственной социальной политики отражаются в ежегодных посланиях </a:t>
            </a:r>
            <a:r>
              <a:rPr lang="ru-RU" sz="3100" dirty="0" smtClean="0"/>
              <a:t>Президента.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16832"/>
            <a:ext cx="8682168" cy="46085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Об основных направлениях внутренней и внешней политики государства, с которыми Президент обращается к Федеральному Собранию РФ;</a:t>
            </a:r>
          </a:p>
          <a:p>
            <a:pPr lvl="1"/>
            <a:r>
              <a:rPr lang="ru-RU" dirty="0" smtClean="0"/>
              <a:t>в бюджетных посланиях Президента правительству;</a:t>
            </a:r>
          </a:p>
          <a:p>
            <a:pPr lvl="1"/>
            <a:r>
              <a:rPr lang="ru-RU" dirty="0" smtClean="0"/>
              <a:t>в постановлениях и решениях Правительства;</a:t>
            </a:r>
          </a:p>
          <a:p>
            <a:pPr lvl="1"/>
            <a:r>
              <a:rPr lang="ru-RU" dirty="0" smtClean="0"/>
              <a:t>в постановлениях Государственной Думы и Совета Федерации Федерального Собрания РФ;</a:t>
            </a:r>
          </a:p>
          <a:p>
            <a:pPr lvl="1"/>
            <a:r>
              <a:rPr lang="ru-RU" dirty="0" smtClean="0"/>
              <a:t>в федеральных законах.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/>
              <a:t>Статья </a:t>
            </a:r>
            <a:r>
              <a:rPr lang="ru-RU" sz="2400" dirty="0"/>
              <a:t>7 п. 1 Конституции РФ гласит: «Российская Федерация – социальное государство, политика которого направлена на создание условий, обеспечивающих достойную жизнь и свободное развитие человека</a:t>
            </a:r>
            <a:r>
              <a:rPr lang="ru-RU" sz="2400" dirty="0" smtClean="0"/>
              <a:t>».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r>
              <a:rPr lang="ru-RU" sz="2400" dirty="0"/>
              <a:t>Часть 2 той же 7-й статьи Конституции перечисляет основные направления деятельности российского социального государства, гарантии социальной защиты.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Базовыми </a:t>
            </a:r>
            <a:r>
              <a:rPr lang="ru-RU" sz="2400" dirty="0"/>
              <a:t>направлениями формирования социальной политики, наряду с помощью нуждающимся, становятся инвестиции в человека: 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/>
              <a:t>его </a:t>
            </a:r>
            <a:r>
              <a:rPr lang="ru-RU" sz="2400" dirty="0"/>
              <a:t>здоровье, 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/>
              <a:t>профессиональное</a:t>
            </a:r>
            <a:r>
              <a:rPr lang="ru-RU" sz="2400" dirty="0"/>
              <a:t>, 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/>
              <a:t>культурное </a:t>
            </a:r>
            <a:r>
              <a:rPr lang="ru-RU" sz="2400" dirty="0"/>
              <a:t>и </a:t>
            </a:r>
            <a:r>
              <a:rPr lang="ru-RU" sz="2400" dirty="0" smtClean="0"/>
              <a:t>личностное </a:t>
            </a:r>
            <a:r>
              <a:rPr lang="ru-RU" sz="2400" dirty="0"/>
              <a:t>развитие.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86796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5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Основные направления определяют следующие задачи федеральной власти в области государственной социальной политики: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/>
              <a:t>повышение уровня жизни населения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/>
              <a:t>повышение заработной платы тем, кто может работать;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/>
              <a:t>повышение социальных гарантий тем, кто работать не может или оказался в трудной жизненной ситуации (инвалиды 1,2 групп, безработные, беженцы, переселенцы, пострадавшие от стихийных бедствий или насилия в семье).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/>
              <a:t>инвестиции в человека: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/>
              <a:t>через образование;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/>
              <a:t>здравоохранение;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/>
              <a:t>возрождение семейных и культурных традиций;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dirty="0"/>
              <a:t>формирование идеологии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297208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246" y="166390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Основные </a:t>
            </a:r>
            <a:r>
              <a:rPr lang="ru-RU" dirty="0"/>
              <a:t>черты «Стратегии </a:t>
            </a:r>
            <a:r>
              <a:rPr lang="ru-RU" dirty="0" smtClean="0"/>
              <a:t>развития Российской Федерации»:</a:t>
            </a:r>
          </a:p>
          <a:p>
            <a:pPr>
              <a:buNone/>
            </a:pPr>
            <a:endParaRPr lang="ru-RU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субсидирование – базовый принцип социальной политики в России;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относительное сокращение бюджетных средств и рост внебюджетных финансовых источников, усиление роли страхования, поддержание сети социального обслуживания населения. Социальное страхование переходит в разряд основных: усиливает роль в социальном обеспечении; появились новые его виды (медицинское страхование, страхование от безработицы); изменились виды (в пенсионном обеспечении идет внедрение финансового накопления);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законодательное закрепление минимального набора государственных социальных гарантий (образование, культура, здравоохранение, социальная защита);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расширение сфер социальной защиты (обязательное и добровольное страхование) через государственные и негосударственные пенсионные фонды, негосударственное медицинское страхование);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нетрадиционные формы привлечения средств (расширение муниципальных займов) к финансированию строительства жилья, социальной инфраструктуры;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расширение платности социальных услуг;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привлечение некоммерческого сектора к решению социальных задач (общественные организации);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участие в проектах, финансируемых из международных источников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884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i="1" dirty="0"/>
              <a:t>Социальная защита</a:t>
            </a:r>
            <a:r>
              <a:rPr lang="ru-RU" sz="2800" dirty="0"/>
              <a:t> — политика государства, направленная на обеспечение социальных, экономических, политических и других прав и гарантий человека независимо от его пола, национальности, возраста, места жительства и других обстоятельств.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Таким </a:t>
            </a:r>
            <a:r>
              <a:rPr lang="ru-RU" sz="2800" dirty="0"/>
              <a:t>образом, социальной защите подлежат все конституционные права и свободы человека.</a:t>
            </a:r>
          </a:p>
          <a:p>
            <a:pPr>
              <a:buNone/>
            </a:pP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1241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5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Социальное обеспечение </a:t>
            </a:r>
            <a:r>
              <a:rPr lang="ru-RU" sz="2400" dirty="0"/>
              <a:t>можно определить как систему создаваемых государством правовых, экономических и организационных мер, направленных на компенсацию или минимизацию последствий изменения материального и (или) социального положения граждан, а в случаях, предусмотренных законодательством Российской Федерации, иных категорий физических лиц, вследствие наступления обстоятельств, признаваемых государством социально-значимыми (страховые риски</a:t>
            </a:r>
            <a:r>
              <a:rPr lang="ru-RU" sz="2400" dirty="0" smtClean="0"/>
              <a:t>).</a:t>
            </a:r>
          </a:p>
          <a:p>
            <a:endParaRPr lang="ru-RU" sz="2400" b="1" dirty="0"/>
          </a:p>
          <a:p>
            <a:r>
              <a:rPr lang="ru-RU" sz="2400" b="1" dirty="0" smtClean="0"/>
              <a:t>Социальное </a:t>
            </a:r>
            <a:r>
              <a:rPr lang="ru-RU" sz="2400" b="1" dirty="0"/>
              <a:t>обеспечение </a:t>
            </a:r>
            <a:r>
              <a:rPr lang="ru-RU" sz="2400" dirty="0"/>
              <a:t>осуществляется за счет средств, специально предназначенных на эти цели. </a:t>
            </a:r>
          </a:p>
        </p:txBody>
      </p:sp>
    </p:spTree>
    <p:extLst>
      <p:ext uri="{BB962C8B-B14F-4D97-AF65-F5344CB8AC3E}">
        <p14:creationId xmlns:p14="http://schemas.microsoft.com/office/powerpoint/2010/main" val="2596817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39"/>
            <a:ext cx="856895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/>
              <a:t>В зависимости от источника денежных средств необходимо различать </a:t>
            </a:r>
            <a:r>
              <a:rPr lang="ru-RU" sz="2800" b="1" dirty="0"/>
              <a:t>два вида </a:t>
            </a:r>
            <a:r>
              <a:rPr lang="ru-RU" sz="2800" dirty="0"/>
              <a:t>социального обеспечения</a:t>
            </a:r>
            <a:r>
              <a:rPr lang="ru-RU" sz="2800" dirty="0" smtClean="0"/>
              <a:t>:</a:t>
            </a:r>
          </a:p>
          <a:p>
            <a:pPr>
              <a:buNone/>
            </a:pPr>
            <a:endParaRPr lang="ru-RU" sz="2800" dirty="0"/>
          </a:p>
          <a:p>
            <a:pPr marL="514350" indent="-514350">
              <a:buAutoNum type="arabicParenR"/>
            </a:pPr>
            <a:r>
              <a:rPr lang="ru-RU" sz="2800" dirty="0" smtClean="0"/>
              <a:t>государственное </a:t>
            </a:r>
            <a:r>
              <a:rPr lang="ru-RU" sz="2800" dirty="0"/>
              <a:t>социальное обеспечение, осуществляемое за счет средств бюджетов всех уровней, а также внебюджетных государственных социальных фондов</a:t>
            </a:r>
            <a:r>
              <a:rPr lang="ru-RU" sz="2800" dirty="0" smtClean="0"/>
              <a:t>;</a:t>
            </a:r>
          </a:p>
          <a:p>
            <a:endParaRPr lang="ru-RU" sz="2800" dirty="0"/>
          </a:p>
          <a:p>
            <a:pPr>
              <a:buNone/>
            </a:pPr>
            <a:r>
              <a:rPr lang="ru-RU" sz="2800" dirty="0"/>
              <a:t>2) негосударственное социальное обеспечение, осуществляемое за счет средств отдельных юридических и (или) физических лиц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073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9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В зависимости от порядка формирования денежных средств государственное социальное обеспечение может осуществляться в различных организационно-правовых формах</a:t>
            </a:r>
            <a:r>
              <a:rPr lang="ru-RU" sz="2400" dirty="0" smtClean="0"/>
              <a:t>:</a:t>
            </a:r>
            <a:endParaRPr lang="ru-RU" sz="2400" dirty="0"/>
          </a:p>
          <a:p>
            <a:pPr marL="457200" indent="-457200">
              <a:buAutoNum type="arabicParenR"/>
            </a:pPr>
            <a:r>
              <a:rPr lang="ru-RU" sz="2400" dirty="0" smtClean="0"/>
              <a:t>государственное </a:t>
            </a:r>
            <a:r>
              <a:rPr lang="ru-RU" sz="2400" dirty="0"/>
              <a:t>социальное страхование, осуществляемое за счет страховых взносов, в размерах и порядке, определенных законодательством</a:t>
            </a:r>
            <a:r>
              <a:rPr lang="ru-RU" sz="2400" dirty="0" smtClean="0"/>
              <a:t>;</a:t>
            </a:r>
          </a:p>
          <a:p>
            <a:pPr marL="457200" indent="-457200">
              <a:buAutoNum type="arabicParenR"/>
            </a:pPr>
            <a:endParaRPr lang="ru-RU" sz="2400" dirty="0"/>
          </a:p>
          <a:p>
            <a:pPr>
              <a:buNone/>
            </a:pPr>
            <a:r>
              <a:rPr lang="ru-RU" sz="2400" dirty="0"/>
              <a:t>2) государственное социальное обеспечение, осуществляемое за счет бюджетных средств</a:t>
            </a:r>
            <a:r>
              <a:rPr lang="ru-RU" sz="2400" dirty="0" smtClean="0"/>
              <a:t>;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r>
              <a:rPr lang="ru-RU" sz="2400" dirty="0"/>
              <a:t>3) государственная социальная помощь малоимущим гражданам, источником которой являются средства федерального бюджета, средства бюджетов субъектов Российской Федерации, средства местных бюджетов или дополнительных источников в порядке, установленном законодательством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654209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/>
              <a:t>Независимо от источника денежных средств, государственное социальное обеспечение может осуществляться в различных видах: </a:t>
            </a:r>
            <a:endParaRPr lang="ru-RU" sz="2800" dirty="0" smtClean="0"/>
          </a:p>
          <a:p>
            <a:pPr>
              <a:buNone/>
            </a:pPr>
            <a:endParaRPr lang="ru-RU" sz="2800" dirty="0"/>
          </a:p>
          <a:p>
            <a:pPr marL="514350" indent="-514350">
              <a:buAutoNum type="arabicParenR"/>
            </a:pPr>
            <a:r>
              <a:rPr lang="ru-RU" sz="2800" dirty="0" smtClean="0"/>
              <a:t>денежные </a:t>
            </a:r>
            <a:r>
              <a:rPr lang="ru-RU" sz="2800" dirty="0"/>
              <a:t>выплаты (пенсии, пособия, компенсации, материальная помощь и т. д</a:t>
            </a:r>
            <a:r>
              <a:rPr lang="ru-RU" sz="2800" dirty="0" smtClean="0"/>
              <a:t>.);</a:t>
            </a:r>
            <a:endParaRPr lang="ru-RU" sz="2800" dirty="0"/>
          </a:p>
          <a:p>
            <a:pPr>
              <a:buNone/>
            </a:pPr>
            <a:r>
              <a:rPr lang="ru-RU" sz="2800" dirty="0"/>
              <a:t>2) натуральная помощь (одежда, обувь, медикаменты, продукты питания, технические приспособления для инвалидов — слуховые аппараты, костыли, кресла-коляски и т. д</a:t>
            </a:r>
            <a:r>
              <a:rPr lang="ru-RU" sz="2800" dirty="0" smtClean="0"/>
              <a:t>.);</a:t>
            </a:r>
            <a:endParaRPr lang="ru-RU" sz="2800" dirty="0"/>
          </a:p>
          <a:p>
            <a:pPr>
              <a:buNone/>
            </a:pPr>
            <a:r>
              <a:rPr lang="ru-RU" sz="2800" dirty="0"/>
              <a:t>3) услуги и льготы (содержание в домах-интернатах для престарелых и инвалидов, в детских домах, социальное обслуживание на дому и т. д.).</a:t>
            </a:r>
          </a:p>
        </p:txBody>
      </p:sp>
    </p:spTree>
    <p:extLst>
      <p:ext uri="{BB962C8B-B14F-4D97-AF65-F5344CB8AC3E}">
        <p14:creationId xmlns:p14="http://schemas.microsoft.com/office/powerpoint/2010/main" val="4292646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i="1" dirty="0"/>
              <a:t>Государственная социальная помощь</a:t>
            </a:r>
            <a:r>
              <a:rPr lang="ru-RU" sz="3200" dirty="0"/>
              <a:t> оказывается в целях</a:t>
            </a:r>
            <a:r>
              <a:rPr lang="ru-RU" sz="3200" dirty="0" smtClean="0"/>
              <a:t>:</a:t>
            </a:r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dirty="0"/>
              <a:t>поддержания уровня жизни малоимущих семей, а также малоимущих одиноко проживающих граждан, среднедушевой доход которых ниже величины прожиточного минимума, установленного в соответствующем субъекте Российской Федерации; а также в целях адресного и рационального использования бюджетных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481677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5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i="1" dirty="0"/>
              <a:t>Прожиточный минимум</a:t>
            </a:r>
            <a:r>
              <a:rPr lang="ru-RU" sz="2800" dirty="0"/>
              <a:t> — это стоимостная оценка потребительской корзины, а также обязательные платежи и сборы. </a:t>
            </a:r>
            <a:endParaRPr lang="ru-RU" sz="2800" dirty="0" smtClean="0"/>
          </a:p>
          <a:p>
            <a:pPr>
              <a:buNone/>
            </a:pPr>
            <a:endParaRPr lang="ru-RU" sz="2800" dirty="0"/>
          </a:p>
          <a:p>
            <a:pPr>
              <a:buNone/>
            </a:pPr>
            <a:r>
              <a:rPr lang="ru-RU" sz="2800" dirty="0" smtClean="0"/>
              <a:t>Потребительская </a:t>
            </a:r>
            <a:r>
              <a:rPr lang="ru-RU" sz="2800" dirty="0"/>
              <a:t>корзина — минимальный набор продуктов питания, непродовольственных товаров и услуг, необходимых для сохранения здоровья человека и обеспечения его жизнедеятельности.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52221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9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Потребительская корзина</a:t>
            </a:r>
            <a:r>
              <a:rPr lang="ru-RU" sz="2800" dirty="0"/>
              <a:t> для основных социально-демографических групп населения в целом по Российской Федерации и в субъектах Российской Федерации определяется не реже одного раза в пять лет на основе методических рекомендаций, разрабатываемых с участием общероссийских объединений профсоюзов, в порядке, устанавливаемом Правительством Российской Федерации. </a:t>
            </a:r>
            <a:endParaRPr lang="ru-RU" sz="2800" dirty="0" smtClean="0"/>
          </a:p>
          <a:p>
            <a:r>
              <a:rPr lang="ru-RU" sz="2800" dirty="0" smtClean="0"/>
              <a:t>Потребительская </a:t>
            </a:r>
            <a:r>
              <a:rPr lang="ru-RU" sz="2800" dirty="0"/>
              <a:t>корзина в целом по Российской Федерации устанавливается федеральным законом</a:t>
            </a:r>
          </a:p>
        </p:txBody>
      </p:sp>
    </p:spTree>
    <p:extLst>
      <p:ext uri="{BB962C8B-B14F-4D97-AF65-F5344CB8AC3E}">
        <p14:creationId xmlns:p14="http://schemas.microsoft.com/office/powerpoint/2010/main" val="154867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 smtClean="0"/>
              <a:t>Существование </a:t>
            </a:r>
            <a:r>
              <a:rPr lang="ru-RU" sz="3200" b="1" dirty="0"/>
              <a:t>государственного социального страхования </a:t>
            </a:r>
            <a:r>
              <a:rPr lang="ru-RU" sz="3200" dirty="0"/>
              <a:t>– это объективная необходимость и условие нормального, устойчивого развития современного общества. </a:t>
            </a: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Поэтому </a:t>
            </a:r>
            <a:r>
              <a:rPr lang="ru-RU" sz="3200" dirty="0"/>
              <a:t>в большинстве стран государство создает специальные фонды, посредством которых оно концентрирует значительные финансовые ресурсы и тем самым обеспечивает надежную социальную защиту населения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543783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/>
              <a:t>Государственное </a:t>
            </a:r>
            <a:r>
              <a:rPr lang="ru-RU" sz="2800" b="1" i="1" dirty="0"/>
              <a:t>обязательное социальное страхование</a:t>
            </a:r>
            <a:r>
              <a:rPr lang="ru-RU" sz="2800" b="1" dirty="0"/>
              <a:t> </a:t>
            </a:r>
            <a:r>
              <a:rPr lang="ru-RU" sz="2800" dirty="0"/>
              <a:t>– это часть государственной системы социальной защиты населения, осуществляемой в форме страхования работающих граждан от возможного изменения материального и социального положения, в том числе и по не зависящим от них обстоятельствам.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Поэтому </a:t>
            </a:r>
            <a:r>
              <a:rPr lang="ru-RU" sz="2800" dirty="0"/>
              <a:t>создание государственных социальных внебюджетных фондов обусловлено, прежде всего, необходимостью страхования социальных рисков, которые неизбежны в условиях рыночной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1125152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/>
              <a:t>К числу основных </a:t>
            </a:r>
            <a:r>
              <a:rPr lang="ru-RU" sz="3200" b="1" i="1" dirty="0"/>
              <a:t>социальных рисков</a:t>
            </a:r>
            <a:r>
              <a:rPr lang="ru-RU" sz="3200" b="1" dirty="0"/>
              <a:t> </a:t>
            </a:r>
            <a:r>
              <a:rPr lang="ru-RU" sz="3200" dirty="0"/>
              <a:t>относятся:</a:t>
            </a:r>
          </a:p>
          <a:p>
            <a:pPr>
              <a:buNone/>
            </a:pPr>
            <a:r>
              <a:rPr lang="ru-RU" sz="3200" dirty="0"/>
              <a:t>– риски утраты трудоспособности с возрастом;</a:t>
            </a:r>
          </a:p>
          <a:p>
            <a:pPr>
              <a:buNone/>
            </a:pPr>
            <a:r>
              <a:rPr lang="ru-RU" sz="3200" dirty="0"/>
              <a:t>– риски утраты трудоспособности по инвалидности;</a:t>
            </a:r>
          </a:p>
          <a:p>
            <a:pPr>
              <a:buNone/>
            </a:pPr>
            <a:r>
              <a:rPr lang="ru-RU" sz="3200" dirty="0"/>
              <a:t>– риски временной нетрудоспособности в связи с болезнью или по другим причинам (беременность, роды, болезнь детей и т.п.);</a:t>
            </a:r>
          </a:p>
          <a:p>
            <a:pPr>
              <a:buNone/>
            </a:pPr>
            <a:r>
              <a:rPr lang="ru-RU" sz="3200" dirty="0"/>
              <a:t>– риски потери работы в связи с закрытием, реконструкцией предприятий, изменением структуры производства и т.п.;</a:t>
            </a:r>
          </a:p>
          <a:p>
            <a:pPr>
              <a:buNone/>
            </a:pPr>
            <a:r>
              <a:rPr lang="ru-RU" sz="3200" dirty="0"/>
              <a:t>– риски заболеваний и ухудшения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1432179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290168" cy="59050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Субъектами обязательного социального страхования</a:t>
            </a:r>
            <a:r>
              <a:rPr lang="ru-RU" dirty="0" smtClean="0"/>
              <a:t>, т. е. участниками отношений по обязательному социальному страхованию, согласно статье 6 закона, являются страхователи (работодатели), страховщики, застрахованные лица, а также иные органы, организации и граждане, определяемые в соответствии с федеральными законами о конкретных видах обязательного социального страхования.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Страхователи</a:t>
            </a:r>
            <a:r>
              <a:rPr lang="ru-RU" dirty="0" smtClean="0"/>
              <a:t> — организации любой организационно-правовой формы, а также граждане, обязанные в соответствии с федеральными законами о конкретных видах обязательного социального страхования уплачивать страховые взносы (обязательные платежи). Страхователями являются также органы исполнительной власти и органы местного самоуправления, обязанные в соответствии с федеральными законами о конкретных видах обязательного социального страхования уплачивать страховые взносы. Страхователи определяются в соответствии с федеральными законами о конкретных видах обязательного социального страхования.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2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i="1" dirty="0" smtClean="0"/>
              <a:t>Страхователи </a:t>
            </a:r>
            <a:r>
              <a:rPr lang="ru-RU" sz="2400" b="1" i="1" dirty="0"/>
              <a:t>имеют право:</a:t>
            </a:r>
            <a:endParaRPr lang="ru-RU" sz="2400" b="1" dirty="0"/>
          </a:p>
          <a:p>
            <a:pPr>
              <a:buNone/>
            </a:pPr>
            <a:r>
              <a:rPr lang="ru-RU" sz="2400" dirty="0"/>
              <a:t>1) участвовать через своих представителей в управлений обязательным социальным страхованием;</a:t>
            </a:r>
          </a:p>
          <a:p>
            <a:pPr>
              <a:buNone/>
            </a:pPr>
            <a:r>
              <a:rPr lang="ru-RU" sz="2400" dirty="0"/>
              <a:t>2) вносить предложения о тарифах страховых взносов на конкретные виды обязательного социального страхования страховщикам и в Правительство Российской Федерации;</a:t>
            </a:r>
          </a:p>
          <a:p>
            <a:pPr>
              <a:buNone/>
            </a:pPr>
            <a:r>
              <a:rPr lang="ru-RU" sz="2400" dirty="0"/>
              <a:t>3) бесплатно получать у страховщиков информацию о нормативных правовых актах по вопросам обязательного социального страхования и размерах страхового обеспечения, выплаченного застрахованным лицам;</a:t>
            </a:r>
          </a:p>
          <a:p>
            <a:pPr>
              <a:buNone/>
            </a:pPr>
            <a:r>
              <a:rPr lang="ru-RU" sz="2400" dirty="0"/>
              <a:t>4) участвовать через своих представителей в проведении расчетов по определению обоснованности тарифов страховых взносов;</a:t>
            </a:r>
          </a:p>
          <a:p>
            <a:pPr>
              <a:buNone/>
            </a:pPr>
            <a:r>
              <a:rPr lang="ru-RU" sz="2400" dirty="0"/>
              <a:t>5) ходатайствовать перед страховщиком об отсрочке уплаты страховых взносов (обязательных платежей) и пользоваться предоставленными в соответствии с законодательством Российской Федерации льготами;</a:t>
            </a:r>
          </a:p>
          <a:p>
            <a:pPr>
              <a:buNone/>
            </a:pPr>
            <a:r>
              <a:rPr lang="ru-RU" sz="2400" dirty="0"/>
              <a:t>6) обращаться в суд для защиты своих прав</a:t>
            </a:r>
          </a:p>
        </p:txBody>
      </p:sp>
    </p:spTree>
    <p:extLst>
      <p:ext uri="{BB962C8B-B14F-4D97-AF65-F5344CB8AC3E}">
        <p14:creationId xmlns:p14="http://schemas.microsoft.com/office/powerpoint/2010/main" val="34253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4249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i="1" dirty="0" smtClean="0"/>
              <a:t>Страхователи </a:t>
            </a:r>
            <a:r>
              <a:rPr lang="ru-RU" sz="2000" b="1" i="1" dirty="0"/>
              <a:t>обязаны:</a:t>
            </a:r>
            <a:endParaRPr lang="ru-RU" sz="2000" b="1" dirty="0"/>
          </a:p>
          <a:p>
            <a:pPr>
              <a:buNone/>
            </a:pPr>
            <a:r>
              <a:rPr lang="ru-RU" sz="2000" dirty="0"/>
              <a:t>1) встать на учет и сняться с учета у страховщика в сроки, установленные федеральными законами о конкретных видах обязательного социального страхования;</a:t>
            </a:r>
          </a:p>
          <a:p>
            <a:pPr>
              <a:buNone/>
            </a:pPr>
            <a:r>
              <a:rPr lang="ru-RU" sz="2000" dirty="0"/>
              <a:t>2) уплачивать в установленные сроки и в надлежащем размере страховые взносы;</a:t>
            </a:r>
          </a:p>
          <a:p>
            <a:pPr>
              <a:buNone/>
            </a:pPr>
            <a:r>
              <a:rPr lang="ru-RU" sz="2000" dirty="0"/>
              <a:t>3) представлять страховщику сведения, необходимые для ведения индивидуального (персонифицированного) учета уплаченных страховых взносов (обязательных платежей);</a:t>
            </a:r>
          </a:p>
          <a:p>
            <a:pPr>
              <a:buNone/>
            </a:pPr>
            <a:r>
              <a:rPr lang="ru-RU" sz="2000" dirty="0"/>
              <a:t>4) вести учет начислений страховых взносов и представлять страховщику в установленные федеральными законами о конкретных видах обязательного социального страхования сроки отчетность по установленной форме;</a:t>
            </a:r>
          </a:p>
          <a:p>
            <a:pPr>
              <a:buNone/>
            </a:pPr>
            <a:r>
              <a:rPr lang="ru-RU" sz="2000" dirty="0"/>
              <a:t>5) предъявлять страховщику для проверки документы по учету и перечислению страховых взносов (обязательных платежей), расходованию средств обязательного социального страхования;</a:t>
            </a:r>
          </a:p>
          <a:p>
            <a:pPr>
              <a:buNone/>
            </a:pPr>
            <a:r>
              <a:rPr lang="ru-RU" sz="2000" dirty="0"/>
              <a:t>6) выплачивать определенные виды страхового обеспечения застрахованным лицам при наступлении страховых случаев в соответствии с федеральными законами о конкретных видах обязательного социального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3946564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7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i="1" dirty="0"/>
              <a:t>Страховщики</a:t>
            </a:r>
            <a:r>
              <a:rPr lang="ru-RU" sz="1600" b="1" dirty="0"/>
              <a:t> </a:t>
            </a:r>
            <a:r>
              <a:rPr lang="ru-RU" sz="1600" dirty="0"/>
              <a:t>— некоммерческие организации, создаваемые в соответствии с федеральными законами о конкретных видах обязательного социального страхования для обеспечения прав застрахованных лиц по обязательному социальному страхованию при наступлении страховых случаев.</a:t>
            </a:r>
          </a:p>
          <a:p>
            <a:pPr>
              <a:buNone/>
            </a:pPr>
            <a:r>
              <a:rPr lang="ru-RU" sz="1600" b="1" i="1" dirty="0"/>
              <a:t>Страховщики имеют право:</a:t>
            </a:r>
            <a:endParaRPr lang="ru-RU" sz="1600" b="1" dirty="0"/>
          </a:p>
          <a:p>
            <a:pPr>
              <a:buNone/>
            </a:pPr>
            <a:r>
              <a:rPr lang="ru-RU" sz="1600" dirty="0"/>
              <a:t>1) при наступлении страхового случая при необходимости назначать и проводить экспертизу для проверки наступления страхового случая;</a:t>
            </a:r>
          </a:p>
          <a:p>
            <a:pPr>
              <a:buNone/>
            </a:pPr>
            <a:r>
              <a:rPr lang="ru-RU" sz="1600" dirty="0"/>
              <a:t>2) проверять документы по учету и перечислению страховых взносов (обязательных платежей), а также документы, связанные с выплатой страхового обеспечения;</a:t>
            </a:r>
          </a:p>
          <a:p>
            <a:pPr>
              <a:buNone/>
            </a:pPr>
            <a:r>
              <a:rPr lang="ru-RU" sz="1600" dirty="0"/>
              <a:t>3) не принимать к зачету расходы на обязательное социальное страхование, произведенные с нарушением законодательства Российской Федерации;</a:t>
            </a:r>
          </a:p>
          <a:p>
            <a:pPr>
              <a:buNone/>
            </a:pPr>
            <a:r>
              <a:rPr lang="ru-RU" sz="1600" dirty="0"/>
              <a:t>4) взыскивать со страхователей в порядке, установленном законодательством Российской Федерации, недоимки по страховым взносам, а также налагать штрафы, начислять пеню и осуществлять другие начисления в соответствии с законодательством Российской Федерации;</a:t>
            </a:r>
          </a:p>
          <a:p>
            <a:pPr>
              <a:buNone/>
            </a:pPr>
            <a:r>
              <a:rPr lang="ru-RU" sz="1600" dirty="0"/>
              <a:t>5) обращаться в установленном федеральным законом порядке в арбитражный </a:t>
            </a:r>
            <a:r>
              <a:rPr lang="ru-RU" sz="1600" dirty="0" smtClean="0"/>
              <a:t>суд с </a:t>
            </a:r>
            <a:r>
              <a:rPr lang="ru-RU" sz="1600" dirty="0"/>
              <a:t>заявлением о признании страхователя несостоятельным (банкротом) в связи с неисполнением им обязанности по уплате страховых взносов (обязательных платежей);</a:t>
            </a:r>
          </a:p>
          <a:p>
            <a:pPr>
              <a:buNone/>
            </a:pPr>
            <a:r>
              <a:rPr lang="ru-RU" sz="1600" dirty="0"/>
              <a:t>6) предоставлять страхователям отсрочку уплаты страховых взносов (обязательных платежей) в установленных федеральными законами случаях;</a:t>
            </a:r>
          </a:p>
          <a:p>
            <a:pPr>
              <a:buNone/>
            </a:pPr>
            <a:r>
              <a:rPr lang="ru-RU" sz="1600" dirty="0"/>
              <a:t>7) осуществлять социальное страхование лиц, самостоятельно обеспечивающих себя работой, на условиях, определяемых федеральными законами о конкретных видах обязательного социального страхования;</a:t>
            </a:r>
          </a:p>
          <a:p>
            <a:pPr>
              <a:buNone/>
            </a:pPr>
            <a:r>
              <a:rPr lang="ru-RU" sz="1600" dirty="0"/>
              <a:t>8) обращаться в суд с исками о защите своих прав и возмещении причиненного вреда, в том числе предъявлять регрессные иски о возмещении понесенных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3653216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5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i="1" dirty="0"/>
              <a:t>Страховщики обязаны:</a:t>
            </a:r>
            <a:endParaRPr lang="ru-RU" sz="1600" b="1" dirty="0"/>
          </a:p>
          <a:p>
            <a:pPr>
              <a:buNone/>
            </a:pPr>
            <a:r>
              <a:rPr lang="ru-RU" sz="1600" dirty="0"/>
              <a:t>1) подготавливать с учетом мнения работодателей и профсоюзов обоснование тарифов страховых взносов;</a:t>
            </a:r>
          </a:p>
          <a:p>
            <a:pPr>
              <a:buNone/>
            </a:pPr>
            <a:r>
              <a:rPr lang="ru-RU" sz="1600" dirty="0"/>
              <a:t>2) обеспечивать сбор страховых взносов, а также своевременную выплату страхового обеспечения (независимо от назначения экспертизы для проверки наступления страхового случая);</a:t>
            </a:r>
          </a:p>
          <a:p>
            <a:pPr>
              <a:buNone/>
            </a:pPr>
            <a:r>
              <a:rPr lang="ru-RU" sz="1600" dirty="0"/>
              <a:t>3) регулярно информировать в установленном порядке страхователей, застрахованных лиц, государственные, общественные организации о своем финансовом состоянии и принимать меры по обеспечению своей финансовой устойчивости;</a:t>
            </a:r>
          </a:p>
          <a:p>
            <a:pPr>
              <a:buNone/>
            </a:pPr>
            <a:r>
              <a:rPr lang="ru-RU" sz="1600" dirty="0"/>
              <a:t>4) обеспечивать контроль за правильным начислением, своевременными уплатой и перечислением страховых взносов страхователями, а также за расходами на обязательное</a:t>
            </a:r>
          </a:p>
          <a:p>
            <a:pPr>
              <a:buNone/>
            </a:pPr>
            <a:r>
              <a:rPr lang="ru-RU" sz="1600" dirty="0"/>
              <a:t>социальное страхование, предусмотренными федеральными законами о конкретных видах обязательного социально </a:t>
            </a:r>
            <a:r>
              <a:rPr lang="ru-RU" sz="1600" dirty="0" err="1"/>
              <a:t>го</a:t>
            </a:r>
            <a:r>
              <a:rPr lang="ru-RU" sz="1600" dirty="0"/>
              <a:t> страхования;</a:t>
            </a:r>
          </a:p>
          <a:p>
            <a:pPr>
              <a:buNone/>
            </a:pPr>
            <a:r>
              <a:rPr lang="ru-RU" sz="1600" dirty="0"/>
              <a:t>5) контролировать правильность и своевременность назначения и выплаты страхового обеспечения застрахованным лицам;</a:t>
            </a:r>
          </a:p>
          <a:p>
            <a:pPr>
              <a:buNone/>
            </a:pPr>
            <a:r>
              <a:rPr lang="ru-RU" sz="1600" dirty="0"/>
              <a:t>6) осуществлять учет страховых взносов;</a:t>
            </a:r>
          </a:p>
          <a:p>
            <a:pPr>
              <a:buNone/>
            </a:pPr>
            <a:r>
              <a:rPr lang="ru-RU" sz="1600" dirty="0"/>
              <a:t>7) осуществлять регистрацию страхователей;</a:t>
            </a:r>
          </a:p>
          <a:p>
            <a:pPr>
              <a:buNone/>
            </a:pPr>
            <a:r>
              <a:rPr lang="ru-RU" sz="1600" dirty="0"/>
              <a:t>8) осуществлять ведение единого учета застрахованных лиц и страхователей, поступления и расходования средств обязательного социального страхования на основе единых (универсальных) идентификационных знаков;</a:t>
            </a:r>
          </a:p>
          <a:p>
            <a:pPr>
              <a:buNone/>
            </a:pPr>
            <a:r>
              <a:rPr lang="ru-RU" sz="1600" dirty="0"/>
              <a:t>9) бесплатно предоставлять страхователям и застрахованным лицам либо их представителям, а также государственным и общественным организациям информацию о своей деятельности, за исключением конфиденциальной информации, порядок передачи которой устанавливается законодательством Российской Федерации;</a:t>
            </a:r>
          </a:p>
          <a:p>
            <a:pPr>
              <a:buNone/>
            </a:pPr>
            <a:r>
              <a:rPr lang="ru-RU" sz="1600" dirty="0"/>
              <a:t>10) бесплатно информировать и консультировать страхователей о нормативных правовых актах по вопросам обязательного социального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956587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/>
              <a:t>Застрахованные лица</a:t>
            </a:r>
            <a:r>
              <a:rPr lang="ru-RU" sz="2800" b="1" dirty="0"/>
              <a:t> </a:t>
            </a:r>
            <a:r>
              <a:rPr lang="ru-RU" sz="2800" dirty="0"/>
              <a:t>— граждане Российской Федерации, а также иностранные граждане и лица без гражданства, работающие по трудовым договорам, лица, самостоятельно обеспечивающие себя работой, или иные категории граждан, у которых отношения по обязательному социальному страхованию возникают в соответствии с федеральными законами о конкретных видах обязательного социального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33173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i="1" dirty="0"/>
              <a:t>Застрахованные лица имеют право</a:t>
            </a:r>
            <a:r>
              <a:rPr lang="ru-RU" sz="2400" b="1" i="1" dirty="0" smtClean="0"/>
              <a:t>:</a:t>
            </a:r>
          </a:p>
          <a:p>
            <a:pPr>
              <a:buNone/>
            </a:pPr>
            <a:endParaRPr lang="ru-RU" sz="2400" b="1" dirty="0"/>
          </a:p>
          <a:p>
            <a:pPr marL="457200" indent="-457200">
              <a:buAutoNum type="arabicParenR"/>
            </a:pPr>
            <a:r>
              <a:rPr lang="ru-RU" sz="2400" dirty="0" smtClean="0"/>
              <a:t>на </a:t>
            </a:r>
            <a:r>
              <a:rPr lang="ru-RU" sz="2400" dirty="0"/>
              <a:t>своевременное получение страхового обеспечения в порядке и на условиях, которые установлены федеральными законами о конкретных видах обязательного социального страхования. В случаях, установленных федеральными законами, право на страховое обеспечение могут иметь члены семьи застрахованного лица и лица, находящиеся на его иждивении; </a:t>
            </a:r>
            <a:endParaRPr lang="ru-RU" sz="2400" dirty="0" smtClean="0"/>
          </a:p>
          <a:p>
            <a:pPr marL="457200" indent="-457200">
              <a:buAutoNum type="arabicParenR"/>
            </a:pPr>
            <a:endParaRPr lang="ru-RU" sz="2400" dirty="0"/>
          </a:p>
          <a:p>
            <a:r>
              <a:rPr lang="ru-RU" sz="2400" dirty="0" smtClean="0"/>
              <a:t>2</a:t>
            </a:r>
            <a:r>
              <a:rPr lang="ru-RU" sz="2400" dirty="0"/>
              <a:t>) выплат или иных видов обеспечения, установленных федеральными законами о конкретных видах обязательного социального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4194791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i="1" dirty="0"/>
              <a:t>Видами страхового обеспечения</a:t>
            </a:r>
            <a:r>
              <a:rPr lang="ru-RU" b="1" dirty="0"/>
              <a:t> по обязательному социальному </a:t>
            </a:r>
            <a:r>
              <a:rPr lang="ru-RU" b="1" dirty="0" smtClean="0"/>
              <a:t>страхованию, </a:t>
            </a:r>
            <a:r>
              <a:rPr lang="ru-RU" b="1" dirty="0"/>
              <a:t>являются:</a:t>
            </a:r>
          </a:p>
          <a:p>
            <a:pPr>
              <a:buNone/>
            </a:pPr>
            <a:r>
              <a:rPr lang="ru-RU" dirty="0"/>
              <a:t>1) оплата медицинскому учреждению расходов, связанных с предоставлением застрахованному лицу необходимой медицинской помощи;</a:t>
            </a:r>
          </a:p>
          <a:p>
            <a:pPr>
              <a:buNone/>
            </a:pPr>
            <a:r>
              <a:rPr lang="ru-RU" dirty="0"/>
              <a:t>2) пенсия по старости;</a:t>
            </a:r>
          </a:p>
          <a:p>
            <a:pPr>
              <a:buNone/>
            </a:pPr>
            <a:r>
              <a:rPr lang="ru-RU" dirty="0"/>
              <a:t>3) пенсия по инвалидности;</a:t>
            </a:r>
          </a:p>
          <a:p>
            <a:pPr>
              <a:buNone/>
            </a:pPr>
            <a:r>
              <a:rPr lang="ru-RU" dirty="0"/>
              <a:t>4) пенсия по случаю потери кормильца;</a:t>
            </a:r>
          </a:p>
          <a:p>
            <a:pPr>
              <a:buNone/>
            </a:pPr>
            <a:r>
              <a:rPr lang="ru-RU" dirty="0"/>
              <a:t>5) пособие по временной нетрудоспособности;</a:t>
            </a:r>
          </a:p>
          <a:p>
            <a:pPr>
              <a:buNone/>
            </a:pPr>
            <a:r>
              <a:rPr lang="ru-RU" dirty="0"/>
              <a:t>6) пособие в связи с трудовым увечьем и профессиональным заболеванием;</a:t>
            </a:r>
          </a:p>
          <a:p>
            <a:pPr>
              <a:buNone/>
            </a:pPr>
            <a:r>
              <a:rPr lang="ru-RU" dirty="0"/>
              <a:t>7) пособие по беременности и родам;</a:t>
            </a:r>
          </a:p>
          <a:p>
            <a:pPr>
              <a:buNone/>
            </a:pPr>
            <a:r>
              <a:rPr lang="ru-RU" dirty="0"/>
              <a:t>8) ежемесячное пособие по уходу за ребенком до достижения им возраста полутора лет;</a:t>
            </a:r>
          </a:p>
          <a:p>
            <a:pPr>
              <a:buNone/>
            </a:pPr>
            <a:r>
              <a:rPr lang="ru-RU" dirty="0"/>
              <a:t>9) пособие по безработице;</a:t>
            </a:r>
          </a:p>
          <a:p>
            <a:pPr>
              <a:buNone/>
            </a:pPr>
            <a:r>
              <a:rPr lang="ru-RU" dirty="0"/>
              <a:t>10) единовременное пособие женщинам, вставшим на учет в медицинских учреждениях в ранние сроки беременности;</a:t>
            </a:r>
          </a:p>
          <a:p>
            <a:pPr>
              <a:buNone/>
            </a:pPr>
            <a:r>
              <a:rPr lang="ru-RU" dirty="0"/>
              <a:t>11) единовременное пособие при рождении ребенка;</a:t>
            </a:r>
          </a:p>
          <a:p>
            <a:pPr>
              <a:buNone/>
            </a:pPr>
            <a:r>
              <a:rPr lang="ru-RU" dirty="0"/>
              <a:t>12) пособие на санаторно-курортное лечение;</a:t>
            </a:r>
          </a:p>
          <a:p>
            <a:pPr>
              <a:buNone/>
            </a:pPr>
            <a:r>
              <a:rPr lang="ru-RU" dirty="0"/>
              <a:t>13) социальное пособие на погребение;</a:t>
            </a:r>
          </a:p>
          <a:p>
            <a:pPr>
              <a:buNone/>
            </a:pPr>
            <a:r>
              <a:rPr lang="ru-RU" dirty="0"/>
              <a:t>14) оплата путевок на санаторно-курортное лечение и оздоровление работников и членов их семей.</a:t>
            </a:r>
          </a:p>
        </p:txBody>
      </p:sp>
    </p:spTree>
    <p:extLst>
      <p:ext uri="{BB962C8B-B14F-4D97-AF65-F5344CB8AC3E}">
        <p14:creationId xmlns:p14="http://schemas.microsoft.com/office/powerpoint/2010/main" val="1666169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 по теме: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1. В каких формах осуществляется государственное социальное обеспечение?</a:t>
            </a:r>
          </a:p>
          <a:p>
            <a:pPr>
              <a:buNone/>
            </a:pPr>
            <a:r>
              <a:rPr lang="ru-RU" dirty="0" smtClean="0"/>
              <a:t>2. Как право на социальное обеспечение закреплено в Конституции РФ?</a:t>
            </a:r>
          </a:p>
          <a:p>
            <a:pPr>
              <a:buNone/>
            </a:pPr>
            <a:r>
              <a:rPr lang="ru-RU" dirty="0" smtClean="0"/>
              <a:t>3. Назовите субъектов обязательного государственного социального страхования и раскройте их правовой статус.</a:t>
            </a:r>
          </a:p>
          <a:p>
            <a:pPr>
              <a:buNone/>
            </a:pPr>
            <a:r>
              <a:rPr lang="ru-RU" dirty="0" smtClean="0"/>
              <a:t>4. Что такое «прожиточный минимум» и как он определяется?</a:t>
            </a:r>
          </a:p>
          <a:p>
            <a:pPr>
              <a:buNone/>
            </a:pPr>
            <a:r>
              <a:rPr lang="ru-RU" dirty="0" smtClean="0"/>
              <a:t>5. Как соотносятся между собой социальная защита и социальное обеспечение?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71</TotalTime>
  <Words>2496</Words>
  <Application>Microsoft Office PowerPoint</Application>
  <PresentationFormat>Экран (4:3)</PresentationFormat>
  <Paragraphs>165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Тема1</vt:lpstr>
      <vt:lpstr>Презентация PowerPoint</vt:lpstr>
      <vt:lpstr>Изучив материал, вы сможете:</vt:lpstr>
      <vt:lpstr>Презентация PowerPoint</vt:lpstr>
      <vt:lpstr>Социальная политика государства </vt:lpstr>
      <vt:lpstr>Социальная политика охватывает два относительно самостоятельных блока:</vt:lpstr>
      <vt:lpstr>Выделение наряду с бюджетом специальных внебюджетных фондов обусловлено несколькими причинами: </vt:lpstr>
      <vt:lpstr>Проблемы государственной социальной политики отражаются в ежегодных посланиях Президента.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 по теме: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 Институт международного бизнеса и экономики Кафедра «Финансы и налоги»</dc:title>
  <dc:creator>El Mortana</dc:creator>
  <cp:lastModifiedBy>Самсонова Ирина</cp:lastModifiedBy>
  <cp:revision>15</cp:revision>
  <dcterms:created xsi:type="dcterms:W3CDTF">2014-09-08T09:10:40Z</dcterms:created>
  <dcterms:modified xsi:type="dcterms:W3CDTF">2018-05-24T02:59:08Z</dcterms:modified>
</cp:coreProperties>
</file>