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8" r:id="rId2"/>
    <p:sldId id="259" r:id="rId3"/>
    <p:sldId id="302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6" r:id="rId22"/>
    <p:sldId id="328" r:id="rId23"/>
    <p:sldId id="324" r:id="rId24"/>
    <p:sldId id="325" r:id="rId25"/>
    <p:sldId id="329" r:id="rId26"/>
    <p:sldId id="330" r:id="rId27"/>
    <p:sldId id="331" r:id="rId28"/>
    <p:sldId id="332" r:id="rId29"/>
    <p:sldId id="333" r:id="rId30"/>
    <p:sldId id="334" r:id="rId31"/>
    <p:sldId id="349" r:id="rId32"/>
    <p:sldId id="347" r:id="rId33"/>
    <p:sldId id="348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52" r:id="rId42"/>
    <p:sldId id="353" r:id="rId43"/>
    <p:sldId id="354" r:id="rId44"/>
    <p:sldId id="355" r:id="rId45"/>
    <p:sldId id="356" r:id="rId46"/>
    <p:sldId id="357" r:id="rId47"/>
    <p:sldId id="358" r:id="rId48"/>
    <p:sldId id="359" r:id="rId49"/>
    <p:sldId id="360" r:id="rId50"/>
    <p:sldId id="361" r:id="rId51"/>
    <p:sldId id="362" r:id="rId52"/>
    <p:sldId id="363" r:id="rId53"/>
    <p:sldId id="364" r:id="rId54"/>
    <p:sldId id="366" r:id="rId55"/>
    <p:sldId id="367" r:id="rId56"/>
    <p:sldId id="365" r:id="rId57"/>
    <p:sldId id="368" r:id="rId58"/>
    <p:sldId id="371" r:id="rId59"/>
    <p:sldId id="375" r:id="rId60"/>
    <p:sldId id="376" r:id="rId61"/>
    <p:sldId id="377" r:id="rId6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2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Relationship Id="rId9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8D1C0-3D50-434B-A5B6-F22E1B3B442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1B469-5696-4B2F-9EEA-7518D6AD0B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60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29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93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38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99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48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46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9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42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34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465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32513-9A5A-42B2-A885-881014D22F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7864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779B9-7926-41A0-B79C-85725BACD8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2777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153BC-AEE8-42A0-8EBC-0638CCC31B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54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09CC4-6D86-4311-A1B9-767F5E4A9F25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6B148-8DAB-4330-AD56-10301FB6D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4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26.wmf"/><Relationship Id="rId3" Type="http://schemas.openxmlformats.org/officeDocument/2006/relationships/oleObject" Target="../embeddings/oleObject5.bin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28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5.wmf"/><Relationship Id="rId5" Type="http://schemas.openxmlformats.org/officeDocument/2006/relationships/image" Target="../media/image29.png"/><Relationship Id="rId15" Type="http://schemas.openxmlformats.org/officeDocument/2006/relationships/image" Target="../media/image27.wmf"/><Relationship Id="rId10" Type="http://schemas.openxmlformats.org/officeDocument/2006/relationships/oleObject" Target="../embeddings/oleObject8.bin"/><Relationship Id="rId4" Type="http://schemas.openxmlformats.org/officeDocument/2006/relationships/image" Target="../media/image22.wmf"/><Relationship Id="rId9" Type="http://schemas.openxmlformats.org/officeDocument/2006/relationships/image" Target="../media/image24.wmf"/><Relationship Id="rId14" Type="http://schemas.openxmlformats.org/officeDocument/2006/relationships/oleObject" Target="../embeddings/oleObject1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50.wmf"/><Relationship Id="rId3" Type="http://schemas.openxmlformats.org/officeDocument/2006/relationships/image" Target="../media/image52.png"/><Relationship Id="rId21" Type="http://schemas.openxmlformats.org/officeDocument/2006/relationships/oleObject" Target="../embeddings/oleObject22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20.bin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9.wmf"/><Relationship Id="rId20" Type="http://schemas.openxmlformats.org/officeDocument/2006/relationships/image" Target="../media/image51.wmf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24.wmf"/><Relationship Id="rId15" Type="http://schemas.openxmlformats.org/officeDocument/2006/relationships/oleObject" Target="../embeddings/oleObject19.bin"/><Relationship Id="rId23" Type="http://schemas.openxmlformats.org/officeDocument/2006/relationships/oleObject" Target="../embeddings/oleObject23.bin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21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48.wmf"/><Relationship Id="rId22" Type="http://schemas.openxmlformats.org/officeDocument/2006/relationships/image" Target="../media/image23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27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34.bin"/><Relationship Id="rId18" Type="http://schemas.openxmlformats.org/officeDocument/2006/relationships/image" Target="../media/image65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62.wmf"/><Relationship Id="rId1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4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35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63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69.wmf"/><Relationship Id="rId4" Type="http://schemas.openxmlformats.org/officeDocument/2006/relationships/image" Target="../media/image66.wmf"/><Relationship Id="rId9" Type="http://schemas.openxmlformats.org/officeDocument/2006/relationships/oleObject" Target="../embeddings/oleObject40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70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86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3503712" y="1268761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b="1" i="1" dirty="0"/>
              <a:t>Элементы аналитической геометрии на плоскости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10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Содержание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1213" y="2280356"/>
            <a:ext cx="9454243" cy="4075994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00000"/>
                </a:solidFill>
              </a:rPr>
              <a:t>Кривые </a:t>
            </a:r>
            <a:r>
              <a:rPr lang="ru-RU" sz="3600" dirty="0">
                <a:solidFill>
                  <a:srgbClr val="000000"/>
                </a:solidFill>
              </a:rPr>
              <a:t>второго </a:t>
            </a:r>
            <a:r>
              <a:rPr lang="ru-RU" sz="3600" dirty="0" smtClean="0">
                <a:solidFill>
                  <a:srgbClr val="000000"/>
                </a:solidFill>
              </a:rPr>
              <a:t>порядка</a:t>
            </a:r>
          </a:p>
          <a:p>
            <a:pPr marL="0" indent="0">
              <a:buNone/>
            </a:pPr>
            <a:endParaRPr lang="ru-RU" sz="3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rgbClr val="000000"/>
                </a:solidFill>
              </a:rPr>
              <a:t>2</a:t>
            </a:r>
            <a:r>
              <a:rPr lang="ru-RU" sz="3600" dirty="0" smtClean="0"/>
              <a:t>. </a:t>
            </a:r>
            <a:r>
              <a:rPr lang="ru-RU" sz="3600" dirty="0"/>
              <a:t>Полярная система координат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1. </a:t>
            </a:r>
            <a:r>
              <a:rPr lang="ru-RU" b="1" dirty="0">
                <a:solidFill>
                  <a:srgbClr val="000000"/>
                </a:solidFill>
              </a:rPr>
              <a:t>Кривые второго порядка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Кривой второго порядка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называется линия, определяемая уравнением второй степени относительно текущих декартовых координат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1954210"/>
              </p:ext>
            </p:extLst>
          </p:nvPr>
        </p:nvGraphicFramePr>
        <p:xfrm>
          <a:off x="1806801" y="4483553"/>
          <a:ext cx="8947707" cy="953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Уравнение" r:id="rId3" imgW="2145960" imgH="228600" progId="Equation.3">
                  <p:embed/>
                </p:oleObj>
              </mc:Choice>
              <mc:Fallback>
                <p:oleObj name="Уравнение" r:id="rId3" imgW="2145960" imgH="228600" progId="Equation.3">
                  <p:embed/>
                  <p:pic>
                    <p:nvPicPr>
                      <p:cNvPr id="2253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801" y="4483553"/>
                        <a:ext cx="8947707" cy="9538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7737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Коэффициенты уравнения – действительные числа, но по крайней мере одно из чисел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отлично от нуля.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Установим при каких условиях уравнение определяет окружность, эллипс, гиперболу или параболу.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712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786" y="1012371"/>
            <a:ext cx="10619014" cy="5164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1)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2)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</a:t>
            </a:r>
          </a:p>
          <a:p>
            <a:pPr marL="0" indent="0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Окружностью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называется геометрическое место точек плоскости, равноудаленных от данной точки (центра).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радиус окружности, точка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– центр, то уравнение окружности имеет вид: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251393"/>
              </p:ext>
            </p:extLst>
          </p:nvPr>
        </p:nvGraphicFramePr>
        <p:xfrm>
          <a:off x="2555649" y="4786086"/>
          <a:ext cx="6618287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" name="Уравнение" r:id="rId3" imgW="1587240" imgH="241200" progId="Equation.3">
                  <p:embed/>
                </p:oleObj>
              </mc:Choice>
              <mc:Fallback>
                <p:oleObj name="Уравнение" r:id="rId3" imgW="1587240" imgH="241200" progId="Equation.3">
                  <p:embed/>
                  <p:pic>
                    <p:nvPicPr>
                      <p:cNvPr id="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649" y="4786086"/>
                        <a:ext cx="6618287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0923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flipH="1" flipV="1">
            <a:off x="3200400" y="669471"/>
            <a:ext cx="32657" cy="5127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1779814" y="5078186"/>
            <a:ext cx="8376557" cy="32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4359727" y="1453246"/>
            <a:ext cx="3461657" cy="298812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025243" y="2906486"/>
            <a:ext cx="65314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025242" y="2906486"/>
            <a:ext cx="1436914" cy="9470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28903" y="375552"/>
            <a:ext cx="52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88298" y="5116288"/>
            <a:ext cx="52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81303" y="5067297"/>
            <a:ext cx="52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76355" y="2901041"/>
            <a:ext cx="52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30591" y="2226126"/>
            <a:ext cx="1921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153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886" y="1417411"/>
            <a:ext cx="1083672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 частности, если </a:t>
            </a: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 окружности совпадает с началом координат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то последнее уравнение имеет вид: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7905406"/>
              </p:ext>
            </p:extLst>
          </p:nvPr>
        </p:nvGraphicFramePr>
        <p:xfrm>
          <a:off x="4355421" y="3116830"/>
          <a:ext cx="34417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" name="Уравнение" r:id="rId3" imgW="825480" imgH="228600" progId="Equation.3">
                  <p:embed/>
                </p:oleObj>
              </mc:Choice>
              <mc:Fallback>
                <p:oleObj name="Уравнение" r:id="rId3" imgW="825480" imgH="228600" progId="Equation.3">
                  <p:embed/>
                  <p:pic>
                    <p:nvPicPr>
                      <p:cNvPr id="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421" y="3116830"/>
                        <a:ext cx="34417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4883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3000"/>
            <a:ext cx="10515600" cy="5033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u="sng" dirty="0"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1)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одного знака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</a:t>
            </a:r>
          </a:p>
          <a:p>
            <a:pPr marL="0" indent="0">
              <a:buNone/>
            </a:pPr>
            <a:endParaRPr lang="ru-RU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Эллипсом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называется множество всех точек плоскости, для каждой из которых сумма расстояний до двух данных точек этой плоскости, называемых </a:t>
            </a: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фокусами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есть величина постоянная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большая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чем расстояние между фокусами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245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59228"/>
            <a:ext cx="12002391" cy="1649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54" y="2024519"/>
            <a:ext cx="6049424" cy="3729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5154" y="2659332"/>
            <a:ext cx="6565358" cy="4198668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 flipV="1">
            <a:off x="2824843" y="751114"/>
            <a:ext cx="2090057" cy="163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539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958" y="705531"/>
            <a:ext cx="10515600" cy="796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Каноническое уравнение эллипса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315" y="1519784"/>
            <a:ext cx="4019679" cy="2150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60" y="3991499"/>
            <a:ext cx="11328453" cy="5693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61" y="4578453"/>
            <a:ext cx="8922768" cy="40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32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483" y="167723"/>
            <a:ext cx="8784772" cy="646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5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263"/>
            <a:ext cx="11971655" cy="2740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18755"/>
            <a:ext cx="12035327" cy="11919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290" y="4555671"/>
            <a:ext cx="10140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связаны соотношением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70873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90" y="734785"/>
            <a:ext cx="11821031" cy="35269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6990" y="4767943"/>
            <a:ext cx="11821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положить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 = 0 (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0,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), то эллипс превращается в окружность.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257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3000"/>
            <a:ext cx="10515600" cy="5033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u="sng" dirty="0"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1)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разных знаков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</a:t>
            </a:r>
          </a:p>
          <a:p>
            <a:pPr marL="0" indent="0">
              <a:buNone/>
            </a:pPr>
            <a:endParaRPr lang="ru-RU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Гиперболой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называется множество всех точек плоскости, для каждой из которых модуль разности расстояний до двух данных точек этой плоскости, называемых </a:t>
            </a: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фокусами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есть величина постоянная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меньшая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чем расстояние между фокусами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2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721"/>
            <a:ext cx="11623193" cy="4334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6" y="641676"/>
            <a:ext cx="8663942" cy="4523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9795" y="1338265"/>
            <a:ext cx="6072075" cy="546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6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257" y="1074511"/>
            <a:ext cx="10515600" cy="13257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Каноническое уравнение гиперболы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60" y="3991499"/>
            <a:ext cx="11328453" cy="5693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61" y="4578453"/>
            <a:ext cx="8922768" cy="4017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1915977"/>
            <a:ext cx="3167742" cy="17664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6429" y="5306787"/>
            <a:ext cx="10140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связаны соотношением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72853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78" y="1045028"/>
            <a:ext cx="11733293" cy="4767943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0091057" y="2498271"/>
            <a:ext cx="18560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13778" y="2988129"/>
            <a:ext cx="12394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559626" y="2988129"/>
            <a:ext cx="36902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4669971" y="3886200"/>
            <a:ext cx="2220685" cy="163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910942" y="3429000"/>
            <a:ext cx="5519057" cy="163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723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3" y="1600199"/>
            <a:ext cx="11936186" cy="37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01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271" y="244928"/>
            <a:ext cx="11723915" cy="6433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Гипербола имеет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 асимптоты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Прямая называется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асимптотой гиперболы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расстояние точки перегиба от этой прямой стремиться к нулю при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+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-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Уравнения асимптот: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построения асимптот гиперболы строят осевой (основной) прямоугольник гиперболы со сторонами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Прямые, проходящие через противоположные вершины этого прямоугольника, являются асимптотами гиперболы. Точка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(0; 0) называется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центром гиперболы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458772"/>
              </p:ext>
            </p:extLst>
          </p:nvPr>
        </p:nvGraphicFramePr>
        <p:xfrm>
          <a:off x="4532312" y="2185535"/>
          <a:ext cx="2593975" cy="163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" name="Уравнение" r:id="rId3" imgW="622080" imgH="393480" progId="Equation.3">
                  <p:embed/>
                </p:oleObj>
              </mc:Choice>
              <mc:Fallback>
                <p:oleObj name="Уравнение" r:id="rId3" imgW="622080" imgH="393480" progId="Equation.3">
                  <p:embed/>
                  <p:pic>
                    <p:nvPicPr>
                      <p:cNvPr id="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2312" y="2185535"/>
                        <a:ext cx="2593975" cy="163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145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353" y="587829"/>
            <a:ext cx="8657037" cy="58619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47858" y="653145"/>
            <a:ext cx="2269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асимптоты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7870371" y="1208312"/>
            <a:ext cx="408215" cy="1240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278586" y="1237920"/>
            <a:ext cx="898071" cy="4313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24093" y="266700"/>
            <a:ext cx="2917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сновной</a:t>
            </a:r>
          </a:p>
          <a:p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прямоугольник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771900" y="1343918"/>
            <a:ext cx="1159329" cy="13013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615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06186" y="457200"/>
                <a:ext cx="10847614" cy="5719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Если мнимая ось гиперболы направлена по оси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имеет длину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а действительная ось длиной 2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направлена по оси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то уравнение гиперболы имеет вид</a:t>
                </a:r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4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sz="4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sz="4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 algn="just">
                  <a:buNone/>
                </a:pPr>
                <a:r>
                  <a:rPr lang="ru-RU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Экстрентриситет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такой гиперболы - </a:t>
                </a:r>
                <a14:m>
                  <m:oMath xmlns:m="http://schemas.openxmlformats.org/officeDocument/2006/math">
                    <m:r>
                      <a:rPr lang="ru-RU" sz="32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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ru-RU" sz="3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 algn="just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Асимптоты:</a:t>
                </a:r>
              </a:p>
              <a:p>
                <a:pPr marL="0" indent="0" algn="just">
                  <a:buNone/>
                </a:pP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Гиперболы называются 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сопряженными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6186" y="457200"/>
                <a:ext cx="10847614" cy="5719763"/>
              </a:xfrm>
              <a:blipFill>
                <a:blip r:embed="rId3"/>
                <a:stretch>
                  <a:fillRect l="-1404" t="-2345" r="-18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8025364"/>
              </p:ext>
            </p:extLst>
          </p:nvPr>
        </p:nvGraphicFramePr>
        <p:xfrm>
          <a:off x="2817807" y="3382397"/>
          <a:ext cx="1737860" cy="1098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5" name="Уравнение" r:id="rId4" imgW="622080" imgH="393480" progId="Equation.3">
                  <p:embed/>
                </p:oleObj>
              </mc:Choice>
              <mc:Fallback>
                <p:oleObj name="Уравнение" r:id="rId4" imgW="622080" imgH="393480" progId="Equation.3">
                  <p:embed/>
                  <p:pic>
                    <p:nvPicPr>
                      <p:cNvPr id="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807" y="3382397"/>
                        <a:ext cx="1737860" cy="10986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0890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1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8001000" y="2603500"/>
          <a:ext cx="381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55" name="Формула" r:id="rId3" imgW="380670" imgH="177646" progId="Equation.3">
                  <p:embed/>
                </p:oleObj>
              </mc:Choice>
              <mc:Fallback>
                <p:oleObj name="Формула" r:id="rId3" imgW="380670" imgH="177646" progId="Equation.3">
                  <p:embed/>
                  <p:pic>
                    <p:nvPicPr>
                      <p:cNvPr id="1229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2603500"/>
                        <a:ext cx="381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2" name="Picture 7" descr="безымянный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9" y="1808164"/>
            <a:ext cx="5356225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293" name="Object 14"/>
          <p:cNvGraphicFramePr>
            <a:graphicFrameLocks noChangeAspect="1"/>
          </p:cNvGraphicFramePr>
          <p:nvPr/>
        </p:nvGraphicFramePr>
        <p:xfrm>
          <a:off x="7986714" y="3595689"/>
          <a:ext cx="255587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56" name="Формула" r:id="rId6" imgW="126835" imgH="139518" progId="Equation.3">
                  <p:embed/>
                </p:oleObj>
              </mc:Choice>
              <mc:Fallback>
                <p:oleObj name="Формула" r:id="rId6" imgW="126835" imgH="139518" progId="Equation.3">
                  <p:embed/>
                  <p:pic>
                    <p:nvPicPr>
                      <p:cNvPr id="12293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6714" y="3595689"/>
                        <a:ext cx="255587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1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480051" y="1989138"/>
          <a:ext cx="30162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57" name="Формула" r:id="rId8" imgW="139579" imgH="164957" progId="Equation.3">
                  <p:embed/>
                </p:oleObj>
              </mc:Choice>
              <mc:Fallback>
                <p:oleObj name="Формула" r:id="rId8" imgW="139579" imgH="164957" progId="Equation.3">
                  <p:embed/>
                  <p:pic>
                    <p:nvPicPr>
                      <p:cNvPr id="12294" name="Object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0051" y="1989138"/>
                        <a:ext cx="301625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Oval 17"/>
          <p:cNvSpPr>
            <a:spLocks noChangeArrowheads="1"/>
          </p:cNvSpPr>
          <p:nvPr/>
        </p:nvSpPr>
        <p:spPr bwMode="auto">
          <a:xfrm>
            <a:off x="5708651" y="4059239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6" name="Oval 18"/>
          <p:cNvSpPr>
            <a:spLocks noChangeArrowheads="1"/>
          </p:cNvSpPr>
          <p:nvPr/>
        </p:nvSpPr>
        <p:spPr bwMode="auto">
          <a:xfrm>
            <a:off x="5708651" y="2979739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7" name="Oval 19"/>
          <p:cNvSpPr>
            <a:spLocks noChangeArrowheads="1"/>
          </p:cNvSpPr>
          <p:nvPr/>
        </p:nvSpPr>
        <p:spPr bwMode="auto">
          <a:xfrm>
            <a:off x="6608764" y="3519489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8" name="Oval 20"/>
          <p:cNvSpPr>
            <a:spLocks noChangeArrowheads="1"/>
          </p:cNvSpPr>
          <p:nvPr/>
        </p:nvSpPr>
        <p:spPr bwMode="auto">
          <a:xfrm>
            <a:off x="4808539" y="3519489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2299" name="Object 21"/>
          <p:cNvGraphicFramePr>
            <a:graphicFrameLocks noChangeAspect="1"/>
          </p:cNvGraphicFramePr>
          <p:nvPr/>
        </p:nvGraphicFramePr>
        <p:xfrm>
          <a:off x="5286375" y="4149726"/>
          <a:ext cx="4318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58" name="Формула" r:id="rId10" imgW="228402" imgH="177646" progId="Equation.3">
                  <p:embed/>
                </p:oleObj>
              </mc:Choice>
              <mc:Fallback>
                <p:oleObj name="Формула" r:id="rId10" imgW="228402" imgH="177646" progId="Equation.3">
                  <p:embed/>
                  <p:pic>
                    <p:nvPicPr>
                      <p:cNvPr id="1229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75" y="4149726"/>
                        <a:ext cx="431800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22"/>
          <p:cNvGraphicFramePr>
            <a:graphicFrameLocks noChangeAspect="1"/>
          </p:cNvGraphicFramePr>
          <p:nvPr/>
        </p:nvGraphicFramePr>
        <p:xfrm>
          <a:off x="5510214" y="2619376"/>
          <a:ext cx="2555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59" name="Формула" r:id="rId12" imgW="126725" imgH="177415" progId="Equation.3">
                  <p:embed/>
                </p:oleObj>
              </mc:Choice>
              <mc:Fallback>
                <p:oleObj name="Формула" r:id="rId12" imgW="126725" imgH="177415" progId="Equation.3">
                  <p:embed/>
                  <p:pic>
                    <p:nvPicPr>
                      <p:cNvPr id="1230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0214" y="2619376"/>
                        <a:ext cx="255587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Object 23"/>
          <p:cNvGraphicFramePr>
            <a:graphicFrameLocks noChangeAspect="1"/>
          </p:cNvGraphicFramePr>
          <p:nvPr/>
        </p:nvGraphicFramePr>
        <p:xfrm>
          <a:off x="4295775" y="3563938"/>
          <a:ext cx="503238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60" name="Формула" r:id="rId14" imgW="241195" imgH="139639" progId="Equation.3">
                  <p:embed/>
                </p:oleObj>
              </mc:Choice>
              <mc:Fallback>
                <p:oleObj name="Формула" r:id="rId14" imgW="241195" imgH="139639" progId="Equation.3">
                  <p:embed/>
                  <p:pic>
                    <p:nvPicPr>
                      <p:cNvPr id="1230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3563938"/>
                        <a:ext cx="503238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24"/>
          <p:cNvGraphicFramePr>
            <a:graphicFrameLocks noChangeAspect="1"/>
          </p:cNvGraphicFramePr>
          <p:nvPr/>
        </p:nvGraphicFramePr>
        <p:xfrm>
          <a:off x="6726239" y="3563939"/>
          <a:ext cx="2508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61" name="Формула" r:id="rId16" imgW="126835" imgH="139518" progId="Equation.3">
                  <p:embed/>
                </p:oleObj>
              </mc:Choice>
              <mc:Fallback>
                <p:oleObj name="Формула" r:id="rId16" imgW="126835" imgH="139518" progId="Equation.3">
                  <p:embed/>
                  <p:pic>
                    <p:nvPicPr>
                      <p:cNvPr id="1230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6239" y="3563939"/>
                        <a:ext cx="2508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62576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64672" y="620485"/>
                <a:ext cx="11506200" cy="581297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Гипербола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называется 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равносторонней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(равнобочной), если ее полуоси равны (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 Ее каноническое уравнение</a:t>
                </a:r>
              </a:p>
              <a:p>
                <a:pPr marL="0" indent="0">
                  <a:buNone/>
                </a:pPr>
                <a:endParaRPr lang="ru-RU" sz="3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32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Асимптоты равносторонней гиперболы: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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x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(биссектрисы координатных углов)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.</a:t>
                </a: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ru-RU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Экстрентриситет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равносторонней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гиперболы равен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ru-RU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4672" y="620485"/>
                <a:ext cx="11506200" cy="5812971"/>
              </a:xfrm>
              <a:blipFill>
                <a:blip r:embed="rId3"/>
                <a:stretch>
                  <a:fillRect l="-1378" t="-23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504777"/>
              </p:ext>
            </p:extLst>
          </p:nvPr>
        </p:nvGraphicFramePr>
        <p:xfrm>
          <a:off x="4023860" y="1730489"/>
          <a:ext cx="33877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8" name="Уравнение" r:id="rId4" imgW="812520" imgH="228600" progId="Equation.3">
                  <p:embed/>
                </p:oleObj>
              </mc:Choice>
              <mc:Fallback>
                <p:oleObj name="Уравнение" r:id="rId4" imgW="812520" imgH="228600" progId="Equation.3">
                  <p:embed/>
                  <p:pic>
                    <p:nvPicPr>
                      <p:cNvPr id="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3860" y="1730489"/>
                        <a:ext cx="338772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7886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4" y="359229"/>
            <a:ext cx="10945586" cy="5817734"/>
          </a:xfrm>
        </p:spPr>
        <p:txBody>
          <a:bodyPr/>
          <a:lstStyle/>
          <a:p>
            <a:pPr marL="0" indent="0">
              <a:buNone/>
            </a:pPr>
            <a:r>
              <a:rPr lang="ru-RU" sz="3200" u="sng" dirty="0"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1)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= 0,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 0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Параболой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называется множество всех точек плоскости,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равноудаленных от данной точки, называемой </a:t>
            </a: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фокусом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и данной прямой, называемой </a:t>
            </a:r>
            <a:r>
              <a:rPr lang="ru-RU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директрисой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56062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9" y="489857"/>
            <a:ext cx="11858004" cy="20206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2473208"/>
            <a:ext cx="5883859" cy="4963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89" y="3070412"/>
            <a:ext cx="5634839" cy="11586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828" y="3005096"/>
            <a:ext cx="4112674" cy="119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21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244" y="459650"/>
            <a:ext cx="7060136" cy="599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55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586" y="0"/>
            <a:ext cx="11076214" cy="2530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Каноническое уравнение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en-US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  <a:r>
              <a:rPr lang="en-US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px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 содержит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лишь в четной степени, следовательно кривая симметрична относительно оси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58" y="2339461"/>
            <a:ext cx="4839549" cy="4257282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46703" y="2530929"/>
            <a:ext cx="0" cy="3853542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08913" y="2939143"/>
            <a:ext cx="57476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фокальная ось.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(0; 0) при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– вершина параболы. </a:t>
            </a:r>
          </a:p>
          <a:p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 0 –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параметр параболы. </a:t>
            </a:r>
          </a:p>
          <a:p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 0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– кривая располагается в правой полуплоскости.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62" y="2939143"/>
            <a:ext cx="965299" cy="73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93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886" y="310243"/>
            <a:ext cx="10961914" cy="1485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другом выборе системы координат получаются канонические уравнения другого вида.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070" y="1450018"/>
            <a:ext cx="7883083" cy="54079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52496" y="5274128"/>
                <a:ext cx="1175657" cy="6301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2496" y="5274128"/>
                <a:ext cx="1175657" cy="6301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единительная линия 7"/>
          <p:cNvCxnSpPr/>
          <p:nvPr/>
        </p:nvCxnSpPr>
        <p:spPr>
          <a:xfrm>
            <a:off x="5029200" y="5143500"/>
            <a:ext cx="4294414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661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115" y="533914"/>
            <a:ext cx="7576457" cy="57708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94915" y="5159828"/>
                <a:ext cx="1175657" cy="6301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915" y="5159828"/>
                <a:ext cx="1175657" cy="6301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0697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487" y="881743"/>
            <a:ext cx="8642707" cy="53231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627537" y="1273628"/>
                <a:ext cx="1175657" cy="6301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537" y="1273628"/>
                <a:ext cx="1175657" cy="6301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0726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8457" y="751114"/>
            <a:ext cx="10635343" cy="5425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</a:t>
            </a:r>
          </a:p>
          <a:p>
            <a:pPr marL="0" indent="0" algn="ctr">
              <a:buNone/>
            </a:pP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 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параболу, ось которой перпендикулярна оси абсцисс.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Аналогично, уравнение</a:t>
            </a:r>
          </a:p>
          <a:p>
            <a:pPr marL="0" indent="0" algn="ctr">
              <a:buNone/>
            </a:pP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 0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параболу, ось которой перпендикулярна оси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ординат.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589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586" y="326571"/>
            <a:ext cx="11076214" cy="5850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375" y="212272"/>
            <a:ext cx="8824039" cy="679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32" y="1138382"/>
            <a:ext cx="12064868" cy="34989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86" y="4652294"/>
            <a:ext cx="11707585" cy="565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586" y="5374048"/>
            <a:ext cx="3331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(-1; 3).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739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329" y="34874"/>
            <a:ext cx="9734067" cy="66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27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alt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кривых </a:t>
            </a:r>
            <a:r>
              <a:rPr lang="ru-RU" alt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второго </a:t>
            </a:r>
            <a:r>
              <a:rPr lang="ru-RU" alt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порядка к решению экономических задач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614" y="1600201"/>
            <a:ext cx="11805557" cy="5257799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ru-RU" altLang="ru-RU" sz="3200" u="sng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r>
              <a:rPr lang="ru-RU" altLang="ru-RU" sz="32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Два предприятия, отстоящие одно от другого </a:t>
            </a: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на 100 км, производят некоторое изделие, причем </a:t>
            </a: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фабрично-заводская цена изделия на обоих </a:t>
            </a: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предприятиях одинакова и равняется </a:t>
            </a:r>
            <a:r>
              <a:rPr lang="ru-RU" alt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. Пусть </a:t>
            </a: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транспортные расходы на перевозку единицы изделия от </a:t>
            </a: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предприятия </a:t>
            </a:r>
            <a:r>
              <a:rPr lang="ru-RU" alt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до потребителя составляют 9 </a:t>
            </a:r>
            <a:r>
              <a:rPr lang="ru-RU" alt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/км, </a:t>
            </a: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 от предприятия </a:t>
            </a:r>
            <a:r>
              <a:rPr lang="ru-RU" alt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– 3 </a:t>
            </a:r>
            <a:r>
              <a:rPr lang="ru-RU" alt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/км. Как будет разделен </a:t>
            </a: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рынок сбыта, если расходы потребителей должны быть </a:t>
            </a: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одинаковыми?</a:t>
            </a:r>
          </a:p>
        </p:txBody>
      </p:sp>
    </p:spTree>
    <p:extLst>
      <p:ext uri="{BB962C8B-B14F-4D97-AF65-F5344CB8AC3E}">
        <p14:creationId xmlns:p14="http://schemas.microsoft.com/office/powerpoint/2010/main" val="1120784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5" descr="Безымянный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414338"/>
            <a:ext cx="560228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435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286376" y="458789"/>
          <a:ext cx="2651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9" name="Формула" r:id="rId4" imgW="139579" imgH="164957" progId="Equation.3">
                  <p:embed/>
                </p:oleObj>
              </mc:Choice>
              <mc:Fallback>
                <p:oleObj name="Формула" r:id="rId4" imgW="139579" imgH="164957" progId="Equation.3">
                  <p:embed/>
                  <p:pic>
                    <p:nvPicPr>
                      <p:cNvPr id="1843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76" y="458789"/>
                        <a:ext cx="2651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32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6500813" y="1493839"/>
          <a:ext cx="2286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0" name="Формула" r:id="rId6" imgW="139579" imgH="164957" progId="Equation.3">
                  <p:embed/>
                </p:oleObj>
              </mc:Choice>
              <mc:Fallback>
                <p:oleObj name="Формула" r:id="rId6" imgW="139579" imgH="164957" progId="Equation.3">
                  <p:embed/>
                  <p:pic>
                    <p:nvPicPr>
                      <p:cNvPr id="18436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0813" y="1493839"/>
                        <a:ext cx="228600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12"/>
          <p:cNvSpPr>
            <a:spLocks noChangeArrowheads="1"/>
          </p:cNvSpPr>
          <p:nvPr/>
        </p:nvSpPr>
        <p:spPr bwMode="auto">
          <a:xfrm>
            <a:off x="1524001" y="29744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8438" name="Object 11"/>
          <p:cNvGraphicFramePr>
            <a:graphicFrameLocks noChangeAspect="1"/>
          </p:cNvGraphicFramePr>
          <p:nvPr/>
        </p:nvGraphicFramePr>
        <p:xfrm>
          <a:off x="3216275" y="1979614"/>
          <a:ext cx="9906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1" name="Формула" r:id="rId7" imgW="774364" imgH="431613" progId="Equation.3">
                  <p:embed/>
                </p:oleObj>
              </mc:Choice>
              <mc:Fallback>
                <p:oleObj name="Формула" r:id="rId7" imgW="774364" imgH="431613" progId="Equation.3">
                  <p:embed/>
                  <p:pic>
                    <p:nvPicPr>
                      <p:cNvPr id="1843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5" y="1979614"/>
                        <a:ext cx="9906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20"/>
          <p:cNvGraphicFramePr>
            <a:graphicFrameLocks noChangeAspect="1"/>
          </p:cNvGraphicFramePr>
          <p:nvPr/>
        </p:nvGraphicFramePr>
        <p:xfrm>
          <a:off x="3890964" y="2573338"/>
          <a:ext cx="71913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2" name="Формула" r:id="rId9" imgW="494870" imgH="215713" progId="Equation.3">
                  <p:embed/>
                </p:oleObj>
              </mc:Choice>
              <mc:Fallback>
                <p:oleObj name="Формула" r:id="rId9" imgW="494870" imgH="215713" progId="Equation.3">
                  <p:embed/>
                  <p:pic>
                    <p:nvPicPr>
                      <p:cNvPr id="18439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0964" y="2573338"/>
                        <a:ext cx="719137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19"/>
          <p:cNvGraphicFramePr>
            <a:graphicFrameLocks noChangeAspect="1"/>
          </p:cNvGraphicFramePr>
          <p:nvPr/>
        </p:nvGraphicFramePr>
        <p:xfrm>
          <a:off x="6545264" y="728663"/>
          <a:ext cx="6762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3" name="Формула" r:id="rId11" imgW="457002" imgH="215806" progId="Equation.3">
                  <p:embed/>
                </p:oleObj>
              </mc:Choice>
              <mc:Fallback>
                <p:oleObj name="Формула" r:id="rId11" imgW="457002" imgH="215806" progId="Equation.3">
                  <p:embed/>
                  <p:pic>
                    <p:nvPicPr>
                      <p:cNvPr id="1844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5264" y="728663"/>
                        <a:ext cx="6762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18"/>
          <p:cNvGraphicFramePr>
            <a:graphicFrameLocks noChangeAspect="1"/>
          </p:cNvGraphicFramePr>
          <p:nvPr/>
        </p:nvGraphicFramePr>
        <p:xfrm>
          <a:off x="6816726" y="2528889"/>
          <a:ext cx="76517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4" name="Формула" r:id="rId13" imgW="494870" imgH="215713" progId="Equation.3">
                  <p:embed/>
                </p:oleObj>
              </mc:Choice>
              <mc:Fallback>
                <p:oleObj name="Формула" r:id="rId13" imgW="494870" imgH="215713" progId="Equation.3">
                  <p:embed/>
                  <p:pic>
                    <p:nvPicPr>
                      <p:cNvPr id="18441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6726" y="2528889"/>
                        <a:ext cx="76517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17"/>
          <p:cNvGraphicFramePr>
            <a:graphicFrameLocks noChangeAspect="1"/>
          </p:cNvGraphicFramePr>
          <p:nvPr/>
        </p:nvGraphicFramePr>
        <p:xfrm>
          <a:off x="5402264" y="2528889"/>
          <a:ext cx="15398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5" name="Формула" r:id="rId15" imgW="126725" imgH="177415" progId="Equation.3">
                  <p:embed/>
                </p:oleObj>
              </mc:Choice>
              <mc:Fallback>
                <p:oleObj name="Формула" r:id="rId15" imgW="126725" imgH="177415" progId="Equation.3">
                  <p:embed/>
                  <p:pic>
                    <p:nvPicPr>
                      <p:cNvPr id="18442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2264" y="2528889"/>
                        <a:ext cx="15398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3" name="Object 16"/>
          <p:cNvGraphicFramePr>
            <a:graphicFrameLocks noChangeAspect="1"/>
          </p:cNvGraphicFramePr>
          <p:nvPr/>
        </p:nvGraphicFramePr>
        <p:xfrm>
          <a:off x="6951664" y="1493838"/>
          <a:ext cx="24923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6" name="Формула" r:id="rId17" imgW="152268" imgH="215713" progId="Equation.3">
                  <p:embed/>
                </p:oleObj>
              </mc:Choice>
              <mc:Fallback>
                <p:oleObj name="Формула" r:id="rId17" imgW="152268" imgH="215713" progId="Equation.3">
                  <p:embed/>
                  <p:pic>
                    <p:nvPicPr>
                      <p:cNvPr id="18443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664" y="1493838"/>
                        <a:ext cx="249237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4" name="Object 15"/>
          <p:cNvGraphicFramePr>
            <a:graphicFrameLocks noChangeAspect="1"/>
          </p:cNvGraphicFramePr>
          <p:nvPr/>
        </p:nvGraphicFramePr>
        <p:xfrm>
          <a:off x="5916614" y="1042989"/>
          <a:ext cx="2254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7" name="Формула" r:id="rId19" imgW="139579" imgH="215713" progId="Equation.3">
                  <p:embed/>
                </p:oleObj>
              </mc:Choice>
              <mc:Fallback>
                <p:oleObj name="Формула" r:id="rId19" imgW="139579" imgH="215713" progId="Equation.3">
                  <p:embed/>
                  <p:pic>
                    <p:nvPicPr>
                      <p:cNvPr id="18444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6614" y="1042989"/>
                        <a:ext cx="22542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7" name="Rectangle 21"/>
          <p:cNvSpPr>
            <a:spLocks noChangeArrowheads="1"/>
          </p:cNvSpPr>
          <p:nvPr/>
        </p:nvSpPr>
        <p:spPr bwMode="auto">
          <a:xfrm>
            <a:off x="1524001" y="23442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8" name="Rectangle 22"/>
          <p:cNvSpPr>
            <a:spLocks noChangeArrowheads="1"/>
          </p:cNvSpPr>
          <p:nvPr/>
        </p:nvSpPr>
        <p:spPr bwMode="auto">
          <a:xfrm>
            <a:off x="1524001" y="25696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9" name="Rectangle 23"/>
          <p:cNvSpPr>
            <a:spLocks noChangeArrowheads="1"/>
          </p:cNvSpPr>
          <p:nvPr/>
        </p:nvSpPr>
        <p:spPr bwMode="auto">
          <a:xfrm>
            <a:off x="1524001" y="28252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50" name="Rectangle 24"/>
          <p:cNvSpPr>
            <a:spLocks noChangeArrowheads="1"/>
          </p:cNvSpPr>
          <p:nvPr/>
        </p:nvSpPr>
        <p:spPr bwMode="auto">
          <a:xfrm>
            <a:off x="1524001" y="30649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51" name="Rectangle 25"/>
          <p:cNvSpPr>
            <a:spLocks noChangeArrowheads="1"/>
          </p:cNvSpPr>
          <p:nvPr/>
        </p:nvSpPr>
        <p:spPr bwMode="auto">
          <a:xfrm>
            <a:off x="1524001" y="3244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52" name="Rectangle 26"/>
          <p:cNvSpPr>
            <a:spLocks noChangeArrowheads="1"/>
          </p:cNvSpPr>
          <p:nvPr/>
        </p:nvSpPr>
        <p:spPr bwMode="auto">
          <a:xfrm>
            <a:off x="1524001" y="34443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53" name="Rectangle 27"/>
          <p:cNvSpPr>
            <a:spLocks noChangeArrowheads="1"/>
          </p:cNvSpPr>
          <p:nvPr/>
        </p:nvSpPr>
        <p:spPr bwMode="auto">
          <a:xfrm>
            <a:off x="1524001" y="36491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54" name="Rectangle 28"/>
          <p:cNvSpPr>
            <a:spLocks noChangeArrowheads="1"/>
          </p:cNvSpPr>
          <p:nvPr/>
        </p:nvSpPr>
        <p:spPr bwMode="auto">
          <a:xfrm>
            <a:off x="1524001" y="38825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8455" name="Object 35"/>
          <p:cNvGraphicFramePr>
            <a:graphicFrameLocks noChangeAspect="1"/>
          </p:cNvGraphicFramePr>
          <p:nvPr/>
        </p:nvGraphicFramePr>
        <p:xfrm>
          <a:off x="8096250" y="2617789"/>
          <a:ext cx="204788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8" name="Формула" r:id="rId21" imgW="126835" imgH="139518" progId="Equation.3">
                  <p:embed/>
                </p:oleObj>
              </mc:Choice>
              <mc:Fallback>
                <p:oleObj name="Формула" r:id="rId21" imgW="126835" imgH="139518" progId="Equation.3">
                  <p:embed/>
                  <p:pic>
                    <p:nvPicPr>
                      <p:cNvPr id="1845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0" y="2617789"/>
                        <a:ext cx="204788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6" name="Object 37"/>
          <p:cNvGraphicFramePr>
            <a:graphicFrameLocks noChangeAspect="1"/>
          </p:cNvGraphicFramePr>
          <p:nvPr/>
        </p:nvGraphicFramePr>
        <p:xfrm>
          <a:off x="6545264" y="2573339"/>
          <a:ext cx="20478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9" name="Формула" r:id="rId23" imgW="126835" imgH="139518" progId="Equation.3">
                  <p:embed/>
                </p:oleObj>
              </mc:Choice>
              <mc:Fallback>
                <p:oleObj name="Формула" r:id="rId23" imgW="126835" imgH="139518" progId="Equation.3">
                  <p:embed/>
                  <p:pic>
                    <p:nvPicPr>
                      <p:cNvPr id="18456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5264" y="2573339"/>
                        <a:ext cx="20478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7" name="Text Box 40"/>
          <p:cNvSpPr txBox="1">
            <a:spLocks noChangeArrowheads="1"/>
          </p:cNvSpPr>
          <p:nvPr/>
        </p:nvSpPr>
        <p:spPr bwMode="auto">
          <a:xfrm>
            <a:off x="310244" y="4421644"/>
            <a:ext cx="1133202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 dirty="0"/>
              <a:t>Проведем через середину отрезка </a:t>
            </a:r>
            <a:r>
              <a:rPr lang="ru-RU" altLang="ru-RU" sz="3200" i="1" dirty="0"/>
              <a:t>АВ</a:t>
            </a:r>
            <a:r>
              <a:rPr lang="ru-RU" altLang="ru-RU" sz="3200" dirty="0"/>
              <a:t> оси системы координат. Допустим, что потребитель находится в точке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3200" dirty="0" smtClean="0"/>
              <a:t>; </a:t>
            </a:r>
            <a:r>
              <a:rPr lang="ru-RU" altLang="ru-RU" sz="3200" dirty="0"/>
              <a:t>введем </a:t>
            </a:r>
            <a:r>
              <a:rPr lang="ru-RU" altLang="ru-RU" sz="3200" dirty="0" smtClean="0"/>
              <a:t>обозначения</a:t>
            </a:r>
            <a:r>
              <a:rPr lang="en-US" altLang="ru-RU" sz="3200" dirty="0" smtClean="0"/>
              <a:t>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ru-RU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lang="en-US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ru-RU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3200" dirty="0" smtClean="0"/>
              <a:t>.</a:t>
            </a:r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val="3511230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4"/>
          <p:cNvSpPr txBox="1">
            <a:spLocks noChangeArrowheads="1"/>
          </p:cNvSpPr>
          <p:nvPr/>
        </p:nvSpPr>
        <p:spPr bwMode="auto">
          <a:xfrm>
            <a:off x="538844" y="549275"/>
            <a:ext cx="11054442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 dirty="0"/>
              <a:t>Расходы потребителя на приобретение единицы изделия у предприятия А составляют:</a:t>
            </a:r>
          </a:p>
          <a:p>
            <a:pPr eaLnBrk="1" hangingPunct="1">
              <a:spcBef>
                <a:spcPct val="50000"/>
              </a:spcBef>
            </a:pPr>
            <a:endParaRPr lang="ru-RU" altLang="ru-RU" sz="32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3200" dirty="0"/>
              <a:t>а у предприятия В:</a:t>
            </a:r>
          </a:p>
          <a:p>
            <a:pPr eaLnBrk="1" hangingPunct="1">
              <a:spcBef>
                <a:spcPct val="50000"/>
              </a:spcBef>
            </a:pPr>
            <a:endParaRPr lang="ru-RU" altLang="ru-RU" sz="32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3200" dirty="0"/>
              <a:t>Расходы потребителей одинаковы, если</a:t>
            </a:r>
          </a:p>
          <a:p>
            <a:pPr eaLnBrk="1" hangingPunct="1">
              <a:spcBef>
                <a:spcPct val="50000"/>
              </a:spcBef>
            </a:pPr>
            <a:endParaRPr lang="ru-RU" altLang="ru-RU" sz="32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3200" dirty="0"/>
              <a:t>или</a:t>
            </a:r>
          </a:p>
        </p:txBody>
      </p:sp>
      <p:graphicFrame>
        <p:nvGraphicFramePr>
          <p:cNvPr id="1945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716326"/>
              </p:ext>
            </p:extLst>
          </p:nvPr>
        </p:nvGraphicFramePr>
        <p:xfrm>
          <a:off x="4723606" y="1611774"/>
          <a:ext cx="184626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6" name="Формула" r:id="rId3" imgW="532937" imgH="215713" progId="Equation.3">
                  <p:embed/>
                </p:oleObj>
              </mc:Choice>
              <mc:Fallback>
                <p:oleObj name="Формула" r:id="rId3" imgW="532937" imgH="215713" progId="Equation.3">
                  <p:embed/>
                  <p:pic>
                    <p:nvPicPr>
                      <p:cNvPr id="1945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3606" y="1611774"/>
                        <a:ext cx="184626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10220"/>
              </p:ext>
            </p:extLst>
          </p:nvPr>
        </p:nvGraphicFramePr>
        <p:xfrm>
          <a:off x="4519613" y="2957407"/>
          <a:ext cx="20256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7" name="Формула" r:id="rId5" imgW="571252" imgH="215806" progId="Equation.3">
                  <p:embed/>
                </p:oleObj>
              </mc:Choice>
              <mc:Fallback>
                <p:oleObj name="Формула" r:id="rId5" imgW="571252" imgH="215806" progId="Equation.3">
                  <p:embed/>
                  <p:pic>
                    <p:nvPicPr>
                      <p:cNvPr id="1946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613" y="2957407"/>
                        <a:ext cx="20256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206597"/>
              </p:ext>
            </p:extLst>
          </p:nvPr>
        </p:nvGraphicFramePr>
        <p:xfrm>
          <a:off x="4068763" y="4471423"/>
          <a:ext cx="3871912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" name="Формула" r:id="rId7" imgW="1002865" imgH="215806" progId="Equation.3">
                  <p:embed/>
                </p:oleObj>
              </mc:Choice>
              <mc:Fallback>
                <p:oleObj name="Формула" r:id="rId7" imgW="1002865" imgH="215806" progId="Equation.3">
                  <p:embed/>
                  <p:pic>
                    <p:nvPicPr>
                      <p:cNvPr id="1946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4471423"/>
                        <a:ext cx="3871912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720837"/>
              </p:ext>
            </p:extLst>
          </p:nvPr>
        </p:nvGraphicFramePr>
        <p:xfrm>
          <a:off x="3392488" y="5907544"/>
          <a:ext cx="225425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9" name="Формула" r:id="rId9" imgW="609336" imgH="215806" progId="Equation.3">
                  <p:embed/>
                </p:oleObj>
              </mc:Choice>
              <mc:Fallback>
                <p:oleObj name="Формула" r:id="rId9" imgW="609336" imgH="215806" progId="Equation.3">
                  <p:embed/>
                  <p:pic>
                    <p:nvPicPr>
                      <p:cNvPr id="1946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488" y="5907544"/>
                        <a:ext cx="225425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3271"/>
              </p:ext>
            </p:extLst>
          </p:nvPr>
        </p:nvGraphicFramePr>
        <p:xfrm>
          <a:off x="6905625" y="5845175"/>
          <a:ext cx="20701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0" name="Формула" r:id="rId11" imgW="507780" imgH="215806" progId="Equation.3">
                  <p:embed/>
                </p:oleObj>
              </mc:Choice>
              <mc:Fallback>
                <p:oleObj name="Формула" r:id="rId11" imgW="507780" imgH="215806" progId="Equation.3">
                  <p:embed/>
                  <p:pic>
                    <p:nvPicPr>
                      <p:cNvPr id="1946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25" y="5845175"/>
                        <a:ext cx="207010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1524001" y="26966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5" name="Rectangle 10"/>
          <p:cNvSpPr>
            <a:spLocks noChangeArrowheads="1"/>
          </p:cNvSpPr>
          <p:nvPr/>
        </p:nvSpPr>
        <p:spPr bwMode="auto">
          <a:xfrm>
            <a:off x="1524001" y="29157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6" name="Rectangle 11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7" name="Rectangle 12"/>
          <p:cNvSpPr>
            <a:spLocks noChangeArrowheads="1"/>
          </p:cNvSpPr>
          <p:nvPr/>
        </p:nvSpPr>
        <p:spPr bwMode="auto">
          <a:xfrm>
            <a:off x="1524001" y="33538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8" name="Rectangle 13"/>
          <p:cNvSpPr>
            <a:spLocks noChangeArrowheads="1"/>
          </p:cNvSpPr>
          <p:nvPr/>
        </p:nvSpPr>
        <p:spPr bwMode="auto">
          <a:xfrm>
            <a:off x="1524001" y="35729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9" name="Text Box 15"/>
          <p:cNvSpPr txBox="1">
            <a:spLocks noChangeArrowheads="1"/>
          </p:cNvSpPr>
          <p:nvPr/>
        </p:nvSpPr>
        <p:spPr bwMode="auto">
          <a:xfrm>
            <a:off x="5600701" y="6049740"/>
            <a:ext cx="3465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/>
              <a:t>откуда</a:t>
            </a:r>
          </a:p>
        </p:txBody>
      </p:sp>
    </p:spTree>
    <p:extLst>
      <p:ext uri="{BB962C8B-B14F-4D97-AF65-F5344CB8AC3E}">
        <p14:creationId xmlns:p14="http://schemas.microsoft.com/office/powerpoint/2010/main" val="3020203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0"/>
          <p:cNvSpPr txBox="1">
            <a:spLocks noChangeArrowheads="1"/>
          </p:cNvSpPr>
          <p:nvPr/>
        </p:nvSpPr>
        <p:spPr bwMode="auto">
          <a:xfrm>
            <a:off x="228600" y="233363"/>
            <a:ext cx="1156062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Из рисунка видно, что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4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и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4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Для потребителя расходы на приобретение изделия одинаковы, если</a:t>
            </a:r>
          </a:p>
        </p:txBody>
      </p:sp>
      <p:graphicFrame>
        <p:nvGraphicFramePr>
          <p:cNvPr id="20483" name="Object 11"/>
          <p:cNvGraphicFramePr>
            <a:graphicFrameLocks noChangeAspect="1"/>
          </p:cNvGraphicFramePr>
          <p:nvPr/>
        </p:nvGraphicFramePr>
        <p:xfrm>
          <a:off x="2644775" y="696913"/>
          <a:ext cx="2895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2" name="Формула" r:id="rId3" imgW="1206500" imgH="241300" progId="Equation.3">
                  <p:embed/>
                </p:oleObj>
              </mc:Choice>
              <mc:Fallback>
                <p:oleObj name="Формула" r:id="rId3" imgW="1206500" imgH="241300" progId="Equation.3">
                  <p:embed/>
                  <p:pic>
                    <p:nvPicPr>
                      <p:cNvPr id="2048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5" y="696913"/>
                        <a:ext cx="28956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10"/>
          <p:cNvGraphicFramePr>
            <a:graphicFrameLocks noChangeAspect="1"/>
          </p:cNvGraphicFramePr>
          <p:nvPr/>
        </p:nvGraphicFramePr>
        <p:xfrm>
          <a:off x="6411913" y="593726"/>
          <a:ext cx="310515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3" name="Формула" r:id="rId5" imgW="1295400" imgH="292100" progId="Equation.3">
                  <p:embed/>
                </p:oleObj>
              </mc:Choice>
              <mc:Fallback>
                <p:oleObj name="Формула" r:id="rId5" imgW="1295400" imgH="292100" progId="Equation.3">
                  <p:embed/>
                  <p:pic>
                    <p:nvPicPr>
                      <p:cNvPr id="2048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1913" y="593726"/>
                        <a:ext cx="310515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9"/>
          <p:cNvGraphicFramePr>
            <a:graphicFrameLocks noChangeAspect="1"/>
          </p:cNvGraphicFramePr>
          <p:nvPr/>
        </p:nvGraphicFramePr>
        <p:xfrm>
          <a:off x="2511425" y="1628776"/>
          <a:ext cx="30289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4" name="Формула" r:id="rId7" imgW="1218671" imgH="241195" progId="Equation.3">
                  <p:embed/>
                </p:oleObj>
              </mc:Choice>
              <mc:Fallback>
                <p:oleObj name="Формула" r:id="rId7" imgW="1218671" imgH="241195" progId="Equation.3">
                  <p:embed/>
                  <p:pic>
                    <p:nvPicPr>
                      <p:cNvPr id="2048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1425" y="1628776"/>
                        <a:ext cx="30289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Object 8"/>
          <p:cNvGraphicFramePr>
            <a:graphicFrameLocks noChangeAspect="1"/>
          </p:cNvGraphicFramePr>
          <p:nvPr/>
        </p:nvGraphicFramePr>
        <p:xfrm>
          <a:off x="6410325" y="1538288"/>
          <a:ext cx="3195638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5" name="Формула" r:id="rId9" imgW="1295400" imgH="292100" progId="Equation.3">
                  <p:embed/>
                </p:oleObj>
              </mc:Choice>
              <mc:Fallback>
                <p:oleObj name="Формула" r:id="rId9" imgW="1295400" imgH="292100" progId="Equation.3">
                  <p:embed/>
                  <p:pic>
                    <p:nvPicPr>
                      <p:cNvPr id="2048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0325" y="1538288"/>
                        <a:ext cx="3195638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3081339" y="3203576"/>
          <a:ext cx="5354637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6" name="Формула" r:id="rId11" imgW="2209800" imgH="292100" progId="Equation.3">
                  <p:embed/>
                </p:oleObj>
              </mc:Choice>
              <mc:Fallback>
                <p:oleObj name="Формула" r:id="rId11" imgW="2209800" imgH="292100" progId="Equation.3">
                  <p:embed/>
                  <p:pic>
                    <p:nvPicPr>
                      <p:cNvPr id="204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339" y="3203576"/>
                        <a:ext cx="5354637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Object 6"/>
          <p:cNvGraphicFramePr>
            <a:graphicFrameLocks noChangeAspect="1"/>
          </p:cNvGraphicFramePr>
          <p:nvPr/>
        </p:nvGraphicFramePr>
        <p:xfrm>
          <a:off x="2378076" y="4238626"/>
          <a:ext cx="749776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7" name="Формула" r:id="rId13" imgW="3048000" imgH="228600" progId="Equation.3">
                  <p:embed/>
                </p:oleObj>
              </mc:Choice>
              <mc:Fallback>
                <p:oleObj name="Формула" r:id="rId13" imgW="3048000" imgH="228600" progId="Equation.3">
                  <p:embed/>
                  <p:pic>
                    <p:nvPicPr>
                      <p:cNvPr id="2048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8076" y="4238626"/>
                        <a:ext cx="7497763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5"/>
          <p:cNvGraphicFramePr>
            <a:graphicFrameLocks noChangeAspect="1"/>
          </p:cNvGraphicFramePr>
          <p:nvPr/>
        </p:nvGraphicFramePr>
        <p:xfrm>
          <a:off x="2270126" y="5060950"/>
          <a:ext cx="785812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8" name="Формула" r:id="rId15" imgW="3136900" imgH="228600" progId="Equation.3">
                  <p:embed/>
                </p:oleObj>
              </mc:Choice>
              <mc:Fallback>
                <p:oleObj name="Формула" r:id="rId15" imgW="3136900" imgH="228600" progId="Equation.3">
                  <p:embed/>
                  <p:pic>
                    <p:nvPicPr>
                      <p:cNvPr id="2048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26" y="5060950"/>
                        <a:ext cx="7858125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4"/>
          <p:cNvGraphicFramePr>
            <a:graphicFrameLocks noChangeAspect="1"/>
          </p:cNvGraphicFramePr>
          <p:nvPr/>
        </p:nvGraphicFramePr>
        <p:xfrm>
          <a:off x="3351214" y="6129339"/>
          <a:ext cx="499427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9" name="Формула" r:id="rId17" imgW="1930400" imgH="228600" progId="Equation.3">
                  <p:embed/>
                </p:oleObj>
              </mc:Choice>
              <mc:Fallback>
                <p:oleObj name="Формула" r:id="rId17" imgW="1930400" imgH="228600" progId="Equation.3">
                  <p:embed/>
                  <p:pic>
                    <p:nvPicPr>
                      <p:cNvPr id="204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1214" y="6129339"/>
                        <a:ext cx="4994275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1" name="Rectangle 12"/>
          <p:cNvSpPr>
            <a:spLocks noChangeArrowheads="1"/>
          </p:cNvSpPr>
          <p:nvPr/>
        </p:nvSpPr>
        <p:spPr bwMode="auto">
          <a:xfrm>
            <a:off x="1524001" y="2220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2" name="Rectangle 13"/>
          <p:cNvSpPr>
            <a:spLocks noChangeArrowheads="1"/>
          </p:cNvSpPr>
          <p:nvPr/>
        </p:nvSpPr>
        <p:spPr bwMode="auto">
          <a:xfrm>
            <a:off x="1524001" y="24585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3" name="Rectangle 14"/>
          <p:cNvSpPr>
            <a:spLocks noChangeArrowheads="1"/>
          </p:cNvSpPr>
          <p:nvPr/>
        </p:nvSpPr>
        <p:spPr bwMode="auto">
          <a:xfrm>
            <a:off x="1524001" y="27490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4" name="Rectangle 15"/>
          <p:cNvSpPr>
            <a:spLocks noChangeArrowheads="1"/>
          </p:cNvSpPr>
          <p:nvPr/>
        </p:nvSpPr>
        <p:spPr bwMode="auto">
          <a:xfrm>
            <a:off x="1524001" y="29744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5" name="Rectangle 16"/>
          <p:cNvSpPr>
            <a:spLocks noChangeArrowheads="1"/>
          </p:cNvSpPr>
          <p:nvPr/>
        </p:nvSpPr>
        <p:spPr bwMode="auto">
          <a:xfrm>
            <a:off x="1524001" y="32871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6" name="Rectangle 17"/>
          <p:cNvSpPr>
            <a:spLocks noChangeArrowheads="1"/>
          </p:cNvSpPr>
          <p:nvPr/>
        </p:nvSpPr>
        <p:spPr bwMode="auto">
          <a:xfrm>
            <a:off x="1524001" y="35824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7" name="Rectangle 18"/>
          <p:cNvSpPr>
            <a:spLocks noChangeArrowheads="1"/>
          </p:cNvSpPr>
          <p:nvPr/>
        </p:nvSpPr>
        <p:spPr bwMode="auto">
          <a:xfrm>
            <a:off x="1524001" y="3811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8" name="Rectangle 19"/>
          <p:cNvSpPr>
            <a:spLocks noChangeArrowheads="1"/>
          </p:cNvSpPr>
          <p:nvPr/>
        </p:nvSpPr>
        <p:spPr bwMode="auto">
          <a:xfrm>
            <a:off x="1524001" y="40396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9" name="Text Box 21"/>
          <p:cNvSpPr txBox="1">
            <a:spLocks noChangeArrowheads="1"/>
          </p:cNvSpPr>
          <p:nvPr/>
        </p:nvSpPr>
        <p:spPr bwMode="auto">
          <a:xfrm>
            <a:off x="5691188" y="811213"/>
            <a:ext cx="944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/>
              <a:t>или</a:t>
            </a:r>
          </a:p>
        </p:txBody>
      </p:sp>
      <p:sp>
        <p:nvSpPr>
          <p:cNvPr id="20500" name="Text Box 22"/>
          <p:cNvSpPr txBox="1">
            <a:spLocks noChangeArrowheads="1"/>
          </p:cNvSpPr>
          <p:nvPr/>
        </p:nvSpPr>
        <p:spPr bwMode="auto">
          <a:xfrm>
            <a:off x="5691188" y="1757363"/>
            <a:ext cx="944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/>
              <a:t>или</a:t>
            </a:r>
          </a:p>
        </p:txBody>
      </p:sp>
      <p:sp>
        <p:nvSpPr>
          <p:cNvPr id="20501" name="Text Box 23"/>
          <p:cNvSpPr txBox="1">
            <a:spLocks noChangeArrowheads="1"/>
          </p:cNvSpPr>
          <p:nvPr/>
        </p:nvSpPr>
        <p:spPr bwMode="auto">
          <a:xfrm>
            <a:off x="290511" y="3743325"/>
            <a:ext cx="2339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откуда</a:t>
            </a:r>
          </a:p>
        </p:txBody>
      </p:sp>
      <p:sp>
        <p:nvSpPr>
          <p:cNvPr id="20502" name="Text Box 24"/>
          <p:cNvSpPr txBox="1">
            <a:spLocks noChangeArrowheads="1"/>
          </p:cNvSpPr>
          <p:nvPr/>
        </p:nvSpPr>
        <p:spPr bwMode="auto">
          <a:xfrm>
            <a:off x="354236" y="4643438"/>
            <a:ext cx="900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или</a:t>
            </a:r>
          </a:p>
        </p:txBody>
      </p:sp>
      <p:sp>
        <p:nvSpPr>
          <p:cNvPr id="20503" name="Text Box 25"/>
          <p:cNvSpPr txBox="1">
            <a:spLocks noChangeArrowheads="1"/>
          </p:cNvSpPr>
          <p:nvPr/>
        </p:nvSpPr>
        <p:spPr bwMode="auto">
          <a:xfrm>
            <a:off x="272597" y="5627688"/>
            <a:ext cx="6030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или после сокращения</a:t>
            </a:r>
          </a:p>
        </p:txBody>
      </p:sp>
    </p:spTree>
    <p:extLst>
      <p:ext uri="{BB962C8B-B14F-4D97-AF65-F5344CB8AC3E}">
        <p14:creationId xmlns:p14="http://schemas.microsoft.com/office/powerpoint/2010/main" val="289685848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2"/>
          <p:cNvSpPr txBox="1">
            <a:spLocks noChangeArrowheads="1"/>
          </p:cNvSpPr>
          <p:nvPr/>
        </p:nvSpPr>
        <p:spPr bwMode="auto">
          <a:xfrm>
            <a:off x="261258" y="458788"/>
            <a:ext cx="9930494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Деля обе части уравнения на 8, получим: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Преобразуя далее, получим: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откуда в итоге</a:t>
            </a:r>
          </a:p>
        </p:txBody>
      </p:sp>
      <p:graphicFrame>
        <p:nvGraphicFramePr>
          <p:cNvPr id="215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799784"/>
              </p:ext>
            </p:extLst>
          </p:nvPr>
        </p:nvGraphicFramePr>
        <p:xfrm>
          <a:off x="3530600" y="954519"/>
          <a:ext cx="4589463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0" name="Формула" r:id="rId3" imgW="1638300" imgH="228600" progId="Equation.3">
                  <p:embed/>
                </p:oleObj>
              </mc:Choice>
              <mc:Fallback>
                <p:oleObj name="Формула" r:id="rId3" imgW="1638300" imgH="228600" progId="Equation.3">
                  <p:embed/>
                  <p:pic>
                    <p:nvPicPr>
                      <p:cNvPr id="215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954519"/>
                        <a:ext cx="4589463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095239"/>
              </p:ext>
            </p:extLst>
          </p:nvPr>
        </p:nvGraphicFramePr>
        <p:xfrm>
          <a:off x="3666331" y="2256909"/>
          <a:ext cx="409416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1" name="Формула" r:id="rId5" imgW="1498600" imgH="228600" progId="Equation.3">
                  <p:embed/>
                </p:oleObj>
              </mc:Choice>
              <mc:Fallback>
                <p:oleObj name="Формула" r:id="rId5" imgW="1498600" imgH="228600" progId="Equation.3">
                  <p:embed/>
                  <p:pic>
                    <p:nvPicPr>
                      <p:cNvPr id="2150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6331" y="2256909"/>
                        <a:ext cx="4094163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7963093"/>
              </p:ext>
            </p:extLst>
          </p:nvPr>
        </p:nvGraphicFramePr>
        <p:xfrm>
          <a:off x="2336298" y="3680004"/>
          <a:ext cx="7227888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2" name="Формула" r:id="rId7" imgW="2743200" imgH="393700" progId="Equation.3">
                  <p:embed/>
                </p:oleObj>
              </mc:Choice>
              <mc:Fallback>
                <p:oleObj name="Формула" r:id="rId7" imgW="2743200" imgH="393700" progId="Equation.3">
                  <p:embed/>
                  <p:pic>
                    <p:nvPicPr>
                      <p:cNvPr id="215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298" y="3680004"/>
                        <a:ext cx="7227888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5153434"/>
              </p:ext>
            </p:extLst>
          </p:nvPr>
        </p:nvGraphicFramePr>
        <p:xfrm>
          <a:off x="3756024" y="5250650"/>
          <a:ext cx="3914775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" name="Формула" r:id="rId9" imgW="1524000" imgH="469900" progId="Equation.3">
                  <p:embed/>
                </p:oleObj>
              </mc:Choice>
              <mc:Fallback>
                <p:oleObj name="Формула" r:id="rId9" imgW="1524000" imgH="469900" progId="Equation.3">
                  <p:embed/>
                  <p:pic>
                    <p:nvPicPr>
                      <p:cNvPr id="2151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6024" y="5250650"/>
                        <a:ext cx="3914775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1524001" y="25696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1524001" y="2795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1524001" y="30443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14" name="Rectangle 11"/>
          <p:cNvSpPr>
            <a:spLocks noChangeArrowheads="1"/>
          </p:cNvSpPr>
          <p:nvPr/>
        </p:nvSpPr>
        <p:spPr bwMode="auto">
          <a:xfrm>
            <a:off x="1524001" y="3434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15" name="Text Box 13"/>
          <p:cNvSpPr txBox="1">
            <a:spLocks noChangeArrowheads="1"/>
          </p:cNvSpPr>
          <p:nvPr/>
        </p:nvSpPr>
        <p:spPr bwMode="auto">
          <a:xfrm>
            <a:off x="5375276" y="1640751"/>
            <a:ext cx="9001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или</a:t>
            </a:r>
          </a:p>
        </p:txBody>
      </p:sp>
    </p:spTree>
    <p:extLst>
      <p:ext uri="{BB962C8B-B14F-4D97-AF65-F5344CB8AC3E}">
        <p14:creationId xmlns:p14="http://schemas.microsoft.com/office/powerpoint/2010/main" val="68655231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8"/>
          <p:cNvSpPr txBox="1">
            <a:spLocks noChangeArrowheads="1"/>
          </p:cNvSpPr>
          <p:nvPr/>
        </p:nvSpPr>
        <p:spPr bwMode="auto">
          <a:xfrm>
            <a:off x="290285" y="305068"/>
            <a:ext cx="11674929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 sz="2400" dirty="0"/>
          </a:p>
          <a:p>
            <a:pPr eaLnBrk="1" hangingPunct="1">
              <a:spcBef>
                <a:spcPct val="50000"/>
              </a:spcBef>
            </a:pPr>
            <a:endParaRPr lang="ru-RU" altLang="ru-RU" sz="24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Это – уравнение окружности, центр которой находится на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оси абсцисс и имеет абсциссу            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а радиус есть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Для потребителей, находящихся на этой окружности, расходы на приобретение изделия одинаковы. Для потребителей, находящихся вне окружности, расходы на приобретение изделия ниже на предприятии </a:t>
            </a:r>
            <a:r>
              <a:rPr lang="ru-RU" altLang="ru-RU" sz="2800" i="1" dirty="0"/>
              <a:t>В</a:t>
            </a:r>
            <a:r>
              <a:rPr lang="ru-RU" altLang="ru-RU" sz="2800" dirty="0"/>
              <a:t>, а для потребителей, находящихся внутри окружности, - на предприятии </a:t>
            </a:r>
            <a:r>
              <a:rPr lang="ru-RU" altLang="ru-RU" sz="2800" i="1" dirty="0"/>
              <a:t>А</a:t>
            </a:r>
            <a:r>
              <a:rPr lang="ru-RU" altLang="ru-RU" sz="2800" dirty="0"/>
              <a:t>.</a:t>
            </a: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791461"/>
              </p:ext>
            </p:extLst>
          </p:nvPr>
        </p:nvGraphicFramePr>
        <p:xfrm>
          <a:off x="5613010" y="1826696"/>
          <a:ext cx="2384425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90" name="Формула" r:id="rId3" imgW="901309" imgH="393529" progId="Equation.3">
                  <p:embed/>
                </p:oleObj>
              </mc:Choice>
              <mc:Fallback>
                <p:oleObj name="Формула" r:id="rId3" imgW="901309" imgH="393529" progId="Equation.3">
                  <p:embed/>
                  <p:pic>
                    <p:nvPicPr>
                      <p:cNvPr id="2253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3010" y="1826696"/>
                        <a:ext cx="2384425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4629150" y="2979739"/>
          <a:ext cx="2997200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91" name="Формула" r:id="rId5" imgW="875920" imgH="393529" progId="Equation.3">
                  <p:embed/>
                </p:oleObj>
              </mc:Choice>
              <mc:Fallback>
                <p:oleObj name="Формула" r:id="rId5" imgW="875920" imgH="393529" progId="Equation.3">
                  <p:embed/>
                  <p:pic>
                    <p:nvPicPr>
                      <p:cNvPr id="225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150" y="2979739"/>
                        <a:ext cx="2997200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524001" y="2853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1524001" y="3244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253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134377"/>
              </p:ext>
            </p:extLst>
          </p:nvPr>
        </p:nvGraphicFramePr>
        <p:xfrm>
          <a:off x="3653745" y="45244"/>
          <a:ext cx="4546600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92" name="Формула" r:id="rId7" imgW="1524000" imgH="469900" progId="Equation.3">
                  <p:embed/>
                </p:oleObj>
              </mc:Choice>
              <mc:Fallback>
                <p:oleObj name="Формула" r:id="rId7" imgW="1524000" imgH="469900" progId="Equation.3">
                  <p:embed/>
                  <p:pic>
                    <p:nvPicPr>
                      <p:cNvPr id="2253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3745" y="45244"/>
                        <a:ext cx="4546600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30350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0872" y="458789"/>
            <a:ext cx="11266714" cy="5805487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Следовательно, рынок будет поделен так:</a:t>
            </a:r>
          </a:p>
          <a:p>
            <a:pPr eaLnBrk="1" hangingPunct="1">
              <a:buFontTx/>
              <a:buNone/>
            </a:pPr>
            <a:endParaRPr lang="ru-RU" alt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а) потребители, находящиеся внутри окружности, будут закупать данное изделие на предприятии </a:t>
            </a:r>
            <a:r>
              <a:rPr lang="ru-RU" alt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eaLnBrk="1" hangingPunct="1">
              <a:buFontTx/>
              <a:buNone/>
            </a:pPr>
            <a:endParaRPr lang="ru-RU" alt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б) для покупателей, находящихся на окружности, безразлично, на каком предприятии будут производиться закупки;</a:t>
            </a:r>
          </a:p>
          <a:p>
            <a:pPr eaLnBrk="1" hangingPunct="1">
              <a:buFontTx/>
              <a:buNone/>
            </a:pPr>
            <a:endParaRPr lang="ru-RU" alt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в) потребители, находящиеся вне окружности, будут изделие на предприятии </a:t>
            </a:r>
            <a:r>
              <a:rPr lang="ru-RU" alt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908904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684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Полярная система координат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563"/>
            <a:ext cx="12086640" cy="15729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695" y="2815467"/>
            <a:ext cx="6768719" cy="4042533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5910943" y="2237014"/>
            <a:ext cx="15022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441371" y="2784249"/>
            <a:ext cx="24166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447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685411"/>
            <a:ext cx="12057186" cy="547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30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572"/>
            <a:ext cx="11970989" cy="9307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1" y="1539051"/>
            <a:ext cx="7246272" cy="49597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77280" y="5323113"/>
            <a:ext cx="594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1528" y="5429249"/>
            <a:ext cx="816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27471" y="5290456"/>
            <a:ext cx="424542" cy="27758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331528" y="4833257"/>
            <a:ext cx="4408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7331528" y="4833257"/>
            <a:ext cx="0" cy="4571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3828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1740243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произвольной точки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имеем</a:t>
            </a: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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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.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Из прямоугольного треугольника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- острый угол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находим</a:t>
            </a:r>
          </a:p>
          <a:p>
            <a:pPr algn="just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,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или</a:t>
            </a: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= 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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cos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, 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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.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Полученные формулы справедливы для любого угла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Так выражаются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прямоугольные координаты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точки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через ее полярные координаты.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03429" y="3918857"/>
            <a:ext cx="849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2439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5943" y="195943"/>
                <a:ext cx="11157857" cy="598102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Далее, из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прямоугольного треугольника </a:t>
                </a:r>
                <a:r>
                  <a:rPr lang="en-US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AOM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получаем</a:t>
                </a:r>
              </a:p>
              <a:p>
                <a:pPr marL="0" indent="0">
                  <a:buNone/>
                </a:pP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𝑂𝑀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𝑂𝐴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𝐴𝑀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3200" dirty="0" smtClean="0"/>
                  <a:t>,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tg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𝐴𝑀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𝑂𝐴</m:t>
                        </m:r>
                      </m:den>
                    </m:f>
                  </m:oMath>
                </a14:m>
                <a:r>
                  <a:rPr lang="en-US" sz="3200" dirty="0" smtClean="0"/>
                  <a:t>,</a:t>
                </a:r>
              </a:p>
              <a:p>
                <a:pPr marL="0" indent="0" algn="just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или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  <m:r>
                      <a:rPr lang="en-US" sz="3200" b="1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2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sz="32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3200" dirty="0"/>
                  <a:t>,</a:t>
                </a:r>
                <a:r>
                  <a:rPr lang="en-US" sz="3200" b="1" dirty="0"/>
                  <a:t> </a:t>
                </a:r>
                <a:r>
                  <a:rPr lang="en-US" sz="3200" b="1" dirty="0" smtClean="0"/>
                  <a:t>      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𝒕𝒈</m:t>
                    </m:r>
                    <m:r>
                      <a:rPr lang="en-US" sz="3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en-US" sz="3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3200" dirty="0" smtClean="0"/>
                  <a:t>,</a:t>
                </a:r>
                <a:r>
                  <a:rPr lang="en-US" sz="3200" b="1" dirty="0" smtClean="0"/>
                  <a:t> </a:t>
                </a:r>
              </a:p>
              <a:p>
                <a:pPr marL="0" indent="0" algn="ctr">
                  <a:buNone/>
                </a:pPr>
                <a:endParaRPr lang="en-US" sz="32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US" sz="32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sz="32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r>
                  <a:rPr lang="en-US" sz="32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r>
                  <a:rPr lang="en-US" sz="3200" dirty="0"/>
                  <a:t>.</a:t>
                </a:r>
              </a:p>
              <a:p>
                <a:pPr marL="0" indent="0" algn="ctr">
                  <a:buNone/>
                </a:pPr>
                <a:endParaRPr lang="en-US" sz="3200" dirty="0" smtClean="0"/>
              </a:p>
              <a:p>
                <a:pPr marL="0" indent="0" algn="just">
                  <a:buNone/>
                </a:pP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Так выражаются </a:t>
                </a:r>
                <a:r>
                  <a:rPr lang="ru-RU" sz="32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полярные 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координаты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точки </a:t>
                </a:r>
                <a:r>
                  <a:rPr lang="ru-RU" sz="32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М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через ее прямоугольные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координаты.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indent="0" algn="just">
                  <a:buNone/>
                </a:pPr>
                <a:endParaRPr lang="en-US" sz="3200" dirty="0"/>
              </a:p>
              <a:p>
                <a:pPr marL="0" indent="0" algn="ctr">
                  <a:buNone/>
                </a:pP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943" y="195943"/>
                <a:ext cx="11157857" cy="5981020"/>
              </a:xfrm>
              <a:blipFill>
                <a:blip r:embed="rId2"/>
                <a:stretch>
                  <a:fillRect l="-1365" t="-3058" r="-13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929257" y="2432957"/>
            <a:ext cx="849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29256" y="3526971"/>
            <a:ext cx="849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1178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1741"/>
            <a:ext cx="12000592" cy="435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842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52899"/>
            <a:ext cx="11072899" cy="67051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45229" y="152899"/>
            <a:ext cx="424542" cy="3206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4593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3914" y="163286"/>
            <a:ext cx="11059886" cy="6013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 полярное уравнение линии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816545" y="48987"/>
                <a:ext cx="2780697" cy="6887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32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</m:rad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545" y="48987"/>
                <a:ext cx="2780697" cy="688715"/>
              </a:xfrm>
              <a:prstGeom prst="rect">
                <a:avLst/>
              </a:prstGeom>
              <a:blipFill>
                <a:blip r:embed="rId2"/>
                <a:stretch>
                  <a:fillRect t="-2655" r="-439" b="-221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29" y="1061356"/>
            <a:ext cx="11772264" cy="47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45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06" y="391885"/>
            <a:ext cx="11957040" cy="52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7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257" y="161322"/>
            <a:ext cx="6815630" cy="653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72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738" y="4261756"/>
            <a:ext cx="10515600" cy="14042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воспользуемся формулами (2) и (3).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8" y="1329655"/>
            <a:ext cx="11998128" cy="12176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38" y="2547257"/>
            <a:ext cx="1137562" cy="5388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787346" y="3107360"/>
                <a:ext cx="5997426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3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lang="en-US" sz="3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400" b="0" i="1" smtClean="0"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ru-RU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=18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ru-RU" sz="3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346" y="3107360"/>
                <a:ext cx="5997426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87097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90" y="723580"/>
            <a:ext cx="11694498" cy="512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18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614" y="163286"/>
            <a:ext cx="10684329" cy="6694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полярное уравнение окружности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Воспользуемся формулами (1) и (2)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искомое уравнение.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873829" y="2477591"/>
                <a:ext cx="564968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𝑦𝑅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𝑦𝑅</m:t>
                    </m:r>
                  </m:oMath>
                </a14:m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829" y="2477591"/>
                <a:ext cx="5649685" cy="1200329"/>
              </a:xfrm>
              <a:prstGeom prst="rect">
                <a:avLst/>
              </a:prstGeom>
              <a:blipFill>
                <a:blip r:embed="rId2"/>
                <a:stretch>
                  <a:fillRect t="-7614" b="-182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14" y="746173"/>
            <a:ext cx="3631322" cy="6958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14" y="1612264"/>
            <a:ext cx="6977995" cy="580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873829" y="4740397"/>
                <a:ext cx="3776740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p>
                        <m:r>
                          <a:rPr lang="en-US" sz="3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3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3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3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US" sz="3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ru-RU" sz="3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829" y="4740397"/>
                <a:ext cx="3776740" cy="615553"/>
              </a:xfrm>
              <a:prstGeom prst="rect">
                <a:avLst/>
              </a:prstGeom>
              <a:blipFill>
                <a:blip r:embed="rId5"/>
                <a:stretch>
                  <a:fillRect t="-14851" b="-336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2164004" y="5726979"/>
                <a:ext cx="3776740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ru-RU" sz="3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004" y="5726979"/>
                <a:ext cx="3776740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10410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77585" y="163286"/>
                <a:ext cx="11740243" cy="60136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Пример.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Построить линию </a:t>
                </a:r>
                <a14:m>
                  <m:oMath xmlns:m="http://schemas.openxmlformats.org/officeDocument/2006/math">
                    <m:r>
                      <a:rPr lang="ru-RU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𝝆</m:t>
                    </m:r>
                    <m:r>
                      <a:rPr lang="ru-RU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ru-RU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𝒄𝒐𝒔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𝝋</m:t>
                        </m:r>
                      </m:den>
                    </m:f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 полярной системе координат по точкам, задавая значения через промежуток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ru-RU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начиная от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 = 0.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Найти уравнение линии в прямоугольной системе координат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Решение.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айдём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область определения. Поскольку полярный радиус неотрицателен,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знаменатель недолжен обращаться в 0 то: </a:t>
                </a:r>
                <a14:m>
                  <m:oMath xmlns:m="http://schemas.openxmlformats.org/officeDocument/2006/math">
                    <m:r>
                      <a:rPr lang="ru-RU" sz="3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𝑐𝑜𝑠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𝑐𝑜𝑠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Если посмотреть на график функции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US" sz="3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2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𝑐𝑜𝑠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𝜑</m:t>
                    </m:r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 прямую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US" sz="32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то видно, что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синусоида расположена </a:t>
                </a:r>
                <a:r>
                  <a:rPr lang="ru-RU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 </a:t>
                </a:r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выше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прямой,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значит, 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неравенство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𝑐𝑜𝑠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</m:oMath>
                </a14:m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выполнено для любого значения «икс».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585" y="163286"/>
                <a:ext cx="11740243" cy="6013677"/>
              </a:xfrm>
              <a:blipFill>
                <a:blip r:embed="rId2"/>
                <a:stretch>
                  <a:fillRect l="-1351" t="-609" r="-20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25265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график косинус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8" y="0"/>
            <a:ext cx="11092191" cy="505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0547" y="5760327"/>
                <a:ext cx="11527971" cy="1097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угол </a:t>
                </a:r>
                <a14:m>
                  <m:oMath xmlns:m="http://schemas.openxmlformats.org/officeDocument/2006/math">
                    <m:r>
                      <a:rPr lang="ru-RU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не наложено никаких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ограничений. Строим лучи от 0 до 2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 с интервалом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ru-RU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(22,5 градусов)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47" y="5760327"/>
                <a:ext cx="11527971" cy="1097673"/>
              </a:xfrm>
              <a:prstGeom prst="rect">
                <a:avLst/>
              </a:prstGeom>
              <a:blipFill>
                <a:blip r:embed="rId3"/>
                <a:stretch>
                  <a:fillRect l="-1058" t="-6111" b="-6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5589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Полярная система координат с разметкой углов через равный промежуто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" y="0"/>
            <a:ext cx="9666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7365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76942" y="519339"/>
                <a:ext cx="11489871" cy="611006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Итак, получаем полярные координаты, используя калькулятор (округляем до сотых):</a:t>
                </a:r>
              </a:p>
              <a:p>
                <a:pPr marL="0" indent="0">
                  <a:buNone/>
                </a:pP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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𝜌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ru-RU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ru-RU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num>
                      <m:den>
                        <m:r>
                          <a:rPr lang="ru-RU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1−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𝑐𝑜𝑠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1−1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→∞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0" indent="0">
                  <a:buNone/>
                </a:pPr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</m:t>
                    </m:r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𝜌</m:t>
                    </m:r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num>
                      <m:den>
                        <m: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1−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𝑐𝑜𝑠</m:t>
                        </m:r>
                        <m:f>
                          <m:fPr>
                            <m:ctrlPr>
                              <a:rPr lang="en-US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8</m:t>
                            </m:r>
                          </m:den>
                        </m:f>
                      </m:den>
                    </m:f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≈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2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т.д. </a:t>
                </a: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Заполняем таблицу, округляя значения </a:t>
                </a:r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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до целых значений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942" y="519339"/>
                <a:ext cx="11489871" cy="6110061"/>
              </a:xfrm>
              <a:blipFill>
                <a:blip r:embed="rId2"/>
                <a:stretch>
                  <a:fillRect l="-1380" t="-21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85608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39453482"/>
                  </p:ext>
                </p:extLst>
              </p:nvPr>
            </p:nvGraphicFramePr>
            <p:xfrm>
              <a:off x="838200" y="1384754"/>
              <a:ext cx="10515600" cy="36814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51560">
                      <a:extLst>
                        <a:ext uri="{9D8B030D-6E8A-4147-A177-3AD203B41FA5}">
                          <a16:colId xmlns:a16="http://schemas.microsoft.com/office/drawing/2014/main" val="39511689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2211189188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3045640068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3215002047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140134716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406380673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1079263929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1167160224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864919819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102431403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</a:t>
                          </a:r>
                          <a:endParaRPr lang="ru-RU" sz="320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lang="ru-RU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lang="ru-RU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𝟑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𝟓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𝟑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𝟕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3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7807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</a:t>
                          </a:r>
                          <a:endParaRPr lang="ru-RU" sz="3200" b="1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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56907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</a:t>
                          </a:r>
                          <a:endParaRPr lang="ru-RU" sz="3200" b="1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</a:t>
                          </a:r>
                          <a:endParaRPr lang="ru-RU" sz="3200" b="1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𝟗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𝟓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𝟏𝟏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𝟑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𝟏𝟑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𝟕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𝟏𝟓</m:t>
                                    </m:r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𝝅</m:t>
                                    </m:r>
                                  </m:num>
                                  <m:den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3200" b="1" i="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2</a:t>
                          </a:r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</a:t>
                          </a:r>
                          <a:endParaRPr lang="ru-RU" sz="3200" b="1" i="1" dirty="0" smtClean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059621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</a:t>
                          </a:r>
                          <a:endParaRPr lang="ru-RU" sz="320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26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</a:t>
                          </a:r>
                          <a:endParaRPr lang="ru-RU" sz="3200" b="1" dirty="0" smtClean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06299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39453482"/>
                  </p:ext>
                </p:extLst>
              </p:nvPr>
            </p:nvGraphicFramePr>
            <p:xfrm>
              <a:off x="838200" y="1384754"/>
              <a:ext cx="10515600" cy="36814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51560">
                      <a:extLst>
                        <a:ext uri="{9D8B030D-6E8A-4147-A177-3AD203B41FA5}">
                          <a16:colId xmlns:a16="http://schemas.microsoft.com/office/drawing/2014/main" val="39511689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2211189188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3045640068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3215002047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140134716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406380673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1079263929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1167160224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864919819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1024314036"/>
                        </a:ext>
                      </a:extLst>
                    </a:gridCol>
                  </a:tblGrid>
                  <a:tr h="1017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</a:t>
                          </a:r>
                          <a:endParaRPr lang="ru-RU" sz="320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8383" r="-699422" b="-2634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744" t="-8383" r="-603488" b="-2634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9422" t="-8383" r="-500000" b="-2634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9422" t="-8383" r="-400000" b="-2634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2907" t="-8383" r="-302326" b="-2634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8844" t="-8383" r="-200578" b="-2634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3488" t="-8383" r="-101744" b="-2634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3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7807437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</a:t>
                          </a:r>
                          <a:endParaRPr lang="ru-RU" sz="3200" b="1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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5690731"/>
                      </a:ext>
                    </a:extLst>
                  </a:tr>
                  <a:tr h="1017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</a:t>
                          </a:r>
                          <a:endParaRPr lang="ru-RU" sz="3200" b="1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</a:t>
                          </a:r>
                          <a:endParaRPr lang="ru-RU" sz="3200" b="1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64286" r="-699422" b="-1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744" t="-164286" r="-603488" b="-1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9422" t="-164286" r="-500000" b="-1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9422" t="-164286" r="-400000" b="-1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2907" t="-164286" r="-302326" b="-1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8844" t="-164286" r="-200578" b="-1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3488" t="-164286" r="-101744" b="-1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3200" b="1" i="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2</a:t>
                          </a:r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</a:t>
                          </a:r>
                          <a:endParaRPr lang="ru-RU" sz="3200" b="1" i="1" dirty="0" smtClean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05962123"/>
                      </a:ext>
                    </a:extLst>
                  </a:tr>
                  <a:tr h="1066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</a:t>
                          </a:r>
                          <a:endParaRPr lang="ru-RU" sz="320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26</a:t>
                          </a:r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32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</a:t>
                          </a:r>
                          <a:endParaRPr lang="ru-RU" sz="3200" b="1" dirty="0" smtClean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endParaRPr lang="ru-RU" sz="32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062998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703128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Полярная система координат с разметкой углов через равный промежуто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66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лилиния 5"/>
          <p:cNvSpPr/>
          <p:nvPr/>
        </p:nvSpPr>
        <p:spPr>
          <a:xfrm>
            <a:off x="4229087" y="2204357"/>
            <a:ext cx="5012880" cy="2547257"/>
          </a:xfrm>
          <a:custGeom>
            <a:avLst/>
            <a:gdLst>
              <a:gd name="connsiteX0" fmla="*/ 5012880 w 5012880"/>
              <a:gd name="connsiteY0" fmla="*/ 0 h 2547257"/>
              <a:gd name="connsiteX1" fmla="*/ 8 w 5012880"/>
              <a:gd name="connsiteY1" fmla="*/ 1289957 h 2547257"/>
              <a:gd name="connsiteX2" fmla="*/ 4980223 w 5012880"/>
              <a:gd name="connsiteY2" fmla="*/ 2547257 h 254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12880" h="2547257">
                <a:moveTo>
                  <a:pt x="5012880" y="0"/>
                </a:moveTo>
                <a:cubicBezTo>
                  <a:pt x="2509165" y="432707"/>
                  <a:pt x="5451" y="865414"/>
                  <a:pt x="8" y="1289957"/>
                </a:cubicBezTo>
                <a:cubicBezTo>
                  <a:pt x="-5435" y="1714500"/>
                  <a:pt x="2487394" y="2130878"/>
                  <a:pt x="4980223" y="2547257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123714" y="2041071"/>
            <a:ext cx="1877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Парабола с вершиной в т. (-1;0)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7005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77586" y="310243"/>
                <a:ext cx="11914414" cy="586672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Найдем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 линии в прямоугольной системе координат.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                         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 </a:t>
                </a:r>
                <a14:m>
                  <m:oMath xmlns:m="http://schemas.openxmlformats.org/officeDocument/2006/math">
                    <m:r>
                      <a:rPr lang="en-US" sz="32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3200" b="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32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r>
                  <a:rPr lang="en-US" sz="3200" dirty="0" smtClean="0"/>
                  <a:t>,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тогда</a:t>
                </a:r>
              </a:p>
              <a:p>
                <a:pPr marL="0" indent="0">
                  <a:buNone/>
                </a:pP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ru-RU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ru-RU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𝜌</m:t>
                            </m:r>
                          </m:den>
                        </m:f>
                      </m:den>
                    </m:f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    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ru-RU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num>
                      <m:den>
                        <m:r>
                          <a:rPr lang="ru-RU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  <m:r>
                          <a:rPr lang="ru-RU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ru-RU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</a:t>
                </a:r>
              </a:p>
              <a:p>
                <a:pPr marL="0" indent="0">
                  <a:buNone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=2</m:t>
                    </m:r>
                    <m:rad>
                      <m:radPr>
                        <m:degHide m:val="on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+2)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586" y="310243"/>
                <a:ext cx="11914414" cy="5866720"/>
              </a:xfrm>
              <a:blipFill>
                <a:blip r:embed="rId2"/>
                <a:stretch>
                  <a:fillRect l="-1075" t="-18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77586" y="780539"/>
                <a:ext cx="2801280" cy="11008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𝜌</m:t>
                      </m:r>
                      <m:r>
                        <a:rPr lang="ru-RU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𝑐𝑜𝑠</m:t>
                          </m:r>
                          <m:r>
                            <a:rPr lang="en-US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𝜑</m:t>
                          </m:r>
                        </m:den>
                      </m:f>
                      <m:r>
                        <a:rPr lang="ru-RU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586" y="780539"/>
                <a:ext cx="2801280" cy="11008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67235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46956" y="0"/>
                <a:ext cx="11576957" cy="233498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Каноническое уравнение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параболы,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симметричное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относительно оси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4000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</a:t>
                </a:r>
                <a:r>
                  <a:rPr lang="en-US" sz="4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px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Полученное уравнение: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>
                        <a:latin typeface="Cambria Math" panose="02040503050406030204" pitchFamily="18" charset="0"/>
                      </a:rPr>
                      <m:t>=4(</m:t>
                    </m:r>
                    <m:r>
                      <a:rPr lang="en-US" sz="32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Следовательно, </a:t>
                </a:r>
                <a:r>
                  <a:rPr lang="en-US" sz="32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вершина в точке </a:t>
                </a:r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(-1; 0)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6956" y="0"/>
                <a:ext cx="11576957" cy="2334986"/>
              </a:xfrm>
              <a:blipFill>
                <a:blip r:embed="rId2"/>
                <a:stretch>
                  <a:fillRect l="-1843" t="-4439" b="-7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 flipV="1">
            <a:off x="2090057" y="4359729"/>
            <a:ext cx="7984672" cy="65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6082393" y="2498271"/>
            <a:ext cx="0" cy="3984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олилиния 7"/>
          <p:cNvSpPr/>
          <p:nvPr/>
        </p:nvSpPr>
        <p:spPr>
          <a:xfrm>
            <a:off x="5451838" y="3184071"/>
            <a:ext cx="3871776" cy="1894115"/>
          </a:xfrm>
          <a:custGeom>
            <a:avLst/>
            <a:gdLst>
              <a:gd name="connsiteX0" fmla="*/ 3463562 w 3871776"/>
              <a:gd name="connsiteY0" fmla="*/ 0 h 1894115"/>
              <a:gd name="connsiteX1" fmla="*/ 1905 w 3871776"/>
              <a:gd name="connsiteY1" fmla="*/ 1208315 h 1894115"/>
              <a:gd name="connsiteX2" fmla="*/ 3871776 w 3871776"/>
              <a:gd name="connsiteY2" fmla="*/ 1894115 h 1894115"/>
              <a:gd name="connsiteX3" fmla="*/ 3871776 w 3871776"/>
              <a:gd name="connsiteY3" fmla="*/ 1894115 h 189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1776" h="1894115">
                <a:moveTo>
                  <a:pt x="3463562" y="0"/>
                </a:moveTo>
                <a:cubicBezTo>
                  <a:pt x="1698715" y="446314"/>
                  <a:pt x="-66131" y="892629"/>
                  <a:pt x="1905" y="1208315"/>
                </a:cubicBezTo>
                <a:cubicBezTo>
                  <a:pt x="69941" y="1524001"/>
                  <a:pt x="3871776" y="1894115"/>
                  <a:pt x="3871776" y="1894115"/>
                </a:cubicBezTo>
                <a:lnTo>
                  <a:pt x="3871776" y="1894115"/>
                </a:lnTo>
              </a:path>
            </a:pathLst>
          </a:cu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751621" y="2498271"/>
            <a:ext cx="32657" cy="377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59731" y="4441365"/>
            <a:ext cx="489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751621" y="4392386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442864" y="4381496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165" y="2439881"/>
            <a:ext cx="1222467" cy="7372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82055" y="3265710"/>
            <a:ext cx="15185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/>
              <a:t>и</a:t>
            </a:r>
            <a:r>
              <a:rPr lang="ru-RU" sz="2600" dirty="0" smtClean="0"/>
              <a:t>ли </a:t>
            </a:r>
            <a:r>
              <a:rPr lang="en-US" sz="2600" dirty="0" smtClean="0"/>
              <a:t>x = -1</a:t>
            </a:r>
            <a:endParaRPr lang="ru-RU" sz="2600" dirty="0"/>
          </a:p>
        </p:txBody>
      </p:sp>
      <p:sp>
        <p:nvSpPr>
          <p:cNvPr id="19" name="TextBox 18"/>
          <p:cNvSpPr txBox="1"/>
          <p:nvPr/>
        </p:nvSpPr>
        <p:spPr>
          <a:xfrm>
            <a:off x="5181604" y="4430475"/>
            <a:ext cx="489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835252" y="4348830"/>
            <a:ext cx="489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83081" y="2313205"/>
            <a:ext cx="489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749155" y="4365167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6640287" y="3913402"/>
            <a:ext cx="132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(1; 0)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324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1187</Words>
  <Application>Microsoft Office PowerPoint</Application>
  <PresentationFormat>Широкоэкранный</PresentationFormat>
  <Paragraphs>242</Paragraphs>
  <Slides>61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61</vt:i4>
      </vt:variant>
    </vt:vector>
  </HeadingPairs>
  <TitlesOfParts>
    <vt:vector size="70" baseType="lpstr">
      <vt:lpstr>Arial</vt:lpstr>
      <vt:lpstr>Calibri</vt:lpstr>
      <vt:lpstr>Calibri Light</vt:lpstr>
      <vt:lpstr>Cambria Math</vt:lpstr>
      <vt:lpstr>Symbol</vt:lpstr>
      <vt:lpstr>Times New Roman</vt:lpstr>
      <vt:lpstr>Тема Office</vt:lpstr>
      <vt:lpstr>Уравнение</vt:lpstr>
      <vt:lpstr>Формула</vt:lpstr>
      <vt:lpstr>Презентация PowerPoint</vt:lpstr>
      <vt:lpstr>Содержание</vt:lpstr>
      <vt:lpstr>1. Кривые второго порядка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Применение кривых второго порядка к решению экономических задач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Полярная система координат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204</cp:revision>
  <dcterms:created xsi:type="dcterms:W3CDTF">2019-10-28T12:33:07Z</dcterms:created>
  <dcterms:modified xsi:type="dcterms:W3CDTF">2021-09-17T07:12:19Z</dcterms:modified>
</cp:coreProperties>
</file>