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448" r:id="rId2"/>
    <p:sldId id="449" r:id="rId3"/>
    <p:sldId id="489" r:id="rId4"/>
    <p:sldId id="513" r:id="rId5"/>
    <p:sldId id="514" r:id="rId6"/>
    <p:sldId id="524" r:id="rId7"/>
    <p:sldId id="515" r:id="rId8"/>
    <p:sldId id="536" r:id="rId9"/>
    <p:sldId id="525" r:id="rId10"/>
    <p:sldId id="517" r:id="rId11"/>
    <p:sldId id="530" r:id="rId12"/>
    <p:sldId id="520" r:id="rId13"/>
    <p:sldId id="538" r:id="rId14"/>
    <p:sldId id="537" r:id="rId15"/>
    <p:sldId id="539" r:id="rId16"/>
    <p:sldId id="527" r:id="rId17"/>
    <p:sldId id="533" r:id="rId18"/>
    <p:sldId id="534" r:id="rId19"/>
    <p:sldId id="540" r:id="rId20"/>
    <p:sldId id="541" r:id="rId21"/>
    <p:sldId id="542" r:id="rId22"/>
    <p:sldId id="523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252408-6C86-4F99-B5A7-89C5C5E1B2A6}" type="datetimeFigureOut">
              <a:rPr lang="en-US"/>
              <a:pPr>
                <a:defRPr/>
              </a:pPr>
              <a:t>5/10/2015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6B34F6-BA6D-4A7A-A94A-600B4A20B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EE0BE-63DE-4379-A20D-45B7B5F8ED73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D49D-EE1A-44EE-AFFD-7B9132DB2C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7678F-58F8-4376-BEDF-6093301A4FF1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33058-0A14-4E53-B294-932520087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502D4-AB53-4BF6-8D8D-F467833584F0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00AB7-7389-48D6-AAB6-491E491D6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A72FB-1144-46BE-B632-9F069B8CE499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45F1C-EB0A-473E-919F-45BFB68F23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3CCF-12CF-441C-AAB3-3D86CC54BE2B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70987-ADFB-4A5D-8566-FA37BD0F1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72369-0B10-46F9-9926-B353F976D7E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6FBAD-D999-4A18-8E97-DA0DDBB9B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7A96-641C-4077-B622-9806CF65A940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290C6-B6F8-40AD-B44B-113A84C49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0A29-3526-43F3-944C-93D76EF4932A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ED16A-F265-4D91-83D9-8422660872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6A7B3-091E-4E53-9DDE-60E834795035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89B6E-DDD7-4AB9-9BCB-DFF65390E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0499B-0B72-4FF6-B485-2F6D89DC47D8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D834A-6423-4B2A-9761-CEFCAD39D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6EF45-B381-4422-AD23-1A99B5535549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E1DA4-E3F6-4D58-AF70-2E309FF2E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164A60-EA82-41D6-B6D6-5D04F3DE7A9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CCB640-AA5F-4B58-89A0-B04E1DEF5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7" r:id="rId2"/>
    <p:sldLayoutId id="2147483766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7" r:id="rId9"/>
    <p:sldLayoutId id="2147483763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24761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98500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4617B"/>
                  </a:outerShdw>
                </a:effectLst>
                <a:latin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10.</a:t>
            </a:r>
            <a:b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Условия и ф</a:t>
            </a:r>
            <a:r>
              <a:rPr lang="ru-RU" sz="3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акторы успешной управленческой деятельности</a:t>
            </a:r>
            <a:endParaRPr lang="ru-RU" sz="3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539750" y="836713"/>
            <a:ext cx="8280400" cy="1008112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Условия и факторы успешной управленческой деятельности</a:t>
            </a:r>
            <a:endParaRPr lang="ru-RU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71" name="Содержимое 4"/>
          <p:cNvSpPr>
            <a:spLocks noGrp="1"/>
          </p:cNvSpPr>
          <p:nvPr>
            <p:ph idx="1"/>
          </p:nvPr>
        </p:nvSpPr>
        <p:spPr>
          <a:xfrm>
            <a:off x="323528" y="1988840"/>
            <a:ext cx="8424936" cy="3744416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Личные и организационные факторы успешной управленческой деятельности.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Главные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требования к руководителю и факторы результативности его работы.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Компетенции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организационных «реформаторов» (личные характеристики, особые навыки, особый опыт, специальные знания).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элементы культуры управленческого труда и формирование управленческого поведения на основе социально-правовой ответственности.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None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536503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</a:pP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Ключевой фактор успеха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это фактор, совершенство которого важно для выживания организации, наиболее значимый для успеха.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Согласно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концепции сбалансированной системы показателей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(ССП) и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универсальной системы показателей деятельности, </a:t>
            </a: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успеха подразделяются </a:t>
            </a: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личные </a:t>
            </a: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организационные.</a:t>
            </a:r>
            <a:endParaRPr lang="ru-RU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43204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Личные факторы успеха: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280920" cy="5544616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финансовая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среда: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финансовая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устойчивость;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внутренние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процессы: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5488" indent="-2841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гармоничные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отношения с коллегами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</a:p>
          <a:p>
            <a:pPr marL="725488" indent="-2841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помощь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друг другу,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5488" indent="-2841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вдохновление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других 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стремление делиться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ними своими знаниями;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5488" indent="-284163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физическое здоровье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психологическая устойчивость; 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AutoNum type="arabicParenR" startAt="3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отношения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окружающими: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5488" indent="-284163">
              <a:spcBef>
                <a:spcPts val="0"/>
              </a:spcBef>
              <a:buClr>
                <a:srgbClr val="0070C0"/>
              </a:buClr>
              <a:buSzPct val="100000"/>
              <a:tabLst>
                <a:tab pos="725488" algn="l"/>
              </a:tabLs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уважение членов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семьи,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друзей, коллег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работодателей; </a:t>
            </a:r>
          </a:p>
          <a:p>
            <a:pPr marL="725488" indent="-284163">
              <a:spcBef>
                <a:spcPts val="0"/>
              </a:spcBef>
              <a:buClr>
                <a:srgbClr val="0070C0"/>
              </a:buClr>
              <a:buSzPct val="100000"/>
              <a:tabLst>
                <a:tab pos="725488" algn="l"/>
              </a:tabLst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высокое качество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работы;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SzPct val="100000"/>
              <a:buAutoNum type="arabicParenR" startAt="4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знания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обучение: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3275" indent="-36195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инициатива, </a:t>
            </a:r>
          </a:p>
          <a:p>
            <a:pPr marL="803275" indent="-36195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учёба на собственных ошибках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3275" indent="-36195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непрерывное самосовершенствование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личностный рост, </a:t>
            </a:r>
          </a:p>
          <a:p>
            <a:pPr marL="803275" indent="-361950"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постоянная учёба чему-то новому.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Организационные факторы успеха: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544616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 финансы: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высокие финансовые результаты и рост прибыльности;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внутренние процессы: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безопасность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надежность;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командный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дух (вдохновляющая рабочая атмосфера);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мотивированная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рабочая сила;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успешный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вывод на рынок инновационных продуктов 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услуг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потребители: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ведущая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позиция на рынке;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высокое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качество продукции (услуг);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имидж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знания и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обучение: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непрерывное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человеческого потенциала;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конкурентные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преимущества, основанные на знаниях, навыках и способностях;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открытые коммуникации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процессное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мышление.</a:t>
            </a: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en-US" sz="20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5"/>
            </a:pP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72008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</a:t>
            </a:r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</a:t>
            </a:r>
            <a:endParaRPr lang="ru-RU" sz="32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545021"/>
            <a:ext cx="8435280" cy="4260244"/>
          </a:xfrm>
        </p:spPr>
        <p:txBody>
          <a:bodyPr/>
          <a:lstStyle/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социально-экономическая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категория, отражающая вклад управленческой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деятельности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конечный результат работы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определяет устойчивость и перспективность развития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определяется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степенью реализации целей предприятия и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сотрудников;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подразделяется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социальную и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экономическую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Clr>
                <a:srgbClr val="0070C0"/>
              </a:buClr>
              <a:buFont typeface="+mj-lt"/>
              <a:buAutoNum type="arabicPeriod" startAt="9"/>
            </a:pP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568952" cy="6021288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социальная —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социальный результат управленческой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деятельности, который характеризует: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степень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использования потенциальных возможностей трудового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коллектива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каждого работника, его творческих способностей, успешность решения социальных задач развития коллектива.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управления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экономическая —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экономическая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сущность управленческих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решений, которую обеспечивает: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взаимоотношений и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взаимодействий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ресурсов и полученных результатов, доходов и произведенных затрат управленческой деятельности.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9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Font typeface="+mj-lt"/>
              <a:buAutoNum type="arabicPeriod" startAt="9"/>
            </a:pPr>
            <a:endParaRPr lang="en-US" sz="2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Clr>
                <a:srgbClr val="0070C0"/>
              </a:buClr>
              <a:buFont typeface="+mj-lt"/>
              <a:buAutoNum type="arabicPeriod" startAt="9"/>
            </a:pP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017986"/>
            <a:ext cx="8640960" cy="4147318"/>
          </a:xfrm>
        </p:spPr>
        <p:txBody>
          <a:bodyPr/>
          <a:lstStyle/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знание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теоретических основ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менеджмента и опыт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эффективного управления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организациями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применять теоретические положения в практике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владение методами искусства управления;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обладание энергией, упорством, настойчивостью при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управлении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организацией согласно теории и опыту;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желание динамично и эффективно руководить, повышать уровень управленческой квалификации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9170"/>
          </a:xfrm>
        </p:spPr>
        <p:txBody>
          <a:bodyPr/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 </a:t>
            </a:r>
            <a:r>
              <a:rPr lang="ru-RU" sz="2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главных </a:t>
            </a:r>
            <a:r>
              <a:rPr lang="ru-RU" sz="2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требований успешного менеджмента, </a:t>
            </a:r>
            <a:br>
              <a:rPr lang="ru-RU" sz="2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зависящих </a:t>
            </a:r>
            <a:r>
              <a:rPr lang="ru-RU" sz="2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 руководителя</a:t>
            </a:r>
            <a:r>
              <a:rPr lang="ru-RU" sz="2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6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5904656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</a:pP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лавная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цель оценки эффективности управления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неиспользованных возможностей и резервов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системы управления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ее воздействия на управляемую производственную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подсистему;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управления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связана с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социальной сферой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компаний:</a:t>
            </a:r>
          </a:p>
          <a:p>
            <a:pPr marL="725488" indent="-457200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качество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трудовой жизни;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5488" indent="-457200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у персонала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льгот и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возможностей; </a:t>
            </a:r>
          </a:p>
          <a:p>
            <a:pPr marL="725488" indent="-457200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достойных культурно-бытовых условий жизнедеятельности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персонала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5488" indent="-457200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общеобразовательного и профессионального уровня работников,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продвижение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их по службе и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материального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благосостояния.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 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сравнить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предприятия 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предшествующим периодом с целью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выявления динамики роста или падения эффективности. </a:t>
            </a:r>
            <a:endParaRPr lang="ru-RU" sz="1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основе такого сравнения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принимаются меры, направленные на развитие основной деятельности или улучшение выполнения организационно-административных функций.</a:t>
            </a:r>
          </a:p>
          <a:p>
            <a:endParaRPr lang="ru-RU" sz="18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0405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эффективной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работы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руководителя: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280920" cy="5256584"/>
          </a:xfrm>
        </p:spPr>
        <p:txBody>
          <a:bodyPr/>
          <a:lstStyle/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управлять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собой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Четкие личные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Активное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саморазвитие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Навык и умение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решения проблем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Творческий (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инновационно-креативный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подход к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управлению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влиять на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людей</a:t>
            </a: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Понимание особенностей управленческого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труда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Высокие навыки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руководства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обучать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0238" lvl="1" indent="-534988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Высокая способность формировать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коллектив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Clr>
                <a:srgbClr val="0070C0"/>
              </a:buClr>
              <a:buSzPct val="100000"/>
              <a:buFont typeface="+mj-lt"/>
              <a:buAutoNum type="arabicPeriod"/>
            </a:pP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692696"/>
            <a:ext cx="8280920" cy="50641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Компетенции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реформаторов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организаций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340768"/>
            <a:ext cx="8569647" cy="4896544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1. 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Личные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характеристики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Здоровая физическая конституция, уверенность в себе,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стойкость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устойчивость к стрессу.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Позитивный настрой, оптимистическое, конструктивное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отношение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жизни.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Открытость и честность, прямота, спонтанность, искренность.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Желание брать ответственность и личная вовлеченность.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Готовность к сотрудничеству в противовес авторитаризму.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Смелость занять личную позицию и принимать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самостоятельные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решения, готовность отстаивать свои убеждения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Выполнение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обязательств, в том числе запланированных встреч.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Интуиция, использование эмоций.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Чувство реалистичности.</a:t>
            </a:r>
          </a:p>
          <a:p>
            <a:pPr marL="441325" lvl="2" indent="-346075">
              <a:buClr>
                <a:srgbClr val="0070C0"/>
              </a:buClr>
              <a:buSzPct val="100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Юмор и способность расслабляться.</a:t>
            </a:r>
          </a:p>
          <a:p>
            <a:pPr marL="536575" lvl="2" indent="-268288"/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332656"/>
            <a:ext cx="8280920" cy="50641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Компетенции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реформаторов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организаций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513" y="908720"/>
            <a:ext cx="8640960" cy="5760640"/>
          </a:xfrm>
        </p:spPr>
        <p:txBody>
          <a:bodyPr/>
          <a:lstStyle/>
          <a:p>
            <a:pPr marL="441325" lvl="2" indent="-346075">
              <a:spcBef>
                <a:spcPts val="0"/>
              </a:spcBef>
              <a:buNone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Особые навыки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Способность создавать комфортную атмосферу открытости и доверия.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Способность хорошо слушать, вовлекаясь в разговор.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Способность убеждать людей и мотивировать их на активную работу.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Способность объединять людей, создавать команды и делать так, чтобы они работали как единое целое.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разрешать конфликты, не бояться иметь собственную точку зрения и не бояться конфронтации.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Понимание закономерностей развития и умение управлять развитием.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справляться с хаосом, способность работать в сложных ситуациях.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Стратегическая компетенция: способность понимать сложные взаимосвязи и предпринимать нужные меры.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Межкультурная компетенция: способность работать в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различных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культурах.</a:t>
            </a:r>
          </a:p>
          <a:p>
            <a:pPr marL="441325" lvl="3" indent="-346075">
              <a:spcBef>
                <a:spcPts val="0"/>
              </a:spcBef>
              <a:buClr>
                <a:srgbClr val="0070C0"/>
              </a:buClr>
              <a:buSzPct val="101000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Ясность коммуникаций, четкость мысли, способность говорить лаконично и по делу, давать простые и понятные формулировки.</a:t>
            </a:r>
          </a:p>
          <a:p>
            <a:pPr marL="536575" lvl="2" indent="-268288">
              <a:spcBef>
                <a:spcPts val="0"/>
              </a:spcBef>
            </a:pP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04664"/>
            <a:ext cx="8280920" cy="6480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Компетенции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реформаторов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организаций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340768"/>
            <a:ext cx="8497639" cy="4536504"/>
          </a:xfrm>
        </p:spPr>
        <p:txBody>
          <a:bodyPr/>
          <a:lstStyle/>
          <a:p>
            <a:pPr lvl="4" indent="-128905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3. Особый </a:t>
            </a:r>
            <a:r>
              <a:rPr lang="ru-RU" sz="2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опыт</a:t>
            </a:r>
          </a:p>
          <a:p>
            <a:pPr marL="630238" lvl="5" indent="-361950" defTabSz="898525">
              <a:spcBef>
                <a:spcPts val="600"/>
              </a:spcBef>
              <a:buClr>
                <a:srgbClr val="0070C0"/>
              </a:buClr>
              <a:buSzPct val="100000"/>
            </a:pPr>
            <a:r>
              <a:rPr lang="ru-RU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Самовосприятие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познание своего «Я»: способность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внимательно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наблюдать за самим собой долгое время, чтобы понять свои личные черты, мотивы и поведение в обществе.</a:t>
            </a:r>
          </a:p>
          <a:p>
            <a:pPr marL="630238" lvl="5" indent="-361950" defTabSz="898525">
              <a:spcBef>
                <a:spcPts val="600"/>
              </a:spcBef>
              <a:buClr>
                <a:srgbClr val="0070C0"/>
              </a:buClr>
              <a:buSzPct val="100000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Опыт работы наставником, консультации, </a:t>
            </a:r>
            <a:r>
              <a:rPr lang="ru-RU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коучинг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630238" lvl="5" indent="-361950" defTabSz="898525">
              <a:spcBef>
                <a:spcPts val="600"/>
              </a:spcBef>
              <a:buClr>
                <a:srgbClr val="0070C0"/>
              </a:buClr>
              <a:buSzPct val="100000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Опыт работы в командах, руководство и развитие малых групп.</a:t>
            </a:r>
          </a:p>
          <a:p>
            <a:pPr marL="630238" lvl="5" indent="-361950" defTabSz="898525">
              <a:spcBef>
                <a:spcPts val="600"/>
              </a:spcBef>
              <a:buClr>
                <a:srgbClr val="0070C0"/>
              </a:buClr>
              <a:buSzPct val="100000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Общение с большими группами, организация и проведение совещаний.</a:t>
            </a:r>
          </a:p>
          <a:p>
            <a:pPr marL="630238" lvl="5" indent="-361950" defTabSz="898525">
              <a:spcBef>
                <a:spcPts val="600"/>
              </a:spcBef>
              <a:buClr>
                <a:srgbClr val="0070C0"/>
              </a:buClr>
              <a:buSzPct val="100000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и руководство проектами перемен.</a:t>
            </a:r>
          </a:p>
          <a:p>
            <a:pPr marL="536575" lvl="2" indent="-268288">
              <a:spcBef>
                <a:spcPts val="0"/>
              </a:spcBef>
              <a:spcAft>
                <a:spcPts val="0"/>
              </a:spcAft>
            </a:pPr>
            <a:endParaRPr lang="ru-RU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-RU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04664"/>
            <a:ext cx="8280920" cy="6480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Компетенции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реформаторов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организаций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340768"/>
            <a:ext cx="8497639" cy="4536504"/>
          </a:xfrm>
        </p:spPr>
        <p:txBody>
          <a:bodyPr/>
          <a:lstStyle/>
          <a:p>
            <a:pPr marL="361950" lvl="7" indent="-361950">
              <a:buNone/>
            </a:pP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4. Специальные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знания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Знание основ психологии.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Фундаментальные знания основ бизнеса.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Теория систем и теория хаоса.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Групповая динамика.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Теория менеджмента.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развитием организации.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Организационная психология.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Стратегическое планирование.</a:t>
            </a:r>
          </a:p>
          <a:p>
            <a:pPr marL="441325" lvl="8" indent="-346075">
              <a:buClr>
                <a:srgbClr val="0070C0"/>
              </a:buClr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Методы воздействия на развитие организаций: методики, инс­трументы, процессы.</a:t>
            </a:r>
          </a:p>
          <a:p>
            <a:pPr marL="441325" indent="-346075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+mj-lt"/>
              <a:buAutoNum type="arabicPeriod"/>
            </a:pP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584" y="548680"/>
            <a:ext cx="7330008" cy="93610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Нормы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лежащие в основе культуры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управленческого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труда: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556792"/>
            <a:ext cx="8353623" cy="4464496"/>
          </a:xfrm>
        </p:spPr>
        <p:txBody>
          <a:bodyPr/>
          <a:lstStyle/>
          <a:p>
            <a:pPr lvl="0"/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юридические нормы управленческого труда: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отражены в государственно-правовых нормативных актах. Культура руководителя состоит в знании и выполнении норм,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предусмотренных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действующим законодательством;</a:t>
            </a:r>
          </a:p>
          <a:p>
            <a:pPr lvl="0"/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моральные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нормы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регулируют поведение менеджера в области нравственности и морали;</a:t>
            </a:r>
          </a:p>
          <a:p>
            <a:pPr lvl="0"/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организационные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нормы: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устанавливают структуру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состав и порядок деятельности функциональных подразделений и их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руководителей,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правила внутреннего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распорядка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другие нормы организационного плана, принятые в организации;</a:t>
            </a:r>
          </a:p>
          <a:p>
            <a:pPr lvl="0"/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экономические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нормы: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регулируют экономическую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деятельность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организации.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19894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элементы культуры управленческого труда: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/>
          <a:lstStyle/>
          <a:p>
            <a:pPr marL="273050" lvl="1" indent="-273050"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1) Личная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культура менеджера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(включает в себя уровень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квалификации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этическое воспитание, личную гигиену и внешний вид, форму обращения с подчиненными).</a:t>
            </a:r>
          </a:p>
          <a:p>
            <a:pPr marL="273050" lvl="1" indent="-273050"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2) Культура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содержания рабочего места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(порядок на рабочем месте, «все под рукой», максимально свободный стол при знании, что и где находится).</a:t>
            </a:r>
          </a:p>
          <a:p>
            <a:pPr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3) Рациональное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распределение рабочего времени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(работа с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документами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работа с кадрами, решение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социально-экономических вопросов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решение коммерческих вопросов, совещания и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переговоры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 marL="273050" lvl="1" indent="-273050"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4) Культура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работе с письмами клиентов и других лиц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обязательная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регистрация писем, определенные сроки их рассмотрения, персональная ответственность руководителя за своевременное и правильное реагирование на них, обязательный ответ на каждое письмо).</a:t>
            </a:r>
          </a:p>
          <a:p>
            <a:pPr marL="273050" lvl="1" indent="-273050"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5) Культура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проведения массовых мероприятий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(культура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проведения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различного рода совещаний, переговоров, бесед, а также неформального общения с сотрудниками во время совместных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мероприятий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отдыха).</a:t>
            </a:r>
          </a:p>
          <a:p>
            <a:pPr marL="273050" lvl="1" indent="-273050"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6) Культура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(степень владения знаниями теории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методами организаторской работы, опыт, навыки, умение осуществлять разнообразные организационные процедуры).</a:t>
            </a:r>
          </a:p>
          <a:p>
            <a:pPr marL="273050" lvl="1" indent="-273050"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7) Культура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приема посетителей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(соблюдение правил и требований при приеме работников как по личным, так и по служебным 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вопросам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определенные дни и часы, а не постоянно).</a:t>
            </a:r>
          </a:p>
          <a:p>
            <a:pPr marL="273050" lvl="1" indent="-273050">
              <a:buClr>
                <a:srgbClr val="0070C0"/>
              </a:buClr>
              <a:buNone/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8) Культура 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речи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(умение говорить и выражать мысли).</a:t>
            </a:r>
          </a:p>
          <a:p>
            <a:pPr>
              <a:buClr>
                <a:srgbClr val="0070C0"/>
              </a:buClr>
              <a:buNone/>
            </a:pPr>
            <a:endParaRPr lang="en-U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правомерного управленческого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поведения (1-4)</a:t>
            </a:r>
            <a:endParaRPr lang="ru-RU" sz="20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1377734"/>
          <a:ext cx="8352928" cy="4829349"/>
        </p:xfrm>
        <a:graphic>
          <a:graphicData uri="http://schemas.openxmlformats.org/drawingml/2006/table">
            <a:tbl>
              <a:tblPr/>
              <a:tblGrid>
                <a:gridCol w="8352928"/>
              </a:tblGrid>
              <a:tr h="257213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Устаревшие стереотипы</a:t>
                      </a:r>
                      <a:endParaRPr lang="ru-RU" sz="1800" dirty="0">
                        <a:solidFill>
                          <a:srgbClr val="C0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885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14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Ожидание указаний и отказ от инициативных действий.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Ориентация на количественные показатели.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Привычка решать вопросы по сложившейся традиции.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Стремление принимать решения единолично.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Традиционно односторонний подход к явлению.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Предпочтение решений вышестоящих звеньев анализу и использованию опыта мест.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Сугубо личные мотивы совершения служебных действий.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Игнорирование научных рекомендаций.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Приоритет текущих дел.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Предпочтение контрольных административных воздействий.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Искажение информации, приписки.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Игнорирование человеческого фактора.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Приоритет обсуждений вопросов перед их реальным решением.</a:t>
                      </a: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правомерного управленческого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поведения (1-4)</a:t>
            </a:r>
            <a:endParaRPr lang="ru-RU" sz="20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1412775"/>
          <a:ext cx="8352928" cy="4840945"/>
        </p:xfrm>
        <a:graphic>
          <a:graphicData uri="http://schemas.openxmlformats.org/drawingml/2006/table">
            <a:tbl>
              <a:tblPr/>
              <a:tblGrid>
                <a:gridCol w="8352928"/>
              </a:tblGrid>
              <a:tr h="53770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Механизм преодоления устаревших и формирования новых стереотипов поведения</a:t>
                      </a:r>
                      <a:endParaRPr lang="ru-RU" sz="1800" dirty="0">
                        <a:solidFill>
                          <a:srgbClr val="C0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5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985"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Оптимизация экономического механизма, внедрение экономических методов и повышение роли организаций.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Совершенствование стиля управления, взаимоотношений центральных и местных органов с предприятиями, учреждениями.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Деловые межличностные отношения.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Изменение собственных установок, мотивов, «шкалы ценностей», оценок.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Выработка устойчивых навыков психологической перестройки в новых условиях деятельности.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Постоянный самоконтроль собственного поведения и мышления.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Повышение политической культуры.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Глубокое знание закона и его уважение.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Закрепление цивилизованных обычаев делового оборота.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правомерного управленческого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поведения (1-4)</a:t>
            </a:r>
            <a:endParaRPr lang="ru-RU" sz="20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1146929"/>
          <a:ext cx="8352928" cy="5450424"/>
        </p:xfrm>
        <a:graphic>
          <a:graphicData uri="http://schemas.openxmlformats.org/drawingml/2006/table">
            <a:tbl>
              <a:tblPr/>
              <a:tblGrid>
                <a:gridCol w="8352928"/>
              </a:tblGrid>
              <a:tr h="50811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Выработка новых стереотипов</a:t>
                      </a:r>
                      <a:endParaRPr lang="ru-RU" sz="1800" dirty="0">
                        <a:solidFill>
                          <a:srgbClr val="C0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7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3617"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Нацеленность на самостоятельный выбор путей и использование всех полномочий.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Применение новых и оригинальных методов решения задач.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Целевая ориентация на результаты.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Выработка умения вести работу коллективно.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Овладение комплексным подходом.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Осознание ответственности за непринятие решения.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Ориентация на использование достижений науки.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Установка на подчинение текущих дел перспективным.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Ориентация на самостоятельность усилий исполнителей.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Правдивость информации.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Нацеленность на совершенствование собственного опыта и обновление знаний.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Умение вести и завершать дела.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Установка на активизацию людей.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Правильное сочетание интересов вышестоящих организаций и своей деятельности.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3058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правомерного управленческого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поведения (1-4)</a:t>
            </a:r>
            <a:endParaRPr lang="ru-RU" sz="20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1772816"/>
          <a:ext cx="8352928" cy="4057628"/>
        </p:xfrm>
        <a:graphic>
          <a:graphicData uri="http://schemas.openxmlformats.org/drawingml/2006/table">
            <a:tbl>
              <a:tblPr/>
              <a:tblGrid>
                <a:gridCol w="8352928"/>
              </a:tblGrid>
              <a:tr h="37533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Активное поведение</a:t>
                      </a:r>
                      <a:endParaRPr lang="ru-RU" sz="1800" dirty="0">
                        <a:solidFill>
                          <a:srgbClr val="C0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endParaRPr lang="ru-RU" sz="1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7977"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Умелое выполнение общественных функций.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Желание и способность принимать коллективные решения и выполнять их.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200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Равнопартнёрские</a:t>
                      </a: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отношения.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Заинтересованное формирование органов (звеньев).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Высокое чувство </a:t>
                      </a:r>
                      <a:r>
                        <a:rPr kumimoji="0" lang="ru-RU" sz="200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самоответственности</a:t>
                      </a: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Активная гражданская ответственность и «включённость» в общественную жизнь.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Признание приоритета человеческих ценностей.</a:t>
                      </a:r>
                      <a:endParaRPr lang="ru-RU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30228" marR="30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1124743"/>
            <a:ext cx="8642350" cy="446449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pPr algn="ctr">
              <a:buFont typeface="Wingdings 2" pitchFamily="18" charset="2"/>
              <a:buNone/>
            </a:pPr>
            <a:endParaRPr lang="ru-RU" sz="28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О.В. Управление изменениями. Учебное пособие. – М.: ИНФРА-М, 2012 (и др.). – 286 с.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по программам магистратуры, и слушателей программ MBA]. – М.: Магистр, 2013. – 336 с.</a:t>
            </a:r>
          </a:p>
          <a:p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М.А. Управление изменениями: учеб. пособие. – М.: Изд-во «Дело» АНХ, 2010. – 128 с.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68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6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1641</TotalTime>
  <Words>1648</Words>
  <Application>Microsoft Office PowerPoint</Application>
  <PresentationFormat>Экран (4:3)</PresentationFormat>
  <Paragraphs>205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ФГБОУ ВПО «Владивостокский государственный университет экономики и сервиса»   Кафедра экономики и менеджмента</vt:lpstr>
      <vt:lpstr>Тема 10. Условия и факторы успешной управленческой деятельности</vt:lpstr>
      <vt:lpstr>Тема 10.  Условия и факторы успешной управленческой деятельности</vt:lpstr>
      <vt:lpstr>Слайд 4</vt:lpstr>
      <vt:lpstr>Личные факторы успеха: </vt:lpstr>
      <vt:lpstr>Организационные факторы успеха:</vt:lpstr>
      <vt:lpstr>Эффективность управления</vt:lpstr>
      <vt:lpstr>Слайд 8</vt:lpstr>
      <vt:lpstr>5 главных требований успешного менеджмента,  зависящих от руководителя:</vt:lpstr>
      <vt:lpstr>Слайд 10</vt:lpstr>
      <vt:lpstr>Факторы эффективной работы руководителя:</vt:lpstr>
      <vt:lpstr>Компетенции реформаторов организаций</vt:lpstr>
      <vt:lpstr>Компетенции реформаторов организаций</vt:lpstr>
      <vt:lpstr>Компетенции реформаторов организаций</vt:lpstr>
      <vt:lpstr>Компетенции реформаторов организаций</vt:lpstr>
      <vt:lpstr>Нормы, лежащие в основе культуры управленческого труда:</vt:lpstr>
      <vt:lpstr>Основные элементы культуры управленческого труда:</vt:lpstr>
      <vt:lpstr>Формирование правомерного управленческого поведения (1-4)</vt:lpstr>
      <vt:lpstr>Формирование правомерного управленческого поведения (1-4)</vt:lpstr>
      <vt:lpstr>Формирование правомерного управленческого поведения (1-4)</vt:lpstr>
      <vt:lpstr>Формирование правомерного управленческого поведения (1-4)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193</cp:revision>
  <dcterms:created xsi:type="dcterms:W3CDTF">2014-06-09T00:30:37Z</dcterms:created>
  <dcterms:modified xsi:type="dcterms:W3CDTF">2015-05-10T14:57:06Z</dcterms:modified>
</cp:coreProperties>
</file>