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33" r:id="rId1"/>
  </p:sldMasterIdLst>
  <p:notesMasterIdLst>
    <p:notesMasterId r:id="rId39"/>
  </p:notesMasterIdLst>
  <p:sldIdLst>
    <p:sldId id="256" r:id="rId2"/>
    <p:sldId id="257" r:id="rId3"/>
    <p:sldId id="296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258" r:id="rId12"/>
    <p:sldId id="301" r:id="rId13"/>
    <p:sldId id="303" r:id="rId14"/>
    <p:sldId id="304" r:id="rId15"/>
    <p:sldId id="305" r:id="rId16"/>
    <p:sldId id="306" r:id="rId17"/>
    <p:sldId id="302" r:id="rId18"/>
    <p:sldId id="307" r:id="rId19"/>
    <p:sldId id="315" r:id="rId20"/>
    <p:sldId id="316" r:id="rId21"/>
    <p:sldId id="271" r:id="rId22"/>
    <p:sldId id="295" r:id="rId23"/>
    <p:sldId id="259" r:id="rId24"/>
    <p:sldId id="299" r:id="rId25"/>
    <p:sldId id="261" r:id="rId26"/>
    <p:sldId id="319" r:id="rId27"/>
    <p:sldId id="290" r:id="rId28"/>
    <p:sldId id="320" r:id="rId29"/>
    <p:sldId id="321" r:id="rId30"/>
    <p:sldId id="291" r:id="rId31"/>
    <p:sldId id="322" r:id="rId32"/>
    <p:sldId id="323" r:id="rId33"/>
    <p:sldId id="324" r:id="rId34"/>
    <p:sldId id="293" r:id="rId35"/>
    <p:sldId id="284" r:id="rId36"/>
    <p:sldId id="285" r:id="rId37"/>
    <p:sldId id="286" r:id="rId38"/>
  </p:sldIdLst>
  <p:sldSz cx="12192000" cy="6858000"/>
  <p:notesSz cx="6858000" cy="9144000"/>
  <p:custDataLst>
    <p:tags r:id="rId4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4" autoAdjust="0"/>
    <p:restoredTop sz="73277" autoAdjust="0"/>
  </p:normalViewPr>
  <p:slideViewPr>
    <p:cSldViewPr snapToGrid="0">
      <p:cViewPr varScale="1">
        <p:scale>
          <a:sx n="76" d="100"/>
          <a:sy n="76" d="100"/>
        </p:scale>
        <p:origin x="13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8FA77-ACD4-4A4F-8DF2-624268226116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0D6CD-4575-41F0-ACF7-62BEF1633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74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833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305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057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161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24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59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395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8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83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27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96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52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3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62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05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80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30091AE-5219-4C80-8629-4BADBC7C35EE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Основы экономики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</a:t>
            </a:r>
            <a:r>
              <a:rPr lang="en-US" dirty="0" smtClean="0"/>
              <a:t>4</a:t>
            </a:r>
            <a:endParaRPr lang="ru-RU" dirty="0" smtClean="0"/>
          </a:p>
          <a:p>
            <a:pPr algn="r"/>
            <a:r>
              <a:rPr lang="ru-RU" dirty="0" smtClean="0"/>
              <a:t>Даниловских Татьяна Евгеньевна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23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Лекция 4.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400" dirty="0" smtClean="0"/>
              <a:t>Система страхования</a:t>
            </a:r>
            <a:endParaRPr lang="ru-RU" sz="3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200" dirty="0" smtClean="0"/>
          </a:p>
          <a:p>
            <a:endParaRPr lang="ru-RU" sz="32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55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Сущность и функции страхования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0800" y="756854"/>
            <a:ext cx="7450667" cy="542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Сущность и функции страхования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1675" y="1352550"/>
            <a:ext cx="6029325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2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5887" y="1439333"/>
            <a:ext cx="8914334" cy="40301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45100" y="4953000"/>
            <a:ext cx="927100" cy="406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27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Движение денежных средств страховой компании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55068" y="452968"/>
            <a:ext cx="5531908" cy="553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3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Страхование в туризме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8144" y="761999"/>
            <a:ext cx="7792656" cy="540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2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Страховой рынок  и его место на финансовом рынке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6533" y="368612"/>
            <a:ext cx="6163734" cy="609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6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Институцио-нальная</a:t>
            </a:r>
            <a:r>
              <a:rPr lang="ru-RU" dirty="0" smtClean="0"/>
              <a:t> структура страхового рынка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0933" y="507638"/>
            <a:ext cx="6455305" cy="546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39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80933" y="507638"/>
            <a:ext cx="6455305" cy="54645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8000" y="507638"/>
            <a:ext cx="1845733" cy="7792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080933" y="1845733"/>
            <a:ext cx="2065867" cy="7281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502400" y="1608667"/>
            <a:ext cx="1202267" cy="6265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28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Классифи-кация</a:t>
            </a:r>
            <a:r>
              <a:rPr lang="ru-RU" dirty="0" smtClean="0"/>
              <a:t> страхования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Закон РФ от 27.11.1992 N 4015-1 (ред. от 02.07.2021) </a:t>
            </a:r>
            <a:r>
              <a:rPr lang="ru-RU" sz="2400" dirty="0" smtClean="0"/>
              <a:t>«Об </a:t>
            </a:r>
            <a:r>
              <a:rPr lang="ru-RU" sz="2400" dirty="0"/>
              <a:t>организации страхового дела в Российской </a:t>
            </a:r>
            <a:r>
              <a:rPr lang="ru-RU" sz="2400" dirty="0" smtClean="0"/>
              <a:t>Федерации» </a:t>
            </a:r>
            <a:r>
              <a:rPr lang="ru-RU" sz="2400" dirty="0"/>
              <a:t>(с изм. и доп., вступ. в силу с 10.09.2021)</a:t>
            </a:r>
          </a:p>
          <a:p>
            <a:r>
              <a:rPr lang="ru-RU" sz="2400" dirty="0"/>
              <a:t>Статья 32.9. Виды страхования</a:t>
            </a:r>
          </a:p>
        </p:txBody>
      </p:sp>
    </p:spTree>
    <p:extLst>
      <p:ext uri="{BB962C8B-B14F-4D97-AF65-F5344CB8AC3E}">
        <p14:creationId xmlns:p14="http://schemas.microsoft.com/office/powerpoint/2010/main" val="170109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Классифи-кация</a:t>
            </a:r>
            <a:r>
              <a:rPr lang="ru-RU" dirty="0" smtClean="0"/>
              <a:t> страхования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1) страхование жизни на случай смерти, дожития до определенного возраста или срока либо наступления иного события;</a:t>
            </a:r>
          </a:p>
          <a:p>
            <a:r>
              <a:rPr lang="ru-RU" sz="2400" dirty="0"/>
              <a:t>2) пенсионное страхование:</a:t>
            </a:r>
          </a:p>
          <a:p>
            <a:r>
              <a:rPr lang="ru-RU" sz="2400" dirty="0"/>
              <a:t>3) страхование жизни с условием периодических страховых выплат (ренты, аннуитетов) и (или) с участием страхователя в инвестиционном доходе страховщика;</a:t>
            </a:r>
          </a:p>
          <a:p>
            <a:r>
              <a:rPr lang="ru-RU" sz="2400" dirty="0"/>
              <a:t>4) страхование от несчастных случаев и болезней;</a:t>
            </a:r>
          </a:p>
          <a:p>
            <a:r>
              <a:rPr lang="ru-RU" sz="2400" dirty="0"/>
              <a:t>5) медицинское страхование</a:t>
            </a:r>
            <a:r>
              <a:rPr lang="ru-RU" sz="2400" dirty="0" smtClean="0"/>
              <a:t>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6084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Классифи-кация</a:t>
            </a:r>
            <a:r>
              <a:rPr lang="ru-RU" dirty="0" smtClean="0"/>
              <a:t> страхования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6</a:t>
            </a:r>
            <a:r>
              <a:rPr lang="ru-RU" sz="2400" dirty="0"/>
              <a:t>) страхование средств наземного транспорта (за исключением средств железнодорожного транспорта);</a:t>
            </a:r>
          </a:p>
          <a:p>
            <a:r>
              <a:rPr lang="ru-RU" sz="2400" dirty="0"/>
              <a:t>7) страхование средств железнодорожного транспорта;</a:t>
            </a:r>
          </a:p>
          <a:p>
            <a:r>
              <a:rPr lang="ru-RU" sz="2400" dirty="0"/>
              <a:t>8) страхование средств воздушного транспорта;</a:t>
            </a:r>
          </a:p>
          <a:p>
            <a:r>
              <a:rPr lang="ru-RU" sz="2400" dirty="0"/>
              <a:t>9) страхование средств водного транспорта;</a:t>
            </a:r>
          </a:p>
          <a:p>
            <a:r>
              <a:rPr lang="ru-RU" sz="2400" dirty="0"/>
              <a:t>10) страхование грузов;</a:t>
            </a:r>
          </a:p>
        </p:txBody>
      </p:sp>
    </p:spTree>
    <p:extLst>
      <p:ext uri="{BB962C8B-B14F-4D97-AF65-F5344CB8AC3E}">
        <p14:creationId xmlns:p14="http://schemas.microsoft.com/office/powerpoint/2010/main" val="24581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Классифи-кация</a:t>
            </a:r>
            <a:r>
              <a:rPr lang="ru-RU" dirty="0" smtClean="0"/>
              <a:t> страхования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11) сельскохозяйственное страхование (страхование урожая, сельскохозяйственных культур, многолетних насаждений, животных);</a:t>
            </a:r>
          </a:p>
          <a:p>
            <a:r>
              <a:rPr lang="ru-RU" sz="2400" dirty="0"/>
              <a:t>12) страхование имущества юридических лиц, за исключением транспортных средств и сельскохозяйственного страхования;</a:t>
            </a:r>
          </a:p>
          <a:p>
            <a:r>
              <a:rPr lang="ru-RU" sz="2400" dirty="0"/>
              <a:t>13) страхование имущества граждан, за исключением транспортных средств;</a:t>
            </a:r>
          </a:p>
          <a:p>
            <a:r>
              <a:rPr lang="ru-RU" sz="2400" dirty="0"/>
              <a:t>14) страхование гражданской ответственности владельцев автотранспортных средств;</a:t>
            </a:r>
          </a:p>
          <a:p>
            <a:r>
              <a:rPr lang="ru-RU" sz="2400" dirty="0"/>
              <a:t>15) страхование гражданской ответственности владельцев средств воздушного транспорта;</a:t>
            </a:r>
          </a:p>
          <a:p>
            <a:r>
              <a:rPr lang="ru-RU" sz="2400" dirty="0"/>
              <a:t>16) страхование гражданской ответственности владельцев средств водного транспорта;</a:t>
            </a:r>
          </a:p>
        </p:txBody>
      </p:sp>
    </p:spTree>
    <p:extLst>
      <p:ext uri="{BB962C8B-B14F-4D97-AF65-F5344CB8AC3E}">
        <p14:creationId xmlns:p14="http://schemas.microsoft.com/office/powerpoint/2010/main" val="175584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Классифи-кация</a:t>
            </a:r>
            <a:r>
              <a:rPr lang="ru-RU" dirty="0" smtClean="0"/>
              <a:t> страхования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17) страхование гражданской ответственности владельцев средств железнодорожного транспорта;</a:t>
            </a:r>
          </a:p>
          <a:p>
            <a:r>
              <a:rPr lang="ru-RU" sz="2400" dirty="0"/>
              <a:t>18) страхование гражданской ответственности организаций, эксплуатирующих опасные объекты;</a:t>
            </a:r>
          </a:p>
          <a:p>
            <a:r>
              <a:rPr lang="ru-RU" sz="2400" dirty="0"/>
              <a:t>19) страхование гражданской ответственности за причинение вреда вследствие недостатков товаров, работ, услуг;</a:t>
            </a:r>
          </a:p>
          <a:p>
            <a:r>
              <a:rPr lang="ru-RU" sz="2400" dirty="0"/>
              <a:t>20) страхование гражданской ответственности за причинение вреда третьим лицам;</a:t>
            </a:r>
          </a:p>
          <a:p>
            <a:r>
              <a:rPr lang="ru-RU" sz="2400" dirty="0"/>
              <a:t>21) страхование гражданской ответственности за неисполнение или ненадлежащее исполнение обязательств по договору</a:t>
            </a:r>
            <a:r>
              <a:rPr lang="ru-RU" sz="2400" dirty="0" smtClean="0"/>
              <a:t>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3134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Классифи-кация</a:t>
            </a:r>
            <a:r>
              <a:rPr lang="ru-RU" dirty="0" smtClean="0"/>
              <a:t> страхования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22</a:t>
            </a:r>
            <a:r>
              <a:rPr lang="ru-RU" sz="2400" dirty="0"/>
              <a:t>) страхование предпринимательских рисков;</a:t>
            </a:r>
          </a:p>
          <a:p>
            <a:r>
              <a:rPr lang="ru-RU" sz="2400" dirty="0"/>
              <a:t>23) страхование финансовых рисков;</a:t>
            </a:r>
          </a:p>
          <a:p>
            <a:r>
              <a:rPr lang="ru-RU" sz="2400" dirty="0"/>
              <a:t>24) </a:t>
            </a:r>
            <a:r>
              <a:rPr lang="ru-RU" sz="2400" b="1" dirty="0"/>
              <a:t>иные</a:t>
            </a:r>
            <a:r>
              <a:rPr lang="ru-RU" sz="2400" dirty="0"/>
              <a:t> виды страхования, предусмотренные федеральными законами о конкретных видах обязательного страхования.</a:t>
            </a:r>
          </a:p>
        </p:txBody>
      </p:sp>
    </p:spTree>
    <p:extLst>
      <p:ext uri="{BB962C8B-B14F-4D97-AF65-F5344CB8AC3E}">
        <p14:creationId xmlns:p14="http://schemas.microsoft.com/office/powerpoint/2010/main" val="325347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3733" y="1767387"/>
            <a:ext cx="9337382" cy="299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3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Классифи-кация</a:t>
            </a:r>
            <a:r>
              <a:rPr lang="ru-RU" dirty="0" smtClean="0"/>
              <a:t> страхования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7867" y="731403"/>
            <a:ext cx="7002586" cy="550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1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3219" y="897467"/>
            <a:ext cx="8357730" cy="465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0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Классифика-ция</a:t>
            </a:r>
            <a:r>
              <a:rPr lang="ru-RU" dirty="0" smtClean="0"/>
              <a:t> страхования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11401" y="1354667"/>
            <a:ext cx="7943990" cy="419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0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099881" cy="4601183"/>
          </a:xfrm>
        </p:spPr>
        <p:txBody>
          <a:bodyPr/>
          <a:lstStyle/>
          <a:p>
            <a:r>
              <a:rPr lang="ru-RU" dirty="0" smtClean="0"/>
              <a:t>Основные виды обязательного страхования физических лиц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Дома заполнить </a:t>
            </a:r>
            <a:r>
              <a:rPr lang="ru-RU" sz="2800" dirty="0" smtClean="0"/>
              <a:t>перечень самостоятельно</a:t>
            </a:r>
          </a:p>
        </p:txBody>
      </p:sp>
    </p:spTree>
    <p:extLst>
      <p:ext uri="{BB962C8B-B14F-4D97-AF65-F5344CB8AC3E}">
        <p14:creationId xmlns:p14="http://schemas.microsoft.com/office/powerpoint/2010/main" val="148777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099881" cy="4601183"/>
          </a:xfrm>
        </p:spPr>
        <p:txBody>
          <a:bodyPr/>
          <a:lstStyle/>
          <a:p>
            <a:r>
              <a:rPr lang="ru-RU" dirty="0" smtClean="0"/>
              <a:t>Добровольное страхование физических лиц (виды)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800" dirty="0" smtClean="0"/>
              <a:t>привести примеры самостоятельно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2387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пенсионного обеспечения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Государственное </a:t>
            </a:r>
          </a:p>
          <a:p>
            <a:r>
              <a:rPr lang="ru-RU" sz="3200" dirty="0" smtClean="0"/>
              <a:t>Негосударственное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415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ПФР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7897" y="1123837"/>
            <a:ext cx="7617514" cy="460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Страховая пенсия по старости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 </a:t>
            </a:r>
            <a:r>
              <a:rPr lang="ru-RU" b="1" i="1" dirty="0"/>
              <a:t>- страховая пенсия по старости -</a:t>
            </a:r>
            <a:r>
              <a:rPr lang="ru-RU" dirty="0"/>
              <a:t> это самый распространенный вид пенсии в России. Право на нее имеют мужчины, достигшие возраста 60 лет, и женщины, достигшие возраста 55 лет, при наличии необходимого страхового стажа и минимальной суммы пенсионных баллов (с учетом переходных положений пенсионного законодательства). Отдельные категории граждан могут получить право на страховую пенсию раньше</a:t>
            </a:r>
            <a:r>
              <a:rPr lang="ru-RU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В соответствии с федеральным законом №350-ФЗ от 3 октября 2018 года в России началось постепенное повышение общеустановленного возраста, который дает право на получение страховой пенсии по старости и пенсии по государственному обеспечению.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998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Страховая пенсия по старости (возраст выхода на пенсию)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 </a:t>
            </a:r>
            <a:r>
              <a:rPr lang="ru-RU" dirty="0"/>
              <a:t>Для женщин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В 2021 году право выйти на пенсию имеют женщины, достигшие 56,5 лет (в 2020 году выходили в 55,5 лет). Также действуют и новые требования, касающиеся стажа и количества индивидуальных пенсионных коэффициентов: теперь должно быть 12 отработанных лет (в 2020-м было 11) и 21 коэффициент (в 2020-м — 18,6).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Для мужчин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В 2021 году на пенсию могут отравиться те мужчины, которые достигли возраста в 61,5 года. Для них действуют аналогичные требования, касающиеся стажа и количества индивидуальных пенсионных коэффициентов — 12 лет и 21 коэффициент.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655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суммы страховой пенсии (пенсионный калькулятор)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Формула расчета страховой пенсии по старости</a:t>
            </a:r>
          </a:p>
          <a:p>
            <a:endParaRPr lang="ru-RU" dirty="0"/>
          </a:p>
          <a:p>
            <a:r>
              <a:rPr lang="ru-RU" dirty="0"/>
              <a:t>СП = ИПК * СПК + (ФВ * </a:t>
            </a:r>
            <a:r>
              <a:rPr lang="ru-RU" dirty="0" err="1"/>
              <a:t>КвФВ</a:t>
            </a:r>
            <a:r>
              <a:rPr lang="ru-RU" dirty="0"/>
              <a:t>),</a:t>
            </a:r>
          </a:p>
          <a:p>
            <a:endParaRPr lang="ru-RU" dirty="0"/>
          </a:p>
          <a:p>
            <a:r>
              <a:rPr lang="ru-RU" dirty="0"/>
              <a:t>где СП - размер страховой пенсии по старости;</a:t>
            </a:r>
          </a:p>
          <a:p>
            <a:endParaRPr lang="ru-RU" dirty="0"/>
          </a:p>
          <a:p>
            <a:r>
              <a:rPr lang="ru-RU" dirty="0"/>
              <a:t>ИПК - индивидуальный пенсионный коэффициент;</a:t>
            </a:r>
          </a:p>
          <a:p>
            <a:endParaRPr lang="ru-RU" dirty="0"/>
          </a:p>
          <a:p>
            <a:r>
              <a:rPr lang="ru-RU" dirty="0"/>
              <a:t>СПК - стоимость одного пенсионного коэффициента (балла) по состоянию на день, с которого назначается страховая пенсия по старости (СПК на 2021 год = 98,86 рублей);</a:t>
            </a:r>
          </a:p>
          <a:p>
            <a:endParaRPr lang="ru-RU" dirty="0"/>
          </a:p>
          <a:p>
            <a:r>
              <a:rPr lang="ru-RU" dirty="0"/>
              <a:t>ФВ - фиксированная выплата к страховой пенсии (ФВ на 2021 год = 6044,48 рублей);</a:t>
            </a:r>
          </a:p>
          <a:p>
            <a:endParaRPr lang="ru-RU" dirty="0"/>
          </a:p>
          <a:p>
            <a:r>
              <a:rPr lang="ru-RU" dirty="0" err="1"/>
              <a:t>КвФВ</a:t>
            </a:r>
            <a:r>
              <a:rPr lang="ru-RU" dirty="0"/>
              <a:t> - коэффициент повышения ФВ, применяется при отсрочке обращения за назначением страховой пенсии.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711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суммы страховой пенсии (пенсионный калькулятор)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Индивидуальный пенсионный коэффициент и его расчет</a:t>
            </a:r>
          </a:p>
          <a:p>
            <a:endParaRPr lang="ru-RU" dirty="0"/>
          </a:p>
          <a:p>
            <a:r>
              <a:rPr lang="ru-RU" dirty="0"/>
              <a:t>Величина индивидуального пенсионного коэффициента (ИПК) зависит от суммы годовых пенсионных коэффициентов (баллов) за период до и после 01.01.2015, а также от повышающего коэффициента к страховой пенсии. В 2021 году максимальная сумма годовых пенсионных баллов составляет - 10.</a:t>
            </a:r>
          </a:p>
          <a:p>
            <a:endParaRPr lang="ru-RU" dirty="0"/>
          </a:p>
          <a:p>
            <a:r>
              <a:rPr lang="ru-RU" dirty="0"/>
              <a:t>ИПК определяется по формуле:</a:t>
            </a:r>
          </a:p>
          <a:p>
            <a:endParaRPr lang="ru-RU" dirty="0"/>
          </a:p>
          <a:p>
            <a:r>
              <a:rPr lang="ru-RU" dirty="0"/>
              <a:t>ИПК = (</a:t>
            </a:r>
            <a:r>
              <a:rPr lang="ru-RU" dirty="0" err="1"/>
              <a:t>ИПКс</a:t>
            </a:r>
            <a:r>
              <a:rPr lang="ru-RU" dirty="0"/>
              <a:t> + </a:t>
            </a:r>
            <a:r>
              <a:rPr lang="ru-RU" dirty="0" err="1"/>
              <a:t>ИПКн</a:t>
            </a:r>
            <a:r>
              <a:rPr lang="ru-RU" dirty="0"/>
              <a:t>) * </a:t>
            </a:r>
            <a:r>
              <a:rPr lang="ru-RU" dirty="0" err="1"/>
              <a:t>КвСП</a:t>
            </a:r>
            <a:r>
              <a:rPr lang="ru-RU" dirty="0"/>
              <a:t>,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44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суммы страховой пенсии (пенсионный калькулятор)</a:t>
            </a:r>
            <a:endParaRPr lang="ru-RU" dirty="0"/>
          </a:p>
        </p:txBody>
      </p:sp>
      <p:pic>
        <p:nvPicPr>
          <p:cNvPr id="4098" name="Picture 2" descr="http://qrcoder.ru/code/?https%3A%2F%2Fpfrf-kabinet.ru%2Fkalkulyator-pensii&amp;4&amp;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1485899"/>
            <a:ext cx="2643188" cy="264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57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Негосударст</a:t>
            </a:r>
            <a:r>
              <a:rPr lang="ru-RU" dirty="0" smtClean="0"/>
              <a:t>-венное пенсионное обеспечение</a:t>
            </a:r>
            <a:br>
              <a:rPr lang="ru-RU" dirty="0" smtClean="0"/>
            </a:br>
            <a:r>
              <a:rPr lang="en-US" dirty="0"/>
              <a:t>https://journal.tinkoff.ru/npo/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4326" y="1587500"/>
            <a:ext cx="7693994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6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Негосударст</a:t>
            </a:r>
            <a:r>
              <a:rPr lang="ru-RU" dirty="0" smtClean="0"/>
              <a:t>-венное пенсионное обеспечение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Если </a:t>
            </a:r>
            <a:r>
              <a:rPr lang="ru-RU" dirty="0" smtClean="0"/>
              <a:t>человек  захочет </a:t>
            </a:r>
            <a:r>
              <a:rPr lang="ru-RU" dirty="0"/>
              <a:t>забрать деньги на этапе накопления, фонд может взять штраф: </a:t>
            </a:r>
            <a:r>
              <a:rPr lang="ru-RU" dirty="0" smtClean="0"/>
              <a:t>человек получит </a:t>
            </a:r>
            <a:r>
              <a:rPr lang="ru-RU" dirty="0"/>
              <a:t>меньше, чем внес. Сумма, которую </a:t>
            </a:r>
            <a:r>
              <a:rPr lang="ru-RU" dirty="0" smtClean="0"/>
              <a:t>он забирает, </a:t>
            </a:r>
            <a:r>
              <a:rPr lang="ru-RU" dirty="0"/>
              <a:t>называется выкупной. Если </a:t>
            </a:r>
            <a:r>
              <a:rPr lang="ru-RU" dirty="0" smtClean="0"/>
              <a:t>человек не доживает </a:t>
            </a:r>
            <a:r>
              <a:rPr lang="ru-RU" dirty="0"/>
              <a:t>до пенсии, штрафа не будет: накопленную сумму наследники получат полностью</a:t>
            </a:r>
            <a:r>
              <a:rPr lang="ru-RU" dirty="0" smtClean="0"/>
              <a:t>.</a:t>
            </a:r>
          </a:p>
          <a:p>
            <a:r>
              <a:rPr lang="ru-RU" dirty="0"/>
              <a:t>Программа, которая определяет, сколько </a:t>
            </a:r>
            <a:r>
              <a:rPr lang="ru-RU" dirty="0" smtClean="0"/>
              <a:t>человек</a:t>
            </a:r>
            <a:r>
              <a:rPr lang="ru-RU" dirty="0"/>
              <a:t> </a:t>
            </a:r>
            <a:r>
              <a:rPr lang="ru-RU" dirty="0" smtClean="0"/>
              <a:t>будет </a:t>
            </a:r>
            <a:r>
              <a:rPr lang="ru-RU" dirty="0"/>
              <a:t>платить, как часто и долго </a:t>
            </a:r>
            <a:r>
              <a:rPr lang="ru-RU" dirty="0" smtClean="0"/>
              <a:t>будет </a:t>
            </a:r>
            <a:r>
              <a:rPr lang="ru-RU" dirty="0"/>
              <a:t>получать пенсию, называется пенсионным планом или пенсионной схемой. Пенсионную схему выбирают из того, что предлагает фонд.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507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Негосударст</a:t>
            </a:r>
            <a:r>
              <a:rPr lang="ru-RU" dirty="0" smtClean="0"/>
              <a:t>-венное пенсионное обеспечение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условии, </a:t>
            </a:r>
            <a:r>
              <a:rPr lang="ru-RU" dirty="0" smtClean="0"/>
              <a:t>если вносить </a:t>
            </a:r>
            <a:r>
              <a:rPr lang="ru-RU" dirty="0"/>
              <a:t>в среднем 1500 Р в месяц до 60 </a:t>
            </a:r>
            <a:r>
              <a:rPr lang="ru-RU" dirty="0" smtClean="0"/>
              <a:t>лет (в течение 20 лет), </a:t>
            </a:r>
            <a:r>
              <a:rPr lang="ru-RU" dirty="0"/>
              <a:t>а потом получать негосударственную пенсию до 65 лет, ежемесячная выплата составит 21 000 Р. Всего </a:t>
            </a:r>
            <a:r>
              <a:rPr lang="ru-RU" dirty="0" smtClean="0"/>
              <a:t>получится </a:t>
            </a:r>
            <a:r>
              <a:rPr lang="ru-RU" dirty="0"/>
              <a:t>в 2,6 раза больше денег, чем </a:t>
            </a:r>
            <a:r>
              <a:rPr lang="ru-RU" dirty="0" smtClean="0"/>
              <a:t>внесено. </a:t>
            </a:r>
          </a:p>
          <a:p>
            <a:r>
              <a:rPr lang="ru-RU" dirty="0" smtClean="0"/>
              <a:t>Кроме </a:t>
            </a:r>
            <a:r>
              <a:rPr lang="ru-RU" dirty="0"/>
              <a:t>того, за период накопления еще </a:t>
            </a:r>
            <a:r>
              <a:rPr lang="ru-RU" dirty="0" smtClean="0"/>
              <a:t>можно получить </a:t>
            </a:r>
            <a:r>
              <a:rPr lang="ru-RU" dirty="0"/>
              <a:t>налоговый вычет за участие в программе негосударственного пенсионного обеспечения — </a:t>
            </a:r>
            <a:r>
              <a:rPr lang="ru-RU" dirty="0" smtClean="0"/>
              <a:t>вернуть </a:t>
            </a:r>
            <a:r>
              <a:rPr lang="ru-RU" dirty="0"/>
              <a:t>63 тысячи рублей НДФЛ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/>
              <a:t>Доходность НПФ</a:t>
            </a:r>
            <a:r>
              <a:rPr lang="ru-RU" dirty="0"/>
              <a:t> определяет, сколько к вашим взносам добавит фонд. Чем выше доходность, тем выше пенсия. Доходность неизвестна заранее и каждый год меняется.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17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Негосударст</a:t>
            </a:r>
            <a:r>
              <a:rPr lang="ru-RU" dirty="0" smtClean="0"/>
              <a:t>-венное пенсионное обеспечение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4767" y="635000"/>
            <a:ext cx="7760504" cy="542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56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Медицинское страхование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Государственное (обязательное) – ФФОМС, ТФОМС</a:t>
            </a:r>
          </a:p>
          <a:p>
            <a:r>
              <a:rPr lang="ru-RU" sz="2400" dirty="0" smtClean="0"/>
              <a:t>Негосударственное (добровольное)</a:t>
            </a:r>
          </a:p>
          <a:p>
            <a:endParaRPr lang="ru-RU" sz="2400" dirty="0"/>
          </a:p>
          <a:p>
            <a:r>
              <a:rPr lang="ru-RU" sz="2400" dirty="0" smtClean="0"/>
              <a:t>Полис страхования: услуги.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9222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Тезаурус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Страхование, страхователь, страховщик, застрахованный, бенефициар, выгодоприобретатель, страховая премия, страховой тариф, коэффициент бонус-</a:t>
            </a:r>
            <a:r>
              <a:rPr lang="ru-RU" sz="2800" dirty="0" err="1" smtClean="0"/>
              <a:t>малус</a:t>
            </a:r>
            <a:r>
              <a:rPr lang="ru-RU" sz="2800" dirty="0" smtClean="0"/>
              <a:t>, страховая сумма, франшиза, цессия, перестрахование, </a:t>
            </a:r>
            <a:r>
              <a:rPr lang="ru-RU" sz="2800" dirty="0" smtClean="0"/>
              <a:t>страховое возмещение, виды </a:t>
            </a:r>
            <a:r>
              <a:rPr lang="ru-RU" sz="2800" dirty="0" smtClean="0"/>
              <a:t>страхования, функции страхования.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2789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Выучить (повторить) основные термины</a:t>
            </a:r>
          </a:p>
          <a:p>
            <a:r>
              <a:rPr lang="ru-RU" sz="2800" dirty="0" smtClean="0"/>
              <a:t>Заполнить перечни видов страхования</a:t>
            </a:r>
          </a:p>
          <a:p>
            <a:r>
              <a:rPr lang="ru-RU" sz="2800" dirty="0" smtClean="0"/>
              <a:t>Ознакомиться со страховыми компаниями </a:t>
            </a:r>
            <a:r>
              <a:rPr lang="ru-RU" sz="2800" dirty="0" smtClean="0"/>
              <a:t>(сайты</a:t>
            </a:r>
            <a:r>
              <a:rPr lang="ru-RU" sz="2800" dirty="0" smtClean="0"/>
              <a:t>)</a:t>
            </a:r>
          </a:p>
          <a:p>
            <a:r>
              <a:rPr lang="ru-RU" sz="2800" dirty="0" smtClean="0"/>
              <a:t>Найти информацию о негосударственных пенсионных фондах (посмотреть пенсионные планы)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42901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Темы эссе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dirty="0" smtClean="0"/>
              <a:t>Проблемы обязательного страхования автогражданской ответственности физических лиц</a:t>
            </a:r>
          </a:p>
          <a:p>
            <a:r>
              <a:rPr lang="ru-RU" sz="2800" dirty="0" smtClean="0"/>
              <a:t>Проблемы государственного пенсионного обеспечения в РФ</a:t>
            </a:r>
          </a:p>
          <a:p>
            <a:r>
              <a:rPr lang="ru-RU" sz="2800" dirty="0" smtClean="0"/>
              <a:t>Преимущества и недостатки негосударственного пенсионного обеспечения</a:t>
            </a:r>
          </a:p>
          <a:p>
            <a:r>
              <a:rPr lang="ru-RU" sz="2800" dirty="0" smtClean="0"/>
              <a:t>Тенденции развития страхового рынка в РФ</a:t>
            </a:r>
          </a:p>
          <a:p>
            <a:r>
              <a:rPr lang="ru-RU" sz="2800" dirty="0" smtClean="0"/>
              <a:t>Медицинское страхование: проблемы и пути решения</a:t>
            </a:r>
          </a:p>
          <a:p>
            <a:r>
              <a:rPr lang="ru-RU" sz="2800" dirty="0" smtClean="0"/>
              <a:t>Возможности и ограничения полиса ДМС</a:t>
            </a:r>
          </a:p>
          <a:p>
            <a:r>
              <a:rPr lang="ru-RU" sz="2800" dirty="0" smtClean="0"/>
              <a:t>Повышение лояльности граждан к добровольным видам страхования</a:t>
            </a:r>
            <a:endParaRPr lang="ru-RU" sz="2800" dirty="0" smtClean="0"/>
          </a:p>
          <a:p>
            <a:pPr marL="0" indent="0">
              <a:buNone/>
            </a:pPr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77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533cbafb87db57be5ac6183a5755846b41aa8"/>
</p:tagLst>
</file>

<file path=ppt/theme/theme1.xml><?xml version="1.0" encoding="utf-8"?>
<a:theme xmlns:a="http://schemas.openxmlformats.org/drawingml/2006/main" name="Рама">
  <a:themeElements>
    <a:clrScheme name="Рам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400</TotalTime>
  <Words>860</Words>
  <Application>Microsoft Office PowerPoint</Application>
  <PresentationFormat>Широкоэкранный</PresentationFormat>
  <Paragraphs>118</Paragraphs>
  <Slides>37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Arial</vt:lpstr>
      <vt:lpstr>Calibri</vt:lpstr>
      <vt:lpstr>Corbel</vt:lpstr>
      <vt:lpstr>Wingdings 2</vt:lpstr>
      <vt:lpstr>Рама</vt:lpstr>
      <vt:lpstr>Основы экономики</vt:lpstr>
      <vt:lpstr>Лекция 4.   Система страхования</vt:lpstr>
      <vt:lpstr>Сущность и функции страхования</vt:lpstr>
      <vt:lpstr>Сущность и функции страхования</vt:lpstr>
      <vt:lpstr>Презентация PowerPoint</vt:lpstr>
      <vt:lpstr>Движение денежных средств страховой компании</vt:lpstr>
      <vt:lpstr>Страхование в туризме</vt:lpstr>
      <vt:lpstr>Страховой рынок  и его место на финансовом рынке</vt:lpstr>
      <vt:lpstr>Институцио-нальная структура страхового рынка</vt:lpstr>
      <vt:lpstr>Презентация PowerPoint</vt:lpstr>
      <vt:lpstr>Классифи-кация страхования</vt:lpstr>
      <vt:lpstr>Классифи-кация страхования</vt:lpstr>
      <vt:lpstr>Классифи-кация страхования</vt:lpstr>
      <vt:lpstr>Классифи-кация страхования</vt:lpstr>
      <vt:lpstr>Классифи-кация страхования</vt:lpstr>
      <vt:lpstr>Классифи-кация страхования</vt:lpstr>
      <vt:lpstr>Презентация PowerPoint</vt:lpstr>
      <vt:lpstr>Классифи-кация страхования</vt:lpstr>
      <vt:lpstr>Презентация PowerPoint</vt:lpstr>
      <vt:lpstr>Классифика-ция страхования</vt:lpstr>
      <vt:lpstr>Основные виды обязательного страхования физических лиц</vt:lpstr>
      <vt:lpstr>Добровольное страхование физических лиц (виды)</vt:lpstr>
      <vt:lpstr>Система пенсионного обеспечения</vt:lpstr>
      <vt:lpstr>ПФР</vt:lpstr>
      <vt:lpstr>Страховая пенсия по старости</vt:lpstr>
      <vt:lpstr>Страховая пенсия по старости (возраст выхода на пенсию)</vt:lpstr>
      <vt:lpstr>Расчет суммы страховой пенсии (пенсионный калькулятор) </vt:lpstr>
      <vt:lpstr>Расчет суммы страховой пенсии (пенсионный калькулятор)</vt:lpstr>
      <vt:lpstr>Расчет суммы страховой пенсии (пенсионный калькулятор)</vt:lpstr>
      <vt:lpstr>Негосударст-венное пенсионное обеспечение https://journal.tinkoff.ru/npo/</vt:lpstr>
      <vt:lpstr>Негосударст-венное пенсионное обеспечение</vt:lpstr>
      <vt:lpstr>Негосударст-венное пенсионное обеспечение</vt:lpstr>
      <vt:lpstr>Негосударст-венное пенсионное обеспечение</vt:lpstr>
      <vt:lpstr>Медицинское страхование </vt:lpstr>
      <vt:lpstr>Тезаурус </vt:lpstr>
      <vt:lpstr>Домашнее задание </vt:lpstr>
      <vt:lpstr>Темы эссе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экономики</dc:title>
  <dc:creator>Alex</dc:creator>
  <cp:lastModifiedBy>Alex</cp:lastModifiedBy>
  <cp:revision>50</cp:revision>
  <dcterms:created xsi:type="dcterms:W3CDTF">2021-09-10T10:27:20Z</dcterms:created>
  <dcterms:modified xsi:type="dcterms:W3CDTF">2021-10-27T13:12:09Z</dcterms:modified>
</cp:coreProperties>
</file>