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  <p:sldMasterId id="214748382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5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682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111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59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46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276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880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613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607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876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681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03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0775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0227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276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056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4642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103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972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976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3221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1681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30197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7114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55035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3399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2752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036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1D8BF-6070-4B75-B225-2E953BB30628}" type="datetimeFigureOut">
              <a:rPr lang="ru-RU" smtClean="0"/>
              <a:t>14.03.2015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100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Управление стоимостью проекта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Тема 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5636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589212" y="1401288"/>
            <a:ext cx="8915400" cy="450993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Основные принципы управления стоимостью проекта</a:t>
            </a:r>
          </a:p>
          <a:p>
            <a:r>
              <a:rPr lang="ru-RU" sz="2800" dirty="0" smtClean="0"/>
              <a:t>Оценка стоимости проекта</a:t>
            </a:r>
          </a:p>
          <a:p>
            <a:r>
              <a:rPr lang="ru-RU" sz="2800" dirty="0" smtClean="0"/>
              <a:t>Бюджетирование проекта</a:t>
            </a:r>
          </a:p>
          <a:p>
            <a:r>
              <a:rPr lang="ru-RU" sz="2800" dirty="0" smtClean="0"/>
              <a:t>Методы контроля </a:t>
            </a:r>
            <a:r>
              <a:rPr lang="ru-RU" sz="2800" smtClean="0"/>
              <a:t>стоимости проекта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0239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653143"/>
            <a:ext cx="8915400" cy="5258079"/>
          </a:xfrm>
        </p:spPr>
        <p:txBody>
          <a:bodyPr>
            <a:normAutofit/>
          </a:bodyPr>
          <a:lstStyle/>
          <a:p>
            <a:r>
              <a:rPr lang="ru-RU" sz="2800" u="sng" dirty="0"/>
              <a:t>Стоимость проекта </a:t>
            </a:r>
            <a:r>
              <a:rPr lang="ru-RU" sz="2800" dirty="0"/>
              <a:t>определяется совокупностью </a:t>
            </a:r>
            <a:r>
              <a:rPr lang="ru-RU" sz="2800" dirty="0" smtClean="0"/>
              <a:t>стоимостей ресурсов</a:t>
            </a:r>
            <a:r>
              <a:rPr lang="ru-RU" sz="2800" dirty="0"/>
              <a:t>, стоимостью и временем выполнения работ проекта</a:t>
            </a:r>
            <a:r>
              <a:rPr lang="ru-RU" sz="2800" dirty="0" smtClean="0"/>
              <a:t>.</a:t>
            </a:r>
          </a:p>
          <a:p>
            <a:endParaRPr lang="ru-RU" sz="2800" dirty="0" smtClean="0"/>
          </a:p>
          <a:p>
            <a:r>
              <a:rPr lang="ru-RU" sz="2800" u="sng" dirty="0"/>
              <a:t>Управление стоимостью </a:t>
            </a:r>
            <a:r>
              <a:rPr lang="ru-RU" sz="2800" dirty="0"/>
              <a:t>проекта включает процессы, </a:t>
            </a:r>
            <a:r>
              <a:rPr lang="ru-RU" sz="2800" dirty="0" smtClean="0"/>
              <a:t>необходимые </a:t>
            </a:r>
            <a:r>
              <a:rPr lang="ru-RU" sz="2800" dirty="0"/>
              <a:t>для обеспечения и гарантии того, что проект будет выполнен </a:t>
            </a:r>
            <a:r>
              <a:rPr lang="ru-RU" sz="2800" dirty="0" smtClean="0"/>
              <a:t>в рамках </a:t>
            </a:r>
            <a:r>
              <a:rPr lang="ru-RU" sz="2800" dirty="0"/>
              <a:t>утвержденного бюджета.</a:t>
            </a:r>
          </a:p>
        </p:txBody>
      </p:sp>
    </p:spTree>
    <p:extLst>
      <p:ext uri="{BB962C8B-B14F-4D97-AF65-F5344CB8AC3E}">
        <p14:creationId xmlns:p14="http://schemas.microsoft.com/office/powerpoint/2010/main" val="161405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Управление стоимостью (затратами) проекта включает </a:t>
            </a:r>
            <a:r>
              <a:rPr lang="ru-RU" dirty="0" smtClean="0"/>
              <a:t>следующие </a:t>
            </a:r>
            <a:r>
              <a:rPr lang="ru-RU" dirty="0"/>
              <a:t>процессы: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904999"/>
            <a:ext cx="8915400" cy="4329545"/>
          </a:xfrm>
        </p:spPr>
        <p:txBody>
          <a:bodyPr>
            <a:noAutofit/>
          </a:bodyPr>
          <a:lstStyle/>
          <a:p>
            <a:r>
              <a:rPr lang="ru-RU" sz="2800" dirty="0" smtClean="0"/>
              <a:t>оценку </a:t>
            </a:r>
            <a:r>
              <a:rPr lang="ru-RU" sz="2800" dirty="0"/>
              <a:t>стоимости </a:t>
            </a:r>
            <a:r>
              <a:rPr lang="ru-RU" sz="2800" dirty="0" smtClean="0"/>
              <a:t>проекта;</a:t>
            </a:r>
            <a:endParaRPr lang="ru-RU" sz="2800" dirty="0"/>
          </a:p>
          <a:p>
            <a:r>
              <a:rPr lang="ru-RU" sz="2800" dirty="0" smtClean="0"/>
              <a:t>бюджетирование </a:t>
            </a:r>
            <a:r>
              <a:rPr lang="ru-RU" sz="2800" dirty="0"/>
              <a:t>проекта, т.е. установление целевых </a:t>
            </a:r>
            <a:r>
              <a:rPr lang="ru-RU" sz="2800" dirty="0" smtClean="0"/>
              <a:t>показателей затрат;</a:t>
            </a:r>
            <a:endParaRPr lang="ru-RU" sz="2800" dirty="0"/>
          </a:p>
          <a:p>
            <a:r>
              <a:rPr lang="ru-RU" sz="2800" dirty="0" smtClean="0"/>
              <a:t>контроль </a:t>
            </a:r>
            <a:r>
              <a:rPr lang="ru-RU" sz="2800" dirty="0"/>
              <a:t>стоимости (затрат) проекта, постоянной </a:t>
            </a:r>
            <a:r>
              <a:rPr lang="ru-RU" sz="2800" dirty="0" smtClean="0"/>
              <a:t>оценки фактических </a:t>
            </a:r>
            <a:r>
              <a:rPr lang="ru-RU" sz="2800" dirty="0"/>
              <a:t>затрат, сравнения с ранее запланированными </a:t>
            </a:r>
            <a:r>
              <a:rPr lang="ru-RU" sz="2800" dirty="0" smtClean="0"/>
              <a:t>в бюджете </a:t>
            </a:r>
            <a:r>
              <a:rPr lang="ru-RU" sz="2800" dirty="0"/>
              <a:t>и выработки мероприятий корректирующего и </a:t>
            </a:r>
            <a:r>
              <a:rPr lang="ru-RU" sz="2800" dirty="0" smtClean="0"/>
              <a:t>предупреждающего характера.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59475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737" y="171450"/>
            <a:ext cx="4962525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781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86887"/>
            <a:ext cx="8915400" cy="5997039"/>
          </a:xfrm>
        </p:spPr>
        <p:txBody>
          <a:bodyPr>
            <a:noAutofit/>
          </a:bodyPr>
          <a:lstStyle/>
          <a:p>
            <a:r>
              <a:rPr lang="ru-RU" sz="2400" u="sng" dirty="0"/>
              <a:t>Бюджетом</a:t>
            </a:r>
            <a:r>
              <a:rPr lang="ru-RU" sz="2400" dirty="0"/>
              <a:t> называется </a:t>
            </a:r>
            <a:r>
              <a:rPr lang="ru-RU" sz="2400" dirty="0" smtClean="0"/>
              <a:t>директивный </a:t>
            </a:r>
            <a:r>
              <a:rPr lang="ru-RU" sz="2400" dirty="0"/>
              <a:t>документ, представляющий собой реестр </a:t>
            </a:r>
            <a:r>
              <a:rPr lang="ru-RU" sz="2400" dirty="0" smtClean="0"/>
              <a:t>планируемых расходов </a:t>
            </a:r>
            <a:r>
              <a:rPr lang="ru-RU" sz="2400" dirty="0"/>
              <a:t>и доходов с распределением по статьям на </a:t>
            </a:r>
            <a:r>
              <a:rPr lang="ru-RU" sz="2400" dirty="0" smtClean="0"/>
              <a:t>соответствующий период </a:t>
            </a:r>
            <a:r>
              <a:rPr lang="ru-RU" sz="2400" dirty="0"/>
              <a:t>времени. Бюджет — документ, определяющий ресурсные </a:t>
            </a:r>
            <a:r>
              <a:rPr lang="ru-RU" sz="2400" dirty="0" smtClean="0"/>
              <a:t>ограничения </a:t>
            </a:r>
            <a:r>
              <a:rPr lang="ru-RU" sz="2400" dirty="0"/>
              <a:t>проекта, поэтому при управлении стоимостью на </a:t>
            </a:r>
            <a:r>
              <a:rPr lang="ru-RU" sz="2400" dirty="0" smtClean="0"/>
              <a:t>первый план </a:t>
            </a:r>
            <a:r>
              <a:rPr lang="ru-RU" sz="2400" dirty="0"/>
              <a:t>выходит его затратная составляющая, которую принято </a:t>
            </a:r>
            <a:r>
              <a:rPr lang="ru-RU" sz="2400" dirty="0" smtClean="0"/>
              <a:t>называть </a:t>
            </a:r>
            <a:r>
              <a:rPr lang="ru-RU" sz="2400" dirty="0"/>
              <a:t>сметой проекта.</a:t>
            </a:r>
          </a:p>
          <a:p>
            <a:r>
              <a:rPr lang="ru-RU" sz="2400" u="sng" dirty="0"/>
              <a:t>Смета проекта </a:t>
            </a:r>
            <a:r>
              <a:rPr lang="ru-RU" sz="2400" dirty="0"/>
              <a:t>— документ, содержащий обоснование и </a:t>
            </a:r>
            <a:r>
              <a:rPr lang="ru-RU" sz="2400" dirty="0" smtClean="0"/>
              <a:t>расчет стоимости </a:t>
            </a:r>
            <a:r>
              <a:rPr lang="ru-RU" sz="2400" dirty="0"/>
              <a:t>проекта (контракта), как правило, на основе объемов </a:t>
            </a:r>
            <a:r>
              <a:rPr lang="ru-RU" sz="2400" dirty="0" smtClean="0"/>
              <a:t>работ проекта</a:t>
            </a:r>
            <a:r>
              <a:rPr lang="ru-RU" sz="2400" dirty="0"/>
              <a:t>, требуемых ресурсов и цен.</a:t>
            </a:r>
          </a:p>
          <a:p>
            <a:r>
              <a:rPr lang="ru-RU" sz="2400" dirty="0"/>
              <a:t>Один из способов, позволяющих управлять затратами проекта, </a:t>
            </a:r>
            <a:r>
              <a:rPr lang="ru-RU" sz="2400" dirty="0" smtClean="0"/>
              <a:t>—использование </a:t>
            </a:r>
            <a:r>
              <a:rPr lang="ru-RU" sz="2400" dirty="0"/>
              <a:t>структуры счетов затрат (планов счетов).</a:t>
            </a:r>
          </a:p>
        </p:txBody>
      </p:sp>
    </p:spTree>
    <p:extLst>
      <p:ext uri="{BB962C8B-B14F-4D97-AF65-F5344CB8AC3E}">
        <p14:creationId xmlns:p14="http://schemas.microsoft.com/office/powerpoint/2010/main" val="2497627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0506" y="291601"/>
            <a:ext cx="8911687" cy="106218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Управления </a:t>
            </a:r>
            <a:r>
              <a:rPr lang="ru-RU" dirty="0"/>
              <a:t>стоимостью на протяжении проекта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506" y="1353787"/>
            <a:ext cx="7215993" cy="526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124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86603"/>
            <a:ext cx="8911687" cy="884056"/>
          </a:xfrm>
        </p:spPr>
        <p:txBody>
          <a:bodyPr>
            <a:normAutofit fontScale="90000"/>
          </a:bodyPr>
          <a:lstStyle/>
          <a:p>
            <a:r>
              <a:rPr lang="ru-RU" dirty="0"/>
              <a:t>Управления стоимостью на протяжении проекта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4" y="1502104"/>
            <a:ext cx="6194815" cy="526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329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67850"/>
            <a:ext cx="8911687" cy="61092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Оценка стоимости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961901"/>
            <a:ext cx="8915400" cy="56645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300" dirty="0"/>
              <a:t>Стоимость проекта определяется ресурсами, </a:t>
            </a:r>
            <a:r>
              <a:rPr lang="ru-RU" sz="2300" dirty="0" smtClean="0"/>
              <a:t>необходимыми для </a:t>
            </a:r>
            <a:r>
              <a:rPr lang="ru-RU" sz="2300" dirty="0"/>
              <a:t>выполнения работ, в их числе:</a:t>
            </a:r>
          </a:p>
          <a:p>
            <a:r>
              <a:rPr lang="ru-RU" sz="2300" dirty="0" smtClean="0"/>
              <a:t>оборудование </a:t>
            </a:r>
            <a:r>
              <a:rPr lang="ru-RU" sz="2300" dirty="0"/>
              <a:t>(покупка, взятие в аренду, лизинг);</a:t>
            </a:r>
          </a:p>
          <a:p>
            <a:r>
              <a:rPr lang="ru-RU" sz="2300" dirty="0" smtClean="0"/>
              <a:t>приспособления</a:t>
            </a:r>
            <a:r>
              <a:rPr lang="ru-RU" sz="2300" dirty="0"/>
              <a:t>, устройства и производственные мощности;</a:t>
            </a:r>
          </a:p>
          <a:p>
            <a:r>
              <a:rPr lang="ru-RU" sz="2300" dirty="0" smtClean="0"/>
              <a:t>рабочий </a:t>
            </a:r>
            <a:r>
              <a:rPr lang="ru-RU" sz="2300" dirty="0"/>
              <a:t>труд (штатные сотрудники, нанятые по контракту);</a:t>
            </a:r>
          </a:p>
          <a:p>
            <a:r>
              <a:rPr lang="ru-RU" sz="2300" dirty="0" smtClean="0"/>
              <a:t>расходные </a:t>
            </a:r>
            <a:r>
              <a:rPr lang="ru-RU" sz="2300" dirty="0"/>
              <a:t>товары (канцелярские принадлежности и т.д.);</a:t>
            </a:r>
          </a:p>
          <a:p>
            <a:r>
              <a:rPr lang="ru-RU" sz="2300" dirty="0" smtClean="0"/>
              <a:t>материалы</a:t>
            </a:r>
            <a:r>
              <a:rPr lang="ru-RU" sz="2300" dirty="0"/>
              <a:t>;</a:t>
            </a:r>
          </a:p>
          <a:p>
            <a:r>
              <a:rPr lang="ru-RU" sz="2300" dirty="0" smtClean="0"/>
              <a:t>обучение</a:t>
            </a:r>
            <a:r>
              <a:rPr lang="ru-RU" sz="2300" dirty="0"/>
              <a:t>, семинары, конференции;</a:t>
            </a:r>
          </a:p>
          <a:p>
            <a:r>
              <a:rPr lang="ru-RU" sz="2300" dirty="0" err="1" smtClean="0"/>
              <a:t>субконтракты</a:t>
            </a:r>
            <a:r>
              <a:rPr lang="ru-RU" sz="2300" dirty="0"/>
              <a:t>;</a:t>
            </a:r>
          </a:p>
          <a:p>
            <a:r>
              <a:rPr lang="ru-RU" sz="2300" dirty="0" smtClean="0"/>
              <a:t>перевозки </a:t>
            </a:r>
            <a:r>
              <a:rPr lang="ru-RU" sz="2300" dirty="0"/>
              <a:t>и т.д.</a:t>
            </a:r>
          </a:p>
        </p:txBody>
      </p:sp>
    </p:spTree>
    <p:extLst>
      <p:ext uri="{BB962C8B-B14F-4D97-AF65-F5344CB8AC3E}">
        <p14:creationId xmlns:p14="http://schemas.microsoft.com/office/powerpoint/2010/main" val="3597891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67850"/>
            <a:ext cx="8911687" cy="61092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Оценка стоимости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961901"/>
            <a:ext cx="8915400" cy="56645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Все затраты можно классифицировать:</a:t>
            </a:r>
          </a:p>
          <a:p>
            <a:r>
              <a:rPr lang="ru-RU" sz="2400" dirty="0" smtClean="0"/>
              <a:t>прямые </a:t>
            </a:r>
            <a:r>
              <a:rPr lang="ru-RU" sz="2400" dirty="0"/>
              <a:t>и накладные расходы;</a:t>
            </a:r>
          </a:p>
          <a:p>
            <a:r>
              <a:rPr lang="ru-RU" sz="2400" dirty="0" smtClean="0"/>
              <a:t>повторяющиеся </a:t>
            </a:r>
            <a:r>
              <a:rPr lang="ru-RU" sz="2400" dirty="0"/>
              <a:t>и единовременные. </a:t>
            </a:r>
            <a:endParaRPr lang="ru-RU" sz="2400" dirty="0" smtClean="0"/>
          </a:p>
          <a:p>
            <a:r>
              <a:rPr lang="ru-RU" sz="2400" dirty="0" smtClean="0"/>
              <a:t>постоянные </a:t>
            </a:r>
            <a:r>
              <a:rPr lang="ru-RU" sz="2400" dirty="0"/>
              <a:t>и переменные по признаку зависимости от </a:t>
            </a:r>
            <a:r>
              <a:rPr lang="ru-RU" sz="2400" dirty="0" smtClean="0"/>
              <a:t>объема работ</a:t>
            </a:r>
            <a:r>
              <a:rPr lang="ru-RU" sz="2400" dirty="0"/>
              <a:t>;</a:t>
            </a:r>
          </a:p>
          <a:p>
            <a:r>
              <a:rPr lang="ru-RU" sz="2400" dirty="0" smtClean="0"/>
              <a:t>плату </a:t>
            </a:r>
            <a:r>
              <a:rPr lang="ru-RU" sz="2400" dirty="0"/>
              <a:t>за сверхурочное рабочее время.</a:t>
            </a:r>
          </a:p>
        </p:txBody>
      </p:sp>
    </p:spTree>
    <p:extLst>
      <p:ext uri="{BB962C8B-B14F-4D97-AF65-F5344CB8AC3E}">
        <p14:creationId xmlns:p14="http://schemas.microsoft.com/office/powerpoint/2010/main" val="2750547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50977"/>
            <a:ext cx="8911687" cy="705926"/>
          </a:xfrm>
        </p:spPr>
        <p:txBody>
          <a:bodyPr>
            <a:normAutofit fontScale="90000"/>
          </a:bodyPr>
          <a:lstStyle/>
          <a:p>
            <a:r>
              <a:rPr lang="ru-RU" dirty="0"/>
              <a:t>Техника оценки затрат проекта включает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056903"/>
            <a:ext cx="8915400" cy="555765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1. Определение потребностей работы в ресурсах.</a:t>
            </a:r>
          </a:p>
          <a:p>
            <a:r>
              <a:rPr lang="ru-RU" dirty="0"/>
              <a:t>2. Разработка сетевой модели.</a:t>
            </a:r>
          </a:p>
          <a:p>
            <a:r>
              <a:rPr lang="ru-RU" dirty="0"/>
              <a:t>3. Разработка СРР (структура разбиения </a:t>
            </a:r>
            <a:r>
              <a:rPr lang="ru-RU" dirty="0" smtClean="0"/>
              <a:t>работ).</a:t>
            </a:r>
            <a:endParaRPr lang="ru-RU" dirty="0"/>
          </a:p>
          <a:p>
            <a:r>
              <a:rPr lang="ru-RU" dirty="0"/>
              <a:t>4. Оценка затрат в разрезе СРР</a:t>
            </a:r>
            <a:r>
              <a:rPr lang="ru-RU" dirty="0" smtClean="0"/>
              <a:t>.</a:t>
            </a:r>
          </a:p>
          <a:p>
            <a:r>
              <a:rPr lang="ru-RU" dirty="0"/>
              <a:t>5. Обсуждение СРР с каждым из функциональных управляющих.</a:t>
            </a:r>
          </a:p>
          <a:p>
            <a:r>
              <a:rPr lang="ru-RU" dirty="0"/>
              <a:t>6. Выработка основного направления действий.</a:t>
            </a:r>
          </a:p>
          <a:p>
            <a:r>
              <a:rPr lang="ru-RU" dirty="0"/>
              <a:t>7. Оценка затрат для каждого элемента СРР.</a:t>
            </a:r>
          </a:p>
          <a:p>
            <a:r>
              <a:rPr lang="ru-RU" dirty="0"/>
              <a:t>8. Согласование базовых затрат с высшим уровнем управления.</a:t>
            </a:r>
          </a:p>
          <a:p>
            <a:r>
              <a:rPr lang="ru-RU" dirty="0"/>
              <a:t>9. Обсуждение с функциональными управляющими потребности</a:t>
            </a:r>
          </a:p>
          <a:p>
            <a:r>
              <a:rPr lang="ru-RU" dirty="0"/>
              <a:t>в персонале.</a:t>
            </a:r>
          </a:p>
          <a:p>
            <a:r>
              <a:rPr lang="ru-RU" dirty="0"/>
              <a:t>10.Разработка схемы линейной ответственности.</a:t>
            </a:r>
          </a:p>
          <a:p>
            <a:r>
              <a:rPr lang="ru-RU" dirty="0"/>
              <a:t>11. Разработка детальных графиков.</a:t>
            </a:r>
          </a:p>
          <a:p>
            <a:r>
              <a:rPr lang="ru-RU" dirty="0"/>
              <a:t>12.Формирование суммарного отчета по затратам.</a:t>
            </a:r>
          </a:p>
          <a:p>
            <a:r>
              <a:rPr lang="ru-RU" dirty="0"/>
              <a:t>13.Включение результатов оценки затрат в документы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145035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91599"/>
            <a:ext cx="8911687" cy="1121563"/>
          </a:xfrm>
        </p:spPr>
        <p:txBody>
          <a:bodyPr>
            <a:noAutofit/>
          </a:bodyPr>
          <a:lstStyle/>
          <a:p>
            <a:r>
              <a:rPr lang="ru-RU" sz="2400" dirty="0"/>
              <a:t>Оценка стоимости проекта по сути является оценкой всех затрат</a:t>
            </a:r>
            <a:r>
              <a:rPr lang="ru-RU" sz="2400" dirty="0" smtClean="0"/>
              <a:t>, необходимых </a:t>
            </a:r>
            <a:r>
              <a:rPr lang="ru-RU" sz="2400" dirty="0"/>
              <a:t>для его успешной и полной </a:t>
            </a:r>
            <a:r>
              <a:rPr lang="ru-RU" sz="2400" dirty="0" smtClean="0"/>
              <a:t>реализации.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662544"/>
            <a:ext cx="8915400" cy="4248677"/>
          </a:xfrm>
        </p:spPr>
        <p:txBody>
          <a:bodyPr>
            <a:noAutofit/>
          </a:bodyPr>
          <a:lstStyle/>
          <a:p>
            <a:r>
              <a:rPr lang="ru-RU" sz="2200" u="sng" dirty="0"/>
              <a:t>Обязательства</a:t>
            </a:r>
            <a:r>
              <a:rPr lang="ru-RU" sz="2200" dirty="0"/>
              <a:t> возникают, например, при заказе </a:t>
            </a:r>
            <a:r>
              <a:rPr lang="ru-RU" sz="2200" dirty="0" smtClean="0"/>
              <a:t>каких-либо товаров </a:t>
            </a:r>
            <a:r>
              <a:rPr lang="ru-RU" sz="2200" dirty="0"/>
              <a:t>или услуг заблаговременно, до момента их использования в </a:t>
            </a:r>
            <a:r>
              <a:rPr lang="ru-RU" sz="2200" dirty="0" smtClean="0"/>
              <a:t>проекте.</a:t>
            </a:r>
          </a:p>
          <a:p>
            <a:r>
              <a:rPr lang="ru-RU" sz="2200" u="sng" dirty="0"/>
              <a:t>Бюджетные затраты </a:t>
            </a:r>
            <a:r>
              <a:rPr lang="ru-RU" sz="2200" dirty="0"/>
              <a:t>характеризуют расходы, планируемые </a:t>
            </a:r>
            <a:r>
              <a:rPr lang="ru-RU" sz="2200" dirty="0" smtClean="0"/>
              <a:t>при производстве </a:t>
            </a:r>
            <a:r>
              <a:rPr lang="ru-RU" sz="2200" dirty="0"/>
              <a:t>работ.</a:t>
            </a:r>
          </a:p>
          <a:p>
            <a:r>
              <a:rPr lang="ru-RU" sz="2200" u="sng" dirty="0"/>
              <a:t>Фактические затраты </a:t>
            </a:r>
            <a:r>
              <a:rPr lang="ru-RU" sz="2200" dirty="0"/>
              <a:t>отражают расходы, возникающие </a:t>
            </a:r>
            <a:r>
              <a:rPr lang="ru-RU" sz="2200" dirty="0" smtClean="0"/>
              <a:t>при выполнении </a:t>
            </a:r>
            <a:r>
              <a:rPr lang="ru-RU" sz="2200" dirty="0"/>
              <a:t>работ проекта либо в момент выплаты денежных средств</a:t>
            </a:r>
            <a:r>
              <a:rPr lang="ru-RU" sz="2200" dirty="0" smtClean="0"/>
              <a:t>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83474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700644"/>
            <a:ext cx="8915400" cy="5210578"/>
          </a:xfrm>
        </p:spPr>
        <p:txBody>
          <a:bodyPr>
            <a:normAutofit/>
          </a:bodyPr>
          <a:lstStyle/>
          <a:p>
            <a:r>
              <a:rPr lang="ru-RU" sz="2400" dirty="0"/>
              <a:t>Реальное соотношение </a:t>
            </a:r>
            <a:r>
              <a:rPr lang="ru-RU" sz="2400" dirty="0" smtClean="0"/>
              <a:t>видов </a:t>
            </a:r>
            <a:r>
              <a:rPr lang="ru-RU" sz="2400" dirty="0"/>
              <a:t>затрат зависит от нескольких факторов, включающих:</a:t>
            </a:r>
          </a:p>
          <a:p>
            <a:pPr lvl="1"/>
            <a:r>
              <a:rPr lang="ru-RU" sz="2400" dirty="0"/>
              <a:t>соотношение между объемами трудовых ресурсов, материалов и </a:t>
            </a:r>
            <a:r>
              <a:rPr lang="ru-RU" sz="2400" dirty="0" err="1"/>
              <a:t>субконтрактов</a:t>
            </a:r>
            <a:r>
              <a:rPr lang="ru-RU" sz="2400" dirty="0"/>
              <a:t> в проекте;</a:t>
            </a:r>
          </a:p>
          <a:p>
            <a:pPr lvl="1"/>
            <a:r>
              <a:rPr lang="ru-RU" sz="2400" dirty="0"/>
              <a:t>политику оплаты счетов в организации;</a:t>
            </a:r>
          </a:p>
          <a:p>
            <a:pPr lvl="1"/>
            <a:r>
              <a:rPr lang="ru-RU" sz="2400" dirty="0"/>
              <a:t>период поставки основного оборудования;</a:t>
            </a:r>
          </a:p>
          <a:p>
            <a:pPr lvl="1"/>
            <a:r>
              <a:rPr lang="ru-RU" sz="2400" dirty="0"/>
              <a:t>график выполнения работ по </a:t>
            </a:r>
            <a:r>
              <a:rPr lang="ru-RU" sz="2400" dirty="0" err="1"/>
              <a:t>субконтрактам</a:t>
            </a:r>
            <a:r>
              <a:rPr lang="ru-RU" sz="2400" dirty="0"/>
              <a:t>;</a:t>
            </a:r>
          </a:p>
          <a:p>
            <a:pPr lvl="1"/>
            <a:r>
              <a:rPr lang="ru-RU" sz="2400" dirty="0"/>
              <a:t>влияние графика работ на списание затрат при поставке оборудования.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5748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91600"/>
            <a:ext cx="8911687" cy="682176"/>
          </a:xfrm>
        </p:spPr>
        <p:txBody>
          <a:bodyPr/>
          <a:lstStyle/>
          <a:p>
            <a:r>
              <a:rPr lang="ru-RU" dirty="0" smtClean="0"/>
              <a:t>Бюджетирование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104404"/>
            <a:ext cx="8915400" cy="4806817"/>
          </a:xfrm>
        </p:spPr>
        <p:txBody>
          <a:bodyPr>
            <a:noAutofit/>
          </a:bodyPr>
          <a:lstStyle/>
          <a:p>
            <a:r>
              <a:rPr lang="ru-RU" sz="2300" dirty="0"/>
              <a:t>Под </a:t>
            </a:r>
            <a:r>
              <a:rPr lang="ru-RU" sz="2300" u="sng" dirty="0"/>
              <a:t>бюджетированием</a:t>
            </a:r>
            <a:r>
              <a:rPr lang="ru-RU" sz="2300" dirty="0"/>
              <a:t> понимается определение </a:t>
            </a:r>
            <a:r>
              <a:rPr lang="ru-RU" sz="2300" dirty="0" smtClean="0"/>
              <a:t>стоимостных значений </a:t>
            </a:r>
            <a:r>
              <a:rPr lang="ru-RU" sz="2300" dirty="0"/>
              <a:t>выполняемых в рамках проекта работ и проекта в </a:t>
            </a:r>
            <a:r>
              <a:rPr lang="ru-RU" sz="2300" dirty="0" smtClean="0"/>
              <a:t>целом, процесс </a:t>
            </a:r>
            <a:r>
              <a:rPr lang="ru-RU" sz="2300" dirty="0"/>
              <a:t>формирования бюджета, содержащего установленное (</a:t>
            </a:r>
            <a:r>
              <a:rPr lang="ru-RU" sz="2300" dirty="0" smtClean="0"/>
              <a:t>утвержденное</a:t>
            </a:r>
            <a:r>
              <a:rPr lang="ru-RU" sz="2300" dirty="0"/>
              <a:t>) распределение затрат по статьям, видам работ, по времени </a:t>
            </a:r>
            <a:r>
              <a:rPr lang="ru-RU" sz="2300" dirty="0" smtClean="0"/>
              <a:t>их выполнения</a:t>
            </a:r>
            <a:r>
              <a:rPr lang="ru-RU" sz="2300" dirty="0"/>
              <a:t>, по центрам затрат или по иной структуре. </a:t>
            </a:r>
            <a:endParaRPr lang="ru-RU" sz="2300" dirty="0" smtClean="0"/>
          </a:p>
          <a:p>
            <a:r>
              <a:rPr lang="ru-RU" sz="2300" dirty="0" smtClean="0"/>
              <a:t>Структура бюджета </a:t>
            </a:r>
            <a:r>
              <a:rPr lang="ru-RU" sz="2300" dirty="0"/>
              <a:t>определяется планом счетов стоимостного учета </a:t>
            </a:r>
            <a:r>
              <a:rPr lang="ru-RU" sz="2300" dirty="0" smtClean="0"/>
              <a:t>конкретного </a:t>
            </a:r>
            <a:r>
              <a:rPr lang="ru-RU" sz="2300" dirty="0"/>
              <a:t>проекта. Бюджет может быть сформирован как в рамках </a:t>
            </a:r>
            <a:r>
              <a:rPr lang="ru-RU" sz="2300" dirty="0" smtClean="0"/>
              <a:t>традиционного </a:t>
            </a:r>
            <a:r>
              <a:rPr lang="ru-RU" sz="2300" dirty="0"/>
              <a:t>бухгалтерского плана счетов, так и с использованием </a:t>
            </a:r>
            <a:r>
              <a:rPr lang="ru-RU" sz="2300" dirty="0" smtClean="0"/>
              <a:t>специально </a:t>
            </a:r>
            <a:r>
              <a:rPr lang="ru-RU" sz="2300" dirty="0"/>
              <a:t>разработанного плана счетов управленческого учета.</a:t>
            </a:r>
          </a:p>
        </p:txBody>
      </p:sp>
    </p:spTree>
    <p:extLst>
      <p:ext uri="{BB962C8B-B14F-4D97-AF65-F5344CB8AC3E}">
        <p14:creationId xmlns:p14="http://schemas.microsoft.com/office/powerpoint/2010/main" val="243016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0602" y="256742"/>
            <a:ext cx="6771533" cy="650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31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44099"/>
            <a:ext cx="8911687" cy="622799"/>
          </a:xfrm>
        </p:spPr>
        <p:txBody>
          <a:bodyPr>
            <a:normAutofit fontScale="90000"/>
          </a:bodyPr>
          <a:lstStyle/>
          <a:p>
            <a:r>
              <a:rPr lang="ru-RU" dirty="0"/>
              <a:t>Бюджет может составляться в виде: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997527"/>
            <a:ext cx="8915400" cy="4913695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календарных планов-графиков затрат;</a:t>
            </a:r>
            <a:endParaRPr lang="ru-RU" sz="2400" dirty="0"/>
          </a:p>
          <a:p>
            <a:r>
              <a:rPr lang="ru-RU" sz="2400" dirty="0" smtClean="0"/>
              <a:t>матрицы </a:t>
            </a:r>
            <a:r>
              <a:rPr lang="ru-RU" sz="2400" dirty="0"/>
              <a:t>распределения расходов;</a:t>
            </a:r>
          </a:p>
          <a:p>
            <a:r>
              <a:rPr lang="ru-RU" sz="2400" dirty="0" smtClean="0"/>
              <a:t>столбчатых </a:t>
            </a:r>
            <a:r>
              <a:rPr lang="ru-RU" sz="2400" dirty="0"/>
              <a:t>диаграмм затрат;</a:t>
            </a:r>
          </a:p>
          <a:p>
            <a:r>
              <a:rPr lang="ru-RU" sz="2400" dirty="0" smtClean="0"/>
              <a:t>столбчатых </a:t>
            </a:r>
            <a:r>
              <a:rPr lang="ru-RU" sz="2400" dirty="0"/>
              <a:t>диаграмм кумулятивных (нарастающим итогом</a:t>
            </a:r>
            <a:r>
              <a:rPr lang="ru-RU" sz="2400" dirty="0" smtClean="0"/>
              <a:t>) затрат;</a:t>
            </a:r>
            <a:endParaRPr lang="ru-RU" sz="2400" dirty="0"/>
          </a:p>
          <a:p>
            <a:r>
              <a:rPr lang="ru-RU" sz="2400" dirty="0" smtClean="0"/>
              <a:t>линейных </a:t>
            </a:r>
            <a:r>
              <a:rPr lang="ru-RU" sz="2400" dirty="0"/>
              <a:t>диаграмм распределенных во времени </a:t>
            </a:r>
            <a:r>
              <a:rPr lang="ru-RU" sz="2400" dirty="0" smtClean="0"/>
              <a:t>кумулятивных затрат;</a:t>
            </a:r>
            <a:endParaRPr lang="ru-RU" sz="2400" dirty="0"/>
          </a:p>
          <a:p>
            <a:r>
              <a:rPr lang="ru-RU" sz="2400" dirty="0" smtClean="0"/>
              <a:t>круговых </a:t>
            </a:r>
            <a:r>
              <a:rPr lang="ru-RU" sz="2400" dirty="0"/>
              <a:t>диаграмм структуры </a:t>
            </a:r>
            <a:r>
              <a:rPr lang="ru-RU" sz="2400" dirty="0" smtClean="0"/>
              <a:t>расходов </a:t>
            </a:r>
            <a:r>
              <a:rPr lang="ru-RU" sz="2400" dirty="0"/>
              <a:t>и пр.</a:t>
            </a:r>
          </a:p>
        </p:txBody>
      </p:sp>
    </p:spTree>
    <p:extLst>
      <p:ext uri="{BB962C8B-B14F-4D97-AF65-F5344CB8AC3E}">
        <p14:creationId xmlns:p14="http://schemas.microsoft.com/office/powerpoint/2010/main" val="25849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743174" y="-1565103"/>
            <a:ext cx="6193418" cy="999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96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160" y="216230"/>
            <a:ext cx="5076493" cy="41420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4746" y="2058141"/>
            <a:ext cx="4824049" cy="453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45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1777" y="269234"/>
            <a:ext cx="7285368" cy="634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24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350978"/>
            <a:ext cx="8911687" cy="741552"/>
          </a:xfrm>
        </p:spPr>
        <p:txBody>
          <a:bodyPr>
            <a:normAutofit fontScale="90000"/>
          </a:bodyPr>
          <a:lstStyle/>
          <a:p>
            <a:r>
              <a:rPr lang="ru-RU" dirty="0"/>
              <a:t>Форма представления бюджетов зависит: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092530"/>
            <a:ext cx="8915400" cy="4818692"/>
          </a:xfrm>
        </p:spPr>
        <p:txBody>
          <a:bodyPr>
            <a:normAutofit/>
          </a:bodyPr>
          <a:lstStyle/>
          <a:p>
            <a:r>
              <a:rPr lang="ru-RU" sz="2200" dirty="0"/>
              <a:t>от потребителя </a:t>
            </a:r>
            <a:r>
              <a:rPr lang="ru-RU" sz="2200" dirty="0" smtClean="0"/>
              <a:t>документа;</a:t>
            </a:r>
          </a:p>
          <a:p>
            <a:r>
              <a:rPr lang="ru-RU" sz="2200" dirty="0" smtClean="0"/>
              <a:t>цели </a:t>
            </a:r>
            <a:r>
              <a:rPr lang="ru-RU" sz="2200" dirty="0"/>
              <a:t>создания документа;</a:t>
            </a:r>
          </a:p>
          <a:p>
            <a:r>
              <a:rPr lang="ru-RU" sz="2200" dirty="0" smtClean="0"/>
              <a:t>сложившихся </a:t>
            </a:r>
            <a:r>
              <a:rPr lang="ru-RU" sz="2200" dirty="0"/>
              <a:t>стандартов;</a:t>
            </a:r>
          </a:p>
          <a:p>
            <a:r>
              <a:rPr lang="ru-RU" sz="2200" dirty="0" smtClean="0"/>
              <a:t>интересующей </a:t>
            </a:r>
            <a:r>
              <a:rPr lang="ru-RU" sz="2200" dirty="0"/>
              <a:t>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276412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Контроль стоимости включает: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496291"/>
            <a:ext cx="8915400" cy="4414931"/>
          </a:xfrm>
        </p:spPr>
        <p:txBody>
          <a:bodyPr>
            <a:noAutofit/>
          </a:bodyPr>
          <a:lstStyle/>
          <a:p>
            <a:r>
              <a:rPr lang="ru-RU" sz="2400" dirty="0"/>
              <a:t>мониторинг стоимостных показателей реализации проекта с </a:t>
            </a:r>
            <a:r>
              <a:rPr lang="ru-RU" sz="2400" dirty="0" smtClean="0"/>
              <a:t>целью </a:t>
            </a:r>
            <a:r>
              <a:rPr lang="ru-RU" sz="2400" dirty="0"/>
              <a:t>обнаружения отклонений от бюджета;</a:t>
            </a:r>
          </a:p>
          <a:p>
            <a:r>
              <a:rPr lang="ru-RU" sz="2400" dirty="0" smtClean="0"/>
              <a:t>управление изменениями </a:t>
            </a:r>
            <a:r>
              <a:rPr lang="ru-RU" sz="2400" dirty="0"/>
              <a:t>в бюджете с целью </a:t>
            </a:r>
            <a:r>
              <a:rPr lang="ru-RU" sz="2400" dirty="0" smtClean="0"/>
              <a:t>обеспечения </a:t>
            </a:r>
            <a:r>
              <a:rPr lang="ru-RU" sz="2400" dirty="0"/>
              <a:t>его выполнения;</a:t>
            </a:r>
          </a:p>
          <a:p>
            <a:r>
              <a:rPr lang="ru-RU" sz="2400" dirty="0" smtClean="0"/>
              <a:t>предотвращение </a:t>
            </a:r>
            <a:r>
              <a:rPr lang="ru-RU" sz="2400" dirty="0"/>
              <a:t>ранее запланированных ошибочных решений;</a:t>
            </a:r>
          </a:p>
          <a:p>
            <a:r>
              <a:rPr lang="ru-RU" sz="2400" dirty="0" smtClean="0"/>
              <a:t>информирование </a:t>
            </a:r>
            <a:r>
              <a:rPr lang="ru-RU" sz="2400" dirty="0"/>
              <a:t>всех заинтересованных лиц о ходе </a:t>
            </a:r>
            <a:r>
              <a:rPr lang="ru-RU" sz="2400" dirty="0" smtClean="0"/>
              <a:t>выполнения проекта </a:t>
            </a:r>
            <a:r>
              <a:rPr lang="ru-RU" sz="2400" dirty="0"/>
              <a:t>с точки зрения соблюдения бюджета.</a:t>
            </a:r>
          </a:p>
        </p:txBody>
      </p:sp>
    </p:spTree>
    <p:extLst>
      <p:ext uri="{BB962C8B-B14F-4D97-AF65-F5344CB8AC3E}">
        <p14:creationId xmlns:p14="http://schemas.microsoft.com/office/powerpoint/2010/main" val="53151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79725"/>
            <a:ext cx="8911687" cy="955309"/>
          </a:xfrm>
        </p:spPr>
        <p:txBody>
          <a:bodyPr>
            <a:noAutofit/>
          </a:bodyPr>
          <a:lstStyle/>
          <a:p>
            <a:r>
              <a:rPr lang="ru-RU" sz="2800" dirty="0"/>
              <a:t>При контроле стоимости проекта учитываются </a:t>
            </a:r>
            <a:r>
              <a:rPr lang="ru-RU" sz="2800" dirty="0" smtClean="0"/>
              <a:t>следующие базовые показатели</a:t>
            </a:r>
            <a:r>
              <a:rPr lang="ru-RU" sz="2800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413164"/>
            <a:ext cx="8915400" cy="4498058"/>
          </a:xfrm>
        </p:spPr>
        <p:txBody>
          <a:bodyPr>
            <a:normAutofit/>
          </a:bodyPr>
          <a:lstStyle/>
          <a:p>
            <a:r>
              <a:rPr lang="ru-RU" sz="2400" u="sng" dirty="0"/>
              <a:t>необходимо для завершения </a:t>
            </a:r>
            <a:r>
              <a:rPr lang="ru-RU" sz="2400" dirty="0"/>
              <a:t>(НДЗ): оцениваются затраты</a:t>
            </a:r>
            <a:r>
              <a:rPr lang="ru-RU" sz="2400" dirty="0" smtClean="0"/>
              <a:t>, которые </a:t>
            </a:r>
            <a:r>
              <a:rPr lang="ru-RU" sz="2400" dirty="0"/>
              <a:t>предстоит произвести для завершения работы или </a:t>
            </a:r>
            <a:r>
              <a:rPr lang="ru-RU" sz="2400" dirty="0" smtClean="0"/>
              <a:t>проекта</a:t>
            </a:r>
            <a:r>
              <a:rPr lang="ru-RU" sz="2400" dirty="0"/>
              <a:t>. Оценка НДЗ является наилучшей текущей оценкой того</a:t>
            </a:r>
            <a:r>
              <a:rPr lang="ru-RU" sz="2400" dirty="0" smtClean="0"/>
              <a:t>, сколько </a:t>
            </a:r>
            <a:r>
              <a:rPr lang="ru-RU" sz="2400" dirty="0"/>
              <a:t>средств надо дополнительно вложить на данный </a:t>
            </a:r>
            <a:r>
              <a:rPr lang="ru-RU" sz="2400" dirty="0" smtClean="0"/>
              <a:t>момент</a:t>
            </a:r>
            <a:r>
              <a:rPr lang="ru-RU" sz="2400" dirty="0"/>
              <a:t>, чтобы завершить работу;</a:t>
            </a:r>
          </a:p>
          <a:p>
            <a:r>
              <a:rPr lang="ru-RU" sz="2400" u="sng" dirty="0" smtClean="0"/>
              <a:t>расчетная </a:t>
            </a:r>
            <a:r>
              <a:rPr lang="ru-RU" sz="2400" u="sng" dirty="0"/>
              <a:t>стоимость </a:t>
            </a:r>
            <a:r>
              <a:rPr lang="ru-RU" sz="2400" dirty="0"/>
              <a:t>(PC) — наилучшая оценка общей </a:t>
            </a:r>
            <a:r>
              <a:rPr lang="ru-RU" sz="2400" dirty="0" smtClean="0"/>
              <a:t>стоимости</a:t>
            </a:r>
            <a:r>
              <a:rPr lang="ru-RU" sz="2400" dirty="0"/>
              <a:t>, которую будет иметь работа или проект при </a:t>
            </a:r>
            <a:r>
              <a:rPr lang="ru-RU" sz="2400" dirty="0" smtClean="0"/>
              <a:t>завершении</a:t>
            </a:r>
            <a:r>
              <a:rPr lang="ru-RU" sz="2400" dirty="0"/>
              <a:t>. Расчетная стоимость вычисляется как сумма </a:t>
            </a:r>
            <a:r>
              <a:rPr lang="ru-RU" sz="2400" dirty="0" smtClean="0"/>
              <a:t>фактических затрат </a:t>
            </a:r>
            <a:r>
              <a:rPr lang="ru-RU" sz="2400" dirty="0"/>
              <a:t>на текущую дату и НДЗ.</a:t>
            </a:r>
          </a:p>
        </p:txBody>
      </p:sp>
    </p:spTree>
    <p:extLst>
      <p:ext uri="{BB962C8B-B14F-4D97-AF65-F5344CB8AC3E}">
        <p14:creationId xmlns:p14="http://schemas.microsoft.com/office/powerpoint/2010/main" val="328182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44100"/>
            <a:ext cx="8911687" cy="670300"/>
          </a:xfrm>
        </p:spPr>
        <p:txBody>
          <a:bodyPr/>
          <a:lstStyle/>
          <a:p>
            <a:r>
              <a:rPr lang="ru-RU" dirty="0"/>
              <a:t>Традиционный метод контроля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068779"/>
            <a:ext cx="8915400" cy="5367647"/>
          </a:xfrm>
        </p:spPr>
        <p:txBody>
          <a:bodyPr>
            <a:noAutofit/>
          </a:bodyPr>
          <a:lstStyle/>
          <a:p>
            <a:r>
              <a:rPr lang="ru-RU" sz="2000" u="sng" dirty="0"/>
              <a:t>Плановые (бюджетные) затраты </a:t>
            </a:r>
            <a:r>
              <a:rPr lang="ru-RU" sz="2000" dirty="0"/>
              <a:t>(BCWS — </a:t>
            </a:r>
            <a:r>
              <a:rPr lang="ru-RU" sz="2000" dirty="0" err="1"/>
              <a:t>Budgeted</a:t>
            </a:r>
            <a:r>
              <a:rPr lang="ru-RU" sz="2000" dirty="0"/>
              <a:t> </a:t>
            </a:r>
            <a:r>
              <a:rPr lang="ru-RU" sz="2000" dirty="0" err="1"/>
              <a:t>Cost</a:t>
            </a:r>
            <a:r>
              <a:rPr lang="ru-RU" sz="2000" dirty="0"/>
              <a:t> </a:t>
            </a:r>
            <a:r>
              <a:rPr lang="ru-RU" sz="2000" dirty="0" err="1" smtClean="0"/>
              <a:t>of</a:t>
            </a:r>
            <a:r>
              <a:rPr lang="ru-RU" sz="2000" dirty="0" smtClean="0"/>
              <a:t> </a:t>
            </a:r>
            <a:r>
              <a:rPr lang="ru-RU" sz="2000" dirty="0" err="1" smtClean="0"/>
              <a:t>Work</a:t>
            </a:r>
            <a:r>
              <a:rPr lang="ru-RU" sz="2000" dirty="0" smtClean="0"/>
              <a:t> </a:t>
            </a:r>
            <a:r>
              <a:rPr lang="ru-RU" sz="2000" dirty="0" err="1"/>
              <a:t>Scheduled</a:t>
            </a:r>
            <a:r>
              <a:rPr lang="ru-RU" sz="2000" dirty="0"/>
              <a:t>) — это бюджетная стоимость работ, </a:t>
            </a:r>
            <a:r>
              <a:rPr lang="ru-RU" sz="2000" dirty="0" smtClean="0"/>
              <a:t>запланированных </a:t>
            </a:r>
            <a:r>
              <a:rPr lang="ru-RU" sz="2000" dirty="0"/>
              <a:t>в соответствии с расписанием, или количество ресурсов, </a:t>
            </a:r>
            <a:r>
              <a:rPr lang="ru-RU" sz="2000" dirty="0" smtClean="0"/>
              <a:t>которые предполагается </a:t>
            </a:r>
            <a:r>
              <a:rPr lang="ru-RU" sz="2000" dirty="0"/>
              <a:t>использовать к текущей дате. </a:t>
            </a:r>
            <a:endParaRPr lang="ru-RU" sz="2000" dirty="0" smtClean="0"/>
          </a:p>
          <a:p>
            <a:r>
              <a:rPr lang="ru-RU" sz="2000" u="sng" dirty="0" smtClean="0"/>
              <a:t>Текущая </a:t>
            </a:r>
            <a:r>
              <a:rPr lang="ru-RU" sz="2000" u="sng" dirty="0"/>
              <a:t>дата </a:t>
            </a:r>
            <a:r>
              <a:rPr lang="ru-RU" sz="2000" dirty="0"/>
              <a:t>— </a:t>
            </a:r>
            <a:r>
              <a:rPr lang="ru-RU" sz="2000" dirty="0" smtClean="0"/>
              <a:t>это дата</a:t>
            </a:r>
            <a:r>
              <a:rPr lang="ru-RU" sz="2000" dirty="0"/>
              <a:t>, на которую имеется фактическая информация:</a:t>
            </a:r>
          </a:p>
          <a:p>
            <a:pPr marL="0" indent="0" algn="ctr">
              <a:buNone/>
            </a:pPr>
            <a:r>
              <a:rPr lang="ru-RU" sz="2000" b="1" dirty="0" smtClean="0"/>
              <a:t>BCWS </a:t>
            </a:r>
            <a:r>
              <a:rPr lang="ru-RU" sz="2000" b="1" dirty="0"/>
              <a:t>= BC (общий бюджет) × % по плану</a:t>
            </a:r>
            <a:r>
              <a:rPr lang="ru-RU" sz="2000" b="1" dirty="0" smtClean="0"/>
              <a:t>.</a:t>
            </a:r>
          </a:p>
          <a:p>
            <a:r>
              <a:rPr lang="ru-RU" sz="2000" u="sng" dirty="0" smtClean="0"/>
              <a:t>Фактические </a:t>
            </a:r>
            <a:r>
              <a:rPr lang="ru-RU" sz="2000" u="sng" dirty="0"/>
              <a:t>затраты </a:t>
            </a:r>
            <a:r>
              <a:rPr lang="ru-RU" sz="2000" dirty="0"/>
              <a:t>(ACWP — </a:t>
            </a:r>
            <a:r>
              <a:rPr lang="ru-RU" sz="2000" dirty="0" err="1"/>
              <a:t>Actual</a:t>
            </a:r>
            <a:r>
              <a:rPr lang="ru-RU" sz="2000" dirty="0"/>
              <a:t> </a:t>
            </a:r>
            <a:r>
              <a:rPr lang="ru-RU" sz="2000" dirty="0" err="1"/>
              <a:t>Cost</a:t>
            </a:r>
            <a:r>
              <a:rPr lang="ru-RU" sz="2000" dirty="0"/>
              <a:t> </a:t>
            </a:r>
            <a:r>
              <a:rPr lang="ru-RU" sz="2000" dirty="0" err="1"/>
              <a:t>of</a:t>
            </a:r>
            <a:r>
              <a:rPr lang="ru-RU" sz="2000" dirty="0"/>
              <a:t> </a:t>
            </a:r>
            <a:r>
              <a:rPr lang="ru-RU" sz="2000" dirty="0" err="1"/>
              <a:t>Work</a:t>
            </a:r>
            <a:r>
              <a:rPr lang="ru-RU" sz="2000" dirty="0"/>
              <a:t> </a:t>
            </a:r>
            <a:r>
              <a:rPr lang="ru-RU" sz="2000" dirty="0" err="1" smtClean="0"/>
              <a:t>Performed</a:t>
            </a:r>
            <a:r>
              <a:rPr lang="ru-RU" sz="2000" dirty="0"/>
              <a:t>) — это стоимость фактически выполненных работ на </a:t>
            </a:r>
            <a:r>
              <a:rPr lang="ru-RU" sz="2000" dirty="0" smtClean="0"/>
              <a:t>текущую дату </a:t>
            </a:r>
            <a:r>
              <a:rPr lang="ru-RU" sz="2000" dirty="0"/>
              <a:t>или количество ресурсов, фактически потраченных на </a:t>
            </a:r>
            <a:r>
              <a:rPr lang="ru-RU" sz="2000" dirty="0" smtClean="0"/>
              <a:t>выполнение </a:t>
            </a:r>
            <a:r>
              <a:rPr lang="ru-RU" sz="2000" dirty="0"/>
              <a:t>работ до текущей даты. </a:t>
            </a:r>
            <a:endParaRPr lang="ru-RU" sz="2000" dirty="0" smtClean="0"/>
          </a:p>
          <a:p>
            <a:r>
              <a:rPr lang="ru-RU" sz="2000" u="sng" dirty="0"/>
              <a:t>Расхождение по затратам </a:t>
            </a:r>
            <a:r>
              <a:rPr lang="ru-RU" sz="2000" dirty="0"/>
              <a:t>при традиционном методе </a:t>
            </a:r>
            <a:r>
              <a:rPr lang="ru-RU" sz="2000" dirty="0" smtClean="0"/>
              <a:t>рассчитывается </a:t>
            </a:r>
            <a:r>
              <a:rPr lang="ru-RU" sz="2000" dirty="0"/>
              <a:t>как разница между фактическими и плановыми затратами.</a:t>
            </a:r>
          </a:p>
        </p:txBody>
      </p:sp>
    </p:spTree>
    <p:extLst>
      <p:ext uri="{BB962C8B-B14F-4D97-AF65-F5344CB8AC3E}">
        <p14:creationId xmlns:p14="http://schemas.microsoft.com/office/powerpoint/2010/main" val="398641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03476"/>
            <a:ext cx="8911687" cy="622799"/>
          </a:xfrm>
        </p:spPr>
        <p:txBody>
          <a:bodyPr>
            <a:normAutofit fontScale="90000"/>
          </a:bodyPr>
          <a:lstStyle/>
          <a:p>
            <a:r>
              <a:rPr lang="ru-RU" dirty="0"/>
              <a:t>Метод освоенного объема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926275"/>
            <a:ext cx="8915400" cy="4984947"/>
          </a:xfrm>
        </p:spPr>
        <p:txBody>
          <a:bodyPr>
            <a:noAutofit/>
          </a:bodyPr>
          <a:lstStyle/>
          <a:p>
            <a:r>
              <a:rPr lang="ru-RU" sz="2200" u="sng" dirty="0"/>
              <a:t>плановые (бюджетные) затраты </a:t>
            </a:r>
            <a:r>
              <a:rPr lang="ru-RU" sz="2200" dirty="0"/>
              <a:t>— BCWS;</a:t>
            </a:r>
          </a:p>
          <a:p>
            <a:r>
              <a:rPr lang="ru-RU" sz="2200" u="sng" dirty="0" smtClean="0"/>
              <a:t>фактические </a:t>
            </a:r>
            <a:r>
              <a:rPr lang="ru-RU" sz="2200" u="sng" dirty="0"/>
              <a:t>затраты </a:t>
            </a:r>
            <a:r>
              <a:rPr lang="ru-RU" sz="2200" dirty="0"/>
              <a:t>— ACWP;</a:t>
            </a:r>
          </a:p>
          <a:p>
            <a:r>
              <a:rPr lang="ru-RU" sz="2200" u="sng" dirty="0" smtClean="0"/>
              <a:t>освоенный </a:t>
            </a:r>
            <a:r>
              <a:rPr lang="ru-RU" sz="2200" u="sng" dirty="0"/>
              <a:t>объем </a:t>
            </a:r>
            <a:r>
              <a:rPr lang="ru-RU" sz="2200" dirty="0"/>
              <a:t>— ВCWP. </a:t>
            </a:r>
            <a:r>
              <a:rPr lang="ru-RU" sz="2200" dirty="0" smtClean="0"/>
              <a:t>Это </a:t>
            </a:r>
            <a:r>
              <a:rPr lang="ru-RU" sz="2200" dirty="0"/>
              <a:t>плановая стоимость </a:t>
            </a:r>
            <a:r>
              <a:rPr lang="ru-RU" sz="2200" dirty="0" smtClean="0"/>
              <a:t>фактически </a:t>
            </a:r>
            <a:r>
              <a:rPr lang="ru-RU" sz="2200" dirty="0"/>
              <a:t>выполненных работ или количество ресурсов, </a:t>
            </a:r>
            <a:r>
              <a:rPr lang="ru-RU" sz="2200" dirty="0" smtClean="0"/>
              <a:t>запланированных на </a:t>
            </a:r>
            <a:r>
              <a:rPr lang="ru-RU" sz="2200" dirty="0"/>
              <a:t>фактически выполненный объем работ к текущей дате. </a:t>
            </a:r>
            <a:endParaRPr lang="ru-RU" sz="2200" dirty="0" smtClean="0"/>
          </a:p>
          <a:p>
            <a:pPr marL="0" indent="0">
              <a:buNone/>
            </a:pPr>
            <a:r>
              <a:rPr lang="ru-RU" sz="2200" dirty="0" smtClean="0"/>
              <a:t>Освоенный объем </a:t>
            </a:r>
            <a:r>
              <a:rPr lang="ru-RU" sz="2200" dirty="0"/>
              <a:t>не зависит от фактически произведенных затрат.</a:t>
            </a:r>
          </a:p>
          <a:p>
            <a:pPr marL="0" indent="0" algn="ctr">
              <a:buNone/>
            </a:pPr>
            <a:r>
              <a:rPr lang="ru-RU" sz="2200" b="1" dirty="0"/>
              <a:t>BCWР = Плановая стоимость × % использования ресурса.</a:t>
            </a:r>
          </a:p>
          <a:p>
            <a:r>
              <a:rPr lang="ru-RU" sz="2200" dirty="0"/>
              <a:t>Так как метод освоенного объема учитывает фактор времени, то </a:t>
            </a:r>
            <a:r>
              <a:rPr lang="ru-RU" sz="2200" dirty="0" smtClean="0"/>
              <a:t>он позволяет </a:t>
            </a:r>
            <a:r>
              <a:rPr lang="ru-RU" sz="2200" dirty="0"/>
              <a:t>определить как реальное отклонение по затратам, так и </a:t>
            </a:r>
            <a:r>
              <a:rPr lang="ru-RU" sz="2200" dirty="0" smtClean="0"/>
              <a:t>отставание </a:t>
            </a:r>
            <a:r>
              <a:rPr lang="ru-RU" sz="2200" dirty="0"/>
              <a:t>по графику выполнения работ.</a:t>
            </a:r>
          </a:p>
        </p:txBody>
      </p:sp>
    </p:spTree>
    <p:extLst>
      <p:ext uri="{BB962C8B-B14F-4D97-AF65-F5344CB8AC3E}">
        <p14:creationId xmlns:p14="http://schemas.microsoft.com/office/powerpoint/2010/main" val="45961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03476"/>
            <a:ext cx="8911687" cy="907807"/>
          </a:xfrm>
        </p:spPr>
        <p:txBody>
          <a:bodyPr>
            <a:normAutofit/>
          </a:bodyPr>
          <a:lstStyle/>
          <a:p>
            <a:r>
              <a:rPr lang="ru-RU" dirty="0"/>
              <a:t>Метод освоенного объема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11283"/>
            <a:ext cx="8915400" cy="5047013"/>
          </a:xfrm>
        </p:spPr>
        <p:txBody>
          <a:bodyPr>
            <a:noAutofit/>
          </a:bodyPr>
          <a:lstStyle/>
          <a:p>
            <a:r>
              <a:rPr lang="ru-RU" sz="2200" b="1" dirty="0"/>
              <a:t>Отклонение по затратам:</a:t>
            </a:r>
          </a:p>
          <a:p>
            <a:pPr marL="0" indent="0">
              <a:buNone/>
            </a:pPr>
            <a:r>
              <a:rPr lang="ru-RU" sz="2200" u="sng" dirty="0"/>
              <a:t>в стоимостных единицах </a:t>
            </a:r>
            <a:r>
              <a:rPr lang="ru-RU" sz="2200" dirty="0" smtClean="0"/>
              <a:t> </a:t>
            </a:r>
          </a:p>
          <a:p>
            <a:pPr marL="0" indent="0" algn="ctr">
              <a:buNone/>
            </a:pPr>
            <a:r>
              <a:rPr lang="ru-RU" sz="2200" b="1" dirty="0" smtClean="0"/>
              <a:t>CV </a:t>
            </a:r>
            <a:r>
              <a:rPr lang="ru-RU" sz="2200" b="1" dirty="0"/>
              <a:t>(</a:t>
            </a:r>
            <a:r>
              <a:rPr lang="ru-RU" sz="2200" b="1" dirty="0" err="1"/>
              <a:t>Cost</a:t>
            </a:r>
            <a:r>
              <a:rPr lang="ru-RU" sz="2200" b="1" dirty="0"/>
              <a:t> </a:t>
            </a:r>
            <a:r>
              <a:rPr lang="ru-RU" sz="2200" b="1" dirty="0" err="1"/>
              <a:t>Variance</a:t>
            </a:r>
            <a:r>
              <a:rPr lang="ru-RU" sz="2200" b="1" dirty="0"/>
              <a:t>) = BCWP </a:t>
            </a:r>
            <a:r>
              <a:rPr lang="ru-RU" sz="2200" b="1" dirty="0" smtClean="0"/>
              <a:t>— ACWP</a:t>
            </a:r>
            <a:r>
              <a:rPr lang="ru-RU" sz="2200" b="1" dirty="0"/>
              <a:t>;</a:t>
            </a:r>
          </a:p>
          <a:p>
            <a:pPr marL="0" indent="0">
              <a:buNone/>
            </a:pPr>
            <a:r>
              <a:rPr lang="ru-RU" sz="2200" u="sng" dirty="0"/>
              <a:t>в процентах </a:t>
            </a:r>
            <a:endParaRPr lang="ru-RU" sz="2200" dirty="0"/>
          </a:p>
          <a:p>
            <a:pPr marL="0" indent="0" algn="ctr">
              <a:buNone/>
            </a:pPr>
            <a:r>
              <a:rPr lang="ru-RU" sz="2200" b="1" dirty="0" smtClean="0"/>
              <a:t>CVP</a:t>
            </a:r>
            <a:r>
              <a:rPr lang="ru-RU" sz="2200" b="1" dirty="0"/>
              <a:t>(%) = 100 × (CV : BCWP</a:t>
            </a:r>
            <a:r>
              <a:rPr lang="ru-RU" sz="2200" b="1" dirty="0" smtClean="0"/>
              <a:t>).</a:t>
            </a:r>
          </a:p>
          <a:p>
            <a:pPr marL="0" indent="0">
              <a:buNone/>
            </a:pPr>
            <a:endParaRPr lang="ru-RU" sz="2200" dirty="0"/>
          </a:p>
          <a:p>
            <a:r>
              <a:rPr lang="ru-RU" sz="2200" b="1" dirty="0"/>
              <a:t>Отклонение по расписанию:</a:t>
            </a:r>
          </a:p>
          <a:p>
            <a:pPr marL="0" indent="0">
              <a:buNone/>
            </a:pPr>
            <a:r>
              <a:rPr lang="ru-RU" sz="2200" u="sng" dirty="0"/>
              <a:t>в стоимостных единицах </a:t>
            </a:r>
            <a:endParaRPr lang="ru-RU" sz="2200" u="sng" dirty="0" smtClean="0"/>
          </a:p>
          <a:p>
            <a:pPr marL="0" indent="0" algn="ctr">
              <a:buNone/>
            </a:pPr>
            <a:r>
              <a:rPr lang="ru-RU" sz="2200" b="1" dirty="0" smtClean="0"/>
              <a:t>SV </a:t>
            </a:r>
            <a:r>
              <a:rPr lang="ru-RU" sz="2200" b="1" dirty="0"/>
              <a:t>(</a:t>
            </a:r>
            <a:r>
              <a:rPr lang="ru-RU" sz="2200" b="1" dirty="0" err="1"/>
              <a:t>Schedule</a:t>
            </a:r>
            <a:r>
              <a:rPr lang="ru-RU" sz="2200" b="1" dirty="0"/>
              <a:t> </a:t>
            </a:r>
            <a:r>
              <a:rPr lang="ru-RU" sz="2200" b="1" dirty="0" err="1"/>
              <a:t>Variance</a:t>
            </a:r>
            <a:r>
              <a:rPr lang="ru-RU" sz="2200" b="1" dirty="0"/>
              <a:t>) = BCWP </a:t>
            </a:r>
            <a:r>
              <a:rPr lang="ru-RU" sz="2200" b="1" dirty="0" smtClean="0"/>
              <a:t>— BCWS</a:t>
            </a:r>
            <a:r>
              <a:rPr lang="ru-RU" sz="2200" b="1" dirty="0"/>
              <a:t>;</a:t>
            </a:r>
          </a:p>
          <a:p>
            <a:pPr marL="0" indent="0">
              <a:buNone/>
            </a:pPr>
            <a:r>
              <a:rPr lang="ru-RU" sz="2200" u="sng" dirty="0"/>
              <a:t>в процентах</a:t>
            </a:r>
            <a:r>
              <a:rPr lang="ru-RU" sz="2200" dirty="0"/>
              <a:t> </a:t>
            </a:r>
            <a:endParaRPr lang="ru-RU" sz="2200" dirty="0" smtClean="0"/>
          </a:p>
          <a:p>
            <a:pPr marL="0" indent="0" algn="ctr">
              <a:buNone/>
            </a:pPr>
            <a:r>
              <a:rPr lang="ru-RU" sz="2200" b="1" dirty="0" smtClean="0"/>
              <a:t>SVP</a:t>
            </a:r>
            <a:r>
              <a:rPr lang="ru-RU" sz="2200" b="1" dirty="0"/>
              <a:t>(%) = 100 × (SV : BCWS).</a:t>
            </a:r>
          </a:p>
        </p:txBody>
      </p:sp>
    </p:spTree>
    <p:extLst>
      <p:ext uri="{BB962C8B-B14F-4D97-AF65-F5344CB8AC3E}">
        <p14:creationId xmlns:p14="http://schemas.microsoft.com/office/powerpoint/2010/main" val="56355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44100"/>
            <a:ext cx="8911687" cy="56342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Стоимостные параметры работ проекта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1" y="897947"/>
            <a:ext cx="6899173" cy="589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02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44100"/>
            <a:ext cx="8911687" cy="56342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Стоимостные параметры работ проекта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209" y="1177635"/>
            <a:ext cx="7653788" cy="26105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1706" y="3788229"/>
            <a:ext cx="8048125" cy="244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90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303476"/>
            <a:ext cx="8911687" cy="717802"/>
          </a:xfrm>
        </p:spPr>
        <p:txBody>
          <a:bodyPr/>
          <a:lstStyle/>
          <a:p>
            <a:r>
              <a:rPr lang="ru-RU" dirty="0"/>
              <a:t>Прогнозирование затрат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021278"/>
            <a:ext cx="8915400" cy="4889944"/>
          </a:xfrm>
        </p:spPr>
        <p:txBody>
          <a:bodyPr>
            <a:normAutofit/>
          </a:bodyPr>
          <a:lstStyle/>
          <a:p>
            <a:r>
              <a:rPr lang="ru-RU" sz="2200" dirty="0"/>
              <a:t>подразумевает оценку конечной </a:t>
            </a:r>
            <a:r>
              <a:rPr lang="ru-RU" sz="2200" dirty="0" smtClean="0"/>
              <a:t>стоимости </a:t>
            </a:r>
            <a:r>
              <a:rPr lang="ru-RU" sz="2200" dirty="0"/>
              <a:t>проекта на основании информации о затратах на текущий </a:t>
            </a:r>
            <a:r>
              <a:rPr lang="ru-RU" sz="2200" dirty="0" smtClean="0"/>
              <a:t>момент времени.</a:t>
            </a:r>
          </a:p>
          <a:p>
            <a:r>
              <a:rPr lang="ru-RU" sz="2200" u="sng" dirty="0"/>
              <a:t>Стоимость по завершении </a:t>
            </a:r>
            <a:r>
              <a:rPr lang="ru-RU" sz="2200" dirty="0"/>
              <a:t>= Фактические затраты на </a:t>
            </a:r>
            <a:r>
              <a:rPr lang="ru-RU" sz="2200" dirty="0" smtClean="0"/>
              <a:t>текущую дату </a:t>
            </a:r>
            <a:r>
              <a:rPr lang="ru-RU" sz="2200" dirty="0"/>
              <a:t>+ Оставшаяся стоимость проекта, скорректированная </a:t>
            </a:r>
            <a:r>
              <a:rPr lang="ru-RU" sz="2200" dirty="0" smtClean="0"/>
              <a:t>с учетом </a:t>
            </a:r>
            <a:r>
              <a:rPr lang="ru-RU" sz="2200" dirty="0"/>
              <a:t>индекса освоения затрат;</a:t>
            </a:r>
          </a:p>
          <a:p>
            <a:r>
              <a:rPr lang="ru-RU" sz="2200" u="sng" dirty="0" smtClean="0"/>
              <a:t>Стоимость </a:t>
            </a:r>
            <a:r>
              <a:rPr lang="ru-RU" sz="2200" u="sng" dirty="0"/>
              <a:t>по завершении </a:t>
            </a:r>
            <a:r>
              <a:rPr lang="ru-RU" sz="2200" dirty="0"/>
              <a:t>= Фактические затраты на </a:t>
            </a:r>
            <a:r>
              <a:rPr lang="ru-RU" sz="2200" dirty="0" smtClean="0"/>
              <a:t>текущую дату </a:t>
            </a:r>
            <a:r>
              <a:rPr lang="ru-RU" sz="2200" dirty="0"/>
              <a:t>+ Оценка оставшейся стоимости проекта (ETC);</a:t>
            </a:r>
          </a:p>
          <a:p>
            <a:r>
              <a:rPr lang="ru-RU" sz="2200" u="sng" dirty="0" smtClean="0"/>
              <a:t>Стоимость </a:t>
            </a:r>
            <a:r>
              <a:rPr lang="ru-RU" sz="2200" u="sng" dirty="0"/>
              <a:t>по завершении </a:t>
            </a:r>
            <a:r>
              <a:rPr lang="ru-RU" sz="2200" dirty="0"/>
              <a:t>= Фактические затраты на </a:t>
            </a:r>
            <a:r>
              <a:rPr lang="ru-RU" sz="2200" dirty="0" smtClean="0"/>
              <a:t>текущую дату </a:t>
            </a:r>
            <a:r>
              <a:rPr lang="ru-RU" sz="2200" dirty="0"/>
              <a:t>+ Новая смета на оставшуюся часть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350420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339102"/>
            <a:ext cx="8911687" cy="610924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Прогнозирование затрат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1087705"/>
            <a:ext cx="8632854" cy="546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41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67849"/>
            <a:ext cx="8911687" cy="1085937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Пример расчета показателей </a:t>
            </a:r>
            <a:r>
              <a:rPr lang="ru-RU" dirty="0" smtClean="0"/>
              <a:t>выполнения </a:t>
            </a:r>
            <a:r>
              <a:rPr lang="ru-RU" dirty="0"/>
              <a:t>бюджета проекта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5" y="1353785"/>
            <a:ext cx="8905753" cy="505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28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TM02900720[[fn=Интеграл]]</Template>
  <TotalTime>53</TotalTime>
  <Words>1147</Words>
  <Application>Microsoft Office PowerPoint</Application>
  <PresentationFormat>Широкоэкранный</PresentationFormat>
  <Paragraphs>117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30</vt:i4>
      </vt:variant>
    </vt:vector>
  </HeadingPairs>
  <TitlesOfParts>
    <vt:vector size="38" baseType="lpstr">
      <vt:lpstr>Arial</vt:lpstr>
      <vt:lpstr>Calibri</vt:lpstr>
      <vt:lpstr>Calibri Light</vt:lpstr>
      <vt:lpstr>Century Gothic</vt:lpstr>
      <vt:lpstr>Wingdings 2</vt:lpstr>
      <vt:lpstr>Wingdings 3</vt:lpstr>
      <vt:lpstr>HDOfficeLightV0</vt:lpstr>
      <vt:lpstr>Легкий дым</vt:lpstr>
      <vt:lpstr>Управление стоимостью проекта</vt:lpstr>
      <vt:lpstr>План</vt:lpstr>
      <vt:lpstr>Презентация PowerPoint</vt:lpstr>
      <vt:lpstr>Управление стоимостью (затратами) проекта включает следующие процессы: </vt:lpstr>
      <vt:lpstr>Презентация PowerPoint</vt:lpstr>
      <vt:lpstr>Презентация PowerPoint</vt:lpstr>
      <vt:lpstr>Управления стоимостью на протяжении проекта</vt:lpstr>
      <vt:lpstr>Управления стоимостью на протяжении проекта</vt:lpstr>
      <vt:lpstr>Оценка стоимости проекта</vt:lpstr>
      <vt:lpstr>Оценка стоимости проекта</vt:lpstr>
      <vt:lpstr>Техника оценки затрат проекта включает</vt:lpstr>
      <vt:lpstr>Оценка стоимости проекта по сути является оценкой всех затрат, необходимых для его успешной и полной реализации.</vt:lpstr>
      <vt:lpstr>Презентация PowerPoint</vt:lpstr>
      <vt:lpstr>Бюджетирование проекта</vt:lpstr>
      <vt:lpstr>Презентация PowerPoint</vt:lpstr>
      <vt:lpstr>Бюджет может составляться в виде:</vt:lpstr>
      <vt:lpstr>Презентация PowerPoint</vt:lpstr>
      <vt:lpstr>Презентация PowerPoint</vt:lpstr>
      <vt:lpstr>Презентация PowerPoint</vt:lpstr>
      <vt:lpstr>Форма представления бюджетов зависит:</vt:lpstr>
      <vt:lpstr>Контроль стоимости включает:</vt:lpstr>
      <vt:lpstr>При контроле стоимости проекта учитываются следующие базовые показатели:</vt:lpstr>
      <vt:lpstr>Традиционный метод контроля</vt:lpstr>
      <vt:lpstr>Метод освоенного объема</vt:lpstr>
      <vt:lpstr>Метод освоенного объема</vt:lpstr>
      <vt:lpstr>Стоимостные параметры работ проекта</vt:lpstr>
      <vt:lpstr>Стоимостные параметры работ проекта</vt:lpstr>
      <vt:lpstr>Прогнозирование затрат</vt:lpstr>
      <vt:lpstr>Прогнозирование затрат</vt:lpstr>
      <vt:lpstr>Пример расчета показателей выполнения бюджета проекта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стоимостью проекта</dc:title>
  <dc:creator>И.В.</dc:creator>
  <cp:lastModifiedBy>И.В.</cp:lastModifiedBy>
  <cp:revision>7</cp:revision>
  <dcterms:created xsi:type="dcterms:W3CDTF">2015-03-14T00:38:17Z</dcterms:created>
  <dcterms:modified xsi:type="dcterms:W3CDTF">2015-03-14T01:31:36Z</dcterms:modified>
</cp:coreProperties>
</file>