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custDataLst>
    <p:tags r:id="rId15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6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71728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4251769"/>
            <a:ext cx="10464800" cy="88176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«Место ввода цитаты».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6362700"/>
            <a:ext cx="10464800" cy="66776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r>
              <a:t>–Иван Арсентьев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38018" y="9296400"/>
            <a:ext cx="322042" cy="46647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1/06/uchtivo-vezhlivaya-rech-%e6%95%ac%e8%aa%9e-kejgo/" TargetMode="External"/><Relationship Id="rId2" Type="http://schemas.openxmlformats.org/officeDocument/2006/relationships/hyperlink" Target="http://krakozyabr.ru/2010/02/princip-yaponskoj-slogovoj-azbuki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1/01/stradatelnyj-zalog/" TargetMode="External"/><Relationship Id="rId2" Type="http://schemas.openxmlformats.org/officeDocument/2006/relationships/hyperlink" Target="http://krakozyabr.ru/2010/09/utverditelnaya-i-otricatelnaya-formy-prostye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krakozyabr.ru/2011/01/pobuditelnyj-zalog-obrazovanie-tipy-predlozhenij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1/01/stradatelnyj-zalog/" TargetMode="External"/><Relationship Id="rId2" Type="http://schemas.openxmlformats.org/officeDocument/2006/relationships/hyperlink" Target="http://krakozyabr.ru/2010/09/utverditelnaya-i-otricatelnaya-formy-prostye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krakozyabr.ru/2011/01/pobuditelno-stradatelnyj-zalog/" TargetMode="External"/><Relationship Id="rId4" Type="http://schemas.openxmlformats.org/officeDocument/2006/relationships/hyperlink" Target="http://krakozyabr.ru/2011/01/pobuditelnyj-zalog-obrazovanie-tipy-predlozhenij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krakozyabr.ru/2010/09/reprezentativnyj-mnogokratnyj-vid-forma-na-%e2%80%93tari-dari/" TargetMode="External"/><Relationship Id="rId13" Type="http://schemas.openxmlformats.org/officeDocument/2006/relationships/hyperlink" Target="http://krakozyabr.ru/2010/11/prostorechnye-i-familyarnye-formy-povelitelnogo-nakloneniya/" TargetMode="External"/><Relationship Id="rId3" Type="http://schemas.openxmlformats.org/officeDocument/2006/relationships/hyperlink" Target="http://krakozyabr.ru/2010/06/datelnyj-padezh/" TargetMode="External"/><Relationship Id="rId7" Type="http://schemas.openxmlformats.org/officeDocument/2006/relationships/hyperlink" Target="http://krakozyabr.ru/2010/09/vremena-prostye-formy/" TargetMode="External"/><Relationship Id="rId12" Type="http://schemas.openxmlformats.org/officeDocument/2006/relationships/hyperlink" Target="http://krakozyabr.ru/2010/12/zhelatelnoe-naklonenie-forma-na-%e2%80%93taj-tagaru/" TargetMode="External"/><Relationship Id="rId2" Type="http://schemas.openxmlformats.org/officeDocument/2006/relationships/hyperlink" Target="http://krakozyabr.ru/2010/09/sredinnaya-forma-deeprichastie-predshestvovaniya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krakozyabr.ru/2011/06/uchtivo-vezhlivaya-rech-%e6%95%ac%e8%aa%9e-kejgo/" TargetMode="External"/><Relationship Id="rId11" Type="http://schemas.openxmlformats.org/officeDocument/2006/relationships/hyperlink" Target="http://krakozyabr.ru/2010/09/deeprichastie-odnovremennosti/" TargetMode="External"/><Relationship Id="rId5" Type="http://schemas.openxmlformats.org/officeDocument/2006/relationships/hyperlink" Target="http://krakozyabr.ru/2010/09/formy-glagola-na-%e2%80%93mas-nejtralno-vezhlivye-formy/" TargetMode="External"/><Relationship Id="rId10" Type="http://schemas.openxmlformats.org/officeDocument/2006/relationships/hyperlink" Target="http://krakozyabr.ru/2011/04/ustupitelnaya-forma-%e2%80%93temo-demo/" TargetMode="External"/><Relationship Id="rId4" Type="http://schemas.openxmlformats.org/officeDocument/2006/relationships/hyperlink" Target="http://krakozyabr.ru/2011/07/slovoobrazovanie-yaponskaya-leksika-vago/" TargetMode="External"/><Relationship Id="rId9" Type="http://schemas.openxmlformats.org/officeDocument/2006/relationships/hyperlink" Target="http://krakozyabr.ru/2010/11/uslovnaya-forma-na-%e2%80%93tara-dara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1/06/stili-yaponskoj-razgovornoj-rechi/" TargetMode="External"/><Relationship Id="rId2" Type="http://schemas.openxmlformats.org/officeDocument/2006/relationships/hyperlink" Target="http://krakozyabr.ru/2010/06/skazuemoe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krakozyabr.ru/2010/12/suffiks-%e2%80%a6%e3%81%b9%e3%81%8d-%e2%80%93beki-dolzhenstvovanie/" TargetMode="External"/><Relationship Id="rId5" Type="http://schemas.openxmlformats.org/officeDocument/2006/relationships/hyperlink" Target="http://krakozyabr.ru/2010/11/prostorechnye-i-familyarnye-formy-povelitelnogo-nakloneniya/" TargetMode="External"/><Relationship Id="rId4" Type="http://schemas.openxmlformats.org/officeDocument/2006/relationships/hyperlink" Target="http://krakozyabr.ru/2010/06/opredeleni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1/01/vyrazhenie-vozmozhnosti-2/" TargetMode="External"/><Relationship Id="rId2" Type="http://schemas.openxmlformats.org/officeDocument/2006/relationships/hyperlink" Target="http://krakozyabr.ru/2010/10/uslovno-vremennaya-forma-na-%e2%80%93ba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krakozyabr.ru/2010/12/upotreblenie-5-j-osnovy-glagola-i-formy-na-%e2%80%93masyo/" TargetMode="External"/><Relationship Id="rId2" Type="http://schemas.openxmlformats.org/officeDocument/2006/relationships/hyperlink" Target="http://krakozyabr.ru/2010/11/predpolozhitelnoe-naklonenie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動詞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спряжения глаголов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2 спряжение: Глаголы с окончанием いる –иру и える -эру, (например 考える кангаэру – думать, 見る – миру – видеть, 信じる синдзиру – верить) относятся ко 2-му спряжению.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1151483" y="-673101"/>
            <a:ext cx="9874945" cy="1222079"/>
          </a:xfrm>
          <a:prstGeom prst="rect">
            <a:avLst/>
          </a:prstGeom>
        </p:spPr>
        <p:txBody>
          <a:bodyPr/>
          <a:lstStyle>
            <a:lvl1pPr defTabSz="438150">
              <a:defRPr sz="5400"/>
            </a:lvl1pPr>
          </a:lstStyle>
          <a:p>
            <a:r>
              <a:t>Исключения</a:t>
            </a:r>
          </a:p>
        </p:txBody>
      </p:sp>
      <p:sp>
        <p:nvSpPr>
          <p:cNvPr id="126" name="Shape 126"/>
          <p:cNvSpPr/>
          <p:nvPr/>
        </p:nvSpPr>
        <p:spPr>
          <a:xfrm>
            <a:off x="1546460" y="1865006"/>
            <a:ext cx="10374537" cy="6671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defRPr sz="1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Оканчивающиеся на </a:t>
            </a:r>
            <a:r>
              <a:rPr i="1"/>
              <a:t>–эру                                                         Оканчивающиеся на -иру</a:t>
            </a:r>
            <a:endParaRPr b="0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嘲る </a:t>
            </a:r>
            <a:r>
              <a:rPr i="1"/>
              <a:t>адзакэру</a:t>
            </a:r>
            <a:r>
              <a:t> насмехаться++                                             入る　はいる　    входить            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焦る </a:t>
            </a:r>
            <a:r>
              <a:rPr i="1"/>
              <a:t>асэру</a:t>
            </a:r>
            <a:r>
              <a:t> нервничать, смешить　　　　　　　　　     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練る </a:t>
            </a:r>
            <a:r>
              <a:rPr i="1"/>
              <a:t>нэру</a:t>
            </a:r>
            <a:r>
              <a:t> тренировать, закалять, шлифовать 　　　　　要る　　いる     требоваться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茂る </a:t>
            </a:r>
            <a:r>
              <a:rPr i="1"/>
              <a:t>сигэру</a:t>
            </a:r>
            <a:r>
              <a:t> густо расти　　　　　　　　　　　　　　　切る　　きる        резать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湿る </a:t>
            </a:r>
            <a:r>
              <a:rPr i="1"/>
              <a:t>симэру</a:t>
            </a:r>
            <a:r>
              <a:t> мокнуть　　　　　　　　　　　　　　　　 参る　　まいる　приходить　　　　　　　　　　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帰る, 還る </a:t>
            </a:r>
            <a:r>
              <a:rPr i="1"/>
              <a:t>каэру </a:t>
            </a:r>
            <a:r>
              <a:t>уходить домой, возвращаться 　　　　握る　　にぎる     держать в руке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滑る </a:t>
            </a:r>
            <a:r>
              <a:rPr i="1"/>
              <a:t>субэру </a:t>
            </a:r>
            <a:r>
              <a:t>скользить　　　　　　　　　　　　　　　  走る　　　はしる  бежать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喋る </a:t>
            </a:r>
            <a:r>
              <a:rPr i="1"/>
              <a:t>сябэру </a:t>
            </a:r>
            <a:r>
              <a:t>болтать++　　　　　　　　　　　　　　　知る　　　しる      знать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照る </a:t>
            </a:r>
            <a:r>
              <a:rPr i="1"/>
              <a:t>тэру </a:t>
            </a:r>
            <a:r>
              <a:t>светить　　　　　　　　　　　　　　　　　 散る　　　ちる      опадать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減る </a:t>
            </a:r>
            <a:r>
              <a:rPr i="1"/>
              <a:t>хэру</a:t>
            </a:r>
            <a:r>
              <a:t> уменьшаться　　　　　　　　　　　　　　　混じる　　まじる  смешивать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蹴る </a:t>
            </a:r>
            <a:r>
              <a:rPr i="1"/>
              <a:t>кэру </a:t>
            </a:r>
            <a:r>
              <a:t>пинать, ударять ногой++　　　　　　　　　　齧る　　かじる      грызть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捻る х</a:t>
            </a:r>
            <a:r>
              <a:rPr i="1"/>
              <a:t>инэру</a:t>
            </a:r>
            <a:r>
              <a:t> выкручивать++　　　　　　　　　　　　　弄る　　いじる       вертеть в руках</a:t>
            </a:r>
          </a:p>
          <a:p>
            <a:pPr algn="just" defTabSz="457200">
              <a:defRPr sz="1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耽ける </a:t>
            </a:r>
            <a:r>
              <a:rPr b="0" i="1"/>
              <a:t>фукэру</a:t>
            </a:r>
            <a:r>
              <a:rPr b="0"/>
              <a:t> погружаться　</a:t>
            </a:r>
            <a:r>
              <a:t>　　　　　　　　　　　    </a:t>
            </a:r>
            <a:r>
              <a:rPr b="0"/>
              <a:t>毟る　　　きしる   рвать, вырывать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　　　　　　　　　　　　　　　　　　　　　　　　　　詰る　　なじる      упрекать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　　　　　　　　　　　　　　　　　　　　　　　　　　謗る　そしる         клеветать</a:t>
            </a:r>
          </a:p>
          <a:p>
            <a:pPr marL="173121" indent="-173121" algn="just" defTabSz="457200">
              <a:buSzPct val="125000"/>
              <a:buChar char="*"/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тех случаях, когда такие глаголы- исключения входят в состав сложных глаголов в качестве конечного компонента, например立ち</a:t>
            </a:r>
            <a:r>
              <a:rPr b="1"/>
              <a:t>入る</a:t>
            </a:r>
            <a:r>
              <a:t> </a:t>
            </a:r>
            <a:r>
              <a:rPr i="1"/>
              <a:t>тати</a:t>
            </a:r>
            <a:r>
              <a:rPr b="1" i="1"/>
              <a:t>иру </a:t>
            </a:r>
            <a:r>
              <a:t>«входить, вторгаться»</a:t>
            </a:r>
            <a:r>
              <a:rPr i="1"/>
              <a:t>, </a:t>
            </a:r>
            <a:r>
              <a:t>断ち</a:t>
            </a:r>
            <a:r>
              <a:rPr b="1"/>
              <a:t>切る</a:t>
            </a:r>
            <a:r>
              <a:t> </a:t>
            </a:r>
            <a:r>
              <a:rPr i="1"/>
              <a:t>тати</a:t>
            </a:r>
            <a:r>
              <a:rPr b="1" i="1"/>
              <a:t>кир</a:t>
            </a:r>
            <a:r>
              <a:rPr b="1"/>
              <a:t>у</a:t>
            </a:r>
            <a:r>
              <a:t> «прерывать» и т.п.,</a:t>
            </a:r>
            <a:r>
              <a:rPr i="1"/>
              <a:t> </a:t>
            </a:r>
            <a:r>
              <a:t>то и такой сложный глагол спрягается по первому спряжению.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*Также стоит обратить внимание, что существуют глаголы-омонимы, один из которых относится к 1-му спряжению, а другой ко второму, например: 入る </a:t>
            </a:r>
            <a:r>
              <a:rPr i="1"/>
              <a:t>иру</a:t>
            </a:r>
            <a:r>
              <a:t> «входить» (1 спр) 要る </a:t>
            </a:r>
            <a:r>
              <a:rPr i="1"/>
              <a:t>иру</a:t>
            </a:r>
            <a:r>
              <a:t> «требоваться», (1 спр) 居る </a:t>
            </a:r>
            <a:r>
              <a:rPr i="1"/>
              <a:t>иру</a:t>
            </a:r>
            <a:r>
              <a:t> – «быть» (2 спр) 変える </a:t>
            </a:r>
            <a:r>
              <a:rPr i="1"/>
              <a:t>каэру</a:t>
            </a:r>
            <a:r>
              <a:t> – «менять» (2-е спр.) 帰る, 還る </a:t>
            </a:r>
            <a:r>
              <a:rPr i="1"/>
              <a:t>каэру</a:t>
            </a:r>
            <a:r>
              <a:t> – «уходить домой», «возвращаться домой» (1-е спр.) 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1125766" y="704737"/>
            <a:ext cx="10256975" cy="7569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Глаголы 来る </a:t>
            </a:r>
            <a:r>
              <a:rPr b="1" i="1"/>
              <a:t>куру</a:t>
            </a:r>
            <a:r>
              <a:rPr b="1"/>
              <a:t> «приходить», する </a:t>
            </a:r>
            <a:r>
              <a:rPr b="1" i="1"/>
              <a:t>суру</a:t>
            </a:r>
            <a:r>
              <a:rPr b="1"/>
              <a:t> «делать»</a:t>
            </a:r>
            <a:r>
              <a:t> и все образованные с помощью него от слов китайского происхождения сложные глаголы (например, 勉強する </a:t>
            </a:r>
            <a:r>
              <a:rPr i="1"/>
              <a:t>бэнкё:-суру</a:t>
            </a:r>
            <a:r>
              <a:t> – учиться, 散歩する </a:t>
            </a:r>
            <a:r>
              <a:rPr i="1"/>
              <a:t>сампо-суру</a:t>
            </a:r>
            <a:r>
              <a:t> — гулять) </a:t>
            </a:r>
            <a:r>
              <a:rPr b="1"/>
              <a:t>относятся к неправильному спряжению (3 спряжение).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just" defTabSz="457200">
              <a:defRPr sz="22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Все остальные глаголы относятся к первому спряжению:</a:t>
            </a:r>
            <a:endParaRPr b="0"/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会</a:t>
            </a:r>
            <a:r>
              <a:rPr b="1"/>
              <a:t>う</a:t>
            </a:r>
            <a:r>
              <a:t> </a:t>
            </a:r>
            <a:r>
              <a:rPr i="1"/>
              <a:t>а</a:t>
            </a:r>
            <a:r>
              <a:rPr b="1" i="1"/>
              <a:t>у</a:t>
            </a:r>
            <a:r>
              <a:rPr b="1"/>
              <a:t> </a:t>
            </a:r>
            <a:r>
              <a:t>— встречаться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書</a:t>
            </a:r>
            <a:r>
              <a:rPr b="1"/>
              <a:t>く</a:t>
            </a:r>
            <a:r>
              <a:t> </a:t>
            </a:r>
            <a:r>
              <a:rPr i="1"/>
              <a:t>ка</a:t>
            </a:r>
            <a:r>
              <a:rPr b="1" i="1"/>
              <a:t>ку</a:t>
            </a:r>
            <a:r>
              <a:rPr i="1"/>
              <a:t> </a:t>
            </a:r>
            <a:r>
              <a:t>— писать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話</a:t>
            </a:r>
            <a:r>
              <a:rPr b="1"/>
              <a:t>す</a:t>
            </a:r>
            <a:r>
              <a:t> </a:t>
            </a:r>
            <a:r>
              <a:rPr i="1"/>
              <a:t>хана</a:t>
            </a:r>
            <a:r>
              <a:rPr b="1" i="1"/>
              <a:t>су</a:t>
            </a:r>
            <a:r>
              <a:t> — говорить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立</a:t>
            </a:r>
            <a:r>
              <a:rPr b="1"/>
              <a:t>つ</a:t>
            </a:r>
            <a:r>
              <a:t> </a:t>
            </a:r>
            <a:r>
              <a:rPr i="1"/>
              <a:t>та</a:t>
            </a:r>
            <a:r>
              <a:rPr b="1" i="1"/>
              <a:t>цу</a:t>
            </a:r>
            <a:r>
              <a:rPr b="1"/>
              <a:t> </a:t>
            </a:r>
            <a:r>
              <a:t>— стоять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死</a:t>
            </a:r>
            <a:r>
              <a:rPr b="1"/>
              <a:t>ぬ</a:t>
            </a:r>
            <a:r>
              <a:t> </a:t>
            </a:r>
            <a:r>
              <a:rPr i="1"/>
              <a:t>си</a:t>
            </a:r>
            <a:r>
              <a:rPr b="1" i="1"/>
              <a:t>ну</a:t>
            </a:r>
            <a:r>
              <a:rPr b="1"/>
              <a:t> </a:t>
            </a:r>
            <a:r>
              <a:t>– умирать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</a:t>
            </a:r>
            <a:r>
              <a:rPr b="1"/>
              <a:t>む </a:t>
            </a:r>
            <a:r>
              <a:rPr i="1"/>
              <a:t>ё</a:t>
            </a:r>
            <a:r>
              <a:rPr b="1" i="1"/>
              <a:t>му</a:t>
            </a:r>
            <a:r>
              <a:rPr b="1"/>
              <a:t> </a:t>
            </a:r>
            <a:r>
              <a:t>— читать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降</a:t>
            </a:r>
            <a:r>
              <a:rPr b="1"/>
              <a:t>る</a:t>
            </a:r>
            <a:r>
              <a:t> </a:t>
            </a:r>
            <a:r>
              <a:rPr i="1"/>
              <a:t>фу</a:t>
            </a:r>
            <a:r>
              <a:rPr b="1" i="1"/>
              <a:t>ру</a:t>
            </a:r>
            <a:r>
              <a:rPr b="1"/>
              <a:t> </a:t>
            </a:r>
            <a:r>
              <a:t>– идти (о дожде)</a:t>
            </a:r>
          </a:p>
          <a:p>
            <a:pPr algn="just" defTabSz="457200">
              <a:defRPr sz="22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学</a:t>
            </a:r>
            <a:r>
              <a:rPr b="1"/>
              <a:t>ぶ</a:t>
            </a:r>
            <a:r>
              <a:t> </a:t>
            </a:r>
            <a:r>
              <a:rPr i="1"/>
              <a:t>мана</a:t>
            </a:r>
            <a:r>
              <a:rPr b="1" i="1"/>
              <a:t>бу</a:t>
            </a:r>
            <a:r>
              <a:t> – учиться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1270000" y="266700"/>
            <a:ext cx="10464800" cy="2108200"/>
          </a:xfrm>
          <a:prstGeom prst="rect">
            <a:avLst/>
          </a:prstGeom>
        </p:spPr>
        <p:txBody>
          <a:bodyPr/>
          <a:lstStyle/>
          <a:p>
            <a:pPr defTabSz="457200">
              <a:defRPr sz="22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Основы глаголов 1-го спряжения:</a:t>
            </a:r>
            <a:endParaRPr b="0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Принцип изменения глаголов 1-го спряжения по основам очень прост: меняется конечная гласная глагола, причем изменение происходит в порядке их следования в ряду гласных алфавита 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годзю:он</a:t>
            </a:r>
            <a:r>
              <a:t> (</a:t>
            </a:r>
            <a:r>
              <a:rPr i="1"/>
              <a:t>а-и-у-э-о</a:t>
            </a:r>
            <a:r>
              <a:t>). Т о., первая основа будет заканчиваться на гласный </a:t>
            </a:r>
            <a:r>
              <a:rPr i="1"/>
              <a:t>а</a:t>
            </a:r>
            <a:r>
              <a:t>, вторая на</a:t>
            </a:r>
            <a:r>
              <a:rPr i="1"/>
              <a:t> и</a:t>
            </a:r>
            <a:r>
              <a:t> и т п. Но поскольку  японское письмо слоговое, то для каждой основы будет браться слог с последней согласной и соответствующей основе гласной:  </a:t>
            </a:r>
          </a:p>
        </p:txBody>
      </p:sp>
      <p:graphicFrame>
        <p:nvGraphicFramePr>
          <p:cNvPr id="131" name="Table 131"/>
          <p:cNvGraphicFramePr/>
          <p:nvPr/>
        </p:nvGraphicFramePr>
        <p:xfrm>
          <a:off x="2656712" y="2176595"/>
          <a:ext cx="7620001" cy="286767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155700"/>
                <a:gridCol w="1270000"/>
                <a:gridCol w="1371600"/>
                <a:gridCol w="1270000"/>
                <a:gridCol w="1371600"/>
                <a:gridCol w="1447800"/>
              </a:tblGrid>
              <a:tr h="716917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глагол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読む </a:t>
                      </a:r>
                      <a:r>
                        <a:rPr i="1"/>
                        <a:t>ёму</a:t>
                      </a:r>
                      <a:r>
                        <a:t> читать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よま </a:t>
                      </a:r>
                      <a:r>
                        <a:t>ёма-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よみ </a:t>
                      </a:r>
                      <a:r>
                        <a:t>ёми(-)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よむ </a:t>
                      </a:r>
                      <a:r>
                        <a:rPr i="1"/>
                        <a:t>ёму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よめ </a:t>
                      </a:r>
                      <a:r>
                        <a:t>ёмэ(-)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よもう </a:t>
                      </a:r>
                      <a:r>
                        <a:rPr i="1"/>
                        <a:t>ёмо: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待つ </a:t>
                      </a:r>
                      <a:r>
                        <a:rPr i="1"/>
                        <a:t>мацу</a:t>
                      </a:r>
                      <a:r>
                        <a:t> ждать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また </a:t>
                      </a:r>
                      <a:r>
                        <a:t>мата-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まち </a:t>
                      </a:r>
                      <a:r>
                        <a:t>мати(-)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まつ </a:t>
                      </a:r>
                      <a:r>
                        <a:t>мацу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まて </a:t>
                      </a:r>
                      <a:r>
                        <a:t>матэ(-)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まとう </a:t>
                      </a:r>
                      <a:r>
                        <a:t>мато: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買う </a:t>
                      </a:r>
                      <a:r>
                        <a:rPr i="1"/>
                        <a:t>кау </a:t>
                      </a:r>
                      <a:r>
                        <a:t>покупать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かわ </a:t>
                      </a:r>
                      <a:r>
                        <a:t>кава(-)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かい </a:t>
                      </a:r>
                      <a:r>
                        <a:t>каи(-)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かう </a:t>
                      </a:r>
                      <a:r>
                        <a:rPr i="1"/>
                        <a:t>кау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かえ </a:t>
                      </a:r>
                      <a:r>
                        <a:t>каэ(-)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かおう </a:t>
                      </a:r>
                      <a:r>
                        <a:rPr i="1"/>
                        <a:t>као: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</a:tbl>
          </a:graphicData>
        </a:graphic>
      </p:graphicFrame>
      <p:sp>
        <p:nvSpPr>
          <p:cNvPr id="132" name="Shape 132"/>
          <p:cNvSpPr/>
          <p:nvPr/>
        </p:nvSpPr>
        <p:spPr>
          <a:xfrm>
            <a:off x="2650362" y="5187989"/>
            <a:ext cx="7899401" cy="3476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Строго говоря, у японского глагола нет неопределенной формы (инфинитива), и за словарную форму взята 3-я основа, оканчивающаяся на </a:t>
            </a:r>
            <a:r>
              <a:rPr i="1"/>
              <a:t>–у</a:t>
            </a:r>
            <a:r>
              <a:t>. Обратите внимание, что </a:t>
            </a:r>
            <a:r>
              <a:rPr b="1"/>
              <a:t>у</a:t>
            </a:r>
            <a:r>
              <a:t> </a:t>
            </a:r>
            <a:r>
              <a:rPr b="1"/>
              <a:t>глаголов, которые в словарной форме заканчиваются на —</a:t>
            </a:r>
            <a:r>
              <a:rPr b="1" i="1"/>
              <a:t>цу</a:t>
            </a:r>
            <a:r>
              <a:t>, как приведенный в данной таблицу </a:t>
            </a:r>
            <a:r>
              <a:rPr i="1"/>
              <a:t>мацу)</a:t>
            </a:r>
            <a:r>
              <a:t>, </a:t>
            </a:r>
            <a:r>
              <a:rPr b="1"/>
              <a:t>последний согласный во всех остальных основах  не </a:t>
            </a:r>
            <a:r>
              <a:rPr b="1" i="1"/>
              <a:t>ц</a:t>
            </a:r>
            <a:r>
              <a:rPr b="1"/>
              <a:t>, а </a:t>
            </a:r>
            <a:r>
              <a:rPr b="1" i="1"/>
              <a:t>т</a:t>
            </a:r>
            <a:r>
              <a:t> — </a:t>
            </a:r>
            <a:r>
              <a:rPr i="1"/>
              <a:t>мата, мати, матэ, мато</a:t>
            </a:r>
            <a:r>
              <a:t>:. Также нужно обратить внимание, что </a:t>
            </a:r>
            <a:r>
              <a:rPr b="1"/>
              <a:t>у глаголов, оканчивающихся на う</a:t>
            </a:r>
            <a:r>
              <a:t> </a:t>
            </a:r>
            <a:r>
              <a:rPr b="1"/>
              <a:t>первая основа оканчивается на слог わ </a:t>
            </a:r>
            <a:r>
              <a:rPr b="1" i="1"/>
              <a:t>ва </a:t>
            </a:r>
            <a:r>
              <a:rPr i="1"/>
              <a:t>(кава-, ава-, омова- </a:t>
            </a:r>
            <a:r>
              <a:t>и т. п</a:t>
            </a:r>
            <a:r>
              <a:rPr i="1"/>
              <a:t>.)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Исключение из общего правила спряжения составляют: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— глагол бытия </a:t>
            </a:r>
            <a:r>
              <a:rPr i="1"/>
              <a:t>ару</a:t>
            </a:r>
            <a:r>
              <a:t>. У этого глагола нет первой основы (</a:t>
            </a:r>
            <a:r>
              <a:rPr i="1"/>
              <a:t>ара-</a:t>
            </a:r>
            <a:r>
              <a:t>), и она заменяется отрицательным прилагательным </a:t>
            </a:r>
            <a:r>
              <a:rPr i="1"/>
              <a:t>най</a:t>
            </a:r>
            <a:r>
              <a:t> «нет».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-глаголы с окончаниями, созвучными </a:t>
            </a:r>
            <a:r>
              <a:rPr i="1"/>
              <a:t>ару</a:t>
            </a:r>
            <a:r>
              <a:t>:  いらっしゃる </a:t>
            </a:r>
            <a:r>
              <a:rPr i="1"/>
              <a:t>ирассяру</a:t>
            </a:r>
            <a:r>
              <a:t>— «изволить быть», «приходить», おっしゃる </a:t>
            </a:r>
            <a:r>
              <a:rPr i="1"/>
              <a:t>оссяру-</a:t>
            </a:r>
            <a:r>
              <a:t> «говорить», くださる </a:t>
            </a:r>
            <a:r>
              <a:rPr i="1"/>
              <a:t>кудасару</a:t>
            </a:r>
            <a:r>
              <a:t> — «давать», なさる </a:t>
            </a:r>
            <a:r>
              <a:rPr i="1"/>
              <a:t>насару</a:t>
            </a:r>
            <a:r>
              <a:t> — «делать». У этих глаголов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вежливого стиля</a:t>
            </a:r>
            <a:r>
              <a:t> вторая основа образовывается не по правилу:вместо り появляется い (согласный </a:t>
            </a:r>
            <a:r>
              <a:rPr i="1"/>
              <a:t>р</a:t>
            </a:r>
            <a:r>
              <a:t> выпадает): ください </a:t>
            </a:r>
            <a:r>
              <a:rPr i="1"/>
              <a:t>кудасай </a:t>
            </a:r>
            <a:r>
              <a:t>(от</a:t>
            </a:r>
            <a:r>
              <a:rPr i="1"/>
              <a:t> кудасару),</a:t>
            </a:r>
            <a:r>
              <a:t> なさい</a:t>
            </a:r>
            <a:r>
              <a:rPr i="1"/>
              <a:t> насаи </a:t>
            </a:r>
            <a:r>
              <a:t>(от</a:t>
            </a:r>
            <a:r>
              <a:rPr i="1"/>
              <a:t> насару</a:t>
            </a:r>
            <a:r>
              <a:t>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963168"/>
          </a:xfrm>
          <a:prstGeom prst="rect">
            <a:avLst/>
          </a:prstGeom>
        </p:spPr>
        <p:txBody>
          <a:bodyPr/>
          <a:lstStyle/>
          <a:p>
            <a:pPr defTabSz="457200">
              <a:defRPr sz="32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Основы глаголов 2-го спряжения</a:t>
            </a:r>
            <a:endParaRPr b="0"/>
          </a:p>
          <a:p>
            <a:pPr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Принцип изменения по основам глаголов 2-го спряжения несколько иной. Первая и вторая основы представляют собой глагол без окончания </a:t>
            </a:r>
            <a:r>
              <a:rPr i="1"/>
              <a:t>-ру</a:t>
            </a:r>
            <a:r>
              <a:t>. Третья основа – глагол в словарной форме, всегда оканчивающийся на </a:t>
            </a:r>
            <a:r>
              <a:rPr i="1"/>
              <a:t>-ру</a:t>
            </a:r>
            <a:r>
              <a:t>, В четвертой основе вместо </a:t>
            </a:r>
            <a:r>
              <a:rPr i="1"/>
              <a:t>–ру</a:t>
            </a:r>
            <a:r>
              <a:t> появляется окончание </a:t>
            </a:r>
            <a:r>
              <a:rPr i="1"/>
              <a:t>–рэ</a:t>
            </a:r>
            <a:r>
              <a:t>, а в пятой </a:t>
            </a:r>
            <a:r>
              <a:rPr i="1"/>
              <a:t>– ё</a:t>
            </a:r>
            <a:r>
              <a:t>:.</a:t>
            </a:r>
          </a:p>
        </p:txBody>
      </p:sp>
      <p:graphicFrame>
        <p:nvGraphicFramePr>
          <p:cNvPr id="135" name="Table 135"/>
          <p:cNvGraphicFramePr/>
          <p:nvPr/>
        </p:nvGraphicFramePr>
        <p:xfrm>
          <a:off x="2559050" y="4229100"/>
          <a:ext cx="7620000" cy="215075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168400"/>
                <a:gridCol w="1181100"/>
                <a:gridCol w="1181100"/>
                <a:gridCol w="1371600"/>
                <a:gridCol w="1384300"/>
                <a:gridCol w="1600200"/>
              </a:tblGrid>
              <a:tr h="716917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глагол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見る </a:t>
                      </a:r>
                      <a:r>
                        <a:rPr i="1"/>
                        <a:t>миру</a:t>
                      </a:r>
                      <a:r>
                        <a:t> смотреть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み </a:t>
                      </a:r>
                      <a:r>
                        <a:t>ми-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み </a:t>
                      </a:r>
                      <a:r>
                        <a:rPr i="1"/>
                        <a:t>ми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みる </a:t>
                      </a:r>
                      <a:r>
                        <a:t>миру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みれ </a:t>
                      </a:r>
                      <a:r>
                        <a:t>мирэ(-)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みよう </a:t>
                      </a:r>
                      <a:r>
                        <a:rPr i="1"/>
                        <a:t>миё: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考える </a:t>
                      </a:r>
                      <a:r>
                        <a:t>кангаэру</a:t>
                      </a:r>
                      <a:r>
                        <a:rPr i="0"/>
                        <a:t> думать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かんがえ </a:t>
                      </a:r>
                      <a:r>
                        <a:t>кангаэ-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かんがえ </a:t>
                      </a:r>
                      <a:r>
                        <a:t>кангаэ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かんがえる </a:t>
                      </a:r>
                      <a:r>
                        <a:t>кангаэру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かんがえれ </a:t>
                      </a:r>
                      <a:r>
                        <a:t>кангаэрэ(-)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かんがえよう </a:t>
                      </a:r>
                      <a:r>
                        <a:t>кангаэё: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2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Основы глаголов неправильного спряжения</a:t>
            </a:r>
          </a:p>
          <a:p>
            <a:pPr defTabSz="457200">
              <a:defRPr sz="2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К неправильному спряжению относятся глаголы </a:t>
            </a:r>
            <a:r>
              <a:rPr i="1"/>
              <a:t>куру</a:t>
            </a:r>
            <a:r>
              <a:t> и </a:t>
            </a:r>
            <a:r>
              <a:rPr i="1"/>
              <a:t>суру</a:t>
            </a:r>
            <a:r>
              <a:t>, а также все образованные с </a:t>
            </a:r>
            <a:r>
              <a:rPr i="1"/>
              <a:t>суру</a:t>
            </a:r>
            <a:r>
              <a:t> сложные глаголы. Это спряжение называется неправильным, потому что изменение основ происходит не так, как у вех остальных глаголов. Основы этих глаголов необходимо просто запомнить.</a:t>
            </a:r>
          </a:p>
        </p:txBody>
      </p:sp>
      <p:graphicFrame>
        <p:nvGraphicFramePr>
          <p:cNvPr id="138" name="Table 138"/>
          <p:cNvGraphicFramePr/>
          <p:nvPr/>
        </p:nvGraphicFramePr>
        <p:xfrm>
          <a:off x="2749550" y="3238500"/>
          <a:ext cx="7620000" cy="215075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384300"/>
                <a:gridCol w="1435100"/>
                <a:gridCol w="1219200"/>
                <a:gridCol w="1308100"/>
                <a:gridCol w="1219200"/>
                <a:gridCol w="1320800"/>
              </a:tblGrid>
              <a:tr h="716917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глагол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5-я основа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来る </a:t>
                      </a:r>
                      <a:r>
                        <a:rPr i="1"/>
                        <a:t>куру</a:t>
                      </a:r>
                      <a:r>
                        <a:t> приходить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こ </a:t>
                      </a:r>
                      <a:r>
                        <a:t>ко-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き </a:t>
                      </a:r>
                      <a:r>
                        <a:rPr i="1"/>
                        <a:t>ки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くる </a:t>
                      </a:r>
                      <a:r>
                        <a:t>куру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くれ </a:t>
                      </a:r>
                      <a:r>
                        <a:t>курэ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こよう </a:t>
                      </a:r>
                      <a:r>
                        <a:rPr i="1"/>
                        <a:t>коё: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  <a:tr h="716917"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する </a:t>
                      </a:r>
                      <a:r>
                        <a:rPr i="1"/>
                        <a:t>суру</a:t>
                      </a:r>
                      <a:r>
                        <a:t> делать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し、さ、せ </a:t>
                      </a:r>
                      <a:r>
                        <a:rPr i="1"/>
                        <a:t>си-</a:t>
                      </a:r>
                      <a:r>
                        <a:t> </a:t>
                      </a:r>
                      <a:r>
                        <a:rPr i="1"/>
                        <a:t>са- сэ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し </a:t>
                      </a:r>
                      <a:r>
                        <a:rPr i="1"/>
                        <a:t>си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する </a:t>
                      </a:r>
                      <a:r>
                        <a:t>суру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 i="1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i="0"/>
                        <a:t>すれ </a:t>
                      </a:r>
                      <a:r>
                        <a:t>сурэ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400">
                          <a:solidFill>
                            <a:srgbClr val="504D4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しよう </a:t>
                      </a:r>
                      <a:r>
                        <a:rPr i="1"/>
                        <a:t>сиё:</a:t>
                      </a:r>
                    </a:p>
                  </a:txBody>
                  <a:tcPr marL="25400" marR="63500" marT="25400" marB="25400" anchor="ctr" horzOverflow="overflow">
                    <a:solidFill>
                      <a:srgbClr val="E5ECF9"/>
                    </a:solidFill>
                  </a:tcPr>
                </a:tc>
              </a:tr>
            </a:tbl>
          </a:graphicData>
        </a:graphic>
      </p:graphicFrame>
      <p:sp>
        <p:nvSpPr>
          <p:cNvPr id="139" name="Shape 139"/>
          <p:cNvSpPr/>
          <p:nvPr/>
        </p:nvSpPr>
        <p:spPr>
          <a:xfrm>
            <a:off x="1852959" y="6047574"/>
            <a:ext cx="9201846" cy="1074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Как видно из таблицы, глагол </a:t>
            </a:r>
            <a:r>
              <a:rPr i="1"/>
              <a:t>суру</a:t>
            </a:r>
            <a:r>
              <a:t> имеет три варианта первой основы. К каждому из вариантов присоединяется определенная группа суффиксов, например, суффикс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-ない</a:t>
            </a:r>
            <a:r>
              <a:t> </a:t>
            </a:r>
            <a:r>
              <a:rPr i="1"/>
              <a:t>-най</a:t>
            </a:r>
            <a:r>
              <a:t> присоединяется к し- </a:t>
            </a:r>
            <a:r>
              <a:rPr i="1"/>
              <a:t>си-,</a:t>
            </a:r>
            <a:r>
              <a:t> суффиксы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страдательного</a:t>
            </a:r>
            <a:r>
              <a:t> и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4"/>
              </a:rPr>
              <a:t>побудительного</a:t>
            </a:r>
            <a:r>
              <a:t> залога -れる </a:t>
            </a:r>
            <a:r>
              <a:rPr i="1"/>
              <a:t>-рэру</a:t>
            </a:r>
            <a:r>
              <a:t>、-せる </a:t>
            </a:r>
            <a:r>
              <a:rPr i="1"/>
              <a:t>-сэру</a:t>
            </a:r>
            <a:r>
              <a:t> — к  さ- </a:t>
            </a:r>
            <a:r>
              <a:rPr i="1"/>
              <a:t>са-</a:t>
            </a:r>
            <a:r>
              <a:t>, отрицательный суффикс  -ず –</a:t>
            </a:r>
            <a:r>
              <a:rPr i="1"/>
              <a:t>дзу</a:t>
            </a:r>
            <a:r>
              <a:t> </a:t>
            </a:r>
            <a:r>
              <a:rPr i="1"/>
              <a:t>к</a:t>
            </a:r>
            <a:r>
              <a:t> основе せ- </a:t>
            </a:r>
            <a:r>
              <a:rPr i="1"/>
              <a:t>сэ-</a:t>
            </a:r>
            <a:r>
              <a:t> и т. д.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Функции основ глаголов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374904">
              <a:spcBef>
                <a:spcPts val="0"/>
              </a:spcBef>
              <a:buSzTx/>
              <a:buNone/>
              <a:defRPr sz="1476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1-я основа – отрицательная</a:t>
            </a:r>
            <a:endParaRPr b="0"/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Японское название — 未然形 </a:t>
            </a:r>
            <a:r>
              <a:rPr i="1"/>
              <a:t>мидзэнкэй</a:t>
            </a:r>
            <a:r>
              <a:t>, что означает «незавершенная». Она так называется, потому что не выполняет свои функции самостоятельно, а только в сочетании с суффиксами. У этой основы три функции: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1)      образовывать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отрицательную</a:t>
            </a:r>
            <a:r>
              <a:t> форму глагола с помощью присоединения суффиксов ない –</a:t>
            </a:r>
            <a:r>
              <a:rPr i="1"/>
              <a:t>най</a:t>
            </a:r>
            <a:r>
              <a:t> (универсальный), ぬ </a:t>
            </a:r>
            <a:r>
              <a:rPr i="1"/>
              <a:t>-ну</a:t>
            </a:r>
            <a:r>
              <a:t>, ん </a:t>
            </a:r>
            <a:r>
              <a:rPr i="1"/>
              <a:t>-н</a:t>
            </a:r>
            <a:r>
              <a:t>, ず </a:t>
            </a:r>
            <a:r>
              <a:rPr i="1"/>
              <a:t>-дзу</a:t>
            </a:r>
            <a:r>
              <a:t> (старописьменные).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 i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0"/>
              <a:t>するーしない/せぬ/せん/せず </a:t>
            </a:r>
            <a:r>
              <a:t>суру – синай, (сэну, сэдзу, сэн)</a:t>
            </a:r>
            <a:r>
              <a:rPr i="0"/>
              <a:t> делать — не делать,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読むー読まない　（読まず） </a:t>
            </a:r>
            <a:r>
              <a:rPr i="1"/>
              <a:t>ёму-ёманай (ёмадзу)</a:t>
            </a:r>
            <a:r>
              <a:t> — читать – не читать,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食べるー食べない </a:t>
            </a:r>
            <a:r>
              <a:rPr i="1"/>
              <a:t>табэру – табэнай</a:t>
            </a:r>
            <a:r>
              <a:t> – есть – не есть,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来るー来ない </a:t>
            </a:r>
            <a:r>
              <a:rPr i="1"/>
              <a:t>куру – конай</a:t>
            </a:r>
            <a:r>
              <a:t> – приходить  — не приходить.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2)      образовывать залоговые формы: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-присоединяя суффиксы れる/られる </a:t>
            </a:r>
            <a:r>
              <a:rPr i="1"/>
              <a:t>–рэру/-рарэру</a:t>
            </a:r>
            <a:r>
              <a:t>, образовывает форму 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 страдательного залога</a:t>
            </a:r>
            <a:r>
              <a:t>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するーされる</a:t>
            </a:r>
            <a:r>
              <a:rPr i="1"/>
              <a:t> суру – сарэру </a:t>
            </a:r>
            <a:r>
              <a:t>«делать» — «быть сделанным»,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読むー読まれる</a:t>
            </a:r>
            <a:r>
              <a:rPr i="1"/>
              <a:t> ёму – ёмарэру </a:t>
            </a:r>
            <a:r>
              <a:t>«читать — быть прочитанным»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食べるー食べられる </a:t>
            </a:r>
            <a:r>
              <a:rPr i="1"/>
              <a:t>табэру – табэрарэру </a:t>
            </a:r>
            <a:r>
              <a:t>«есть — быть съеденным»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-присоединяя суффиксы せる/させる </a:t>
            </a:r>
            <a:r>
              <a:rPr i="1"/>
              <a:t>-сэру/-сасэру</a:t>
            </a:r>
            <a:r>
              <a:t>, образовывает форму 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4"/>
              </a:rPr>
              <a:t> побудительного залога</a:t>
            </a:r>
            <a:r>
              <a:t>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するーさせる</a:t>
            </a:r>
            <a:r>
              <a:rPr i="1"/>
              <a:t> суру – сасэру </a:t>
            </a:r>
            <a:r>
              <a:t>«делать — заставлять делать»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読むー読ませる</a:t>
            </a:r>
            <a:r>
              <a:rPr i="1"/>
              <a:t> ёму – ёмасэру </a:t>
            </a:r>
            <a:r>
              <a:t>«читать — побуждать читать»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食べるー食べさせる </a:t>
            </a:r>
            <a:r>
              <a:rPr i="1"/>
              <a:t>табэру – табэсасэру «</a:t>
            </a:r>
            <a:r>
              <a:t>есть — заставлять есть»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-присоединяя суффиксы  される </a:t>
            </a:r>
            <a:r>
              <a:rPr i="1"/>
              <a:t>–сарэру</a:t>
            </a:r>
            <a:r>
              <a:t>/せられる </a:t>
            </a:r>
            <a:r>
              <a:rPr i="1"/>
              <a:t>-сэрарэру/</a:t>
            </a:r>
            <a:r>
              <a:t>させられる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i="1" u="none">
                <a:solidFill>
                  <a:srgbClr val="504D4D"/>
                </a:solidFill>
              </a:rPr>
              <a:t>-сасэрарэру</a:t>
            </a:r>
            <a:r>
              <a:rPr u="none">
                <a:solidFill>
                  <a:srgbClr val="504D4D"/>
                </a:solidFill>
              </a:rPr>
              <a:t>, образовывает формы </a:t>
            </a:r>
            <a:r>
              <a:rPr>
                <a:hlinkClick r:id="rId5"/>
              </a:rPr>
              <a:t>побудительно-страдательного залога</a:t>
            </a:r>
            <a:r>
              <a:rPr u="none">
                <a:solidFill>
                  <a:srgbClr val="504D4D"/>
                </a:solidFill>
              </a:rPr>
              <a:t>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するーせられる </a:t>
            </a:r>
            <a:r>
              <a:rPr i="1"/>
              <a:t>суру – сэрарэру </a:t>
            </a:r>
            <a:r>
              <a:t>«делать — быть вынужденным делать» 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読むー読ませられる </a:t>
            </a:r>
            <a:r>
              <a:rPr i="1"/>
              <a:t>ёму – ёмасэрарэру </a:t>
            </a:r>
            <a:r>
              <a:t>«читать — быть вынужденным читать»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食べるー食べさせられる</a:t>
            </a:r>
            <a:r>
              <a:rPr i="1"/>
              <a:t> табэру – табэсасэрарэру </a:t>
            </a:r>
            <a:r>
              <a:t>«есть — быть вынужденным есть»,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3)      у глаголов 2-го и неправильного спряжения служит для образования формы отрицательного намерения и предположения с присоединением суффикса まい </a:t>
            </a:r>
            <a:r>
              <a:rPr i="1"/>
              <a:t>-май: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食べるー食べまい</a:t>
            </a:r>
            <a:r>
              <a:rPr i="1"/>
              <a:t> табэру – табэмай</a:t>
            </a:r>
            <a:r>
              <a:t> «есть — вряд ли будет есть»</a:t>
            </a:r>
            <a:r>
              <a:rPr i="1"/>
              <a:t>,</a:t>
            </a:r>
          </a:p>
          <a:p>
            <a:pPr marL="0" indent="0" algn="just" defTabSz="374904">
              <a:spcBef>
                <a:spcPts val="0"/>
              </a:spcBef>
              <a:buSzTx/>
              <a:buNone/>
              <a:defRPr sz="1148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するー す まい</a:t>
            </a:r>
            <a:r>
              <a:rPr i="1"/>
              <a:t> суру – симай </a:t>
            </a:r>
            <a:r>
              <a:t>«делать — вряд ли будет делать»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1051967"/>
          </a:xfrm>
          <a:prstGeom prst="rect">
            <a:avLst/>
          </a:prstGeom>
        </p:spPr>
        <p:txBody>
          <a:bodyPr/>
          <a:lstStyle>
            <a:lvl1pPr defTabSz="457200">
              <a:defRPr sz="37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2-я основа — срединная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idx="1"/>
          </p:nvPr>
        </p:nvSpPr>
        <p:spPr>
          <a:xfrm>
            <a:off x="1270000" y="1547614"/>
            <a:ext cx="10464800" cy="7113786"/>
          </a:xfrm>
          <a:prstGeom prst="rect">
            <a:avLst/>
          </a:prstGeom>
        </p:spPr>
        <p:txBody>
          <a:bodyPr/>
          <a:lstStyle/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Японское название – </a:t>
            </a:r>
            <a:r>
              <a:rPr i="1"/>
              <a:t>рэнъё:кэй </a:t>
            </a:r>
            <a:r>
              <a:t>–連用形 «приёгэнная форма». Называется так потому, что одной из ее функция является  предшествовать </a:t>
            </a:r>
            <a:r>
              <a:rPr i="1"/>
              <a:t>ёгэну</a:t>
            </a:r>
            <a:r>
              <a:t> — то есть другому глаголу. Ее функции следующие: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1) Употребляется самостоятельно в качестве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срединной формы</a:t>
            </a:r>
            <a:r>
              <a:t> в письменном языке: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雪が</a:t>
            </a:r>
            <a:r>
              <a:rPr b="1"/>
              <a:t>降り</a:t>
            </a:r>
            <a:r>
              <a:t>、風も吹きます。</a:t>
            </a:r>
            <a:r>
              <a:rPr i="1"/>
              <a:t> Юки-га </a:t>
            </a:r>
            <a:r>
              <a:rPr b="1" i="1"/>
              <a:t>фури</a:t>
            </a:r>
            <a:r>
              <a:rPr i="1"/>
              <a:t>, кадзэ-мо фукимас</a:t>
            </a:r>
            <a:r>
              <a:t>. – Снег идет и ветер дует.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2) Употребляется в конструкции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–を+2-я основа+に+глагол движения</a:t>
            </a:r>
            <a:r>
              <a:t>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手紙を</a:t>
            </a:r>
            <a:r>
              <a:rPr b="1"/>
              <a:t>送り</a:t>
            </a:r>
            <a:r>
              <a:t>に行く。</a:t>
            </a:r>
            <a:r>
              <a:rPr i="1"/>
              <a:t>Тэгами-о </a:t>
            </a:r>
            <a:r>
              <a:rPr b="1" i="1"/>
              <a:t>окури</a:t>
            </a:r>
            <a:r>
              <a:rPr i="1"/>
              <a:t>-ни ику</a:t>
            </a:r>
            <a:r>
              <a:t> – Иду отправлять письмо.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3)      Употребляется самостоятельно как отглагольное существительное  話 </a:t>
            </a:r>
            <a:r>
              <a:rPr i="1"/>
              <a:t>ханаси </a:t>
            </a:r>
            <a:r>
              <a:t>– «разговор»  (от 話す</a:t>
            </a:r>
            <a:r>
              <a:rPr i="1"/>
              <a:t> ханасу</a:t>
            </a:r>
            <a:r>
              <a:t> –» говорить»)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4)      Употребляется в качестве первого компонента в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4"/>
              </a:rPr>
              <a:t>сложных глаголах и прилагательных-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4"/>
              </a:rPr>
              <a:t>ваго</a:t>
            </a:r>
            <a:r>
              <a:t>:  </a:t>
            </a:r>
            <a:r>
              <a:rPr b="1"/>
              <a:t>走り</a:t>
            </a:r>
            <a:r>
              <a:t>続ける</a:t>
            </a:r>
            <a:r>
              <a:rPr i="1"/>
              <a:t> </a:t>
            </a:r>
            <a:r>
              <a:rPr b="1" i="1"/>
              <a:t>хасири</a:t>
            </a:r>
            <a:r>
              <a:rPr i="1"/>
              <a:t>цудзукэру</a:t>
            </a:r>
            <a:r>
              <a:t> – «продолжать бежать»,  </a:t>
            </a:r>
            <a:r>
              <a:rPr b="1"/>
              <a:t>分かり</a:t>
            </a:r>
            <a:r>
              <a:t>やすい </a:t>
            </a:r>
            <a:r>
              <a:rPr i="1"/>
              <a:t>вакариясуй</a:t>
            </a:r>
            <a:r>
              <a:t> – «легкопонятный».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5)      употребляется для образования заключительной формы сказуемого в нейтрально-вежливом стиле, присоединяя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5"/>
              </a:rPr>
              <a:t>суффикс 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5"/>
              </a:rPr>
              <a:t>–мас</a:t>
            </a:r>
            <a:r>
              <a:t>:読むー</a:t>
            </a:r>
            <a:r>
              <a:rPr b="1"/>
              <a:t>読み</a:t>
            </a:r>
            <a:r>
              <a:t>ます ёму – </a:t>
            </a:r>
            <a:r>
              <a:rPr b="1"/>
              <a:t>ёми</a:t>
            </a:r>
            <a:r>
              <a:t>мас, 食べるー</a:t>
            </a:r>
            <a:r>
              <a:rPr b="1"/>
              <a:t>食べ</a:t>
            </a:r>
            <a:r>
              <a:t>ます табэру – </a:t>
            </a:r>
            <a:r>
              <a:rPr b="1"/>
              <a:t>табэ</a:t>
            </a:r>
            <a:r>
              <a:t>мас, するー</a:t>
            </a:r>
            <a:r>
              <a:rPr b="1"/>
              <a:t>し</a:t>
            </a:r>
            <a:r>
              <a:t>ます суру – </a:t>
            </a:r>
            <a:r>
              <a:rPr b="1"/>
              <a:t>си</a:t>
            </a:r>
            <a:r>
              <a:t>мас.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6)      употребляется при образовании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6"/>
              </a:rPr>
              <a:t>вежливых форм</a:t>
            </a:r>
            <a:r>
              <a:t> глагола: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お</a:t>
            </a:r>
            <a:r>
              <a:rPr b="1"/>
              <a:t>書き</a:t>
            </a:r>
            <a:r>
              <a:t>になる</a:t>
            </a:r>
            <a:r>
              <a:rPr i="1"/>
              <a:t> о-</a:t>
            </a:r>
            <a:r>
              <a:rPr b="1" i="1"/>
              <a:t>каки</a:t>
            </a:r>
            <a:r>
              <a:rPr i="1"/>
              <a:t>-ни нару</a:t>
            </a:r>
            <a:r>
              <a:t> – соизволить писать, お</a:t>
            </a:r>
            <a:r>
              <a:rPr b="1"/>
              <a:t>座り</a:t>
            </a:r>
            <a:r>
              <a:t>になる </a:t>
            </a:r>
            <a:r>
              <a:rPr i="1"/>
              <a:t>о-</a:t>
            </a:r>
            <a:r>
              <a:rPr b="1" i="1"/>
              <a:t>сувари</a:t>
            </a:r>
            <a:r>
              <a:rPr i="1"/>
              <a:t>-ни нару</a:t>
            </a:r>
            <a:r>
              <a:t> – соизволить сесть.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7 ) употребляется для образования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7"/>
              </a:rPr>
              <a:t>формы прошедшего времени с суффиксом た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7"/>
              </a:rPr>
              <a:t>–та</a:t>
            </a:r>
            <a:r>
              <a:t>,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формы деепричастия на て-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тэ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)</a:t>
            </a:r>
            <a:r>
              <a:t>,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8"/>
              </a:rPr>
              <a:t>репрезентативного вида (…たり 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8"/>
              </a:rPr>
              <a:t>-тари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8"/>
              </a:rPr>
              <a:t>)</a:t>
            </a:r>
            <a:r>
              <a:t>,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9"/>
              </a:rPr>
              <a:t>условия на たら –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9"/>
              </a:rPr>
              <a:t>тара</a:t>
            </a:r>
            <a:r>
              <a:t>,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0"/>
              </a:rPr>
              <a:t>уступки (ても 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0"/>
              </a:rPr>
              <a:t>-тэмо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0"/>
              </a:rPr>
              <a:t>)</a:t>
            </a:r>
            <a:r>
              <a:t> у глаголов 1 спряжения, оканчивающихся на す</a:t>
            </a:r>
            <a:r>
              <a:rPr i="1"/>
              <a:t> –су</a:t>
            </a:r>
            <a:r>
              <a:t>,  глаголов 2 и неправильного спряжения: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話す </a:t>
            </a:r>
            <a:r>
              <a:rPr i="1"/>
              <a:t>ханасу – </a:t>
            </a:r>
            <a:r>
              <a:t>«говорить»,</a:t>
            </a:r>
            <a:r>
              <a:rPr i="1"/>
              <a:t> </a:t>
            </a:r>
            <a:r>
              <a:t>話して</a:t>
            </a:r>
            <a:r>
              <a:rPr i="1"/>
              <a:t> ханаситэ — </a:t>
            </a:r>
            <a:r>
              <a:t>«говоря»</a:t>
            </a:r>
            <a:r>
              <a:rPr i="1"/>
              <a:t>, </a:t>
            </a:r>
            <a:r>
              <a:t>話した</a:t>
            </a:r>
            <a:r>
              <a:rPr i="1"/>
              <a:t> ханасита — </a:t>
            </a:r>
            <a:r>
              <a:t>«говорил»</a:t>
            </a:r>
            <a:r>
              <a:rPr i="1"/>
              <a:t>, </a:t>
            </a:r>
            <a:r>
              <a:t>話したら</a:t>
            </a:r>
            <a:r>
              <a:rPr i="1"/>
              <a:t> ханаситара – </a:t>
            </a:r>
            <a:r>
              <a:t>«если сказать»</a:t>
            </a:r>
            <a:r>
              <a:rPr i="1"/>
              <a:t>, </a:t>
            </a:r>
            <a:r>
              <a:t>話したり</a:t>
            </a:r>
            <a:r>
              <a:rPr i="1"/>
              <a:t> ханаситари — </a:t>
            </a:r>
            <a:r>
              <a:t>говорит, говорил (время от времени)</a:t>
            </a:r>
            <a:r>
              <a:rPr i="1"/>
              <a:t>, </a:t>
            </a:r>
            <a:r>
              <a:t>話しても </a:t>
            </a:r>
            <a:r>
              <a:rPr i="1"/>
              <a:t>ханаситэмо — </a:t>
            </a:r>
            <a:r>
              <a:t>«хотя и говорит».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する</a:t>
            </a:r>
            <a:r>
              <a:rPr i="1"/>
              <a:t> суру, </a:t>
            </a:r>
            <a:r>
              <a:t>— «делать», して </a:t>
            </a:r>
            <a:r>
              <a:rPr i="1"/>
              <a:t>ситэ</a:t>
            </a:r>
            <a:r>
              <a:t>— «делая», した </a:t>
            </a:r>
            <a:r>
              <a:rPr i="1"/>
              <a:t>сита</a:t>
            </a:r>
            <a:r>
              <a:t> — «делал», したら </a:t>
            </a:r>
            <a:r>
              <a:rPr i="1"/>
              <a:t>ситара </a:t>
            </a:r>
            <a:r>
              <a:t>– «если сделать», したり </a:t>
            </a:r>
            <a:r>
              <a:rPr i="1"/>
              <a:t>ситари</a:t>
            </a:r>
            <a:r>
              <a:t> — «делал, делает» (время от времени), しても </a:t>
            </a:r>
            <a:r>
              <a:rPr i="1"/>
              <a:t>ситэмо</a:t>
            </a:r>
            <a:r>
              <a:t> – «хотя и сделал».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8)      употребляется для образования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1"/>
              </a:rPr>
              <a:t>деепричастия одновременности</a:t>
            </a:r>
            <a:r>
              <a:t>, присоединяя суффиксы ながら </a:t>
            </a:r>
            <a:r>
              <a:rPr i="1"/>
              <a:t>–нагара</a:t>
            </a:r>
            <a:r>
              <a:t>, つつ</a:t>
            </a:r>
            <a:r>
              <a:rPr i="1"/>
              <a:t> -цуцу</a:t>
            </a:r>
            <a:r>
              <a:t>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 i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0"/>
              <a:t>読む　ー　読みながら、読みつつ</a:t>
            </a:r>
            <a:r>
              <a:t> ёму – ёминагара, ёмицуцу</a:t>
            </a:r>
            <a:r>
              <a:rPr i="0"/>
              <a:t> – «читая»  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 i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0"/>
              <a:t>食べるー食べながら、食べつつ </a:t>
            </a:r>
            <a:r>
              <a:t>табэру – табэнагара</a:t>
            </a:r>
            <a:r>
              <a:rPr i="0"/>
              <a:t> – «поедая»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9) образует форму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2"/>
              </a:rPr>
              <a:t>желательного наклонения</a:t>
            </a:r>
            <a:r>
              <a:t> при помощи суффиксов   …たい </a:t>
            </a:r>
            <a:r>
              <a:rPr i="1"/>
              <a:t>–тай, </a:t>
            </a:r>
            <a:r>
              <a:t>…たがる </a:t>
            </a:r>
            <a:r>
              <a:rPr i="1"/>
              <a:t>-тагару</a:t>
            </a:r>
            <a:r>
              <a:t>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11) глаголы 2 спряжения присоединяют суффиксы ろ </a:t>
            </a:r>
            <a:r>
              <a:rPr i="1"/>
              <a:t>–ро</a:t>
            </a:r>
            <a:r>
              <a:t> и よ </a:t>
            </a:r>
            <a:r>
              <a:rPr i="1"/>
              <a:t>-ё </a:t>
            </a:r>
            <a:r>
              <a:t>ко 2 основе, образуя форму грубого повеления (см.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13"/>
              </a:rPr>
              <a:t>Просторечные и фамильярные формы повелительного наклонения</a:t>
            </a:r>
            <a:r>
              <a:t>):</a:t>
            </a:r>
          </a:p>
          <a:p>
            <a:pPr marL="0" indent="0" algn="just" defTabSz="425195">
              <a:spcBef>
                <a:spcPts val="0"/>
              </a:spcBef>
              <a:buSzTx/>
              <a:buNone/>
              <a:defRPr sz="1302" i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0"/>
              <a:t>食べろ </a:t>
            </a:r>
            <a:r>
              <a:t>табэро – </a:t>
            </a:r>
            <a:r>
              <a:rPr i="0"/>
              <a:t>ешь!</a:t>
            </a:r>
            <a:r>
              <a:t> </a:t>
            </a:r>
            <a:r>
              <a:rPr i="0"/>
              <a:t>来い</a:t>
            </a:r>
            <a:r>
              <a:t> кой – </a:t>
            </a:r>
            <a:r>
              <a:rPr i="0"/>
              <a:t>иди сюда!</a:t>
            </a:r>
            <a:r>
              <a:t> </a:t>
            </a:r>
            <a:r>
              <a:rPr i="0"/>
              <a:t>しよ、しろ</a:t>
            </a:r>
            <a:r>
              <a:t> сиё, сиро – </a:t>
            </a:r>
            <a:r>
              <a:rPr i="0"/>
              <a:t>делай!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2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3-я основа – словарная</a:t>
            </a:r>
            <a:endParaRPr b="0"/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                          Японское название  —  終止形 </a:t>
            </a:r>
            <a:r>
              <a:rPr i="1"/>
              <a:t>сю:сикэй</a:t>
            </a:r>
            <a:r>
              <a:t> – «заключительная форма»</a:t>
            </a:r>
          </a:p>
        </p:txBody>
      </p:sp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xfrm>
            <a:off x="1155700" y="447129"/>
            <a:ext cx="10464800" cy="9172427"/>
          </a:xfrm>
          <a:prstGeom prst="rect">
            <a:avLst/>
          </a:prstGeom>
        </p:spPr>
        <p:txBody>
          <a:bodyPr/>
          <a:lstStyle/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1) Выступает как заключительное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сказуемое</a:t>
            </a:r>
            <a:r>
              <a:t> настояще-будущего времени в информационном и просторечном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стилях</a:t>
            </a:r>
            <a:r>
              <a:t>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 i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0"/>
              <a:t>明日学校へ</a:t>
            </a:r>
            <a:r>
              <a:rPr b="1" i="0"/>
              <a:t>行く</a:t>
            </a:r>
            <a:r>
              <a:rPr i="0"/>
              <a:t>。</a:t>
            </a:r>
            <a:r>
              <a:t> Асита гакко:-э </a:t>
            </a:r>
            <a:r>
              <a:rPr b="1"/>
              <a:t>ику</a:t>
            </a:r>
            <a:r>
              <a:rPr i="0"/>
              <a:t>. – Завтра </a:t>
            </a:r>
            <a:r>
              <a:rPr b="1" i="0"/>
              <a:t>иду</a:t>
            </a:r>
            <a:r>
              <a:rPr i="0"/>
              <a:t> в школу.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2.) Выступает как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4"/>
              </a:rPr>
              <a:t>определительная</a:t>
            </a:r>
            <a:r>
              <a:t> форма (перед существительным) </a:t>
            </a:r>
            <a:r>
              <a:rPr b="1"/>
              <a:t>書く</a:t>
            </a:r>
            <a:r>
              <a:t>人</a:t>
            </a:r>
            <a:r>
              <a:rPr i="1"/>
              <a:t> </a:t>
            </a:r>
            <a:r>
              <a:rPr b="1" i="1"/>
              <a:t>каку</a:t>
            </a:r>
            <a:r>
              <a:rPr i="1"/>
              <a:t> хито</a:t>
            </a:r>
            <a:r>
              <a:t> – </a:t>
            </a:r>
            <a:r>
              <a:rPr b="1"/>
              <a:t>пишущий</a:t>
            </a:r>
            <a:r>
              <a:t> человек, 咲く</a:t>
            </a:r>
            <a:r>
              <a:rPr b="1"/>
              <a:t>花 </a:t>
            </a:r>
            <a:r>
              <a:rPr b="1" i="1"/>
              <a:t>саку</a:t>
            </a:r>
            <a:r>
              <a:rPr i="1"/>
              <a:t> хана</a:t>
            </a:r>
            <a:r>
              <a:t> – </a:t>
            </a:r>
            <a:r>
              <a:rPr b="1"/>
              <a:t>цветущие</a:t>
            </a:r>
            <a:r>
              <a:t> цветы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3) Употребляется в словарях в качестве начальной формы глагола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4) Присоединяет суффикс な </a:t>
            </a:r>
            <a:r>
              <a:rPr i="1"/>
              <a:t>–на</a:t>
            </a:r>
            <a:r>
              <a:t> (грубый запрет в просторечии) (см.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5"/>
              </a:rPr>
              <a:t>Просторечные и фамильярные формы повелительного наклонения</a:t>
            </a:r>
            <a:r>
              <a:t>): するーするな</a:t>
            </a:r>
            <a:r>
              <a:rPr i="1"/>
              <a:t> суру – суруна</a:t>
            </a:r>
            <a:r>
              <a:t> – не делай!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5) Присоединяет суффикс  отрицательного предположения まい </a:t>
            </a:r>
            <a:r>
              <a:rPr i="1"/>
              <a:t>–май</a:t>
            </a:r>
            <a:r>
              <a:t> (глаголы 1 и неправильного спряжения):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書くー書くまい</a:t>
            </a:r>
            <a:r>
              <a:rPr i="1"/>
              <a:t> каку- какумай — </a:t>
            </a:r>
            <a:r>
              <a:t>«вряд ли будет читать»</a:t>
            </a:r>
            <a:r>
              <a:rPr i="1"/>
              <a:t>, </a:t>
            </a:r>
            <a:r>
              <a:t>するーするまい </a:t>
            </a:r>
            <a:r>
              <a:rPr i="1"/>
              <a:t>суру- сурумай  — </a:t>
            </a:r>
            <a:r>
              <a:t>«вряд ли сделает»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0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6) присоединяет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6"/>
              </a:rPr>
              <a:t>суффикс …べき </a:t>
            </a:r>
            <a:r>
              <a:rPr i="1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6"/>
              </a:rPr>
              <a:t>–бэки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6"/>
              </a:rPr>
              <a:t> (долженствование)</a:t>
            </a:r>
            <a:r>
              <a:t>: するーするべき、すべき</a:t>
            </a:r>
            <a:r>
              <a:rPr i="1"/>
              <a:t> суру — сурубэки, субэки</a:t>
            </a:r>
            <a:r>
              <a:t> – следует сделать 読むー読むべき </a:t>
            </a:r>
            <a:r>
              <a:rPr i="1"/>
              <a:t>ёму – ёмубэки</a:t>
            </a:r>
            <a:r>
              <a:t> – тот, который следует прочесть.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26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4-я основа – условная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Японские названия : 仮定形 </a:t>
            </a:r>
            <a:r>
              <a:rPr i="1"/>
              <a:t>катэйкэй</a:t>
            </a:r>
            <a:r>
              <a:t> – «условная форма»、已然形 </a:t>
            </a:r>
            <a:r>
              <a:rPr i="1"/>
              <a:t>идзэнкэй</a:t>
            </a:r>
            <a:r>
              <a:t> – «завершенная форма», 命令形 </a:t>
            </a:r>
            <a:r>
              <a:rPr i="1"/>
              <a:t>мэйрэйкэй</a:t>
            </a:r>
            <a:r>
              <a:t> – «повелительная форма».</a:t>
            </a:r>
          </a:p>
        </p:txBody>
      </p:sp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1270000" y="2108200"/>
            <a:ext cx="10464800" cy="5842000"/>
          </a:xfrm>
          <a:prstGeom prst="rect">
            <a:avLst/>
          </a:prstGeom>
        </p:spPr>
        <p:txBody>
          <a:bodyPr/>
          <a:lstStyle/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Употребляется как самостоятельно, так и в сочетании с суффиксами.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1) Выступает как форма грубого повеления (только у глаголов 1-го спряжения):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読め </a:t>
            </a:r>
            <a:r>
              <a:rPr i="1"/>
              <a:t>ёмэ!</a:t>
            </a:r>
            <a:r>
              <a:t> – читай!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急げ  </a:t>
            </a:r>
            <a:r>
              <a:rPr i="1"/>
              <a:t>исогэ!</a:t>
            </a:r>
            <a:r>
              <a:t> —  поспеши!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u="none">
                <a:solidFill>
                  <a:srgbClr val="504D4D"/>
                </a:solidFill>
              </a:rPr>
              <a:t>2) присоединяет суффикс </a:t>
            </a:r>
            <a:r>
              <a:rPr>
                <a:hlinkClick r:id="rId2"/>
              </a:rPr>
              <a:t>условного наклонения ば</a:t>
            </a:r>
            <a:r>
              <a:rPr i="1">
                <a:hlinkClick r:id="rId2"/>
              </a:rPr>
              <a:t>–ба</a:t>
            </a:r>
            <a:r>
              <a:rPr u="none">
                <a:solidFill>
                  <a:srgbClr val="504D4D"/>
                </a:solidFill>
              </a:rPr>
              <a:t>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読むー読めば</a:t>
            </a:r>
            <a:r>
              <a:rPr i="1"/>
              <a:t> ёму – ёмэба</a:t>
            </a:r>
            <a:r>
              <a:t> – если читать.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3) Присоединяет суффикс る </a:t>
            </a:r>
            <a:r>
              <a:rPr i="1"/>
              <a:t>–ру</a:t>
            </a:r>
            <a:r>
              <a:t> (только у глаголов 1 спряжения). образовывая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форму возможности</a:t>
            </a:r>
            <a:r>
              <a:t>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3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読むー読める</a:t>
            </a:r>
            <a:r>
              <a:rPr i="1"/>
              <a:t> ёму – ёмэру</a:t>
            </a:r>
            <a:r>
              <a:t> – мочь читать.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28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5-я основа – предположительная</a:t>
            </a:r>
            <a:r>
              <a:rPr b="0"/>
              <a:t>.</a:t>
            </a:r>
          </a:p>
          <a:p>
            <a:pPr algn="just" defTabSz="457200">
              <a:defRPr sz="1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Японское название –推量形</a:t>
            </a:r>
            <a:r>
              <a:rPr b="1"/>
              <a:t> </a:t>
            </a:r>
            <a:r>
              <a:rPr i="1"/>
              <a:t>суйрё:кэй</a:t>
            </a:r>
            <a:r>
              <a:t> «предположительная форма». Имеет только самостоятельное употребление</a:t>
            </a:r>
          </a:p>
        </p:txBody>
      </p:sp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xfrm>
            <a:off x="1346547" y="1104900"/>
            <a:ext cx="10693054" cy="8044756"/>
          </a:xfrm>
          <a:prstGeom prst="rect">
            <a:avLst/>
          </a:prstGeom>
        </p:spPr>
        <p:txBody>
          <a:bodyPr/>
          <a:lstStyle/>
          <a:p>
            <a:pPr marL="0" indent="0" algn="just" defTabSz="457200">
              <a:spcBef>
                <a:spcPts val="0"/>
              </a:spcBef>
              <a:buSzTx/>
              <a:buNone/>
              <a:defRPr sz="2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1)     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2"/>
              </a:rPr>
              <a:t>Предположение</a:t>
            </a:r>
            <a:r>
              <a:t> в информационном и просторечном стилях: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400" b="1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明日雨が降ろう。</a:t>
            </a:r>
            <a:r>
              <a:rPr b="0" i="1"/>
              <a:t>Асита амэ-га </a:t>
            </a:r>
            <a:r>
              <a:rPr i="1"/>
              <a:t>фуро:</a:t>
            </a:r>
            <a:r>
              <a:rPr b="0"/>
              <a:t>. — Завтра, </a:t>
            </a:r>
            <a:r>
              <a:t>вероятно, пойдет</a:t>
            </a:r>
            <a:r>
              <a:rPr b="0"/>
              <a:t> дождь,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2)      </a:t>
            </a:r>
            <a:r>
              <a:rPr u="sng">
                <a:solidFill>
                  <a:srgbClr val="B11722"/>
                </a:solidFill>
                <a:uFill>
                  <a:solidFill>
                    <a:srgbClr val="B11722"/>
                  </a:solidFill>
                </a:uFill>
                <a:hlinkClick r:id="rId3"/>
              </a:rPr>
              <a:t>Приглашение</a:t>
            </a:r>
            <a:r>
              <a:t> к совместному действию в просторечии: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帰ろう</a:t>
            </a:r>
            <a:r>
              <a:rPr i="1"/>
              <a:t> каэро:</a:t>
            </a:r>
            <a:r>
              <a:t> — возвращаемся!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読もう </a:t>
            </a:r>
            <a:r>
              <a:rPr i="1"/>
              <a:t>ёмо:</a:t>
            </a:r>
            <a:r>
              <a:t> — почитаем</a:t>
            </a:r>
          </a:p>
          <a:p>
            <a:pPr marL="0" indent="0" algn="just" defTabSz="457200">
              <a:spcBef>
                <a:spcPts val="0"/>
              </a:spcBef>
              <a:buSzTx/>
              <a:buNone/>
              <a:defRPr sz="2400">
                <a:solidFill>
                  <a:srgbClr val="50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食べろう </a:t>
            </a:r>
            <a:r>
              <a:rPr i="1"/>
              <a:t>табэро:</a:t>
            </a:r>
            <a:r>
              <a:t> — поедим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c7034532eb048365f2f3438ceab21251e1c7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Noteworthy Light"/>
        <a:ea typeface="Noteworthy Light"/>
        <a:cs typeface="Noteworthy Light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Noteworthy Light"/>
        <a:ea typeface="Noteworthy Light"/>
        <a:cs typeface="Noteworthy Light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</Words>
  <Application>Microsoft Office PowerPoint</Application>
  <PresentationFormat>Произвольный</PresentationFormat>
  <Paragraphs>184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Helvetica Neue</vt:lpstr>
      <vt:lpstr>Noteworthy Light</vt:lpstr>
      <vt:lpstr>Arial</vt:lpstr>
      <vt:lpstr>Parchment</vt:lpstr>
      <vt:lpstr>動詞</vt:lpstr>
      <vt:lpstr>спряжения глаголов</vt:lpstr>
      <vt:lpstr>Исключения</vt:lpstr>
      <vt:lpstr>Презентация PowerPoint</vt:lpstr>
      <vt:lpstr>Основы глаголов 1-го спряжения: Принцип изменения глаголов 1-го спряжения по основам очень прост: меняется конечная гласная глагола, причем изменение происходит в порядке их следования в ряду гласных алфавита годзю:он (а-и-у-э-о). Т о., первая основа будет заканчиваться на гласный а, вторая на и и т п. Но поскольку  японское письмо слоговое, то для каждой основы будет браться слог с последней согласной и соответствующей основе гласной:  </vt:lpstr>
      <vt:lpstr>Основы глаголов 2-го спряжения  Принцип изменения по основам глаголов 2-го спряжения несколько иной. Первая и вторая основы представляют собой глагол без окончания -ру. Третья основа – глагол в словарной форме, всегда оканчивающийся на -ру, В четвертой основе вместо –ру появляется окончание –рэ, а в пятой – ё:.</vt:lpstr>
      <vt:lpstr>Основы глаголов неправильного спряжения  К неправильному спряжению относятся глаголы куру и суру, а также все образованные с суру сложные глаголы. Это спряжение называется неправильным, потому что изменение основ происходит не так, как у вех остальных глаголов. Основы этих глаголов необходимо просто запомнить.</vt:lpstr>
      <vt:lpstr>Функции основ глаголов</vt:lpstr>
      <vt:lpstr>2-я основа — срединная</vt:lpstr>
      <vt:lpstr>3-я основа – словарная                                   Японское название  —  終止形 сю:сикэй – «заключительная форма»</vt:lpstr>
      <vt:lpstr>4-я основа – условная Японские названия : 仮定形 катэйкэй – «условная форма»、已然形 идзэнкэй – «завершенная форма», 命令形 мэйрэйкэй – «повелительная форма».</vt:lpstr>
      <vt:lpstr>5-я основа – предположительная. Японское название –推量形 суйрё:кэй «предположительная форма». Имеет только самостоятельное употребление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動詞</dc:title>
  <dc:creator>Радаева Юлия</dc:creator>
  <cp:lastModifiedBy>Радаева Юлия</cp:lastModifiedBy>
  <cp:revision>3</cp:revision>
  <dcterms:modified xsi:type="dcterms:W3CDTF">2017-11-01T00:39:35Z</dcterms:modified>
</cp:coreProperties>
</file>